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0" r:id="rId13"/>
  </p:sldIdLst>
  <p:sldSz cx="10693400" cy="7561263"/>
  <p:notesSz cx="6797675" cy="9926638"/>
  <p:defaultTextStyle>
    <a:defPPr>
      <a:defRPr lang="ru-RU"/>
    </a:defPPr>
    <a:lvl1pPr marL="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1428" y="90"/>
      </p:cViewPr>
      <p:guideLst>
        <p:guide orient="horz" pos="2382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6332"/>
          </a:xfrm>
          <a:prstGeom prst="rect">
            <a:avLst/>
          </a:prstGeom>
        </p:spPr>
        <p:txBody>
          <a:bodyPr vert="horz" lIns="95563" tIns="47781" rIns="95563" bIns="47781" rtlCol="0"/>
          <a:lstStyle>
            <a:lvl1pPr algn="r">
              <a:defRPr sz="1300"/>
            </a:lvl1pPr>
          </a:lstStyle>
          <a:p>
            <a:fld id="{F2672078-D632-48DA-AC73-D0FEF91A12E0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68350" y="744538"/>
            <a:ext cx="526097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3" tIns="47781" rIns="95563" bIns="4778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5563" tIns="47781" rIns="95563" bIns="4778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6332"/>
          </a:xfrm>
          <a:prstGeom prst="rect">
            <a:avLst/>
          </a:prstGeom>
        </p:spPr>
        <p:txBody>
          <a:bodyPr vert="horz" lIns="95563" tIns="47781" rIns="95563" bIns="47781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60" cy="496332"/>
          </a:xfrm>
          <a:prstGeom prst="rect">
            <a:avLst/>
          </a:prstGeom>
        </p:spPr>
        <p:txBody>
          <a:bodyPr vert="horz" lIns="95563" tIns="47781" rIns="95563" bIns="47781" rtlCol="0" anchor="b"/>
          <a:lstStyle>
            <a:lvl1pPr algn="r">
              <a:defRPr sz="1300"/>
            </a:lvl1pPr>
          </a:lstStyle>
          <a:p>
            <a:fld id="{3C89233A-ECE0-4519-9757-E464D78C02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192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89233A-ECE0-4519-9757-E464D78C02FB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475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05" y="1512253"/>
            <a:ext cx="9178502" cy="2124855"/>
          </a:xfrm>
        </p:spPr>
        <p:txBody>
          <a:bodyPr anchor="b">
            <a:noAutofit/>
          </a:bodyPr>
          <a:lstStyle>
            <a:lvl1pPr>
              <a:defRPr sz="62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005" y="3864645"/>
            <a:ext cx="7485380" cy="193232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802005" y="3747026"/>
            <a:ext cx="9178502" cy="175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705" y="2604436"/>
            <a:ext cx="9089390" cy="2425905"/>
          </a:xfrm>
        </p:spPr>
        <p:txBody>
          <a:bodyPr anchor="b">
            <a:normAutofit/>
          </a:bodyPr>
          <a:lstStyle>
            <a:lvl1pPr algn="l">
              <a:defRPr sz="55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4705" y="5101333"/>
            <a:ext cx="9089390" cy="1654026"/>
          </a:xfrm>
        </p:spPr>
        <p:txBody>
          <a:bodyPr anchor="t">
            <a:normAutofit/>
          </a:bodyPr>
          <a:lstStyle>
            <a:lvl1pPr marL="0" indent="0">
              <a:buNone/>
              <a:defRPr sz="2700">
                <a:solidFill>
                  <a:schemeClr val="tx2"/>
                </a:solidFill>
              </a:defRPr>
            </a:lvl1pPr>
            <a:lvl2pPr marL="5215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3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5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611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91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50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22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855472" y="5071087"/>
            <a:ext cx="9178502" cy="1751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670" y="1844948"/>
            <a:ext cx="4722918" cy="520214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35812" y="1844948"/>
            <a:ext cx="4722918" cy="5202149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848309"/>
            <a:ext cx="4598162" cy="705367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300" b="0">
                <a:solidFill>
                  <a:schemeClr val="tx2"/>
                </a:solidFill>
              </a:defRPr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4670" y="2688449"/>
            <a:ext cx="4598162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60568" y="1848309"/>
            <a:ext cx="4598162" cy="705367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3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21528" indent="0">
              <a:buNone/>
              <a:defRPr sz="2300" b="1"/>
            </a:lvl2pPr>
            <a:lvl3pPr marL="1043056" indent="0">
              <a:buNone/>
              <a:defRPr sz="2100" b="1"/>
            </a:lvl3pPr>
            <a:lvl4pPr marL="1564584" indent="0">
              <a:buNone/>
              <a:defRPr sz="1800" b="1"/>
            </a:lvl4pPr>
            <a:lvl5pPr marL="2086112" indent="0">
              <a:buNone/>
              <a:defRPr sz="1800" b="1"/>
            </a:lvl5pPr>
            <a:lvl6pPr marL="2607640" indent="0">
              <a:buNone/>
              <a:defRPr sz="1800" b="1"/>
            </a:lvl6pPr>
            <a:lvl7pPr marL="3129168" indent="0">
              <a:buNone/>
              <a:defRPr sz="1800" b="1"/>
            </a:lvl7pPr>
            <a:lvl8pPr marL="3650696" indent="0">
              <a:buNone/>
              <a:defRPr sz="1800" b="1"/>
            </a:lvl8pPr>
            <a:lvl9pPr marL="4172224" indent="0">
              <a:buNone/>
              <a:defRPr sz="18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60568" y="2688449"/>
            <a:ext cx="4598162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751131" y="4460681"/>
            <a:ext cx="5192067" cy="92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873305"/>
            <a:ext cx="2502256" cy="1391272"/>
          </a:xfrm>
        </p:spPr>
        <p:txBody>
          <a:bodyPr anchor="b">
            <a:noAutofit/>
          </a:bodyPr>
          <a:lstStyle>
            <a:lvl1pPr algn="l">
              <a:defRPr sz="27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5355" y="873305"/>
            <a:ext cx="6683375" cy="6149827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1" y="2349033"/>
            <a:ext cx="2502256" cy="4678782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171235" y="3947290"/>
            <a:ext cx="6149827" cy="185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670" y="873746"/>
            <a:ext cx="2505745" cy="1394633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342986" y="924155"/>
            <a:ext cx="6904856" cy="606450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700"/>
            </a:lvl1pPr>
            <a:lvl2pPr marL="521528" indent="0">
              <a:buNone/>
              <a:defRPr sz="3200"/>
            </a:lvl2pPr>
            <a:lvl3pPr marL="1043056" indent="0">
              <a:buNone/>
              <a:defRPr sz="2700"/>
            </a:lvl3pPr>
            <a:lvl4pPr marL="1564584" indent="0">
              <a:buNone/>
              <a:defRPr sz="2300"/>
            </a:lvl4pPr>
            <a:lvl5pPr marL="2086112" indent="0">
              <a:buNone/>
              <a:defRPr sz="2300"/>
            </a:lvl5pPr>
            <a:lvl6pPr marL="2607640" indent="0">
              <a:buNone/>
              <a:defRPr sz="2300"/>
            </a:lvl6pPr>
            <a:lvl7pPr marL="3129168" indent="0">
              <a:buNone/>
              <a:defRPr sz="2300"/>
            </a:lvl7pPr>
            <a:lvl8pPr marL="3650696" indent="0">
              <a:buNone/>
              <a:defRPr sz="2300"/>
            </a:lvl8pPr>
            <a:lvl9pPr marL="4172224" indent="0">
              <a:buNone/>
              <a:defRPr sz="23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4670" y="2352393"/>
            <a:ext cx="2502256" cy="4677901"/>
          </a:xfrm>
        </p:spPr>
        <p:txBody>
          <a:bodyPr/>
          <a:lstStyle>
            <a:lvl1pPr marL="0" indent="0">
              <a:buNone/>
              <a:defRPr sz="1600"/>
            </a:lvl1pPr>
            <a:lvl2pPr marL="521528" indent="0">
              <a:buNone/>
              <a:defRPr sz="1400"/>
            </a:lvl2pPr>
            <a:lvl3pPr marL="1043056" indent="0">
              <a:buNone/>
              <a:defRPr sz="1100"/>
            </a:lvl3pPr>
            <a:lvl4pPr marL="1564584" indent="0">
              <a:buNone/>
              <a:defRPr sz="1000"/>
            </a:lvl4pPr>
            <a:lvl5pPr marL="2086112" indent="0">
              <a:buNone/>
              <a:defRPr sz="1000"/>
            </a:lvl5pPr>
            <a:lvl6pPr marL="2607640" indent="0">
              <a:buNone/>
              <a:defRPr sz="1000"/>
            </a:lvl6pPr>
            <a:lvl7pPr marL="3129168" indent="0">
              <a:buNone/>
              <a:defRPr sz="1000"/>
            </a:lvl7pPr>
            <a:lvl8pPr marL="3650696" indent="0">
              <a:buNone/>
              <a:defRPr sz="1000"/>
            </a:lvl8pPr>
            <a:lvl9pPr marL="4172224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52715" y="672112"/>
            <a:ext cx="2406015" cy="6469081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670" y="672112"/>
            <a:ext cx="7039822" cy="646908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43427"/>
            <a:ext cx="10693400" cy="25204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670" y="588098"/>
            <a:ext cx="9624060" cy="1092182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5376898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0693400" cy="40326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670" y="20163"/>
            <a:ext cx="3386243" cy="362941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rgbClr val="FFFFFF"/>
                </a:solidFill>
              </a:defRPr>
            </a:lvl1pPr>
          </a:lstStyle>
          <a:p>
            <a:fld id="{A6331220-864C-42EE-B9D1-38E5600AA2A7}" type="datetimeFigureOut">
              <a:rPr lang="ru-RU" smtClean="0"/>
              <a:pPr/>
              <a:t>02.01.2019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10025" y="20163"/>
            <a:ext cx="4812030" cy="362941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11167" y="20163"/>
            <a:ext cx="1247563" cy="362941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600" b="1">
                <a:solidFill>
                  <a:srgbClr val="FFFFFF"/>
                </a:solidFill>
              </a:defRPr>
            </a:lvl1pPr>
          </a:lstStyle>
          <a:p>
            <a:fld id="{4243EE3F-4286-4BF4-B128-522057115C7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43056" rtl="0" eaLnBrk="1" latinLnBrk="0" hangingPunct="1">
        <a:spcBef>
          <a:spcPct val="0"/>
        </a:spcBef>
        <a:buNone/>
        <a:defRPr sz="4600" kern="1200" spc="-114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8611" indent="-208611" algn="l" defTabSz="1043056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indent="-208611" algn="l" defTabSz="1043056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34445" indent="-208611" algn="l" defTabSz="1043056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7362" indent="-208611" algn="l" defTabSz="1043056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55973" indent="-156458" algn="l" defTabSz="1043056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564584" indent="-208611" algn="l" defTabSz="1043056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1773195" indent="-208611" algn="l" defTabSz="1043056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81807" indent="-208611" algn="l" defTabSz="1043056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190418" indent="-208611" algn="l" defTabSz="1043056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6141" y="1557651"/>
            <a:ext cx="10132022" cy="2078964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80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Arts and Crafts </a:t>
            </a:r>
            <a:r>
              <a:rPr lang="ru-RU" sz="80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sz="80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n-US" sz="80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of the </a:t>
            </a:r>
            <a:r>
              <a:rPr lang="en-US" sz="8000" b="1" i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Sakha</a:t>
            </a:r>
            <a:r>
              <a:rPr lang="en-US" sz="80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in </a:t>
            </a:r>
            <a:r>
              <a:rPr lang="en-US" sz="8000" b="1" i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Botulu</a:t>
            </a:r>
            <a:r>
              <a:rPr lang="en-US" sz="80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Ethnographical Museum</a:t>
            </a:r>
            <a:endParaRPr lang="ru-RU" sz="8000" b="1" i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82404" y="3996655"/>
            <a:ext cx="7485380" cy="3312368"/>
          </a:xfrm>
        </p:spPr>
        <p:txBody>
          <a:bodyPr>
            <a:normAutofit/>
          </a:bodyPr>
          <a:lstStyle/>
          <a:p>
            <a:r>
              <a:rPr lang="en-US" sz="3200" b="1" dirty="0" err="1" smtClean="0"/>
              <a:t>Nikolayeva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Kunney-Kuo</a:t>
            </a:r>
            <a:r>
              <a:rPr lang="en-US" sz="3200" b="1" dirty="0" smtClean="0"/>
              <a:t>, </a:t>
            </a:r>
            <a:endParaRPr lang="ru-RU" sz="3200" b="1" dirty="0" smtClean="0"/>
          </a:p>
          <a:p>
            <a:r>
              <a:rPr lang="en-US" sz="3200" b="1" dirty="0" smtClean="0"/>
              <a:t>the 10th form, </a:t>
            </a:r>
            <a:r>
              <a:rPr lang="en-US" sz="3200" b="1" dirty="0" err="1" smtClean="0"/>
              <a:t>Botulu</a:t>
            </a:r>
            <a:r>
              <a:rPr lang="en-US" sz="3200" b="1" dirty="0" smtClean="0"/>
              <a:t> Secondary School</a:t>
            </a:r>
            <a:endParaRPr lang="ru-RU" sz="3200" b="1" dirty="0" smtClean="0"/>
          </a:p>
          <a:p>
            <a:r>
              <a:rPr lang="en-US" sz="3200" b="1" dirty="0" smtClean="0"/>
              <a:t>Teacher </a:t>
            </a:r>
            <a:r>
              <a:rPr lang="en-US" sz="3200" b="1" dirty="0" err="1" smtClean="0"/>
              <a:t>Boeskorova</a:t>
            </a:r>
            <a:r>
              <a:rPr lang="en-US" sz="3200" b="1" dirty="0" smtClean="0"/>
              <a:t> O.P. </a:t>
            </a:r>
            <a:endParaRPr lang="ru-RU" sz="3200" b="1" dirty="0" smtClean="0"/>
          </a:p>
          <a:p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02564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4139" y="540270"/>
            <a:ext cx="10105123" cy="665422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The subject of the research: </a:t>
            </a:r>
            <a:r>
              <a:rPr lang="en-US" dirty="0"/>
              <a:t>The spiritual and material culture of the people.</a:t>
            </a:r>
            <a:endParaRPr lang="ru-RU" dirty="0"/>
          </a:p>
          <a:p>
            <a:r>
              <a:rPr lang="en-US" b="1" dirty="0">
                <a:solidFill>
                  <a:srgbClr val="FF0000"/>
                </a:solidFill>
              </a:rPr>
              <a:t>The object of the research: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/>
              <a:t>Sakha</a:t>
            </a:r>
            <a:r>
              <a:rPr lang="en-US" dirty="0"/>
              <a:t>, Russian and English names of the exhibits of  </a:t>
            </a:r>
            <a:r>
              <a:rPr lang="en-US" dirty="0" err="1"/>
              <a:t>Botulu</a:t>
            </a:r>
            <a:r>
              <a:rPr lang="en-US" dirty="0"/>
              <a:t> museum.</a:t>
            </a:r>
            <a:endParaRPr lang="ru-RU" dirty="0"/>
          </a:p>
          <a:p>
            <a:r>
              <a:rPr lang="en-US" b="1" dirty="0">
                <a:solidFill>
                  <a:srgbClr val="FF0000"/>
                </a:solidFill>
              </a:rPr>
              <a:t>The aim: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Create a practice-oriented project "Arts and Crafts of </a:t>
            </a:r>
            <a:r>
              <a:rPr lang="en-US" dirty="0" smtClean="0"/>
              <a:t>the </a:t>
            </a:r>
            <a:r>
              <a:rPr lang="en-US" dirty="0" err="1" smtClean="0"/>
              <a:t>Sakha</a:t>
            </a:r>
            <a:r>
              <a:rPr lang="en-US" dirty="0" smtClean="0"/>
              <a:t> in </a:t>
            </a:r>
            <a:r>
              <a:rPr lang="en-US" dirty="0" err="1" smtClean="0"/>
              <a:t>Botulu</a:t>
            </a:r>
            <a:r>
              <a:rPr lang="en-US" dirty="0" smtClean="0"/>
              <a:t> Ethnographical Museum“.</a:t>
            </a:r>
            <a:endParaRPr lang="ru-RU" dirty="0"/>
          </a:p>
          <a:p>
            <a:r>
              <a:rPr lang="en-US" b="1" dirty="0">
                <a:solidFill>
                  <a:srgbClr val="FF0000"/>
                </a:solidFill>
              </a:rPr>
              <a:t>The tasks: 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355600" indent="0">
              <a:buNone/>
            </a:pPr>
            <a:r>
              <a:rPr lang="en-US" dirty="0" smtClean="0"/>
              <a:t>1</a:t>
            </a:r>
            <a:r>
              <a:rPr lang="en-US" dirty="0"/>
              <a:t>. Learn to project.</a:t>
            </a:r>
            <a:endParaRPr lang="ru-RU" dirty="0"/>
          </a:p>
          <a:p>
            <a:pPr marL="355600" indent="0">
              <a:buNone/>
            </a:pPr>
            <a:r>
              <a:rPr lang="en-US" dirty="0"/>
              <a:t>2. Systematize the language material.</a:t>
            </a:r>
            <a:endParaRPr lang="ru-RU" dirty="0"/>
          </a:p>
          <a:p>
            <a:pPr marL="355600" indent="0">
              <a:buNone/>
            </a:pPr>
            <a:r>
              <a:rPr lang="en-US" dirty="0"/>
              <a:t>3. Form the </a:t>
            </a:r>
            <a:r>
              <a:rPr lang="en-US" dirty="0" err="1"/>
              <a:t>metasubject</a:t>
            </a:r>
            <a:r>
              <a:rPr lang="en-US" dirty="0"/>
              <a:t> skills.</a:t>
            </a:r>
            <a:endParaRPr lang="ru-RU" dirty="0"/>
          </a:p>
          <a:p>
            <a:pPr marL="355600" indent="0">
              <a:buNone/>
            </a:pPr>
            <a:r>
              <a:rPr lang="en-US" dirty="0"/>
              <a:t>4. Develop the socio-cultural and communicative competence.</a:t>
            </a:r>
            <a:endParaRPr lang="ru-RU" dirty="0"/>
          </a:p>
          <a:p>
            <a:pPr marL="355600" indent="0">
              <a:buNone/>
            </a:pPr>
            <a:r>
              <a:rPr lang="en-US" dirty="0"/>
              <a:t>5. Be interested in native and foreign languages.</a:t>
            </a:r>
            <a:endParaRPr lang="ru-RU" dirty="0"/>
          </a:p>
          <a:p>
            <a:pPr marL="355600" indent="0">
              <a:buNone/>
            </a:pPr>
            <a:r>
              <a:rPr lang="en-US" dirty="0"/>
              <a:t>6. Preserve historical heritage of the native people.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1350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6140" y="684287"/>
            <a:ext cx="10081120" cy="655272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The actuality: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In the context of globalization of the modern world the study and preservation of spiritual and moral, intellectual and material culture of the world should come to the fore. </a:t>
            </a:r>
            <a:endParaRPr lang="ru-RU" dirty="0" smtClean="0"/>
          </a:p>
          <a:p>
            <a:r>
              <a:rPr lang="en-US" b="1" dirty="0" smtClean="0">
                <a:solidFill>
                  <a:srgbClr val="FF0000"/>
                </a:solidFill>
              </a:rPr>
              <a:t>The </a:t>
            </a:r>
            <a:r>
              <a:rPr lang="en-US" b="1" dirty="0">
                <a:solidFill>
                  <a:srgbClr val="FF0000"/>
                </a:solidFill>
              </a:rPr>
              <a:t>novelty and originality: </a:t>
            </a:r>
            <a:r>
              <a:rPr lang="en-US" dirty="0"/>
              <a:t>Presentation of the material on the basis of cultural and historical precedents of local museum.</a:t>
            </a:r>
            <a:endParaRPr lang="ru-RU" dirty="0"/>
          </a:p>
          <a:p>
            <a:r>
              <a:rPr lang="en-US" b="1" dirty="0">
                <a:solidFill>
                  <a:srgbClr val="FF0000"/>
                </a:solidFill>
              </a:rPr>
              <a:t>Theoretical value: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The study of the linguistic and cultural realities of a specific topic in the field of folk art.</a:t>
            </a:r>
            <a:endParaRPr lang="ru-RU" dirty="0"/>
          </a:p>
          <a:p>
            <a:r>
              <a:rPr lang="en-US" b="1" dirty="0" smtClean="0">
                <a:solidFill>
                  <a:srgbClr val="FF0000"/>
                </a:solidFill>
              </a:rPr>
              <a:t>Practical </a:t>
            </a:r>
            <a:r>
              <a:rPr lang="en-US" b="1" dirty="0">
                <a:solidFill>
                  <a:srgbClr val="FF0000"/>
                </a:solidFill>
              </a:rPr>
              <a:t>value: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Comparing </a:t>
            </a:r>
            <a:r>
              <a:rPr lang="en-US" dirty="0" err="1"/>
              <a:t>Sakha</a:t>
            </a:r>
            <a:r>
              <a:rPr lang="en-US" dirty="0"/>
              <a:t>, Russian, English variants of the words, developing skills to make an excursion in English.</a:t>
            </a:r>
            <a:endParaRPr lang="ru-RU" dirty="0"/>
          </a:p>
          <a:p>
            <a:r>
              <a:rPr lang="en-US" b="1" dirty="0">
                <a:solidFill>
                  <a:srgbClr val="FF0000"/>
                </a:solidFill>
              </a:rPr>
              <a:t>Methods:</a:t>
            </a:r>
            <a:r>
              <a:rPr lang="en-US" dirty="0">
                <a:solidFill>
                  <a:srgbClr val="FF0000"/>
                </a:solidFill>
              </a:rPr>
              <a:t>  </a:t>
            </a:r>
            <a:r>
              <a:rPr lang="en-US" dirty="0"/>
              <a:t>Analysis, comparison, generalization, classification, design.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089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2124" y="1404367"/>
            <a:ext cx="4724775" cy="1296144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 smtClean="0"/>
              <a:t>Choron</a:t>
            </a:r>
            <a:r>
              <a:rPr lang="en-US" b="1" dirty="0" smtClean="0"/>
              <a:t>, drinking vessel</a:t>
            </a:r>
            <a:endParaRPr lang="ru-RU" b="1" dirty="0" smtClean="0"/>
          </a:p>
          <a:p>
            <a:pPr algn="ctr"/>
            <a:r>
              <a:rPr lang="ru-RU" b="1" dirty="0" err="1" smtClean="0"/>
              <a:t>Чороон</a:t>
            </a:r>
            <a:endParaRPr lang="ru-RU" b="1" dirty="0" smtClean="0"/>
          </a:p>
          <a:p>
            <a:pPr algn="ctr"/>
            <a:r>
              <a:rPr lang="ru-RU" b="1" dirty="0" err="1" smtClean="0"/>
              <a:t>Чорон</a:t>
            </a:r>
            <a:endParaRPr lang="ru-RU" b="1" dirty="0" smtClean="0"/>
          </a:p>
        </p:txBody>
      </p:sp>
      <p:pic>
        <p:nvPicPr>
          <p:cNvPr id="7" name="Содержимое 5" descr="DSC0810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2164" y="2988543"/>
            <a:ext cx="4039985" cy="3241964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099" y="540271"/>
            <a:ext cx="4726631" cy="2880320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b="1" dirty="0" smtClean="0"/>
              <a:t>Vessel for </a:t>
            </a:r>
            <a:r>
              <a:rPr lang="en-US" b="1" dirty="0" err="1" smtClean="0"/>
              <a:t>Kumys</a:t>
            </a:r>
            <a:endParaRPr lang="ru-RU" b="1" dirty="0"/>
          </a:p>
          <a:p>
            <a:pPr algn="ctr"/>
            <a:r>
              <a:rPr lang="ru-RU" b="1" dirty="0" err="1" smtClean="0"/>
              <a:t>Симиир</a:t>
            </a:r>
            <a:endParaRPr lang="ru-RU" b="1" dirty="0" smtClean="0"/>
          </a:p>
          <a:p>
            <a:pPr algn="ctr"/>
            <a:r>
              <a:rPr lang="ru-RU" b="1" dirty="0" smtClean="0"/>
              <a:t>Сосуд для кумыса</a:t>
            </a:r>
            <a:br>
              <a:rPr lang="ru-RU" b="1" dirty="0" smtClean="0"/>
            </a:br>
            <a:endParaRPr lang="ru-RU" b="1" dirty="0" smtClean="0"/>
          </a:p>
          <a:p>
            <a:pPr algn="ctr"/>
            <a:r>
              <a:rPr lang="en-US" b="1" dirty="0" err="1" smtClean="0"/>
              <a:t>Kumys</a:t>
            </a:r>
            <a:r>
              <a:rPr lang="en-US" b="1" dirty="0" smtClean="0"/>
              <a:t> Blender</a:t>
            </a:r>
            <a:endParaRPr lang="ru-RU" b="1" dirty="0" smtClean="0"/>
          </a:p>
          <a:p>
            <a:pPr algn="ctr"/>
            <a:r>
              <a:rPr lang="ru-RU" b="1" dirty="0" err="1" smtClean="0"/>
              <a:t>Кымыс</a:t>
            </a:r>
            <a:r>
              <a:rPr lang="ru-RU" b="1" dirty="0" smtClean="0"/>
              <a:t> </a:t>
            </a:r>
            <a:r>
              <a:rPr lang="ru-RU" b="1" dirty="0" err="1" smtClean="0"/>
              <a:t>ытыйар</a:t>
            </a:r>
            <a:r>
              <a:rPr lang="ru-RU" b="1" dirty="0" smtClean="0"/>
              <a:t> </a:t>
            </a:r>
            <a:r>
              <a:rPr lang="ru-RU" b="1" dirty="0" err="1" smtClean="0"/>
              <a:t>ытык</a:t>
            </a:r>
            <a:endParaRPr lang="ru-RU" b="1" dirty="0" smtClean="0"/>
          </a:p>
          <a:p>
            <a:pPr algn="ctr"/>
            <a:r>
              <a:rPr lang="ru-RU" b="1" dirty="0" smtClean="0"/>
              <a:t>Мутовка для взбалтывания кумыса</a:t>
            </a:r>
            <a:endParaRPr lang="ru-RU" b="1" dirty="0"/>
          </a:p>
        </p:txBody>
      </p:sp>
      <p:pic>
        <p:nvPicPr>
          <p:cNvPr id="8" name="Содержимое 8" descr="DSC0811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8708" y="3564607"/>
            <a:ext cx="4725988" cy="3528926"/>
          </a:xfr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17024" cy="396255"/>
          </a:xfrm>
        </p:spPr>
        <p:txBody>
          <a:bodyPr>
            <a:noAutofit/>
          </a:bodyPr>
          <a:lstStyle/>
          <a:p>
            <a:r>
              <a:rPr lang="en-US" sz="2000" dirty="0" err="1" smtClean="0">
                <a:solidFill>
                  <a:srgbClr val="FFC000"/>
                </a:solidFill>
              </a:rPr>
              <a:t>Botulu</a:t>
            </a:r>
            <a:r>
              <a:rPr lang="en-US" sz="2000" dirty="0" smtClean="0">
                <a:solidFill>
                  <a:srgbClr val="FFC000"/>
                </a:solidFill>
              </a:rPr>
              <a:t> Museum of Ethnography</a:t>
            </a:r>
            <a:endParaRPr lang="ru-RU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804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6140" y="900311"/>
            <a:ext cx="5040560" cy="2952328"/>
          </a:xfrm>
        </p:spPr>
        <p:txBody>
          <a:bodyPr>
            <a:normAutofit fontScale="92500"/>
          </a:bodyPr>
          <a:lstStyle/>
          <a:p>
            <a:pPr algn="ctr"/>
            <a:r>
              <a:rPr lang="en-US" b="1" dirty="0" smtClean="0"/>
              <a:t>Birch</a:t>
            </a:r>
            <a:r>
              <a:rPr lang="ru-RU" b="1" dirty="0" smtClean="0"/>
              <a:t> </a:t>
            </a:r>
            <a:r>
              <a:rPr lang="en-US" b="1" dirty="0" smtClean="0"/>
              <a:t>bark Bucket </a:t>
            </a:r>
            <a:endParaRPr lang="ru-RU" b="1" dirty="0" smtClean="0"/>
          </a:p>
          <a:p>
            <a:pPr algn="ctr"/>
            <a:r>
              <a:rPr lang="ru-RU" b="1" dirty="0" err="1" smtClean="0"/>
              <a:t>Туос</a:t>
            </a:r>
            <a:r>
              <a:rPr lang="ru-RU" b="1" dirty="0" smtClean="0"/>
              <a:t>  </a:t>
            </a:r>
            <a:r>
              <a:rPr lang="ru-RU" b="1" dirty="0" err="1" smtClean="0"/>
              <a:t>ыаҕас</a:t>
            </a:r>
            <a:endParaRPr lang="ru-RU" b="1" dirty="0" smtClean="0"/>
          </a:p>
          <a:p>
            <a:pPr algn="ctr"/>
            <a:r>
              <a:rPr lang="ru-RU" b="1" dirty="0" smtClean="0"/>
              <a:t>Берестяное ведро</a:t>
            </a:r>
          </a:p>
          <a:p>
            <a:pPr algn="ctr"/>
            <a:endParaRPr lang="ru-RU" b="1" dirty="0" smtClean="0"/>
          </a:p>
          <a:p>
            <a:pPr algn="ctr"/>
            <a:r>
              <a:rPr lang="en-US" b="1" dirty="0" smtClean="0"/>
              <a:t>Birch</a:t>
            </a:r>
            <a:r>
              <a:rPr lang="ru-RU" b="1" dirty="0" smtClean="0"/>
              <a:t> </a:t>
            </a:r>
            <a:r>
              <a:rPr lang="en-US" b="1" dirty="0" smtClean="0"/>
              <a:t>bark Bowl</a:t>
            </a:r>
          </a:p>
          <a:p>
            <a:pPr algn="ctr"/>
            <a:r>
              <a:rPr lang="ru-RU" b="1" dirty="0" err="1" smtClean="0"/>
              <a:t>Чабычах</a:t>
            </a:r>
            <a:endParaRPr lang="ru-RU" b="1" dirty="0" smtClean="0"/>
          </a:p>
          <a:p>
            <a:pPr algn="ctr"/>
            <a:r>
              <a:rPr lang="ru-RU" b="1" dirty="0" smtClean="0"/>
              <a:t>Посуда для молочных продуктов</a:t>
            </a:r>
            <a:endParaRPr lang="ru-RU" b="1" dirty="0"/>
          </a:p>
        </p:txBody>
      </p:sp>
      <p:pic>
        <p:nvPicPr>
          <p:cNvPr id="7" name="Содержимое 6" descr="DSC08097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164" y="4068663"/>
            <a:ext cx="4724400" cy="2690449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099" y="1332359"/>
            <a:ext cx="4726631" cy="1728192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Dish for Fish</a:t>
            </a:r>
            <a:endParaRPr lang="ru-RU" b="1" dirty="0" smtClean="0"/>
          </a:p>
          <a:p>
            <a:pPr algn="ctr"/>
            <a:r>
              <a:rPr lang="ru-RU" b="1" dirty="0" err="1" smtClean="0"/>
              <a:t>Тымтай</a:t>
            </a:r>
            <a:endParaRPr lang="ru-RU" b="1" dirty="0" smtClean="0"/>
          </a:p>
          <a:p>
            <a:pPr algn="ctr"/>
            <a:r>
              <a:rPr lang="ru-RU" b="1" dirty="0" smtClean="0"/>
              <a:t>Корзина</a:t>
            </a:r>
            <a:endParaRPr lang="ru-RU" b="1" dirty="0"/>
          </a:p>
        </p:txBody>
      </p:sp>
      <p:pic>
        <p:nvPicPr>
          <p:cNvPr id="8" name="Содержимое 6" descr="DSC08103.JPG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1013" y="3583236"/>
            <a:ext cx="4597400" cy="2568078"/>
          </a:xfr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17024" cy="396255"/>
          </a:xfrm>
        </p:spPr>
        <p:txBody>
          <a:bodyPr>
            <a:noAutofit/>
          </a:bodyPr>
          <a:lstStyle/>
          <a:p>
            <a:r>
              <a:rPr lang="en-US" sz="2000" dirty="0" err="1" smtClean="0">
                <a:solidFill>
                  <a:srgbClr val="FFC000"/>
                </a:solidFill>
              </a:rPr>
              <a:t>Botulu</a:t>
            </a:r>
            <a:r>
              <a:rPr lang="en-US" sz="2000" dirty="0" smtClean="0">
                <a:solidFill>
                  <a:srgbClr val="FFC000"/>
                </a:solidFill>
              </a:rPr>
              <a:t> Museum of Ethnography</a:t>
            </a:r>
            <a:endParaRPr lang="ru-RU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956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548383"/>
            <a:ext cx="4724775" cy="144016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Hunting Spear</a:t>
            </a:r>
            <a:endParaRPr lang="ru-RU" b="1" dirty="0" smtClean="0"/>
          </a:p>
          <a:p>
            <a:pPr algn="ctr"/>
            <a:r>
              <a:rPr lang="ru-RU" b="1" dirty="0" err="1" smtClean="0"/>
              <a:t>Айа</a:t>
            </a:r>
            <a:endParaRPr lang="ru-RU" b="1" dirty="0" smtClean="0"/>
          </a:p>
          <a:p>
            <a:pPr algn="ctr"/>
            <a:r>
              <a:rPr lang="ru-RU" b="1" dirty="0" smtClean="0"/>
              <a:t>Самострел</a:t>
            </a:r>
            <a:endParaRPr lang="ru-RU" b="1" dirty="0"/>
          </a:p>
        </p:txBody>
      </p:sp>
      <p:pic>
        <p:nvPicPr>
          <p:cNvPr id="7" name="Содержимое 6" descr="DSC08104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988" y="3579120"/>
            <a:ext cx="4597400" cy="2576309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74692" y="468263"/>
            <a:ext cx="5100062" cy="1929637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Powder Flask and Measurement</a:t>
            </a:r>
            <a:endParaRPr lang="ru-RU" b="1" dirty="0" smtClean="0"/>
          </a:p>
          <a:p>
            <a:pPr algn="ctr"/>
            <a:r>
              <a:rPr lang="ru-RU" b="1" dirty="0" err="1" smtClean="0"/>
              <a:t>Буорах</a:t>
            </a:r>
            <a:r>
              <a:rPr lang="ru-RU" b="1" dirty="0" smtClean="0"/>
              <a:t> </a:t>
            </a:r>
            <a:r>
              <a:rPr lang="ru-RU" b="1" dirty="0" err="1" smtClean="0"/>
              <a:t>кутар</a:t>
            </a:r>
            <a:r>
              <a:rPr lang="ru-RU" b="1" dirty="0" smtClean="0"/>
              <a:t> и</a:t>
            </a:r>
            <a:r>
              <a:rPr lang="en-US" b="1" dirty="0" smtClean="0"/>
              <a:t>h</a:t>
            </a:r>
            <a:r>
              <a:rPr lang="ru-RU" b="1" dirty="0" err="1" smtClean="0"/>
              <a:t>ит</a:t>
            </a:r>
            <a:r>
              <a:rPr lang="ru-RU" b="1" dirty="0" smtClean="0"/>
              <a:t>, </a:t>
            </a:r>
            <a:r>
              <a:rPr lang="ru-RU" b="1" dirty="0" err="1" smtClean="0"/>
              <a:t>кээмэй</a:t>
            </a:r>
            <a:r>
              <a:rPr lang="ru-RU" b="1" dirty="0" smtClean="0"/>
              <a:t> </a:t>
            </a:r>
            <a:r>
              <a:rPr lang="ru-RU" b="1" dirty="0" err="1" smtClean="0"/>
              <a:t>муос</a:t>
            </a:r>
            <a:endParaRPr lang="ru-RU" b="1" dirty="0" smtClean="0"/>
          </a:p>
          <a:p>
            <a:pPr algn="ctr"/>
            <a:r>
              <a:rPr lang="ru-RU" b="1" dirty="0" smtClean="0"/>
              <a:t>Пороховница, мерка</a:t>
            </a:r>
            <a:endParaRPr lang="ru-RU" b="1" dirty="0"/>
          </a:p>
        </p:txBody>
      </p:sp>
      <p:pic>
        <p:nvPicPr>
          <p:cNvPr id="8" name="Содержимое 7" descr="DSC08124.JPG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6729" y="2689225"/>
            <a:ext cx="3185967" cy="4356100"/>
          </a:xfr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17024" cy="396255"/>
          </a:xfrm>
        </p:spPr>
        <p:txBody>
          <a:bodyPr>
            <a:noAutofit/>
          </a:bodyPr>
          <a:lstStyle/>
          <a:p>
            <a:r>
              <a:rPr lang="en-US" sz="2000" dirty="0" err="1" smtClean="0">
                <a:solidFill>
                  <a:srgbClr val="FFC000"/>
                </a:solidFill>
              </a:rPr>
              <a:t>Botulu</a:t>
            </a:r>
            <a:r>
              <a:rPr lang="en-US" sz="2000" dirty="0" smtClean="0">
                <a:solidFill>
                  <a:srgbClr val="FFC000"/>
                </a:solidFill>
              </a:rPr>
              <a:t> Museum of Ethnography</a:t>
            </a:r>
            <a:endParaRPr lang="ru-RU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660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692533"/>
            <a:ext cx="4724775" cy="129601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b="1" dirty="0" smtClean="0"/>
              <a:t>Copper Teapot</a:t>
            </a:r>
            <a:endParaRPr lang="ru-RU" b="1" dirty="0" smtClean="0"/>
          </a:p>
          <a:p>
            <a:pPr algn="ctr"/>
            <a:r>
              <a:rPr lang="ru-RU" b="1" dirty="0" err="1" smtClean="0"/>
              <a:t>Алтан</a:t>
            </a:r>
            <a:r>
              <a:rPr lang="ru-RU" b="1" dirty="0" smtClean="0"/>
              <a:t> </a:t>
            </a:r>
            <a:r>
              <a:rPr lang="ru-RU" b="1" dirty="0" err="1" smtClean="0"/>
              <a:t>чаанньык</a:t>
            </a:r>
            <a:endParaRPr lang="ru-RU" b="1" dirty="0" smtClean="0"/>
          </a:p>
          <a:p>
            <a:pPr algn="ctr"/>
            <a:r>
              <a:rPr lang="ru-RU" b="1" dirty="0" smtClean="0"/>
              <a:t>Медный чайник </a:t>
            </a:r>
            <a:endParaRPr lang="ru-RU" b="1" dirty="0"/>
          </a:p>
        </p:txBody>
      </p:sp>
      <p:pic>
        <p:nvPicPr>
          <p:cNvPr id="7" name="Содержимое 6" descr="DSC08121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988" y="3659267"/>
            <a:ext cx="4597400" cy="2416015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62454" y="468263"/>
            <a:ext cx="4726631" cy="108012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b="1" dirty="0" smtClean="0"/>
              <a:t>Utensils </a:t>
            </a:r>
            <a:endParaRPr lang="ru-RU" b="1" dirty="0" smtClean="0"/>
          </a:p>
          <a:p>
            <a:pPr algn="ctr"/>
            <a:r>
              <a:rPr lang="ru-RU" b="1" dirty="0" err="1" smtClean="0"/>
              <a:t>Дьиэ</a:t>
            </a:r>
            <a:r>
              <a:rPr lang="ru-RU" b="1" dirty="0" smtClean="0"/>
              <a:t> </a:t>
            </a:r>
            <a:r>
              <a:rPr lang="ru-RU" b="1" dirty="0" err="1" smtClean="0"/>
              <a:t>тээбиринэ</a:t>
            </a:r>
            <a:endParaRPr lang="ru-RU" b="1" dirty="0" smtClean="0"/>
          </a:p>
          <a:p>
            <a:pPr algn="ctr"/>
            <a:r>
              <a:rPr lang="ru-RU" b="1" dirty="0" smtClean="0"/>
              <a:t>Домашняя утварь</a:t>
            </a:r>
          </a:p>
          <a:p>
            <a:pPr algn="ctr"/>
            <a:endParaRPr lang="ru-RU" sz="1600" dirty="0" smtClean="0"/>
          </a:p>
        </p:txBody>
      </p:sp>
      <p:pic>
        <p:nvPicPr>
          <p:cNvPr id="8" name="Содержимое 6" descr="DSC08119.JPG"/>
          <p:cNvPicPr>
            <a:picLocks noGrp="1" noChangeAspect="1"/>
          </p:cNvPicPr>
          <p:nvPr>
            <p:ph sz="quarter" idx="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90716" y="1645919"/>
            <a:ext cx="4725988" cy="2468173"/>
          </a:xfrm>
        </p:spPr>
      </p:pic>
      <p:sp>
        <p:nvSpPr>
          <p:cNvPr id="9" name="Прямоугольник 8"/>
          <p:cNvSpPr/>
          <p:nvPr/>
        </p:nvSpPr>
        <p:spPr>
          <a:xfrm>
            <a:off x="5490716" y="4120406"/>
            <a:ext cx="4770636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</a:rPr>
              <a:t>Dishes</a:t>
            </a:r>
          </a:p>
          <a:p>
            <a:pPr algn="ctr"/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Иһит-хомуос</a:t>
            </a:r>
            <a:endParaRPr lang="ru-RU" sz="20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Посуда</a:t>
            </a:r>
          </a:p>
          <a:p>
            <a:pPr algn="ctr"/>
            <a:endParaRPr lang="ru-RU" sz="14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</a:rPr>
              <a:t>Lock</a:t>
            </a:r>
          </a:p>
          <a:p>
            <a:pPr algn="ctr"/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Күлүүс</a:t>
            </a:r>
            <a:endParaRPr lang="ru-RU" sz="20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Замок</a:t>
            </a:r>
          </a:p>
          <a:p>
            <a:pPr algn="ctr"/>
            <a:endParaRPr lang="ru-RU" sz="12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en-US" sz="2000" b="1" dirty="0" smtClean="0">
                <a:solidFill>
                  <a:schemeClr val="accent5">
                    <a:lumMod val="75000"/>
                  </a:schemeClr>
                </a:solidFill>
              </a:rPr>
              <a:t>Balance </a:t>
            </a:r>
            <a:r>
              <a:rPr lang="en-US" sz="2000" b="1" dirty="0" err="1" smtClean="0">
                <a:solidFill>
                  <a:schemeClr val="accent5">
                    <a:lumMod val="75000"/>
                  </a:schemeClr>
                </a:solidFill>
              </a:rPr>
              <a:t>skales</a:t>
            </a:r>
            <a:endParaRPr lang="en-US" sz="20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000" b="1" dirty="0" err="1" smtClean="0">
                <a:solidFill>
                  <a:schemeClr val="accent5">
                    <a:lumMod val="75000"/>
                  </a:schemeClr>
                </a:solidFill>
              </a:rPr>
              <a:t>Ыйааһын</a:t>
            </a:r>
            <a:endParaRPr lang="ru-RU" sz="20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</a:rPr>
              <a:t>Весы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17024" cy="396255"/>
          </a:xfrm>
        </p:spPr>
        <p:txBody>
          <a:bodyPr>
            <a:noAutofit/>
          </a:bodyPr>
          <a:lstStyle/>
          <a:p>
            <a:r>
              <a:rPr lang="en-US" sz="2000" dirty="0" err="1" smtClean="0">
                <a:solidFill>
                  <a:srgbClr val="FFC000"/>
                </a:solidFill>
              </a:rPr>
              <a:t>Botulu</a:t>
            </a:r>
            <a:r>
              <a:rPr lang="en-US" sz="2000" dirty="0" smtClean="0">
                <a:solidFill>
                  <a:srgbClr val="FFC000"/>
                </a:solidFill>
              </a:rPr>
              <a:t> Museum of Ethnography</a:t>
            </a:r>
            <a:endParaRPr lang="ru-RU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89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6140" y="1620391"/>
            <a:ext cx="4724775" cy="2016224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Yakut Horse </a:t>
            </a:r>
            <a:r>
              <a:rPr lang="en-US" b="1" dirty="0" err="1" smtClean="0"/>
              <a:t>Saddlery</a:t>
            </a:r>
            <a:endParaRPr lang="ru-RU" b="1" dirty="0"/>
          </a:p>
          <a:p>
            <a:pPr algn="ctr"/>
            <a:r>
              <a:rPr lang="ru-RU" b="1" dirty="0" err="1" smtClean="0"/>
              <a:t>Ат</a:t>
            </a:r>
            <a:r>
              <a:rPr lang="ru-RU" b="1" dirty="0" smtClean="0"/>
              <a:t> </a:t>
            </a:r>
            <a:r>
              <a:rPr lang="ru-RU" b="1" dirty="0" err="1" smtClean="0"/>
              <a:t>тэрилэ</a:t>
            </a:r>
            <a:endParaRPr lang="ru-RU" b="1" dirty="0" smtClean="0"/>
          </a:p>
          <a:p>
            <a:pPr algn="ctr"/>
            <a:r>
              <a:rPr lang="ru-RU" b="1" dirty="0" smtClean="0"/>
              <a:t>Конское убранство </a:t>
            </a:r>
            <a:endParaRPr lang="ru-RU" b="1" dirty="0"/>
          </a:p>
        </p:txBody>
      </p:sp>
      <p:pic>
        <p:nvPicPr>
          <p:cNvPr id="7" name="Содержимое 6" descr="DSC08101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988" y="3628251"/>
            <a:ext cx="4597400" cy="2478047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95798" y="900311"/>
            <a:ext cx="4726631" cy="129601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b="1" dirty="0" smtClean="0"/>
              <a:t>Horse Back Cover</a:t>
            </a:r>
            <a:endParaRPr lang="ru-RU" b="1" dirty="0" smtClean="0"/>
          </a:p>
          <a:p>
            <a:pPr algn="ctr"/>
            <a:r>
              <a:rPr lang="ru-RU" b="1" dirty="0" err="1" smtClean="0"/>
              <a:t>Чаппараах</a:t>
            </a:r>
            <a:endParaRPr lang="ru-RU" b="1" dirty="0" smtClean="0"/>
          </a:p>
          <a:p>
            <a:pPr algn="ctr"/>
            <a:r>
              <a:rPr lang="ru-RU" b="1" dirty="0" smtClean="0"/>
              <a:t>Чепрак</a:t>
            </a:r>
            <a:endParaRPr lang="ru-RU" b="1" dirty="0"/>
          </a:p>
        </p:txBody>
      </p:sp>
      <p:pic>
        <p:nvPicPr>
          <p:cNvPr id="8" name="Содержимое 7" descr="DSC08128.JPG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9814" y="2268463"/>
            <a:ext cx="4725988" cy="2882500"/>
          </a:xfrm>
        </p:spPr>
      </p:pic>
      <p:sp>
        <p:nvSpPr>
          <p:cNvPr id="9" name="Текст 4"/>
          <p:cNvSpPr txBox="1">
            <a:spLocks/>
          </p:cNvSpPr>
          <p:nvPr/>
        </p:nvSpPr>
        <p:spPr>
          <a:xfrm>
            <a:off x="5644253" y="5364807"/>
            <a:ext cx="4726631" cy="1296010"/>
          </a:xfrm>
          <a:prstGeom prst="rect">
            <a:avLst/>
          </a:prstGeom>
        </p:spPr>
        <p:txBody>
          <a:bodyPr vert="horz" lIns="104306" tIns="52153" rIns="104306" bIns="52153" rtlCol="0" anchor="b">
            <a:noAutofit/>
          </a:bodyPr>
          <a:lstStyle>
            <a:lvl1pPr marL="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 err="1" smtClean="0">
                <a:solidFill>
                  <a:schemeClr val="accent2">
                    <a:lumMod val="75000"/>
                  </a:schemeClr>
                </a:solidFill>
              </a:rPr>
              <a:t>Lyrated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 Ornament</a:t>
            </a:r>
            <a:endParaRPr lang="ru-RU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Көҕүөр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ойуу</a:t>
            </a:r>
            <a:endParaRPr lang="ru-RU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Мотив лиры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17024" cy="396255"/>
          </a:xfrm>
        </p:spPr>
        <p:txBody>
          <a:bodyPr>
            <a:noAutofit/>
          </a:bodyPr>
          <a:lstStyle/>
          <a:p>
            <a:r>
              <a:rPr lang="en-US" sz="2000" dirty="0" err="1" smtClean="0">
                <a:solidFill>
                  <a:srgbClr val="FFC000"/>
                </a:solidFill>
              </a:rPr>
              <a:t>Botulu</a:t>
            </a:r>
            <a:r>
              <a:rPr lang="en-US" sz="2000" dirty="0" smtClean="0">
                <a:solidFill>
                  <a:srgbClr val="FFC000"/>
                </a:solidFill>
              </a:rPr>
              <a:t> Museum of Ethnography</a:t>
            </a:r>
            <a:endParaRPr lang="ru-RU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80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1692533"/>
            <a:ext cx="5346700" cy="1296010"/>
          </a:xfrm>
        </p:spPr>
        <p:txBody>
          <a:bodyPr>
            <a:normAutofit fontScale="92500"/>
          </a:bodyPr>
          <a:lstStyle/>
          <a:p>
            <a:pPr algn="ctr"/>
            <a:r>
              <a:rPr lang="en-US" b="1" dirty="0" smtClean="0"/>
              <a:t>Saddle Bag Cover</a:t>
            </a:r>
            <a:endParaRPr lang="ru-RU" b="1" dirty="0" smtClean="0"/>
          </a:p>
          <a:p>
            <a:pPr algn="ctr"/>
            <a:r>
              <a:rPr lang="ru-RU" b="1" dirty="0" err="1" smtClean="0"/>
              <a:t>Бэрэмэдэй</a:t>
            </a:r>
            <a:r>
              <a:rPr lang="ru-RU" b="1" dirty="0" smtClean="0"/>
              <a:t> </a:t>
            </a:r>
            <a:r>
              <a:rPr lang="ru-RU" b="1" dirty="0" err="1" smtClean="0"/>
              <a:t>сабыыта</a:t>
            </a:r>
            <a:endParaRPr lang="ru-RU" b="1" dirty="0" smtClean="0"/>
          </a:p>
          <a:p>
            <a:pPr algn="ctr"/>
            <a:r>
              <a:rPr lang="ru-RU" b="1" dirty="0" smtClean="0"/>
              <a:t>Узорная покрышка переметной сумы</a:t>
            </a:r>
            <a:endParaRPr lang="ru-RU" b="1" dirty="0"/>
          </a:p>
        </p:txBody>
      </p:sp>
      <p:pic>
        <p:nvPicPr>
          <p:cNvPr id="7" name="Содержимое 6" descr="DSC08100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148" y="3276575"/>
            <a:ext cx="4724400" cy="274801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90716" y="468263"/>
            <a:ext cx="4726631" cy="1569597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Man’s Saddle</a:t>
            </a:r>
            <a:endParaRPr lang="ru-RU" b="1" dirty="0" smtClean="0"/>
          </a:p>
          <a:p>
            <a:pPr algn="ctr"/>
            <a:r>
              <a:rPr lang="ru-RU" b="1" dirty="0" smtClean="0"/>
              <a:t>Эр </a:t>
            </a:r>
            <a:r>
              <a:rPr lang="ru-RU" b="1" dirty="0" err="1" smtClean="0"/>
              <a:t>ки</a:t>
            </a:r>
            <a:r>
              <a:rPr lang="en-US" b="1" dirty="0" smtClean="0"/>
              <a:t>h</a:t>
            </a:r>
            <a:r>
              <a:rPr lang="ru-RU" b="1" dirty="0" smtClean="0"/>
              <a:t>и </a:t>
            </a:r>
            <a:r>
              <a:rPr lang="ru-RU" b="1" dirty="0" err="1" smtClean="0"/>
              <a:t>ыҥыыра</a:t>
            </a:r>
            <a:endParaRPr lang="ru-RU" b="1" dirty="0" smtClean="0"/>
          </a:p>
          <a:p>
            <a:pPr algn="ctr"/>
            <a:r>
              <a:rPr lang="ru-RU" b="1" dirty="0" smtClean="0"/>
              <a:t>Седло мужское</a:t>
            </a:r>
            <a:endParaRPr lang="ru-RU" b="1" dirty="0"/>
          </a:p>
        </p:txBody>
      </p:sp>
      <p:pic>
        <p:nvPicPr>
          <p:cNvPr id="8" name="Содержимое 7" descr="DSC08116.JPG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2724" y="2124447"/>
            <a:ext cx="4725988" cy="2630639"/>
          </a:xfrm>
        </p:spPr>
      </p:pic>
      <p:sp>
        <p:nvSpPr>
          <p:cNvPr id="9" name="Текст 4"/>
          <p:cNvSpPr txBox="1">
            <a:spLocks/>
          </p:cNvSpPr>
          <p:nvPr/>
        </p:nvSpPr>
        <p:spPr>
          <a:xfrm>
            <a:off x="5642278" y="4932759"/>
            <a:ext cx="4726631" cy="1569597"/>
          </a:xfrm>
          <a:prstGeom prst="rect">
            <a:avLst/>
          </a:prstGeom>
        </p:spPr>
        <p:txBody>
          <a:bodyPr vert="horz" lIns="104306" tIns="52153" rIns="104306" bIns="52153" rtlCol="0" anchor="b">
            <a:normAutofit/>
          </a:bodyPr>
          <a:lstStyle>
            <a:lvl1pPr marL="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</a:rPr>
              <a:t>Woman’s Saddle</a:t>
            </a:r>
            <a:endParaRPr lang="ru-RU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Дьахтар</a:t>
            </a:r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dirty="0" err="1" smtClean="0">
                <a:solidFill>
                  <a:schemeClr val="accent2">
                    <a:lumMod val="75000"/>
                  </a:schemeClr>
                </a:solidFill>
              </a:rPr>
              <a:t>ыҥыыра</a:t>
            </a:r>
            <a:endParaRPr lang="ru-RU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400" dirty="0" smtClean="0">
                <a:solidFill>
                  <a:schemeClr val="accent2">
                    <a:lumMod val="75000"/>
                  </a:schemeClr>
                </a:solidFill>
              </a:rPr>
              <a:t>Седло женское</a:t>
            </a: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17024" cy="396255"/>
          </a:xfrm>
        </p:spPr>
        <p:txBody>
          <a:bodyPr>
            <a:noAutofit/>
          </a:bodyPr>
          <a:lstStyle/>
          <a:p>
            <a:r>
              <a:rPr lang="en-US" sz="2000" dirty="0" err="1" smtClean="0">
                <a:solidFill>
                  <a:srgbClr val="FFC000"/>
                </a:solidFill>
              </a:rPr>
              <a:t>Botulu</a:t>
            </a:r>
            <a:r>
              <a:rPr lang="en-US" sz="2000" dirty="0" smtClean="0">
                <a:solidFill>
                  <a:srgbClr val="FFC000"/>
                </a:solidFill>
              </a:rPr>
              <a:t> Museum of Ethnography</a:t>
            </a:r>
            <a:endParaRPr lang="ru-RU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290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684287"/>
            <a:ext cx="4724775" cy="1713613"/>
          </a:xfrm>
        </p:spPr>
        <p:txBody>
          <a:bodyPr/>
          <a:lstStyle/>
          <a:p>
            <a:pPr algn="ctr"/>
            <a:r>
              <a:rPr lang="en-US" b="1" dirty="0" smtClean="0"/>
              <a:t>Thong</a:t>
            </a:r>
            <a:endParaRPr lang="ru-RU" b="1" dirty="0" smtClean="0"/>
          </a:p>
          <a:p>
            <a:pPr algn="ctr"/>
            <a:r>
              <a:rPr lang="ru-RU" b="1" dirty="0" err="1" smtClean="0"/>
              <a:t>Кымньыы</a:t>
            </a:r>
            <a:endParaRPr lang="ru-RU" b="1" dirty="0" smtClean="0"/>
          </a:p>
          <a:p>
            <a:pPr algn="ctr"/>
            <a:r>
              <a:rPr lang="ru-RU" b="1" dirty="0" smtClean="0"/>
              <a:t>Плеть</a:t>
            </a:r>
            <a:endParaRPr lang="ru-RU" b="1" dirty="0"/>
          </a:p>
        </p:txBody>
      </p:sp>
      <p:pic>
        <p:nvPicPr>
          <p:cNvPr id="7" name="Содержимое 6" descr="DSC08105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8375" y="2689225"/>
            <a:ext cx="3490625" cy="4356100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099" y="684287"/>
            <a:ext cx="4726631" cy="1713613"/>
          </a:xfrm>
        </p:spPr>
        <p:txBody>
          <a:bodyPr/>
          <a:lstStyle/>
          <a:p>
            <a:pPr algn="ctr"/>
            <a:r>
              <a:rPr lang="en-US" b="1" dirty="0" smtClean="0"/>
              <a:t>Horse Bridle </a:t>
            </a:r>
            <a:endParaRPr lang="ru-RU" b="1" dirty="0" smtClean="0"/>
          </a:p>
          <a:p>
            <a:pPr algn="ctr"/>
            <a:r>
              <a:rPr lang="ru-RU" b="1" dirty="0" err="1" smtClean="0"/>
              <a:t>Ат</a:t>
            </a:r>
            <a:r>
              <a:rPr lang="ru-RU" b="1" dirty="0" smtClean="0"/>
              <a:t> </a:t>
            </a:r>
            <a:r>
              <a:rPr lang="ru-RU" b="1" dirty="0" err="1" smtClean="0"/>
              <a:t>сулара</a:t>
            </a:r>
            <a:endParaRPr lang="ru-RU" b="1" dirty="0" smtClean="0"/>
          </a:p>
          <a:p>
            <a:pPr algn="ctr"/>
            <a:r>
              <a:rPr lang="ru-RU" b="1" dirty="0" smtClean="0"/>
              <a:t>Узда</a:t>
            </a:r>
            <a:endParaRPr lang="ru-RU" b="1" dirty="0"/>
          </a:p>
        </p:txBody>
      </p:sp>
      <p:pic>
        <p:nvPicPr>
          <p:cNvPr id="8" name="Содержимое 6" descr="DSC08102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839720" y="2741295"/>
            <a:ext cx="4039985" cy="4251960"/>
          </a:xfrm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17024" cy="396255"/>
          </a:xfrm>
        </p:spPr>
        <p:txBody>
          <a:bodyPr>
            <a:noAutofit/>
          </a:bodyPr>
          <a:lstStyle/>
          <a:p>
            <a:r>
              <a:rPr lang="en-US" sz="2000" dirty="0" err="1" smtClean="0">
                <a:solidFill>
                  <a:srgbClr val="FFC000"/>
                </a:solidFill>
              </a:rPr>
              <a:t>Botulu</a:t>
            </a:r>
            <a:r>
              <a:rPr lang="en-US" sz="2000" dirty="0" smtClean="0">
                <a:solidFill>
                  <a:srgbClr val="FFC000"/>
                </a:solidFill>
              </a:rPr>
              <a:t> Museum of Ethnography</a:t>
            </a:r>
            <a:endParaRPr lang="ru-RU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4433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4133" y="180231"/>
            <a:ext cx="1944215" cy="2664296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 smtClean="0"/>
              <a:t>Mortar </a:t>
            </a:r>
            <a:endParaRPr lang="ru-RU" sz="2400" b="1" dirty="0" smtClean="0"/>
          </a:p>
          <a:p>
            <a:pPr algn="ctr"/>
            <a:r>
              <a:rPr lang="ru-RU" sz="2400" b="1" dirty="0" err="1" smtClean="0"/>
              <a:t>Кэлии</a:t>
            </a:r>
            <a:endParaRPr lang="ru-RU" sz="2400" b="1" dirty="0" smtClean="0"/>
          </a:p>
          <a:p>
            <a:pPr algn="ctr"/>
            <a:r>
              <a:rPr lang="ru-RU" sz="2400" b="1" dirty="0" smtClean="0"/>
              <a:t>Ступа</a:t>
            </a:r>
            <a:r>
              <a:rPr lang="en-US" sz="2400" b="1" dirty="0" smtClean="0"/>
              <a:t> </a:t>
            </a:r>
          </a:p>
          <a:p>
            <a:pPr algn="ctr"/>
            <a:endParaRPr lang="ru-RU" dirty="0" smtClean="0"/>
          </a:p>
        </p:txBody>
      </p:sp>
      <p:pic>
        <p:nvPicPr>
          <p:cNvPr id="7" name="Содержимое 6" descr="DSC08098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140" y="2465217"/>
            <a:ext cx="4724400" cy="2904145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695516" y="396255"/>
            <a:ext cx="4726631" cy="1044327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b="1" dirty="0" smtClean="0"/>
              <a:t>Wooden Bowl </a:t>
            </a:r>
            <a:endParaRPr lang="ru-RU" b="1" dirty="0" smtClean="0"/>
          </a:p>
          <a:p>
            <a:pPr algn="ctr"/>
            <a:r>
              <a:rPr lang="ru-RU" b="1" dirty="0" err="1" smtClean="0"/>
              <a:t>Мас</a:t>
            </a:r>
            <a:r>
              <a:rPr lang="ru-RU" b="1" dirty="0" smtClean="0"/>
              <a:t> </a:t>
            </a:r>
            <a:r>
              <a:rPr lang="ru-RU" b="1" dirty="0" err="1" smtClean="0"/>
              <a:t>кытах</a:t>
            </a:r>
            <a:endParaRPr lang="ru-RU" b="1" dirty="0" smtClean="0"/>
          </a:p>
          <a:p>
            <a:pPr algn="ctr"/>
            <a:r>
              <a:rPr lang="ru-RU" b="1" dirty="0" smtClean="0"/>
              <a:t>Большая чаша</a:t>
            </a:r>
            <a:endParaRPr lang="ru-RU" b="1" dirty="0"/>
          </a:p>
        </p:txBody>
      </p:sp>
      <p:pic>
        <p:nvPicPr>
          <p:cNvPr id="8" name="Содержимое 7" descr="DSC08126.JPG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7939" y="1398007"/>
            <a:ext cx="4725988" cy="2382624"/>
          </a:xfrm>
        </p:spPr>
      </p:pic>
      <p:sp>
        <p:nvSpPr>
          <p:cNvPr id="10" name="Текст 4"/>
          <p:cNvSpPr txBox="1">
            <a:spLocks/>
          </p:cNvSpPr>
          <p:nvPr/>
        </p:nvSpPr>
        <p:spPr>
          <a:xfrm>
            <a:off x="5418708" y="3780631"/>
            <a:ext cx="5184576" cy="1080120"/>
          </a:xfrm>
          <a:prstGeom prst="rect">
            <a:avLst/>
          </a:prstGeom>
        </p:spPr>
        <p:txBody>
          <a:bodyPr vert="horz" lIns="104306" tIns="52153" rIns="104306" bIns="52153" rtlCol="0" anchor="b">
            <a:noAutofit/>
          </a:bodyPr>
          <a:lstStyle>
            <a:lvl1pPr marL="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 smtClean="0">
                <a:solidFill>
                  <a:schemeClr val="tx2"/>
                </a:solidFill>
              </a:rPr>
              <a:t>Etui </a:t>
            </a:r>
            <a:endParaRPr lang="ru-RU" sz="1800" dirty="0" smtClean="0">
              <a:solidFill>
                <a:schemeClr val="tx2"/>
              </a:solidFill>
            </a:endParaRPr>
          </a:p>
          <a:p>
            <a:pPr algn="ctr"/>
            <a:r>
              <a:rPr lang="ru-RU" sz="1800" dirty="0" err="1" smtClean="0">
                <a:solidFill>
                  <a:schemeClr val="tx2"/>
                </a:solidFill>
              </a:rPr>
              <a:t>Маллаах</a:t>
            </a:r>
            <a:r>
              <a:rPr lang="ru-RU" sz="1800" dirty="0" smtClean="0">
                <a:solidFill>
                  <a:schemeClr val="tx2"/>
                </a:solidFill>
              </a:rPr>
              <a:t> и</a:t>
            </a:r>
            <a:r>
              <a:rPr lang="en-US" sz="1800" dirty="0" smtClean="0">
                <a:solidFill>
                  <a:schemeClr val="tx2"/>
                </a:solidFill>
              </a:rPr>
              <a:t>h</a:t>
            </a:r>
            <a:r>
              <a:rPr lang="ru-RU" sz="1800" dirty="0" err="1" smtClean="0">
                <a:solidFill>
                  <a:schemeClr val="tx2"/>
                </a:solidFill>
              </a:rPr>
              <a:t>ит</a:t>
            </a:r>
            <a:endParaRPr lang="ru-RU" sz="1800" dirty="0" smtClean="0">
              <a:solidFill>
                <a:schemeClr val="tx2"/>
              </a:solidFill>
            </a:endParaRPr>
          </a:p>
          <a:p>
            <a:pPr algn="ctr"/>
            <a:r>
              <a:rPr lang="ru-RU" sz="1800" dirty="0" smtClean="0">
                <a:solidFill>
                  <a:schemeClr val="tx2"/>
                </a:solidFill>
              </a:rPr>
              <a:t>Короб для принадлежностей рукоделия</a:t>
            </a:r>
            <a:endParaRPr lang="ru-RU" sz="1800" dirty="0">
              <a:solidFill>
                <a:schemeClr val="tx2"/>
              </a:solidFill>
            </a:endParaRPr>
          </a:p>
        </p:txBody>
      </p:sp>
      <p:pic>
        <p:nvPicPr>
          <p:cNvPr id="11" name="Содержимое 6" descr="DSC081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91141" y="4860751"/>
            <a:ext cx="4485518" cy="2592288"/>
          </a:xfrm>
          <a:prstGeom prst="rect">
            <a:avLst/>
          </a:prstGeom>
        </p:spPr>
      </p:pic>
      <p:sp>
        <p:nvSpPr>
          <p:cNvPr id="15" name="Текст 2"/>
          <p:cNvSpPr txBox="1">
            <a:spLocks/>
          </p:cNvSpPr>
          <p:nvPr/>
        </p:nvSpPr>
        <p:spPr>
          <a:xfrm>
            <a:off x="2909146" y="468263"/>
            <a:ext cx="1944215" cy="1584176"/>
          </a:xfrm>
          <a:prstGeom prst="rect">
            <a:avLst/>
          </a:prstGeom>
        </p:spPr>
        <p:txBody>
          <a:bodyPr vert="horz" lIns="104306" tIns="52153" rIns="104306" bIns="52153" rtlCol="0" anchor="b">
            <a:normAutofit/>
          </a:bodyPr>
          <a:lstStyle>
            <a:lvl1pPr marL="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dirty="0" smtClean="0">
                <a:solidFill>
                  <a:schemeClr val="tx2"/>
                </a:solidFill>
              </a:rPr>
              <a:t>Bolter</a:t>
            </a:r>
            <a:endParaRPr lang="ru-RU" sz="2400" dirty="0" smtClean="0">
              <a:solidFill>
                <a:schemeClr val="tx2"/>
              </a:solidFill>
            </a:endParaRPr>
          </a:p>
          <a:p>
            <a:pPr algn="ctr"/>
            <a:r>
              <a:rPr lang="ru-RU" sz="2400" dirty="0" err="1" smtClean="0">
                <a:solidFill>
                  <a:schemeClr val="tx2"/>
                </a:solidFill>
              </a:rPr>
              <a:t>Сиитэ</a:t>
            </a:r>
            <a:endParaRPr lang="ru-RU" sz="2400" dirty="0" smtClean="0">
              <a:solidFill>
                <a:schemeClr val="tx2"/>
              </a:solidFill>
            </a:endParaRPr>
          </a:p>
          <a:p>
            <a:pPr algn="ctr"/>
            <a:r>
              <a:rPr lang="ru-RU" sz="2400" dirty="0" smtClean="0">
                <a:solidFill>
                  <a:schemeClr val="tx2"/>
                </a:solidFill>
              </a:rPr>
              <a:t>Сито</a:t>
            </a:r>
            <a:r>
              <a:rPr lang="en-US" sz="2400" dirty="0" smtClean="0">
                <a:solidFill>
                  <a:schemeClr val="tx2"/>
                </a:solidFill>
              </a:rPr>
              <a:t> </a:t>
            </a:r>
            <a:endParaRPr lang="ru-RU" sz="2400" dirty="0">
              <a:solidFill>
                <a:schemeClr val="tx2"/>
              </a:solidFill>
            </a:endParaRPr>
          </a:p>
        </p:txBody>
      </p:sp>
      <p:sp>
        <p:nvSpPr>
          <p:cNvPr id="16" name="Текст 2"/>
          <p:cNvSpPr txBox="1">
            <a:spLocks/>
          </p:cNvSpPr>
          <p:nvPr/>
        </p:nvSpPr>
        <p:spPr>
          <a:xfrm>
            <a:off x="234132" y="5387230"/>
            <a:ext cx="2304256" cy="1728192"/>
          </a:xfrm>
          <a:prstGeom prst="rect">
            <a:avLst/>
          </a:prstGeom>
        </p:spPr>
        <p:txBody>
          <a:bodyPr vert="horz" lIns="104306" tIns="52153" rIns="104306" bIns="52153" rtlCol="0" anchor="b">
            <a:normAutofit/>
          </a:bodyPr>
          <a:lstStyle>
            <a:lvl1pPr marL="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Grain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sz="2000" dirty="0" err="1" smtClean="0">
                <a:solidFill>
                  <a:schemeClr val="tx2">
                    <a:lumMod val="50000"/>
                  </a:schemeClr>
                </a:solidFill>
              </a:rPr>
              <a:t>Бүтүн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000" dirty="0" err="1" smtClean="0">
                <a:solidFill>
                  <a:schemeClr val="tx2">
                    <a:lumMod val="50000"/>
                  </a:schemeClr>
                </a:solidFill>
              </a:rPr>
              <a:t>бурдук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>Зерно</a:t>
            </a:r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pPr algn="ctr"/>
            <a:endParaRPr lang="ru-RU" dirty="0"/>
          </a:p>
        </p:txBody>
      </p:sp>
      <p:sp>
        <p:nvSpPr>
          <p:cNvPr id="17" name="Текст 2"/>
          <p:cNvSpPr txBox="1">
            <a:spLocks/>
          </p:cNvSpPr>
          <p:nvPr/>
        </p:nvSpPr>
        <p:spPr>
          <a:xfrm>
            <a:off x="2250356" y="5364807"/>
            <a:ext cx="3409714" cy="1296144"/>
          </a:xfrm>
          <a:prstGeom prst="rect">
            <a:avLst/>
          </a:prstGeom>
        </p:spPr>
        <p:txBody>
          <a:bodyPr vert="horz" lIns="104306" tIns="52153" rIns="104306" bIns="52153" rtlCol="0" anchor="b">
            <a:normAutofit/>
          </a:bodyPr>
          <a:lstStyle>
            <a:lvl1pPr marL="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3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21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indent="0" algn="l" defTabSz="1043056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 err="1" smtClean="0">
                <a:solidFill>
                  <a:schemeClr val="tx2">
                    <a:lumMod val="50000"/>
                  </a:schemeClr>
                </a:solidFill>
              </a:rPr>
              <a:t>Wholemeal</a:t>
            </a:r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 flour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sz="2000" dirty="0" err="1" smtClean="0">
                <a:solidFill>
                  <a:schemeClr val="tx2">
                    <a:lumMod val="50000"/>
                  </a:schemeClr>
                </a:solidFill>
              </a:rPr>
              <a:t>Мэкиинэлээх</a:t>
            </a:r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000" dirty="0" err="1" smtClean="0">
                <a:solidFill>
                  <a:schemeClr val="tx2">
                    <a:lumMod val="50000"/>
                  </a:schemeClr>
                </a:solidFill>
              </a:rPr>
              <a:t>бурдук</a:t>
            </a:r>
            <a:endParaRPr lang="ru-RU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ru-RU" sz="2000" dirty="0" smtClean="0">
                <a:solidFill>
                  <a:schemeClr val="tx2">
                    <a:lumMod val="50000"/>
                  </a:schemeClr>
                </a:solidFill>
              </a:rPr>
              <a:t>Непросеянная мука</a:t>
            </a:r>
            <a:endParaRPr lang="ru-RU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17024" cy="396255"/>
          </a:xfrm>
        </p:spPr>
        <p:txBody>
          <a:bodyPr>
            <a:noAutofit/>
          </a:bodyPr>
          <a:lstStyle/>
          <a:p>
            <a:r>
              <a:rPr lang="en-US" sz="2000" dirty="0" err="1" smtClean="0">
                <a:solidFill>
                  <a:srgbClr val="FFC000"/>
                </a:solidFill>
              </a:rPr>
              <a:t>Botulu</a:t>
            </a:r>
            <a:r>
              <a:rPr lang="en-US" sz="2000" dirty="0" smtClean="0">
                <a:solidFill>
                  <a:srgbClr val="FFC000"/>
                </a:solidFill>
              </a:rPr>
              <a:t> Museum of Ethnography</a:t>
            </a:r>
            <a:endParaRPr lang="ru-RU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054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4132" y="396255"/>
            <a:ext cx="10297144" cy="6912768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Conclusion:</a:t>
            </a:r>
            <a:r>
              <a:rPr lang="en-US" dirty="0">
                <a:solidFill>
                  <a:srgbClr val="FF0000"/>
                </a:solidFill>
              </a:rPr>
              <a:t> </a:t>
            </a:r>
            <a:endParaRPr lang="ru-RU" dirty="0" smtClean="0">
              <a:solidFill>
                <a:srgbClr val="FF0000"/>
              </a:solidFill>
            </a:endParaRPr>
          </a:p>
          <a:p>
            <a:pPr marL="1009650" indent="-385763">
              <a:buFont typeface="+mj-lt"/>
              <a:buAutoNum type="arabicPeriod"/>
            </a:pPr>
            <a:r>
              <a:rPr lang="en-US" dirty="0" smtClean="0"/>
              <a:t>Folk </a:t>
            </a:r>
            <a:r>
              <a:rPr lang="en-US" dirty="0"/>
              <a:t>art of every nation is unique and style is formed through </a:t>
            </a:r>
            <a:r>
              <a:rPr lang="en-US" dirty="0" smtClean="0"/>
              <a:t>centuries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endParaRPr lang="ru-RU" dirty="0" smtClean="0"/>
          </a:p>
          <a:p>
            <a:pPr marL="1009650" indent="-385763">
              <a:buFont typeface="+mj-lt"/>
              <a:buAutoNum type="arabicPeriod"/>
            </a:pPr>
            <a:r>
              <a:rPr lang="en-US" dirty="0" smtClean="0"/>
              <a:t>Ordinary </a:t>
            </a:r>
            <a:r>
              <a:rPr lang="en-US" dirty="0"/>
              <a:t>and simple things were of great importance and served to a man to </a:t>
            </a:r>
            <a:r>
              <a:rPr lang="en-US" dirty="0" smtClean="0"/>
              <a:t>survive</a:t>
            </a:r>
            <a:r>
              <a:rPr lang="ru-RU" dirty="0" smtClean="0"/>
              <a:t>.</a:t>
            </a:r>
            <a:endParaRPr lang="ru-RU" dirty="0"/>
          </a:p>
          <a:p>
            <a:pPr marL="1009650" indent="-385763">
              <a:buFont typeface="+mj-lt"/>
              <a:buAutoNum type="arabicPeriod"/>
            </a:pPr>
            <a:r>
              <a:rPr lang="en-US" dirty="0" smtClean="0"/>
              <a:t>Our </a:t>
            </a:r>
            <a:r>
              <a:rPr lang="en-US" dirty="0"/>
              <a:t>ancestors </a:t>
            </a:r>
            <a:r>
              <a:rPr lang="en-US" dirty="0" smtClean="0"/>
              <a:t> </a:t>
            </a:r>
            <a:r>
              <a:rPr lang="en-US" dirty="0"/>
              <a:t>not only simply survived but they found necessary to create beauty </a:t>
            </a:r>
            <a:r>
              <a:rPr lang="en-US" dirty="0" smtClean="0"/>
              <a:t>around</a:t>
            </a:r>
            <a:r>
              <a:rPr lang="ru-RU" dirty="0" smtClean="0"/>
              <a:t>.</a:t>
            </a:r>
            <a:endParaRPr lang="ru-RU" dirty="0"/>
          </a:p>
          <a:p>
            <a:pPr marL="1009650" indent="-385763">
              <a:buFont typeface="+mj-lt"/>
              <a:buAutoNum type="arabicPeriod"/>
            </a:pPr>
            <a:r>
              <a:rPr lang="en-US" dirty="0" smtClean="0"/>
              <a:t>Craftsmen </a:t>
            </a:r>
            <a:r>
              <a:rPr lang="en-US" dirty="0"/>
              <a:t>accurately gained the link between functional, ornamental and graphic parts of the </a:t>
            </a:r>
            <a:r>
              <a:rPr lang="en-US" dirty="0" smtClean="0"/>
              <a:t>object</a:t>
            </a:r>
            <a:r>
              <a:rPr lang="ru-RU" dirty="0" smtClean="0"/>
              <a:t>.</a:t>
            </a:r>
            <a:r>
              <a:rPr lang="en-US" dirty="0" smtClean="0"/>
              <a:t> </a:t>
            </a:r>
            <a:endParaRPr lang="ru-RU" dirty="0"/>
          </a:p>
          <a:p>
            <a:pPr marL="1009650" indent="-385763">
              <a:buFont typeface="+mj-lt"/>
              <a:buAutoNum type="arabicPeriod"/>
            </a:pPr>
            <a:r>
              <a:rPr lang="en-US" dirty="0" smtClean="0"/>
              <a:t>National </a:t>
            </a:r>
            <a:r>
              <a:rPr lang="en-US" dirty="0"/>
              <a:t>arts and crafts demonstrate traditional picture of the world of </a:t>
            </a:r>
            <a:r>
              <a:rPr lang="en-US" dirty="0" err="1"/>
              <a:t>Sakha</a:t>
            </a:r>
            <a:r>
              <a:rPr lang="en-US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ru-RU" dirty="0"/>
          </a:p>
          <a:p>
            <a:r>
              <a:rPr lang="en-US" b="1" dirty="0">
                <a:solidFill>
                  <a:srgbClr val="FF0000"/>
                </a:solidFill>
              </a:rPr>
              <a:t>Result</a:t>
            </a:r>
            <a:r>
              <a:rPr lang="en-US" dirty="0">
                <a:solidFill>
                  <a:srgbClr val="FF0000"/>
                </a:solidFill>
              </a:rPr>
              <a:t>:  </a:t>
            </a:r>
            <a:endParaRPr lang="ru-RU" dirty="0" smtClean="0">
              <a:solidFill>
                <a:srgbClr val="FF0000"/>
              </a:solidFill>
            </a:endParaRPr>
          </a:p>
          <a:p>
            <a:pPr marL="990600" indent="-474663">
              <a:buFont typeface="+mj-lt"/>
              <a:buAutoNum type="arabicPeriod"/>
            </a:pPr>
            <a:r>
              <a:rPr lang="en-US" dirty="0" smtClean="0"/>
              <a:t>Creating </a:t>
            </a:r>
            <a:r>
              <a:rPr lang="en-US" dirty="0"/>
              <a:t>and presentation of a practice-oriented project "Arts and Crafts of </a:t>
            </a:r>
            <a:r>
              <a:rPr lang="en-US" dirty="0" smtClean="0"/>
              <a:t>the </a:t>
            </a:r>
            <a:r>
              <a:rPr lang="en-US" dirty="0" err="1" smtClean="0"/>
              <a:t>Sakha</a:t>
            </a:r>
            <a:r>
              <a:rPr lang="en-US" dirty="0" smtClean="0"/>
              <a:t> in </a:t>
            </a:r>
            <a:r>
              <a:rPr lang="en-US" dirty="0" err="1" smtClean="0"/>
              <a:t>Botulu</a:t>
            </a:r>
            <a:r>
              <a:rPr lang="en-US" dirty="0" smtClean="0"/>
              <a:t> Ethnographical Museum“.</a:t>
            </a:r>
            <a:r>
              <a:rPr lang="en-US" b="1" dirty="0" smtClean="0"/>
              <a:t> </a:t>
            </a:r>
            <a:endParaRPr lang="ru-RU" b="1" dirty="0" smtClean="0"/>
          </a:p>
          <a:p>
            <a:pPr marL="990600" indent="-474663">
              <a:buFont typeface="+mj-lt"/>
              <a:buAutoNum type="arabicPeriod"/>
            </a:pPr>
            <a:r>
              <a:rPr lang="en-US" dirty="0" smtClean="0"/>
              <a:t>Comparison </a:t>
            </a:r>
            <a:r>
              <a:rPr lang="en-US" dirty="0"/>
              <a:t>and enrichment of </a:t>
            </a:r>
            <a:r>
              <a:rPr lang="en-US" dirty="0" err="1"/>
              <a:t>Sakha</a:t>
            </a:r>
            <a:r>
              <a:rPr lang="en-US" dirty="0"/>
              <a:t>, Russian, English vocabulary in ethnography. </a:t>
            </a:r>
            <a:endParaRPr lang="ru-RU" dirty="0" smtClean="0"/>
          </a:p>
          <a:p>
            <a:pPr marL="990600" indent="-474663">
              <a:buFont typeface="+mj-lt"/>
              <a:buAutoNum type="arabicPeriod"/>
            </a:pPr>
            <a:r>
              <a:rPr lang="en-US" dirty="0" smtClean="0"/>
              <a:t>Possibility </a:t>
            </a:r>
            <a:r>
              <a:rPr lang="en-US" dirty="0"/>
              <a:t>to make an excursion in English language.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50513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304</TotalTime>
  <Words>542</Words>
  <Application>Microsoft Office PowerPoint</Application>
  <PresentationFormat>Произвольный</PresentationFormat>
  <Paragraphs>123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Ясность</vt:lpstr>
      <vt:lpstr>Arts and Crafts  of the Sakha in Botulu Ethnographical Museum</vt:lpstr>
      <vt:lpstr>Презентация PowerPoint</vt:lpstr>
      <vt:lpstr>Презентация PowerPoint</vt:lpstr>
      <vt:lpstr>Botulu Museum of Ethnography</vt:lpstr>
      <vt:lpstr>Botulu Museum of Ethnography</vt:lpstr>
      <vt:lpstr>Botulu Museum of Ethnography</vt:lpstr>
      <vt:lpstr>Botulu Museum of Ethnography</vt:lpstr>
      <vt:lpstr>Botulu Museum of Ethnography</vt:lpstr>
      <vt:lpstr>Botulu Museum of Ethnography</vt:lpstr>
      <vt:lpstr>Botulu Museum of Ethnography</vt:lpstr>
      <vt:lpstr>Botulu Museum of Ethnography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Arts and Crafts  of the Botulu Sakha</dc:title>
  <dc:creator>ИАТ</dc:creator>
  <cp:lastModifiedBy>Прокопий Боескоров</cp:lastModifiedBy>
  <cp:revision>12</cp:revision>
  <cp:lastPrinted>2015-11-10T07:16:40Z</cp:lastPrinted>
  <dcterms:created xsi:type="dcterms:W3CDTF">2015-11-07T01:16:08Z</dcterms:created>
  <dcterms:modified xsi:type="dcterms:W3CDTF">2019-01-02T09:36:12Z</dcterms:modified>
</cp:coreProperties>
</file>