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73" r:id="rId2"/>
  </p:sldMasterIdLst>
  <p:notesMasterIdLst>
    <p:notesMasterId r:id="rId27"/>
  </p:notesMasterIdLst>
  <p:handoutMasterIdLst>
    <p:handoutMasterId r:id="rId28"/>
  </p:handoutMasterIdLst>
  <p:sldIdLst>
    <p:sldId id="286" r:id="rId3"/>
    <p:sldId id="285" r:id="rId4"/>
    <p:sldId id="258" r:id="rId5"/>
    <p:sldId id="283" r:id="rId6"/>
    <p:sldId id="289" r:id="rId7"/>
    <p:sldId id="260" r:id="rId8"/>
    <p:sldId id="278" r:id="rId9"/>
    <p:sldId id="270" r:id="rId10"/>
    <p:sldId id="287" r:id="rId11"/>
    <p:sldId id="271" r:id="rId12"/>
    <p:sldId id="272" r:id="rId13"/>
    <p:sldId id="273" r:id="rId14"/>
    <p:sldId id="275" r:id="rId15"/>
    <p:sldId id="277" r:id="rId16"/>
    <p:sldId id="290" r:id="rId17"/>
    <p:sldId id="291" r:id="rId18"/>
    <p:sldId id="292" r:id="rId19"/>
    <p:sldId id="293" r:id="rId20"/>
    <p:sldId id="294" r:id="rId21"/>
    <p:sldId id="288" r:id="rId22"/>
    <p:sldId id="295" r:id="rId23"/>
    <p:sldId id="284" r:id="rId24"/>
    <p:sldId id="296" r:id="rId25"/>
    <p:sldId id="29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41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07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</a:t>
            </a:r>
            <a:r>
              <a:rPr lang="ru-RU" dirty="0" smtClean="0"/>
              <a:t>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1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6507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32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94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660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376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407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409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979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204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018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631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125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 l="-7000" t="-3000" r="-7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ru-RU" smtClean="0"/>
              <a:pPr/>
              <a:t>26.10.2018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297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1114" y="1214846"/>
            <a:ext cx="7772400" cy="3392397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УРОК ИСТОРИИ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КЛАСС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00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2925" y="1905770"/>
            <a:ext cx="8058150" cy="4351338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ВЫПОЛНИТЕ ТЕСТ.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507540"/>
              </p:ext>
            </p:extLst>
          </p:nvPr>
        </p:nvGraphicFramePr>
        <p:xfrm>
          <a:off x="849086" y="2845639"/>
          <a:ext cx="7837714" cy="1956816"/>
        </p:xfrm>
        <a:graphic>
          <a:graphicData uri="http://schemas.openxmlformats.org/drawingml/2006/table">
            <a:tbl>
              <a:tblPr firstRow="1" firstCol="1" bandRow="1"/>
              <a:tblGrid>
                <a:gridCol w="1925544">
                  <a:extLst>
                    <a:ext uri="{9D8B030D-6E8A-4147-A177-3AD203B41FA5}">
                      <a16:colId xmlns:a16="http://schemas.microsoft.com/office/drawing/2014/main" xmlns="" val="2352843492"/>
                    </a:ext>
                  </a:extLst>
                </a:gridCol>
                <a:gridCol w="1925544">
                  <a:extLst>
                    <a:ext uri="{9D8B030D-6E8A-4147-A177-3AD203B41FA5}">
                      <a16:colId xmlns:a16="http://schemas.microsoft.com/office/drawing/2014/main" xmlns="" val="2292166078"/>
                    </a:ext>
                  </a:extLst>
                </a:gridCol>
                <a:gridCol w="1926447">
                  <a:extLst>
                    <a:ext uri="{9D8B030D-6E8A-4147-A177-3AD203B41FA5}">
                      <a16:colId xmlns:a16="http://schemas.microsoft.com/office/drawing/2014/main" xmlns="" val="2286887368"/>
                    </a:ext>
                  </a:extLst>
                </a:gridCol>
                <a:gridCol w="2060179">
                  <a:extLst>
                    <a:ext uri="{9D8B030D-6E8A-4147-A177-3AD203B41FA5}">
                      <a16:colId xmlns:a16="http://schemas.microsoft.com/office/drawing/2014/main" xmlns="" val="1191129609"/>
                    </a:ext>
                  </a:extLst>
                </a:gridCol>
              </a:tblGrid>
              <a:tr h="11907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– </a:t>
                      </a:r>
                      <a:endParaRPr lang="ru-RU" sz="4000" b="1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4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5»</a:t>
                      </a:r>
                      <a:endParaRPr lang="ru-RU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8-9 – «4»</a:t>
                      </a:r>
                      <a:endParaRPr lang="ru-RU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6-7 – «3»</a:t>
                      </a:r>
                      <a:endParaRPr lang="ru-RU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и ниже – «2»</a:t>
                      </a:r>
                      <a:endParaRPr lang="ru-RU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17303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817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1621" y="461372"/>
            <a:ext cx="8655625" cy="3528607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4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 Реформации в Европе.</a:t>
            </a:r>
            <a:br>
              <a:rPr lang="ru-RU" sz="4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Предпринимательская этика в лютеранстве и кальвинизме.</a:t>
            </a:r>
            <a:endParaRPr lang="ru-RU" sz="44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6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происходило распространение Реформации и каково её значение?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019537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949" y="1502229"/>
            <a:ext cx="8608422" cy="4674734"/>
          </a:xfrm>
        </p:spPr>
        <p:txBody>
          <a:bodyPr>
            <a:normAutofit/>
          </a:bodyPr>
          <a:lstStyle/>
          <a:p>
            <a:pPr algn="ctr"/>
            <a:r>
              <a:rPr lang="ru-RU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Продолжим знакомство с </a:t>
            </a:r>
          </a:p>
          <a:p>
            <a:pPr marL="0" indent="0" algn="ctr">
              <a:buNone/>
            </a:pPr>
            <a:r>
              <a:rPr lang="ru-RU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Реформацией;</a:t>
            </a:r>
          </a:p>
          <a:p>
            <a:pPr algn="ctr"/>
            <a:r>
              <a:rPr lang="ru-RU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Познакомимся с новым</a:t>
            </a:r>
          </a:p>
          <a:p>
            <a:pPr marL="0" indent="0" algn="ctr">
              <a:buNone/>
            </a:pPr>
            <a:r>
              <a:rPr lang="ru-RU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вероучением, выясним его отличие</a:t>
            </a:r>
          </a:p>
          <a:p>
            <a:pPr marL="0" indent="0" algn="ctr">
              <a:buNone/>
            </a:pPr>
            <a:r>
              <a:rPr lang="ru-RU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 лютеранской;</a:t>
            </a:r>
          </a:p>
          <a:p>
            <a:pPr algn="ctr"/>
            <a:r>
              <a:rPr lang="ru-RU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Познакомимся с </a:t>
            </a:r>
            <a:r>
              <a:rPr lang="ru-RU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предпринимательской этикой.</a:t>
            </a:r>
            <a:endParaRPr lang="ru-RU" alt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738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300446" y="741374"/>
            <a:ext cx="8594948" cy="398621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500"/>
              </a:spcBef>
              <a:buClr>
                <a:srgbClr val="3C4743"/>
              </a:buClr>
              <a:buBlip>
                <a:blip r:embed="rId2"/>
              </a:buBlip>
            </a:pPr>
            <a:r>
              <a:rPr lang="ru-RU" sz="4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Идеи </a:t>
            </a:r>
            <a:r>
              <a:rPr lang="ru-RU" sz="4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Реформации начали распространяться и в других странах: Нидерландах, Франции, Дании, Норвегии, Швейцарии. Стали появляться новые протестантские течения.</a:t>
            </a:r>
          </a:p>
          <a:p>
            <a:pPr>
              <a:lnSpc>
                <a:spcPct val="100000"/>
              </a:lnSpc>
              <a:spcBef>
                <a:spcPts val="1500"/>
              </a:spcBef>
              <a:buClr>
                <a:srgbClr val="3C4743"/>
              </a:buClr>
              <a:buBlip>
                <a:blip r:embed="rId2"/>
              </a:buBlip>
            </a:pPr>
            <a:r>
              <a:rPr lang="ru-RU" sz="4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крупнейших центров Реформации стала </a:t>
            </a:r>
            <a:r>
              <a:rPr lang="ru-RU" sz="4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Швейцария.</a:t>
            </a:r>
            <a:endParaRPr lang="ru-RU" sz="40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156" y="4389121"/>
            <a:ext cx="1883250" cy="210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01" y="666206"/>
            <a:ext cx="7594303" cy="56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7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36" y="1113001"/>
            <a:ext cx="3681368" cy="45519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5017924" y="2197218"/>
            <a:ext cx="373480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Жан Кальвин</a:t>
            </a:r>
            <a:b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(1509-1564)</a:t>
            </a:r>
          </a:p>
        </p:txBody>
      </p:sp>
    </p:spTree>
    <p:extLst>
      <p:ext uri="{BB962C8B-B14F-4D97-AF65-F5344CB8AC3E}">
        <p14:creationId xmlns:p14="http://schemas.microsoft.com/office/powerpoint/2010/main" val="3640484240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1632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149531"/>
            <a:ext cx="7886700" cy="5027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ряд: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Прочитать стр. 108-109 учебника и найти основы вероучения кальвинизма.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ряд: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Прочитать стр.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109-110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учебника и найти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о том, как была устроена Кальвинистская церковь.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ряд: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Прочитать стр.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111-112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учебника и найти информацию о том, как Католическая церковь пыталась бороться с протестантизмом.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9152" y="278050"/>
            <a:ext cx="8511339" cy="52867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dirty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идея кальвинизма </a:t>
            </a:r>
            <a:r>
              <a:rPr lang="ru-RU" sz="3600" b="1" dirty="0" smtClean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</a:p>
          <a:p>
            <a:pPr marL="0" indent="0" algn="ctr">
              <a:buNone/>
            </a:pPr>
            <a:r>
              <a:rPr lang="ru-RU" sz="3600" b="1" dirty="0" smtClean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учение о </a:t>
            </a:r>
            <a:r>
              <a:rPr lang="ru-RU" sz="36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предопределении:</a:t>
            </a:r>
          </a:p>
          <a:p>
            <a:r>
              <a:rPr lang="ru-RU" sz="3600" dirty="0" smtClean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Судьба </a:t>
            </a:r>
            <a:r>
              <a:rPr lang="ru-RU" sz="3600" dirty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заранее определена </a:t>
            </a:r>
            <a:r>
              <a:rPr lang="ru-RU" sz="3600" dirty="0" smtClean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Богом;</a:t>
            </a:r>
            <a:endParaRPr lang="ru-RU" sz="3600" dirty="0">
              <a:ln w="0"/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Единственная возможность узнать свою судьбу – успех в </a:t>
            </a:r>
            <a:r>
              <a:rPr lang="ru-RU" sz="3600" dirty="0" smtClean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деле;</a:t>
            </a:r>
            <a:endParaRPr lang="ru-RU" sz="3600" dirty="0">
              <a:ln w="0"/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спасения одной веры мало, надо упорно </a:t>
            </a:r>
            <a:r>
              <a:rPr lang="ru-RU" sz="3600" dirty="0" smtClean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трудиться;</a:t>
            </a:r>
            <a:endParaRPr lang="ru-RU" sz="3600" dirty="0">
              <a:ln w="0"/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Служение Богу состоит в том, что бы выполнять то, что тебе </a:t>
            </a:r>
            <a:r>
              <a:rPr lang="ru-RU" sz="3600" dirty="0" smtClean="0">
                <a:ln w="0"/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предначертано.</a:t>
            </a:r>
            <a:endParaRPr lang="ru-RU" sz="3600" dirty="0">
              <a:ln w="0"/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70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" y="250619"/>
            <a:ext cx="8160054" cy="124654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КАЛЬВИНИСТСКАЯ ЦЕРКОВЬ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634" y="1941303"/>
            <a:ext cx="8672020" cy="426355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называется </a:t>
            </a:r>
            <a:r>
              <a:rPr lang="ru-RU" sz="32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Пресвитерианской;</a:t>
            </a:r>
            <a:endParaRPr lang="ru-RU" sz="32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Пресвитер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выборный глава Кальвинистской </a:t>
            </a:r>
            <a:r>
              <a:rPr lang="ru-RU" sz="32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церкви;</a:t>
            </a:r>
            <a:endParaRPr lang="ru-RU" sz="32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Пасторы – проповедники, которые выбирались из образованных </a:t>
            </a:r>
            <a:r>
              <a:rPr lang="ru-RU" sz="32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горожан;</a:t>
            </a:r>
            <a:endParaRPr lang="ru-RU" sz="32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Признавали только крещение и </a:t>
            </a:r>
            <a:r>
              <a:rPr lang="ru-RU" sz="32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причащение.</a:t>
            </a:r>
            <a:endParaRPr lang="ru-RU" sz="32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9539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2901" y="297078"/>
            <a:ext cx="6666105" cy="11950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КОНТРРЕФОРМАЦИЯ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9295" y="1583550"/>
            <a:ext cx="8512935" cy="4390355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8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Контрреформация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католическое движение, которое своей целью ставило восстановление авторитета католической церкви и Папы Римского.</a:t>
            </a:r>
          </a:p>
          <a:p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Контрреформацию поддержали Испания, Италия,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Франция.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Папа Римский объявил протестантов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еретиками.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 опубликован «Индекс запрещенных книг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772389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845" y="291511"/>
            <a:ext cx="8370036" cy="1073521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ОРДЕН </a:t>
            </a:r>
            <a:r>
              <a:rPr lang="ru-RU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ИЕЗУИТОВ</a:t>
            </a:r>
            <a:endParaRPr lang="ru-RU" b="1" dirty="0">
              <a:ln w="0"/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05349" y="2438553"/>
            <a:ext cx="5434148" cy="3698804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Основатель Ордена Иезуитов</a:t>
            </a:r>
          </a:p>
          <a:p>
            <a:pPr algn="ctr"/>
            <a:r>
              <a:rPr lang="ru-RU" sz="32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Иезуит – от лат. «Иисус»</a:t>
            </a:r>
          </a:p>
          <a:p>
            <a:pPr algn="ctr"/>
            <a:r>
              <a:rPr lang="ru-RU" sz="32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Орден основан в 1534 г.</a:t>
            </a:r>
          </a:p>
          <a:p>
            <a:pPr algn="ctr"/>
            <a:r>
              <a:rPr lang="ru-RU" sz="32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Занимались миссионерской, благотворительной деятельность, строили </a:t>
            </a:r>
            <a:r>
              <a:rPr lang="ru-RU" sz="32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школы</a:t>
            </a:r>
            <a:endParaRPr lang="ru-RU" sz="32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9" y="1164670"/>
            <a:ext cx="3632381" cy="5209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860627" y="1365032"/>
            <a:ext cx="481163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>
                <a:ln w="9525">
                  <a:solidFill>
                    <a:schemeClr val="bg1"/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Игнатий Лойола</a:t>
            </a:r>
          </a:p>
        </p:txBody>
      </p:sp>
    </p:spTree>
    <p:extLst>
      <p:ext uri="{BB962C8B-B14F-4D97-AF65-F5344CB8AC3E}">
        <p14:creationId xmlns:p14="http://schemas.microsoft.com/office/powerpoint/2010/main" val="158910300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313" y="67099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ТРИДЕНТСКИЙ СОБОР - 1545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5816" y="1347989"/>
            <a:ext cx="8163236" cy="5297511"/>
          </a:xfrm>
        </p:spPr>
        <p:txBody>
          <a:bodyPr>
            <a:noAutofit/>
          </a:bodyPr>
          <a:lstStyle/>
          <a:p>
            <a:r>
              <a:rPr lang="ru-RU" sz="25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Заседал 18 </a:t>
            </a:r>
            <a:r>
              <a:rPr lang="ru-RU" sz="25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лет.</a:t>
            </a:r>
            <a:endParaRPr lang="ru-RU" sz="25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 созван для разрешения разногласий между </a:t>
            </a:r>
            <a:r>
              <a:rPr lang="ru-RU" sz="25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католиками.</a:t>
            </a:r>
            <a:endParaRPr lang="ru-RU" sz="25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часть католиков была за реформы, другая – </a:t>
            </a:r>
            <a:r>
              <a:rPr lang="ru-RU" sz="25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против.</a:t>
            </a:r>
            <a:endParaRPr lang="ru-RU" sz="25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решению Собора, было решено отказаться от реформ, подтвердилось верховенство Папы Римского над Собором, церковь должна была строго выполнять его </a:t>
            </a:r>
            <a:r>
              <a:rPr lang="ru-RU" sz="25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распоряжения.</a:t>
            </a:r>
            <a:endParaRPr lang="ru-RU" sz="25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Сторонники реформ добились отмены продаж </a:t>
            </a:r>
            <a:r>
              <a:rPr lang="ru-RU" sz="25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индульгенций.</a:t>
            </a:r>
            <a:endParaRPr lang="ru-RU" sz="25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518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346" y="535578"/>
            <a:ext cx="8157250" cy="5355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18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01" y="522513"/>
            <a:ext cx="8012816" cy="5355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34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658" y="404948"/>
            <a:ext cx="8156202" cy="574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17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390" y="640080"/>
            <a:ext cx="8381396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90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4560"/>
          <a:stretch/>
        </p:blipFill>
        <p:spPr>
          <a:xfrm>
            <a:off x="222067" y="362940"/>
            <a:ext cx="8673739" cy="5737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5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29" y="-183514"/>
            <a:ext cx="8673737" cy="1325563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b="1" dirty="0" smtClean="0"/>
              <a:t> </a:t>
            </a: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ознакомиться с текстом параграфа и ответить на вопросы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4146" y="1520872"/>
            <a:ext cx="8097339" cy="497136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ряд:  1)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больше всего не нравилось Лютеру, Кальвину и другим реформаторам в Католической церкви?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материальное благополучие? Какие возможности оно открывает и какую ответственность накладывает?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ряд: 1)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общего между рассуждениями Мартина Лютера и   Жана Кальвина о предпринимательстве и призвании?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слово «коррупция»?  Каково было отношение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артина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ютера к коррупционерам?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ряд: 1)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Опишите образ правоверного протестанта исходя из представлений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артина Лютера и Жана Кальвина.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2)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был для них идеал церковного устройства?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89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11834" b="4854"/>
          <a:stretch/>
        </p:blipFill>
        <p:spPr>
          <a:xfrm>
            <a:off x="87687" y="522514"/>
            <a:ext cx="8968625" cy="5549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61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Реформации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Реформация оставила в истории глубокий след, она изменила духовный, политический и экономический характер европейского общества.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Реформация вызвала массовые народные движения, направленные также и против феодальных порядков.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Реформации появились национальные церкви, укрепилась светская власть, создались условия для развития национальных государств.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12 учить.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61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урок!</a:t>
            </a:r>
            <a:endParaRPr lang="ru-RU" sz="8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36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554</Words>
  <Application>Microsoft Office PowerPoint</Application>
  <PresentationFormat>Экран (4:3)</PresentationFormat>
  <Paragraphs>71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Тема Office</vt:lpstr>
      <vt:lpstr>ОТКРЫТЫЙ УРОК ИСТОРИИ 7 КЛАСС</vt:lpstr>
      <vt:lpstr>ПРОВЕРКА ДОМАШНЕГО ЗАДАНИЯ:</vt:lpstr>
      <vt:lpstr>Распространение Реформации в Европе. Предпринимательская этика в лютеранстве и кальвинизме.</vt:lpstr>
      <vt:lpstr>Проблемное задание:</vt:lpstr>
      <vt:lpstr>Задачи:</vt:lpstr>
      <vt:lpstr>Презентация PowerPoint</vt:lpstr>
      <vt:lpstr>Презентация PowerPoint</vt:lpstr>
      <vt:lpstr>Презентация PowerPoint</vt:lpstr>
      <vt:lpstr>Задание: </vt:lpstr>
      <vt:lpstr>Презентация PowerPoint</vt:lpstr>
      <vt:lpstr>КАЛЬВИНИСТСКАЯ ЦЕРКОВЬ</vt:lpstr>
      <vt:lpstr>КОНТРРЕФОРМАЦИЯ</vt:lpstr>
      <vt:lpstr>ОРДЕН ИЕЗУИТОВ</vt:lpstr>
      <vt:lpstr>ТРИДЕНТСКИЙ СОБОР - 1545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Задание: ознакомиться с текстом параграфа и ответить на вопросы</vt:lpstr>
      <vt:lpstr>Презентация PowerPoint</vt:lpstr>
      <vt:lpstr>Значение Реформации</vt:lpstr>
      <vt:lpstr>ДОМАШНЕЕ ЗАДАНИЕ: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2016-09-29T16:34:15Z</dcterms:created>
  <dcterms:modified xsi:type="dcterms:W3CDTF">2018-10-26T07:43:01Z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