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8"/>
  </p:notesMasterIdLst>
  <p:handoutMasterIdLst>
    <p:handoutMasterId r:id="rId19"/>
  </p:handoutMasterIdLst>
  <p:sldIdLst>
    <p:sldId id="347" r:id="rId2"/>
    <p:sldId id="337" r:id="rId3"/>
    <p:sldId id="273" r:id="rId4"/>
    <p:sldId id="309" r:id="rId5"/>
    <p:sldId id="346" r:id="rId6"/>
    <p:sldId id="280" r:id="rId7"/>
    <p:sldId id="352" r:id="rId8"/>
    <p:sldId id="344" r:id="rId9"/>
    <p:sldId id="328" r:id="rId10"/>
    <p:sldId id="313" r:id="rId11"/>
    <p:sldId id="351" r:id="rId12"/>
    <p:sldId id="340" r:id="rId13"/>
    <p:sldId id="330" r:id="rId14"/>
    <p:sldId id="331" r:id="rId15"/>
    <p:sldId id="275" r:id="rId16"/>
    <p:sldId id="350" r:id="rId17"/>
  </p:sldIdLst>
  <p:sldSz cx="9144000" cy="6858000" type="screen4x3"/>
  <p:notesSz cx="6800850" cy="98726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05" autoAdjust="0"/>
    <p:restoredTop sz="95944" autoAdjust="0"/>
  </p:normalViewPr>
  <p:slideViewPr>
    <p:cSldViewPr>
      <p:cViewPr>
        <p:scale>
          <a:sx n="75" d="100"/>
          <a:sy n="75" d="100"/>
        </p:scale>
        <p:origin x="-330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 altLang="ru-RU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22E31150-B5DE-4FF9-8971-02B0F9109250}" type="datetimeFigureOut">
              <a:rPr lang="ru-RU" altLang="ru-RU"/>
              <a:pPr/>
              <a:t>23.11.2018</a:t>
            </a:fld>
            <a:endParaRPr lang="ru-RU" altLang="ru-RU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7363"/>
            <a:ext cx="294640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 altLang="ru-RU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377363"/>
            <a:ext cx="294640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F8F0A32C-D705-4F95-AA59-97B6F7591E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618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2863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B57752A-EF88-4217-AFA3-37E09EF193FF}" type="datetimeFigureOut">
              <a:rPr lang="ru-RU"/>
              <a:pPr>
                <a:defRPr/>
              </a:pPr>
              <a:t>23.11.2018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89475"/>
            <a:ext cx="544195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2863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10B8421-3965-414C-8AF3-F82A5F933E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3407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Rectangle 3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Rectangle 3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Rectangle 3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Rectangle 3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Rectangle 3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Rectangle 3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Rectangle 3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Rectangle 3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Rectangle 3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Rectangle 3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Rectangle 3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68DB53F-3FA0-4B20-9B6E-D9F4030EE219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9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E469E-0933-483D-86F5-E6EEB09F5E1D}" type="datetimeFigureOut">
              <a:rPr lang="ru-RU" altLang="ru-RU"/>
              <a:pPr>
                <a:defRPr/>
              </a:pPr>
              <a:t>23.11.2018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031D95-2D60-40B9-AB9D-DDCC1146DE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8838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A5C83-2825-4A72-8444-A9F291E4113D}" type="datetimeFigureOut">
              <a:rPr lang="ru-RU" altLang="ru-RU"/>
              <a:pPr>
                <a:defRPr/>
              </a:pPr>
              <a:t>23.11.2018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1B5A9-FEA5-42B8-A37B-1E70BFD559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0516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E70C6-0148-4A4C-8E53-2CB6F570C016}" type="datetimeFigureOut">
              <a:rPr lang="ru-RU" altLang="ru-RU"/>
              <a:pPr>
                <a:defRPr/>
              </a:pPr>
              <a:t>23.11.2018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D4C0D-B956-4B98-B66F-800A24F906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1052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62D02-F604-463F-98B4-AD71522BC3AE}" type="datetimeFigureOut">
              <a:rPr lang="ru-RU" altLang="ru-RU"/>
              <a:pPr>
                <a:defRPr/>
              </a:pPr>
              <a:t>23.11.2018</a:t>
            </a:fld>
            <a:endParaRPr lang="ru-RU" alt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9968D-13B6-44F7-8D2C-C0C9679255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9379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5CABD-ACF3-4718-A5AE-678DDE8B38D8}" type="datetimeFigureOut">
              <a:rPr lang="ru-RU" altLang="ru-RU"/>
              <a:pPr>
                <a:defRPr/>
              </a:pPr>
              <a:t>23.11.2018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382E3-BF80-4DC1-B116-CDC188F85B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0627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76B38-3FF5-48E8-9E58-37C2A98366CC}" type="datetimeFigureOut">
              <a:rPr lang="ru-RU" altLang="ru-RU"/>
              <a:pPr>
                <a:defRPr/>
              </a:pPr>
              <a:t>23.11.2018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CA166-61B1-4F93-92A3-64673B1255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1340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C7806-2325-4DA3-8598-FCAD4CF939A2}" type="datetimeFigureOut">
              <a:rPr lang="ru-RU" altLang="ru-RU"/>
              <a:pPr>
                <a:defRPr/>
              </a:pPr>
              <a:t>23.11.2018</a:t>
            </a:fld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79074-B836-40E0-BC5A-3343BD2FE0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3642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B7FD1-5B0F-4EAB-AC99-C335F8F67142}" type="datetimeFigureOut">
              <a:rPr lang="ru-RU" altLang="ru-RU"/>
              <a:pPr>
                <a:defRPr/>
              </a:pPr>
              <a:t>23.11.2018</a:t>
            </a:fld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B4F95-6F7F-4C78-871F-3774D9BA59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3746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BBF9E-0379-47D8-9A40-2FF572B65E03}" type="datetimeFigureOut">
              <a:rPr lang="ru-RU" altLang="ru-RU"/>
              <a:pPr>
                <a:defRPr/>
              </a:pPr>
              <a:t>23.11.2018</a:t>
            </a:fld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D787F-F6A8-4847-AE47-7474A3735F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8009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8101A6-4FBF-4704-B2A7-2D36D76385DA}" type="datetimeFigureOut">
              <a:rPr lang="ru-RU" altLang="ru-RU"/>
              <a:pPr>
                <a:defRPr/>
              </a:pPr>
              <a:t>23.11.2018</a:t>
            </a:fld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BF048-0E79-435A-B604-CDEA0C584D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9173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7730E-C225-4AC8-898B-4A370382F360}" type="datetimeFigureOut">
              <a:rPr lang="ru-RU" altLang="ru-RU"/>
              <a:pPr>
                <a:defRPr/>
              </a:pPr>
              <a:t>23.11.2018</a:t>
            </a:fld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94361-C886-4554-97D5-B58ACF95EB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2116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C2099-314D-42DC-9695-401EFD410B02}" type="datetimeFigureOut">
              <a:rPr lang="ru-RU" altLang="ru-RU"/>
              <a:pPr>
                <a:defRPr/>
              </a:pPr>
              <a:t>23.11.2018</a:t>
            </a:fld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772114-1D16-473B-8B8D-A97DE47425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6696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940DE535-5987-437B-B8A5-C5E005176B8E}" type="datetimeFigureOut">
              <a:rPr lang="ru-RU" altLang="ru-RU"/>
              <a:pPr>
                <a:defRPr/>
              </a:pPr>
              <a:t>23.11.2018</a:t>
            </a:fld>
            <a:endParaRPr lang="ru-RU" altLang="ru-RU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7306E59-88E4-4146-A1F9-962D208AEA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3.gif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Disk%20E\&#1055;&#1088;&#1086;&#1085;&#1089;&#1082;&#1072;&#1103;\2019\&#1053;&#1054;&#1071;&#1041;&#1056;&#1068;\672298\&#1084;&#1091;&#1079;&#1099;&#1082;&#1072;.mp3" TargetMode="External"/><Relationship Id="rId6" Type="http://schemas.openxmlformats.org/officeDocument/2006/relationships/image" Target="../media/image12.gif"/><Relationship Id="rId11" Type="http://schemas.openxmlformats.org/officeDocument/2006/relationships/slide" Target="slide10.xml"/><Relationship Id="rId5" Type="http://schemas.openxmlformats.org/officeDocument/2006/relationships/image" Target="../media/image11.gif"/><Relationship Id="rId10" Type="http://schemas.openxmlformats.org/officeDocument/2006/relationships/slide" Target="slide8.xml"/><Relationship Id="rId4" Type="http://schemas.openxmlformats.org/officeDocument/2006/relationships/image" Target="../media/image10.gif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Группа 47"/>
          <p:cNvGrpSpPr>
            <a:grpSpLocks/>
          </p:cNvGrpSpPr>
          <p:nvPr/>
        </p:nvGrpSpPr>
        <p:grpSpPr bwMode="auto">
          <a:xfrm>
            <a:off x="846138" y="884238"/>
            <a:ext cx="7345362" cy="4705350"/>
            <a:chOff x="-36513" y="1495481"/>
            <a:chExt cx="9180513" cy="4362411"/>
          </a:xfrm>
        </p:grpSpPr>
        <p:sp>
          <p:nvSpPr>
            <p:cNvPr id="2056" name="Line 5"/>
            <p:cNvSpPr>
              <a:spLocks noChangeShapeType="1"/>
            </p:cNvSpPr>
            <p:nvPr/>
          </p:nvSpPr>
          <p:spPr bwMode="auto">
            <a:xfrm>
              <a:off x="935040" y="1504017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7" name="Line 6"/>
            <p:cNvSpPr>
              <a:spLocks noChangeShapeType="1"/>
            </p:cNvSpPr>
            <p:nvPr/>
          </p:nvSpPr>
          <p:spPr bwMode="auto">
            <a:xfrm>
              <a:off x="214313" y="1504017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8" name="Line 7"/>
            <p:cNvSpPr>
              <a:spLocks noChangeShapeType="1"/>
            </p:cNvSpPr>
            <p:nvPr/>
          </p:nvSpPr>
          <p:spPr bwMode="auto">
            <a:xfrm>
              <a:off x="574677" y="1504017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9" name="Line 8"/>
            <p:cNvSpPr>
              <a:spLocks noChangeShapeType="1"/>
            </p:cNvSpPr>
            <p:nvPr/>
          </p:nvSpPr>
          <p:spPr bwMode="auto">
            <a:xfrm>
              <a:off x="-36513" y="1819330"/>
              <a:ext cx="914403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0" name="Line 9"/>
            <p:cNvSpPr>
              <a:spLocks noChangeShapeType="1"/>
            </p:cNvSpPr>
            <p:nvPr/>
          </p:nvSpPr>
          <p:spPr bwMode="auto">
            <a:xfrm>
              <a:off x="-1588" y="2178104"/>
              <a:ext cx="914403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1" name="Line 10"/>
            <p:cNvSpPr>
              <a:spLocks noChangeShapeType="1"/>
            </p:cNvSpPr>
            <p:nvPr/>
          </p:nvSpPr>
          <p:spPr bwMode="auto">
            <a:xfrm>
              <a:off x="-1588" y="2538466"/>
              <a:ext cx="914403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2" name="Line 11"/>
            <p:cNvSpPr>
              <a:spLocks noChangeShapeType="1"/>
            </p:cNvSpPr>
            <p:nvPr/>
          </p:nvSpPr>
          <p:spPr bwMode="auto">
            <a:xfrm>
              <a:off x="-36513" y="2898826"/>
              <a:ext cx="914403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3" name="Line 12"/>
            <p:cNvSpPr>
              <a:spLocks noChangeShapeType="1"/>
            </p:cNvSpPr>
            <p:nvPr/>
          </p:nvSpPr>
          <p:spPr bwMode="auto">
            <a:xfrm>
              <a:off x="-1588" y="3259188"/>
              <a:ext cx="914403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4" name="Line 13"/>
            <p:cNvSpPr>
              <a:spLocks noChangeShapeType="1"/>
            </p:cNvSpPr>
            <p:nvPr/>
          </p:nvSpPr>
          <p:spPr bwMode="auto">
            <a:xfrm>
              <a:off x="-1588" y="3619549"/>
              <a:ext cx="914403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5" name="Line 14"/>
            <p:cNvSpPr>
              <a:spLocks noChangeShapeType="1"/>
            </p:cNvSpPr>
            <p:nvPr/>
          </p:nvSpPr>
          <p:spPr bwMode="auto">
            <a:xfrm>
              <a:off x="2014544" y="1511955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6" name="Line 15"/>
            <p:cNvSpPr>
              <a:spLocks noChangeShapeType="1"/>
            </p:cNvSpPr>
            <p:nvPr/>
          </p:nvSpPr>
          <p:spPr bwMode="auto">
            <a:xfrm>
              <a:off x="1293816" y="1511955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7" name="Line 16"/>
            <p:cNvSpPr>
              <a:spLocks noChangeShapeType="1"/>
            </p:cNvSpPr>
            <p:nvPr/>
          </p:nvSpPr>
          <p:spPr bwMode="auto">
            <a:xfrm>
              <a:off x="1654181" y="1511955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8" name="Line 17"/>
            <p:cNvSpPr>
              <a:spLocks noChangeShapeType="1"/>
            </p:cNvSpPr>
            <p:nvPr/>
          </p:nvSpPr>
          <p:spPr bwMode="auto">
            <a:xfrm>
              <a:off x="3095636" y="1511955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9" name="Line 18"/>
            <p:cNvSpPr>
              <a:spLocks noChangeShapeType="1"/>
            </p:cNvSpPr>
            <p:nvPr/>
          </p:nvSpPr>
          <p:spPr bwMode="auto">
            <a:xfrm>
              <a:off x="2374908" y="1511955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0" name="Line 19"/>
            <p:cNvSpPr>
              <a:spLocks noChangeShapeType="1"/>
            </p:cNvSpPr>
            <p:nvPr/>
          </p:nvSpPr>
          <p:spPr bwMode="auto">
            <a:xfrm>
              <a:off x="2735271" y="1511955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1" name="Line 20"/>
            <p:cNvSpPr>
              <a:spLocks noChangeShapeType="1"/>
            </p:cNvSpPr>
            <p:nvPr/>
          </p:nvSpPr>
          <p:spPr bwMode="auto">
            <a:xfrm>
              <a:off x="-36513" y="1495481"/>
              <a:ext cx="914403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2" name="Line 21"/>
            <p:cNvSpPr>
              <a:spLocks noChangeShapeType="1"/>
            </p:cNvSpPr>
            <p:nvPr/>
          </p:nvSpPr>
          <p:spPr bwMode="auto">
            <a:xfrm>
              <a:off x="-36513" y="4302171"/>
              <a:ext cx="914403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3" name="Line 23"/>
            <p:cNvSpPr>
              <a:spLocks noChangeShapeType="1"/>
            </p:cNvSpPr>
            <p:nvPr/>
          </p:nvSpPr>
          <p:spPr bwMode="auto">
            <a:xfrm>
              <a:off x="-1588" y="5056234"/>
              <a:ext cx="914403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4" name="Line 24"/>
            <p:cNvSpPr>
              <a:spLocks noChangeShapeType="1"/>
            </p:cNvSpPr>
            <p:nvPr/>
          </p:nvSpPr>
          <p:spPr bwMode="auto">
            <a:xfrm>
              <a:off x="-36513" y="5416595"/>
              <a:ext cx="914403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5" name="Line 25"/>
            <p:cNvSpPr>
              <a:spLocks noChangeShapeType="1"/>
            </p:cNvSpPr>
            <p:nvPr/>
          </p:nvSpPr>
          <p:spPr bwMode="auto">
            <a:xfrm>
              <a:off x="-1588" y="5740443"/>
              <a:ext cx="914403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6" name="Line 27"/>
            <p:cNvSpPr>
              <a:spLocks noChangeShapeType="1"/>
            </p:cNvSpPr>
            <p:nvPr/>
          </p:nvSpPr>
          <p:spPr bwMode="auto">
            <a:xfrm>
              <a:off x="-36513" y="3978323"/>
              <a:ext cx="914403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7" name="Line 33"/>
            <p:cNvSpPr>
              <a:spLocks noChangeShapeType="1"/>
            </p:cNvSpPr>
            <p:nvPr/>
          </p:nvSpPr>
          <p:spPr bwMode="auto">
            <a:xfrm>
              <a:off x="4175139" y="1511955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8" name="Line 34"/>
            <p:cNvSpPr>
              <a:spLocks noChangeShapeType="1"/>
            </p:cNvSpPr>
            <p:nvPr/>
          </p:nvSpPr>
          <p:spPr bwMode="auto">
            <a:xfrm>
              <a:off x="3454412" y="1511955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9" name="Line 35"/>
            <p:cNvSpPr>
              <a:spLocks noChangeShapeType="1"/>
            </p:cNvSpPr>
            <p:nvPr/>
          </p:nvSpPr>
          <p:spPr bwMode="auto">
            <a:xfrm>
              <a:off x="3814775" y="1511955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0" name="Line 36"/>
            <p:cNvSpPr>
              <a:spLocks noChangeShapeType="1"/>
            </p:cNvSpPr>
            <p:nvPr/>
          </p:nvSpPr>
          <p:spPr bwMode="auto">
            <a:xfrm>
              <a:off x="5254643" y="1519892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1" name="Line 38"/>
            <p:cNvSpPr>
              <a:spLocks noChangeShapeType="1"/>
            </p:cNvSpPr>
            <p:nvPr/>
          </p:nvSpPr>
          <p:spPr bwMode="auto">
            <a:xfrm>
              <a:off x="4894280" y="1519892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2" name="Line 39"/>
            <p:cNvSpPr>
              <a:spLocks noChangeShapeType="1"/>
            </p:cNvSpPr>
            <p:nvPr/>
          </p:nvSpPr>
          <p:spPr bwMode="auto">
            <a:xfrm>
              <a:off x="6335735" y="1519892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3" name="Line 40"/>
            <p:cNvSpPr>
              <a:spLocks noChangeShapeType="1"/>
            </p:cNvSpPr>
            <p:nvPr/>
          </p:nvSpPr>
          <p:spPr bwMode="auto">
            <a:xfrm>
              <a:off x="5615007" y="1519892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4" name="Line 41"/>
            <p:cNvSpPr>
              <a:spLocks noChangeShapeType="1"/>
            </p:cNvSpPr>
            <p:nvPr/>
          </p:nvSpPr>
          <p:spPr bwMode="auto">
            <a:xfrm>
              <a:off x="5975370" y="1519892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5" name="Line 42"/>
            <p:cNvSpPr>
              <a:spLocks noChangeShapeType="1"/>
            </p:cNvSpPr>
            <p:nvPr/>
          </p:nvSpPr>
          <p:spPr bwMode="auto">
            <a:xfrm>
              <a:off x="7451750" y="1511955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6" name="Line 43"/>
            <p:cNvSpPr>
              <a:spLocks noChangeShapeType="1"/>
            </p:cNvSpPr>
            <p:nvPr/>
          </p:nvSpPr>
          <p:spPr bwMode="auto">
            <a:xfrm>
              <a:off x="6731023" y="1511955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7" name="Line 44"/>
            <p:cNvSpPr>
              <a:spLocks noChangeShapeType="1"/>
            </p:cNvSpPr>
            <p:nvPr/>
          </p:nvSpPr>
          <p:spPr bwMode="auto">
            <a:xfrm>
              <a:off x="7091387" y="1511955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8" name="Line 45"/>
            <p:cNvSpPr>
              <a:spLocks noChangeShapeType="1"/>
            </p:cNvSpPr>
            <p:nvPr/>
          </p:nvSpPr>
          <p:spPr bwMode="auto">
            <a:xfrm>
              <a:off x="8531254" y="1519892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9" name="Line 46"/>
            <p:cNvSpPr>
              <a:spLocks noChangeShapeType="1"/>
            </p:cNvSpPr>
            <p:nvPr/>
          </p:nvSpPr>
          <p:spPr bwMode="auto">
            <a:xfrm>
              <a:off x="7810526" y="1519892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90" name="Line 47"/>
            <p:cNvSpPr>
              <a:spLocks noChangeShapeType="1"/>
            </p:cNvSpPr>
            <p:nvPr/>
          </p:nvSpPr>
          <p:spPr bwMode="auto">
            <a:xfrm>
              <a:off x="8170891" y="1519892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91" name="Line 48"/>
            <p:cNvSpPr>
              <a:spLocks noChangeShapeType="1"/>
            </p:cNvSpPr>
            <p:nvPr/>
          </p:nvSpPr>
          <p:spPr bwMode="auto">
            <a:xfrm>
              <a:off x="8891618" y="1519892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92" name="Line 23"/>
            <p:cNvSpPr>
              <a:spLocks noChangeShapeType="1"/>
            </p:cNvSpPr>
            <p:nvPr/>
          </p:nvSpPr>
          <p:spPr bwMode="auto">
            <a:xfrm>
              <a:off x="-32" y="4699045"/>
              <a:ext cx="914403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93" name="Line 38"/>
            <p:cNvSpPr>
              <a:spLocks noChangeShapeType="1"/>
            </p:cNvSpPr>
            <p:nvPr/>
          </p:nvSpPr>
          <p:spPr bwMode="auto">
            <a:xfrm>
              <a:off x="4572016" y="1503993"/>
              <a:ext cx="0" cy="433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51" name="Rectangle 4"/>
          <p:cNvSpPr>
            <a:spLocks noChangeArrowheads="1"/>
          </p:cNvSpPr>
          <p:nvPr/>
        </p:nvSpPr>
        <p:spPr bwMode="auto">
          <a:xfrm>
            <a:off x="250825" y="271463"/>
            <a:ext cx="8642350" cy="6300787"/>
          </a:xfrm>
          <a:prstGeom prst="rect">
            <a:avLst/>
          </a:prstGeom>
          <a:noFill/>
          <a:ln w="76200" cmpd="tri">
            <a:solidFill>
              <a:srgbClr val="99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052" name="Заголовок 4"/>
          <p:cNvSpPr txBox="1">
            <a:spLocks/>
          </p:cNvSpPr>
          <p:nvPr/>
        </p:nvSpPr>
        <p:spPr bwMode="auto">
          <a:xfrm>
            <a:off x="611188" y="1700213"/>
            <a:ext cx="740727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i="1">
                <a:solidFill>
                  <a:srgbClr val="000000"/>
                </a:solidFill>
                <a:latin typeface="Boyarsky" pitchFamily="34" charset="0"/>
                <a:cs typeface="Times New Roman" pitchFamily="18" charset="0"/>
              </a:rPr>
              <a:t> Классная работа.</a:t>
            </a:r>
          </a:p>
        </p:txBody>
      </p:sp>
      <p:sp>
        <p:nvSpPr>
          <p:cNvPr id="2053" name="Прямоугольник 1"/>
          <p:cNvSpPr>
            <a:spLocks noChangeArrowheads="1"/>
          </p:cNvSpPr>
          <p:nvPr/>
        </p:nvSpPr>
        <p:spPr bwMode="auto">
          <a:xfrm>
            <a:off x="827088" y="2911475"/>
            <a:ext cx="7561262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3600" b="1" i="1" dirty="0">
                <a:solidFill>
                  <a:srgbClr val="000000"/>
                </a:solidFill>
              </a:rPr>
              <a:t>Тема урока: </a:t>
            </a:r>
          </a:p>
          <a:p>
            <a:pPr algn="ctr" eaLnBrk="1" hangingPunct="1">
              <a:buFontTx/>
              <a:buNone/>
            </a:pPr>
            <a:endParaRPr lang="ru-RU" altLang="ru-RU" sz="3600" b="1" i="1" dirty="0">
              <a:solidFill>
                <a:srgbClr val="000000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altLang="ru-RU" sz="3600" b="1" i="1" dirty="0">
                <a:solidFill>
                  <a:srgbClr val="000000"/>
                </a:solidFill>
              </a:rPr>
              <a:t>«Нахождение числа по его дроби»</a:t>
            </a:r>
            <a:r>
              <a:rPr lang="ru-RU" altLang="ru-RU" sz="3600" dirty="0"/>
              <a:t>   </a:t>
            </a:r>
          </a:p>
        </p:txBody>
      </p:sp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7989888" y="6021388"/>
            <a:ext cx="398462" cy="360362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ChangeArrowheads="1"/>
          </p:cNvSpPr>
          <p:nvPr/>
        </p:nvSpPr>
        <p:spPr bwMode="auto">
          <a:xfrm>
            <a:off x="1547813" y="1196975"/>
            <a:ext cx="54975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Boyarsky" pitchFamily="34" charset="0"/>
              </a:rPr>
              <a:t>Самостоятельная работа</a:t>
            </a:r>
            <a:r>
              <a:rPr lang="ru-RU" altLang="ru-RU" sz="1800"/>
              <a:t> </a:t>
            </a:r>
          </a:p>
        </p:txBody>
      </p:sp>
      <p:pic>
        <p:nvPicPr>
          <p:cNvPr id="11267" name="Picture 4" descr="http://detsad-kitty.ru/uploads/posts/2012-10/1351173807_rryossrrrye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90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0"/>
            <a:ext cx="6400800" cy="600075"/>
          </a:xfrm>
        </p:spPr>
        <p:txBody>
          <a:bodyPr/>
          <a:lstStyle/>
          <a:p>
            <a:pPr eaLnBrk="1" hangingPunct="1"/>
            <a:r>
              <a:rPr lang="ru-RU" altLang="ru-RU" sz="4000" dirty="0" smtClean="0">
                <a:latin typeface="Boyarsky" pitchFamily="34" charset="0"/>
              </a:rPr>
              <a:t>Самостоятельная работа:</a:t>
            </a:r>
          </a:p>
          <a:p>
            <a:pPr algn="l" eaLnBrk="1" hangingPunct="1"/>
            <a:r>
              <a:rPr lang="ru-RU" altLang="ru-RU" sz="5400" dirty="0" smtClean="0">
                <a:latin typeface="Boyarsky" pitchFamily="34" charset="0"/>
              </a:rPr>
              <a:t>  </a:t>
            </a:r>
          </a:p>
          <a:p>
            <a:pPr algn="l" eaLnBrk="1" hangingPunct="1"/>
            <a:endParaRPr lang="ru-RU" altLang="ru-RU" sz="5400" dirty="0" smtClean="0">
              <a:latin typeface="Boyarsky" pitchFamily="34" charset="0"/>
            </a:endParaRPr>
          </a:p>
          <a:p>
            <a:pPr algn="l" eaLnBrk="1" hangingPunct="1"/>
            <a:r>
              <a:rPr lang="ru-RU" altLang="ru-RU" sz="4400" dirty="0" smtClean="0">
                <a:latin typeface="Boyarsky" pitchFamily="34" charset="0"/>
              </a:rPr>
              <a:t>1 вариант       2вариант</a:t>
            </a:r>
          </a:p>
        </p:txBody>
      </p:sp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 rot="10800000">
            <a:off x="317500" y="6384925"/>
            <a:ext cx="431800" cy="360363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право 7">
            <a:hlinkClick r:id="rId5" action="ppaction://hlinksldjump"/>
          </p:cNvPr>
          <p:cNvSpPr/>
          <p:nvPr/>
        </p:nvSpPr>
        <p:spPr>
          <a:xfrm>
            <a:off x="8455025" y="6357938"/>
            <a:ext cx="422275" cy="360362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79388" y="55563"/>
          <a:ext cx="8856661" cy="68199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0892"/>
                <a:gridCol w="1802601"/>
                <a:gridCol w="2113076"/>
                <a:gridCol w="1727248"/>
                <a:gridCol w="2272844"/>
              </a:tblGrid>
              <a:tr h="2132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 вариант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 вариант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6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Уровень А (на “3”)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Решение: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Решение: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Задача 1.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До привала туристы прошли 18 км. По карте они определили, что это 2/5 всего маршрута. Какова длина всего маршрута?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18:(2/5)=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45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км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Преодолев 36 км, бегун пробежал 2/3 дистанции. Определите длину дистанции.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36:(2/3)=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54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 км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6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Уровень Б (на “4”)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Решение: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Решение: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85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Задача 2.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3/5 от числа 12 составляет 25% неизвестного числа. Найдите это число.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12*3/5=7,2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7,2: 0,25=7,2*4= 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28,8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25% от  числа 12 составляют  2/7 неизвестного числа. Найдите его.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12*1/4=3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3:(2/7)=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10,5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6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Уровень В (на “5”)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Решение: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Решение: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Задача 3.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smtClean="0">
                          <a:solidFill>
                            <a:schemeClr val="tx1"/>
                          </a:solidFill>
                          <a:effectLst/>
                        </a:rPr>
                        <a:t>В школьном саду  4/15 всех деревьев – яблони, 5/9 - вишни, а остальные 32 дерева  - сливы. Сколько всего деревьев в школьном саду?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smtClean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smtClean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4/15+5/9= 37/45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1-37/45=8/45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: </a:t>
                      </a:r>
                      <a:r>
                        <a:rPr lang="ru-RU" sz="2000" b="1" smtClean="0">
                          <a:solidFill>
                            <a:schemeClr val="tx1"/>
                          </a:solidFill>
                          <a:effectLst/>
                        </a:rPr>
                        <a:t>(8/45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)=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</a:rPr>
                        <a:t>180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(деревьев)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Ваня потратил 52% своих денег на покупку новой книги, 40% денег – на конфеты, после чего у него осталось 28 р. Сколько рублей было у Вани сначала?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52%+40%=92%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100%-92%=8%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28: 0,08= 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350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  <a:effectLst/>
                        </a:rPr>
                        <a:t>руб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529" marR="455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 rot="10800000">
            <a:off x="323850" y="6294438"/>
            <a:ext cx="431800" cy="360362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455025" y="6294438"/>
            <a:ext cx="422275" cy="360362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Ответное письмо:</a:t>
            </a:r>
          </a:p>
        </p:txBody>
      </p:sp>
      <p:pic>
        <p:nvPicPr>
          <p:cNvPr id="14339" name="Picture 2" descr="https://pbs.twimg.com/media/DPS_ThPX0AASBWQ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33538" y="1600200"/>
            <a:ext cx="5876925" cy="4525963"/>
          </a:xfrm>
          <a:noFill/>
        </p:spPr>
      </p:pic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 rot="10800000">
            <a:off x="292100" y="6076950"/>
            <a:ext cx="431800" cy="360363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8388350" y="6078538"/>
            <a:ext cx="422275" cy="358775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88913"/>
            <a:ext cx="8229600" cy="6264275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dirty="0" smtClean="0"/>
              <a:t>            </a:t>
            </a:r>
            <a:r>
              <a:rPr lang="ru-RU" altLang="ru-RU" sz="44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Домашнее задание :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sz="2800" dirty="0" smtClean="0"/>
              <a:t>Правила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sz="2800" dirty="0" smtClean="0"/>
              <a:t>Рисунок Незнайки</a:t>
            </a:r>
          </a:p>
          <a:p>
            <a:pPr marL="0" indent="0" algn="just">
              <a:buFontTx/>
              <a:buNone/>
              <a:defRPr/>
            </a:pPr>
            <a:r>
              <a:rPr lang="ru-RU" sz="2800" dirty="0" smtClean="0"/>
              <a:t>3.  Задача от Незнайки (</a:t>
            </a:r>
            <a:r>
              <a:rPr lang="ru-RU" sz="2400" dirty="0" smtClean="0"/>
              <a:t>на </a:t>
            </a:r>
            <a:r>
              <a:rPr lang="ru-RU" sz="2400" dirty="0" err="1" smtClean="0"/>
              <a:t>доп</a:t>
            </a:r>
            <a:r>
              <a:rPr lang="ru-RU" sz="2400" dirty="0" smtClean="0"/>
              <a:t> оценку</a:t>
            </a:r>
            <a:r>
              <a:rPr lang="ru-RU" sz="2800" dirty="0" smtClean="0"/>
              <a:t>)</a:t>
            </a:r>
          </a:p>
          <a:p>
            <a:pPr marL="0" indent="0" algn="just">
              <a:buFontTx/>
              <a:buNone/>
              <a:defRPr/>
            </a:pPr>
            <a:r>
              <a:rPr lang="ru-RU" sz="2800" dirty="0" smtClean="0"/>
              <a:t>  </a:t>
            </a:r>
          </a:p>
          <a:p>
            <a:pPr marL="0" indent="0" algn="just">
              <a:buFontTx/>
              <a:buNone/>
              <a:defRPr/>
            </a:pPr>
            <a:r>
              <a:rPr lang="ru-RU" sz="2800" dirty="0" smtClean="0"/>
              <a:t>Перед представлением </a:t>
            </a:r>
            <a:r>
              <a:rPr lang="ru-RU" sz="2800" dirty="0"/>
              <a:t>в цирк для </a:t>
            </a:r>
            <a:r>
              <a:rPr lang="ru-RU" sz="2800" dirty="0" smtClean="0"/>
              <a:t>продажи </a:t>
            </a:r>
            <a:r>
              <a:rPr lang="ru-RU" sz="2800" dirty="0"/>
              <a:t>было </a:t>
            </a:r>
            <a:r>
              <a:rPr lang="ru-RU" sz="2800" dirty="0" smtClean="0"/>
              <a:t>заготовлено некоторое количество шариков. Перед началом </a:t>
            </a:r>
            <a:r>
              <a:rPr lang="ru-RU" sz="2800" dirty="0"/>
              <a:t>представления </a:t>
            </a:r>
            <a:r>
              <a:rPr lang="ru-RU" sz="2800" dirty="0" smtClean="0"/>
              <a:t>было 2/5 продано </a:t>
            </a:r>
            <a:r>
              <a:rPr lang="ru-RU" sz="2800" dirty="0"/>
              <a:t>всех </a:t>
            </a:r>
            <a:r>
              <a:rPr lang="ru-RU" sz="2800" dirty="0" smtClean="0"/>
              <a:t>воздушных </a:t>
            </a:r>
            <a:r>
              <a:rPr lang="ru-RU" sz="2800" dirty="0"/>
              <a:t>шариков, а в </a:t>
            </a:r>
            <a:r>
              <a:rPr lang="ru-RU" sz="2800" dirty="0" smtClean="0"/>
              <a:t>антракте </a:t>
            </a:r>
            <a:r>
              <a:rPr lang="ru-RU" sz="2800" dirty="0"/>
              <a:t>– еще 12 штук. После этого </a:t>
            </a:r>
            <a:r>
              <a:rPr lang="ru-RU" sz="2800" dirty="0" smtClean="0"/>
              <a:t>осталась </a:t>
            </a:r>
            <a:r>
              <a:rPr lang="ru-RU" sz="2800" dirty="0"/>
              <a:t>половина всех шариков. </a:t>
            </a:r>
            <a:endParaRPr lang="ru-RU" sz="2800" dirty="0" smtClean="0"/>
          </a:p>
          <a:p>
            <a:pPr marL="0" indent="0" algn="just">
              <a:buFontTx/>
              <a:buNone/>
              <a:defRPr/>
            </a:pPr>
            <a:r>
              <a:rPr lang="ru-RU" sz="2800" dirty="0"/>
              <a:t> </a:t>
            </a:r>
            <a:r>
              <a:rPr lang="ru-RU" sz="2800" dirty="0" smtClean="0"/>
              <a:t>  Сколь­ко </a:t>
            </a:r>
            <a:r>
              <a:rPr lang="ru-RU" sz="2800" dirty="0"/>
              <a:t>шариков было первоначально?</a:t>
            </a: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250825" y="271463"/>
            <a:ext cx="8642350" cy="6300787"/>
          </a:xfrm>
          <a:prstGeom prst="rect">
            <a:avLst/>
          </a:prstGeom>
          <a:noFill/>
          <a:ln w="76200" cmpd="tri">
            <a:solidFill>
              <a:srgbClr val="99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5364" name="Picture 6" descr="Незнай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04813"/>
            <a:ext cx="2259012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 rot="10800000">
            <a:off x="128588" y="5808663"/>
            <a:ext cx="431800" cy="360362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трелка вправо 6">
            <a:hlinkClick r:id="rId5" action="ppaction://hlinksldjump"/>
          </p:cNvPr>
          <p:cNvSpPr/>
          <p:nvPr/>
        </p:nvSpPr>
        <p:spPr>
          <a:xfrm>
            <a:off x="8355013" y="5762625"/>
            <a:ext cx="422275" cy="360363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795338"/>
            <a:ext cx="838517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750" y="1628775"/>
            <a:ext cx="8064500" cy="4525963"/>
          </a:xfrm>
        </p:spPr>
        <p:txBody>
          <a:bodyPr/>
          <a:lstStyle/>
          <a:p>
            <a:pPr>
              <a:defRPr/>
            </a:pPr>
            <a:endParaRPr lang="ru-RU" sz="1400" dirty="0" smtClean="0"/>
          </a:p>
          <a:p>
            <a:pPr>
              <a:defRPr/>
            </a:pPr>
            <a:endParaRPr lang="ru-RU" sz="1400" dirty="0"/>
          </a:p>
          <a:p>
            <a:pPr>
              <a:defRPr/>
            </a:pPr>
            <a:r>
              <a:rPr lang="ru-RU" sz="1400" b="1" dirty="0" smtClean="0"/>
              <a:t>                                                                                                                          </a:t>
            </a:r>
            <a:r>
              <a:rPr lang="ru-RU" sz="1100" b="1" dirty="0" smtClean="0"/>
              <a:t>коричневый</a:t>
            </a:r>
          </a:p>
          <a:p>
            <a:pPr>
              <a:defRPr/>
            </a:pPr>
            <a:r>
              <a:rPr lang="ru-RU" sz="1400" dirty="0" smtClean="0"/>
              <a:t>                                                                                         синий</a:t>
            </a:r>
            <a:endParaRPr lang="ru-RU" sz="1400" dirty="0"/>
          </a:p>
          <a:p>
            <a:pPr algn="r">
              <a:defRPr/>
            </a:pPr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defRPr/>
            </a:pPr>
            <a:endParaRPr lang="ru-RU" sz="1400" dirty="0"/>
          </a:p>
          <a:p>
            <a:pPr algn="r">
              <a:defRPr/>
            </a:pPr>
            <a:r>
              <a:rPr lang="ru-RU" sz="1400" b="1" dirty="0" smtClean="0"/>
              <a:t>зеленый</a:t>
            </a:r>
          </a:p>
          <a:p>
            <a:pPr>
              <a:defRPr/>
            </a:pPr>
            <a:r>
              <a:rPr lang="ru-RU" sz="1400" dirty="0" smtClean="0"/>
              <a:t>                                                                         </a:t>
            </a:r>
            <a:r>
              <a:rPr lang="ru-RU" sz="1400" dirty="0" smtClean="0">
                <a:solidFill>
                  <a:schemeClr val="bg1"/>
                </a:solidFill>
              </a:rPr>
              <a:t>                                                                            </a:t>
            </a:r>
            <a:endParaRPr lang="ru-RU" sz="1400" dirty="0" smtClean="0"/>
          </a:p>
          <a:p>
            <a:pPr marL="0" indent="0" algn="ctr">
              <a:buFontTx/>
              <a:buNone/>
              <a:defRPr/>
            </a:pPr>
            <a:r>
              <a:rPr lang="ru-RU" sz="1400" dirty="0" smtClean="0"/>
              <a:t>                                                                        </a:t>
            </a:r>
          </a:p>
          <a:p>
            <a:pPr>
              <a:defRPr/>
            </a:pPr>
            <a:endParaRPr lang="ru-RU" sz="1400" dirty="0"/>
          </a:p>
          <a:p>
            <a:pPr>
              <a:defRPr/>
            </a:pPr>
            <a:r>
              <a:rPr lang="ru-RU" sz="1400" dirty="0" smtClean="0"/>
              <a:t>                                                                        </a:t>
            </a:r>
            <a:r>
              <a:rPr lang="ru-RU" sz="1200" b="1" dirty="0" smtClean="0"/>
              <a:t>желтый</a:t>
            </a:r>
          </a:p>
          <a:p>
            <a:pPr algn="r">
              <a:defRPr/>
            </a:pPr>
            <a:r>
              <a:rPr lang="ru-RU" sz="1400" dirty="0"/>
              <a:t> </a:t>
            </a:r>
            <a:r>
              <a:rPr lang="ru-RU" sz="1400" dirty="0" smtClean="0"/>
              <a:t>                                                                                                                                       </a:t>
            </a:r>
            <a:r>
              <a:rPr lang="ru-RU" sz="1400" b="1" dirty="0" smtClean="0"/>
              <a:t>оранжевый</a:t>
            </a:r>
          </a:p>
          <a:p>
            <a:pPr>
              <a:defRPr/>
            </a:pPr>
            <a:r>
              <a:rPr lang="ru-RU" dirty="0" smtClean="0"/>
              <a:t>                                                             </a:t>
            </a:r>
            <a:r>
              <a:rPr lang="ru-RU" sz="1200" b="1" dirty="0" smtClean="0"/>
              <a:t>красный</a:t>
            </a:r>
            <a:r>
              <a:rPr lang="ru-RU" sz="1200" dirty="0" smtClean="0"/>
              <a:t>  </a:t>
            </a:r>
            <a:r>
              <a:rPr lang="ru-RU" dirty="0" smtClean="0"/>
              <a:t>                                                         </a:t>
            </a:r>
            <a:endParaRPr lang="ru-RU" dirty="0"/>
          </a:p>
          <a:p>
            <a:pPr>
              <a:defRPr/>
            </a:pPr>
            <a:r>
              <a:rPr lang="ru-RU" dirty="0" smtClean="0"/>
              <a:t>                                           </a:t>
            </a:r>
            <a:r>
              <a:rPr lang="ru-RU" sz="1200" dirty="0" smtClean="0"/>
              <a:t> </a:t>
            </a:r>
            <a:r>
              <a:rPr lang="ru-RU" sz="1200" b="1" dirty="0" smtClean="0"/>
              <a:t>белый</a:t>
            </a:r>
            <a:r>
              <a:rPr lang="ru-RU" sz="1200" dirty="0" smtClean="0"/>
              <a:t>                   </a:t>
            </a:r>
            <a:endParaRPr lang="ru-RU" dirty="0" smtClean="0"/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50825" y="271463"/>
            <a:ext cx="8642350" cy="6300787"/>
          </a:xfrm>
          <a:prstGeom prst="rect">
            <a:avLst/>
          </a:prstGeom>
          <a:noFill/>
          <a:ln w="76200" cmpd="tri">
            <a:solidFill>
              <a:srgbClr val="99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329613" y="6073775"/>
            <a:ext cx="422275" cy="360363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 rot="10800000">
            <a:off x="369888" y="6116638"/>
            <a:ext cx="431800" cy="360362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4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Итог</a:t>
            </a:r>
            <a:r>
              <a:rPr lang="ru-RU" altLang="ru-RU" sz="4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4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урока</a:t>
            </a:r>
          </a:p>
        </p:txBody>
      </p:sp>
      <p:pic>
        <p:nvPicPr>
          <p:cNvPr id="17411" name="Рисунок 2" descr="987a952c6565c030ea8aa84ec1e352a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5140325"/>
            <a:ext cx="185737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250825" y="271463"/>
            <a:ext cx="8642350" cy="6300787"/>
          </a:xfrm>
          <a:prstGeom prst="rect">
            <a:avLst/>
          </a:prstGeom>
          <a:noFill/>
          <a:ln w="76200" cmpd="tri">
            <a:solidFill>
              <a:srgbClr val="99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50938" y="1196975"/>
          <a:ext cx="6842125" cy="5092702"/>
        </p:xfrm>
        <a:graphic>
          <a:graphicData uri="http://schemas.openxmlformats.org/drawingml/2006/table">
            <a:tbl>
              <a:tblPr/>
              <a:tblGrid>
                <a:gridCol w="3262312"/>
                <a:gridCol w="1231900"/>
                <a:gridCol w="1231900"/>
                <a:gridCol w="1116013"/>
              </a:tblGrid>
              <a:tr h="841375"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Дата____________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4572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4572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Выполнена (+), не выполнена (-)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Частично выполнена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Кол-во ошибок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Домашняя работа 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854075">
                <a:tc>
                  <a:txBody>
                    <a:bodyPr/>
                    <a:lstStyle/>
                    <a:p>
                      <a:pPr marL="190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Какие умения</a:t>
                      </a:r>
                    </a:p>
                    <a:p>
                      <a:pPr marL="190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сформированы</a:t>
                      </a:r>
                    </a:p>
                    <a:p>
                      <a:pPr marL="190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уроке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Умею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Частично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</a:t>
                      </a:r>
                    </a:p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умею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Умение выполнять умножение дробей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Умение выполнять деление дробей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Умение находить дробь от числа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Умение находить число по его дроби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152525">
                <a:tc>
                  <a:txBody>
                    <a:bodyPr/>
                    <a:lstStyle/>
                    <a:p>
                      <a:pPr marL="190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Работа на уроке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 меня все получилось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 меня затруднения с вычислениями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 меня проблема с задачами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190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Какую оценку ты бы себе поставил за урок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8243888" y="6140450"/>
            <a:ext cx="422275" cy="360363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 rot="10800000">
            <a:off x="325438" y="6140450"/>
            <a:ext cx="431800" cy="360363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endParaRPr lang="ru-RU" dirty="0" smtClean="0">
              <a:solidFill>
                <a:srgbClr val="660066"/>
              </a:solidFill>
            </a:endParaRPr>
          </a:p>
          <a:p>
            <a:pPr marL="0" indent="0" algn="ctr">
              <a:buFontTx/>
              <a:buNone/>
              <a:defRPr/>
            </a:pPr>
            <a:endParaRPr lang="ru-RU" dirty="0">
              <a:solidFill>
                <a:srgbClr val="660066"/>
              </a:solidFill>
            </a:endParaRPr>
          </a:p>
          <a:p>
            <a:pPr marL="0" indent="0" algn="ctr">
              <a:buFontTx/>
              <a:buNone/>
              <a:defRPr/>
            </a:pPr>
            <a:r>
              <a:rPr lang="ru-RU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</a:t>
            </a:r>
            <a:r>
              <a:rPr lang="ru-RU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 за активную работу, за ваше хорошее настроение и улыбки!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 rot="10800000">
            <a:off x="323850" y="6234113"/>
            <a:ext cx="431800" cy="360362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437" name="Rectangle 4"/>
          <p:cNvSpPr>
            <a:spLocks noChangeArrowheads="1"/>
          </p:cNvSpPr>
          <p:nvPr/>
        </p:nvSpPr>
        <p:spPr bwMode="auto">
          <a:xfrm>
            <a:off x="250825" y="271463"/>
            <a:ext cx="8642350" cy="6300787"/>
          </a:xfrm>
          <a:prstGeom prst="rect">
            <a:avLst/>
          </a:prstGeom>
          <a:noFill/>
          <a:ln w="76200" cmpd="tri">
            <a:solidFill>
              <a:srgbClr val="99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8438" name="Picture 10" descr="https://banner2.kisspng.com/20180329/akw/kisspng-emoji-emoticon-smiley-wink-clip-art-crying-emoji-5abce618051e34.6418707615223291120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573463"/>
            <a:ext cx="21590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12" descr="https://avatars.mds.yandex.net/get-pdb/225396/0c82f98c-78bd-4c9f-8e82-fc52323f9743/s1200?webp=fals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3421063"/>
            <a:ext cx="2381250" cy="270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075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076" name="Rectangle 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077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078" name="Rectangle 4"/>
          <p:cNvSpPr>
            <a:spLocks noChangeArrowheads="1"/>
          </p:cNvSpPr>
          <p:nvPr/>
        </p:nvSpPr>
        <p:spPr bwMode="auto">
          <a:xfrm>
            <a:off x="107950" y="188913"/>
            <a:ext cx="8856663" cy="6372225"/>
          </a:xfrm>
          <a:prstGeom prst="rect">
            <a:avLst/>
          </a:prstGeom>
          <a:noFill/>
          <a:ln w="76200" cmpd="tri">
            <a:solidFill>
              <a:srgbClr val="99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307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171450"/>
            <a:ext cx="9505950" cy="727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Стрелка вправо 41">
            <a:hlinkClick r:id="rId4" action="ppaction://hlinksldjump"/>
          </p:cNvPr>
          <p:cNvSpPr/>
          <p:nvPr/>
        </p:nvSpPr>
        <p:spPr>
          <a:xfrm>
            <a:off x="8480425" y="6054725"/>
            <a:ext cx="400050" cy="360363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трелка вправо 9">
            <a:hlinkClick r:id="rId5" action="ppaction://hlinksldjump"/>
          </p:cNvPr>
          <p:cNvSpPr/>
          <p:nvPr/>
        </p:nvSpPr>
        <p:spPr>
          <a:xfrm rot="10800000">
            <a:off x="415925" y="6043613"/>
            <a:ext cx="431800" cy="360362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5"/>
          <p:cNvSpPr txBox="1">
            <a:spLocks noChangeArrowheads="1"/>
          </p:cNvSpPr>
          <p:nvPr/>
        </p:nvSpPr>
        <p:spPr bwMode="auto">
          <a:xfrm>
            <a:off x="107950" y="66675"/>
            <a:ext cx="89281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 i="1" u="sng">
                <a:latin typeface="Times New Roman" pitchFamily="18" charset="0"/>
              </a:rPr>
              <a:t>Задача 1.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</a:rPr>
              <a:t>Жители Солнечного города присутствуют на представлении в цирке. Фокусник хочет всех угостить мороженым. Он попросил Незнайку сосчитать, сколько всего жителей, 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</a:rPr>
              <a:t>если на представлении присутствуют 15 малышек, и это </a:t>
            </a:r>
          </a:p>
          <a:p>
            <a:pPr eaLnBrk="1" hangingPunct="1">
              <a:lnSpc>
                <a:spcPct val="110000"/>
              </a:lnSpc>
              <a:spcBef>
                <a:spcPct val="4000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</a:rPr>
              <a:t>составляет        всех зрителей.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2400" b="1">
              <a:solidFill>
                <a:srgbClr val="660066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>
                <a:solidFill>
                  <a:srgbClr val="660066"/>
                </a:solidFill>
                <a:latin typeface="Times New Roman" pitchFamily="18" charset="0"/>
              </a:rPr>
              <a:t>Вот как посчитал Незнайка:        </a:t>
            </a:r>
            <a:endParaRPr lang="ru-RU" altLang="ru-RU" sz="2000">
              <a:latin typeface="Times New Roman" pitchFamily="18" charset="0"/>
            </a:endParaRPr>
          </a:p>
        </p:txBody>
      </p:sp>
      <p:pic>
        <p:nvPicPr>
          <p:cNvPr id="4099" name="Picture 6" descr="Незнай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784600"/>
            <a:ext cx="2259012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5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1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2" name="Rectangle 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7463" name="Picture 5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9569" y="3212976"/>
            <a:ext cx="2714625" cy="800100"/>
          </a:xfrm>
          <a:prstGeom prst="flowChartProcess">
            <a:avLst/>
          </a:prstGeom>
          <a:noFill/>
        </p:spPr>
      </p:pic>
      <p:sp>
        <p:nvSpPr>
          <p:cNvPr id="4104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4105" name="Picture 5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205038"/>
            <a:ext cx="188912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Рисунок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2133600"/>
            <a:ext cx="1547812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7" name="Rectangle 4"/>
          <p:cNvSpPr>
            <a:spLocks noChangeArrowheads="1"/>
          </p:cNvSpPr>
          <p:nvPr/>
        </p:nvSpPr>
        <p:spPr bwMode="auto">
          <a:xfrm>
            <a:off x="107950" y="188913"/>
            <a:ext cx="8856663" cy="6372225"/>
          </a:xfrm>
          <a:prstGeom prst="rect">
            <a:avLst/>
          </a:prstGeom>
          <a:noFill/>
          <a:ln w="76200" cmpd="tri">
            <a:solidFill>
              <a:srgbClr val="99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" name="Стрелка вправо 40">
            <a:hlinkClick r:id="rId7" action="ppaction://hlinksldjump"/>
          </p:cNvPr>
          <p:cNvSpPr/>
          <p:nvPr/>
        </p:nvSpPr>
        <p:spPr>
          <a:xfrm>
            <a:off x="8294688" y="6054725"/>
            <a:ext cx="349250" cy="360363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трелка вправо 12">
            <a:hlinkClick r:id="rId8" action="ppaction://hlinksldjump"/>
          </p:cNvPr>
          <p:cNvSpPr/>
          <p:nvPr/>
        </p:nvSpPr>
        <p:spPr>
          <a:xfrm rot="10800000">
            <a:off x="2455863" y="6054725"/>
            <a:ext cx="431800" cy="360363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0"/>
            <a:ext cx="7772400" cy="1481138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latin typeface="Boyarsky" pitchFamily="34" charset="0"/>
              </a:rPr>
              <a:t>Устный счет</a:t>
            </a:r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250825" y="271463"/>
            <a:ext cx="8642350" cy="6300787"/>
          </a:xfrm>
          <a:prstGeom prst="rect">
            <a:avLst/>
          </a:prstGeom>
          <a:noFill/>
          <a:ln w="76200" cmpd="tri">
            <a:solidFill>
              <a:srgbClr val="99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250825" y="260350"/>
            <a:ext cx="8642350" cy="6300788"/>
          </a:xfrm>
          <a:prstGeom prst="rect">
            <a:avLst/>
          </a:prstGeom>
          <a:noFill/>
          <a:ln w="76200" cmpd="tri">
            <a:solidFill>
              <a:srgbClr val="99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5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11188" y="1341438"/>
            <a:ext cx="4248150" cy="5073650"/>
          </a:xfrm>
          <a:ln>
            <a:solidFill>
              <a:srgbClr val="660066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ru-RU" altLang="ru-RU" smtClean="0"/>
              <a:t>    3/5 от 25</a:t>
            </a:r>
          </a:p>
          <a:p>
            <a:pPr algn="l"/>
            <a:endParaRPr lang="ru-RU" altLang="ru-RU" smtClean="0"/>
          </a:p>
          <a:p>
            <a:pPr algn="l"/>
            <a:r>
              <a:rPr lang="ru-RU" altLang="ru-RU" smtClean="0"/>
              <a:t>     7% от 300</a:t>
            </a:r>
          </a:p>
          <a:p>
            <a:pPr algn="l"/>
            <a:endParaRPr lang="ru-RU" altLang="ru-RU" smtClean="0"/>
          </a:p>
          <a:p>
            <a:pPr algn="l"/>
            <a:r>
              <a:rPr lang="ru-RU" altLang="ru-RU" smtClean="0"/>
              <a:t>     2% которого равны 40</a:t>
            </a:r>
          </a:p>
          <a:p>
            <a:pPr algn="l"/>
            <a:r>
              <a:rPr lang="ru-RU" altLang="ru-RU" smtClean="0"/>
              <a:t>     </a:t>
            </a:r>
          </a:p>
          <a:p>
            <a:pPr algn="l"/>
            <a:r>
              <a:rPr lang="ru-RU" altLang="ru-RU" smtClean="0"/>
              <a:t>     3/8 его равны  12</a:t>
            </a:r>
          </a:p>
          <a:p>
            <a:endParaRPr lang="ru-RU" altLang="ru-RU" smtClean="0"/>
          </a:p>
          <a:p>
            <a:endParaRPr lang="ru-RU" altLang="ru-RU" smtClean="0"/>
          </a:p>
        </p:txBody>
      </p:sp>
      <p:sp>
        <p:nvSpPr>
          <p:cNvPr id="12" name="Стрелка вправо 11">
            <a:hlinkClick r:id="rId3" action="ppaction://hlinksldjump"/>
          </p:cNvPr>
          <p:cNvSpPr/>
          <p:nvPr/>
        </p:nvSpPr>
        <p:spPr>
          <a:xfrm>
            <a:off x="8475663" y="6211888"/>
            <a:ext cx="400050" cy="361950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127" name="Рисунок 9" descr="птичка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963" y="569913"/>
            <a:ext cx="7747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660400" y="1376363"/>
            <a:ext cx="436563" cy="585787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" name="Подзаголовок 1"/>
          <p:cNvSpPr txBox="1">
            <a:spLocks/>
          </p:cNvSpPr>
          <p:nvPr/>
        </p:nvSpPr>
        <p:spPr bwMode="auto">
          <a:xfrm>
            <a:off x="5259388" y="1668463"/>
            <a:ext cx="3384550" cy="421798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ru-RU" altLang="ru-RU" kern="0" dirty="0" smtClean="0"/>
              <a:t>32</a:t>
            </a:r>
          </a:p>
          <a:p>
            <a:pPr>
              <a:defRPr/>
            </a:pPr>
            <a:endParaRPr lang="ru-RU" altLang="ru-RU" kern="0" dirty="0" smtClean="0"/>
          </a:p>
          <a:p>
            <a:pPr>
              <a:defRPr/>
            </a:pPr>
            <a:r>
              <a:rPr lang="ru-RU" altLang="ru-RU" kern="0" dirty="0" smtClean="0"/>
              <a:t>21</a:t>
            </a:r>
          </a:p>
          <a:p>
            <a:pPr>
              <a:defRPr/>
            </a:pPr>
            <a:endParaRPr lang="ru-RU" altLang="ru-RU" kern="0" dirty="0"/>
          </a:p>
          <a:p>
            <a:pPr>
              <a:defRPr/>
            </a:pPr>
            <a:r>
              <a:rPr lang="ru-RU" altLang="ru-RU" kern="0" dirty="0" smtClean="0"/>
              <a:t>15</a:t>
            </a:r>
          </a:p>
          <a:p>
            <a:pPr>
              <a:defRPr/>
            </a:pPr>
            <a:endParaRPr lang="ru-RU" altLang="ru-RU" kern="0" dirty="0" smtClean="0"/>
          </a:p>
          <a:p>
            <a:pPr>
              <a:defRPr/>
            </a:pPr>
            <a:r>
              <a:rPr lang="ru-RU" altLang="ru-RU" kern="0" dirty="0" smtClean="0"/>
              <a:t>2000</a:t>
            </a:r>
          </a:p>
          <a:p>
            <a:pPr>
              <a:defRPr/>
            </a:pPr>
            <a:endParaRPr lang="ru-RU" altLang="ru-RU" kern="0" dirty="0" smtClean="0"/>
          </a:p>
          <a:p>
            <a:pPr>
              <a:defRPr/>
            </a:pPr>
            <a:endParaRPr lang="ru-RU" altLang="ru-RU" kern="0" dirty="0" smtClean="0"/>
          </a:p>
        </p:txBody>
      </p:sp>
      <p:sp>
        <p:nvSpPr>
          <p:cNvPr id="13" name="Овал 12"/>
          <p:cNvSpPr/>
          <p:nvPr/>
        </p:nvSpPr>
        <p:spPr>
          <a:xfrm>
            <a:off x="704850" y="2544763"/>
            <a:ext cx="434975" cy="585787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4" name="Овал 13"/>
          <p:cNvSpPr/>
          <p:nvPr/>
        </p:nvSpPr>
        <p:spPr>
          <a:xfrm>
            <a:off x="708025" y="3730625"/>
            <a:ext cx="436563" cy="584200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5" name="Овал 14"/>
          <p:cNvSpPr/>
          <p:nvPr/>
        </p:nvSpPr>
        <p:spPr>
          <a:xfrm>
            <a:off x="685800" y="5300663"/>
            <a:ext cx="434975" cy="585787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6154" name="Picture 10" descr="http://2.bp.blogspot.com/-jOSpeSZcFJg/UXGacdc-gKI/AAAAAAAAH6g/lu3YK0Uzao0/s1600/bird+1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13" y="1125538"/>
            <a:ext cx="687387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>
            <a:off x="3779838" y="1668463"/>
            <a:ext cx="2501900" cy="21240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8" name="Picture 10" descr="http://2.bp.blogspot.com/-jOSpeSZcFJg/UXGacdc-gKI/AAAAAAAAH6g/lu3YK0Uzao0/s1600/bird+1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392363"/>
            <a:ext cx="685800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>
            <a:off x="4154488" y="2749550"/>
            <a:ext cx="2374900" cy="4143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2" name="Picture 10" descr="http://2.bp.blogspot.com/-jOSpeSZcFJg/UXGacdc-gKI/AAAAAAAAH6g/lu3YK0Uzao0/s1600/bird+1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825" y="3792538"/>
            <a:ext cx="685800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Прямая со стрелкой 15"/>
          <p:cNvCxnSpPr/>
          <p:nvPr/>
        </p:nvCxnSpPr>
        <p:spPr>
          <a:xfrm>
            <a:off x="4402138" y="4116388"/>
            <a:ext cx="1879600" cy="10795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5" name="Picture 10" descr="http://2.bp.blogspot.com/-jOSpeSZcFJg/UXGacdc-gKI/AAAAAAAAH6g/lu3YK0Uzao0/s1600/bird+1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138" y="5210175"/>
            <a:ext cx="687387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Прямая со стрелкой 18"/>
          <p:cNvCxnSpPr/>
          <p:nvPr/>
        </p:nvCxnSpPr>
        <p:spPr>
          <a:xfrm flipV="1">
            <a:off x="4619625" y="2327275"/>
            <a:ext cx="1800225" cy="33909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Стрелка вправо 29">
            <a:hlinkClick r:id="rId6" action="ppaction://hlinksldjump"/>
          </p:cNvPr>
          <p:cNvSpPr/>
          <p:nvPr/>
        </p:nvSpPr>
        <p:spPr>
          <a:xfrm rot="10800000">
            <a:off x="177800" y="6211888"/>
            <a:ext cx="431800" cy="360362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07 0.01111 L 0.27031 0.36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60" y="17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69 -0.00578 L 0.25555 0.0516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3" y="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023 L 0.21337 0.1472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25" y="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0.04074 L 0.18716 -0.4798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13" y="-2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Проверка домашнего задания:</a:t>
            </a:r>
          </a:p>
        </p:txBody>
      </p:sp>
      <p:sp>
        <p:nvSpPr>
          <p:cNvPr id="6147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333375"/>
            <a:ext cx="8229600" cy="6408738"/>
          </a:xfrm>
          <a:ln w="76200" cmpd="tri">
            <a:solidFill>
              <a:srgbClr val="9900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indent="0">
              <a:buFontTx/>
              <a:buNone/>
            </a:pPr>
            <a:endParaRPr lang="ru-RU" altLang="ru-RU" sz="2400" b="1" smtClean="0"/>
          </a:p>
          <a:p>
            <a:pPr marL="0" indent="0">
              <a:buFontTx/>
              <a:buNone/>
            </a:pPr>
            <a:r>
              <a:rPr lang="ru-RU" altLang="ru-RU" sz="2400" b="1" smtClean="0"/>
              <a:t>№518</a:t>
            </a:r>
          </a:p>
          <a:p>
            <a:pPr marL="0" indent="0">
              <a:buFontTx/>
              <a:buNone/>
            </a:pPr>
            <a:r>
              <a:rPr lang="ru-RU" altLang="ru-RU" sz="2400" smtClean="0"/>
              <a:t>1) 54 : 9/28=54 * (28/9)=168 (п) - уток </a:t>
            </a:r>
            <a:br>
              <a:rPr lang="ru-RU" altLang="ru-RU" sz="2400" smtClean="0"/>
            </a:br>
            <a:r>
              <a:rPr lang="ru-RU" altLang="ru-RU" sz="2400" smtClean="0"/>
              <a:t>2) 168 : 0,42=400(п) – всего</a:t>
            </a:r>
          </a:p>
          <a:p>
            <a:pPr marL="0" indent="0">
              <a:buFontTx/>
              <a:buNone/>
            </a:pPr>
            <a:r>
              <a:rPr lang="ru-RU" altLang="ru-RU" sz="2400" b="1" smtClean="0">
                <a:solidFill>
                  <a:srgbClr val="C00000"/>
                </a:solidFill>
              </a:rPr>
              <a:t>Ответ: 400 птиц всего на ферме.</a:t>
            </a:r>
          </a:p>
          <a:p>
            <a:pPr marL="0" indent="0">
              <a:buFontTx/>
              <a:buNone/>
            </a:pPr>
            <a:r>
              <a:rPr lang="ru-RU" altLang="ru-RU" sz="2400" b="1" smtClean="0"/>
              <a:t>№522</a:t>
            </a:r>
          </a:p>
          <a:p>
            <a:pPr marL="0" indent="0">
              <a:buFontTx/>
              <a:buNone/>
            </a:pPr>
            <a:r>
              <a:rPr lang="ru-RU" altLang="ru-RU" sz="2400" smtClean="0"/>
              <a:t>1) 100% - (27% + 42%) = 31 (%) - овощей сост. капуста. </a:t>
            </a:r>
            <a:br>
              <a:rPr lang="ru-RU" altLang="ru-RU" sz="2400" smtClean="0"/>
            </a:br>
            <a:r>
              <a:rPr lang="ru-RU" altLang="ru-RU" sz="2400" smtClean="0"/>
              <a:t>2) 496: 0,31 = 1600 (кг) - овощей привезли в магазин. </a:t>
            </a:r>
            <a:br>
              <a:rPr lang="ru-RU" altLang="ru-RU" sz="2400" smtClean="0"/>
            </a:br>
            <a:r>
              <a:rPr lang="ru-RU" altLang="ru-RU" sz="2400" b="1" smtClean="0">
                <a:solidFill>
                  <a:srgbClr val="C00000"/>
                </a:solidFill>
              </a:rPr>
              <a:t>Ответ: в магазин привезли 1600 кг овощей.</a:t>
            </a:r>
          </a:p>
          <a:p>
            <a:pPr marL="0" indent="0">
              <a:buFontTx/>
              <a:buNone/>
            </a:pPr>
            <a:r>
              <a:rPr lang="ru-RU" altLang="ru-RU" sz="2400" b="1" smtClean="0"/>
              <a:t>№527</a:t>
            </a:r>
          </a:p>
          <a:p>
            <a:pPr marL="0" indent="0">
              <a:buFontTx/>
              <a:buNone/>
            </a:pPr>
            <a:r>
              <a:rPr lang="ru-RU" altLang="ru-RU" sz="2400" smtClean="0"/>
              <a:t>(36 : 3/8)* 7/24 = </a:t>
            </a:r>
            <a:r>
              <a:rPr lang="ru-RU" altLang="ru-RU" sz="2400" b="1" smtClean="0">
                <a:solidFill>
                  <a:srgbClr val="C00000"/>
                </a:solidFill>
              </a:rPr>
              <a:t>28.</a:t>
            </a:r>
          </a:p>
          <a:p>
            <a:pPr marL="0" indent="0">
              <a:buFontTx/>
              <a:buNone/>
            </a:pPr>
            <a:endParaRPr lang="ru-RU" altLang="ru-RU" sz="2400" b="1" smtClean="0"/>
          </a:p>
          <a:p>
            <a:pPr marL="0" indent="0">
              <a:buFontTx/>
              <a:buNone/>
            </a:pPr>
            <a:r>
              <a:rPr lang="ru-RU" altLang="ru-RU" smtClean="0"/>
              <a:t>   Сделайте запись в листе самокантроля.</a:t>
            </a: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 rot="10800000">
            <a:off x="346075" y="5732463"/>
            <a:ext cx="431800" cy="361950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>
            <a:off x="8448675" y="5737225"/>
            <a:ext cx="422275" cy="360363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3492500" y="468313"/>
            <a:ext cx="5040313" cy="29702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ru-RU" altLang="ru-RU" sz="2400" b="1" i="1" u="sng" dirty="0" smtClean="0">
                <a:latin typeface="Times New Roman" pitchFamily="18" charset="0"/>
              </a:rPr>
              <a:t>Задача 2.</a:t>
            </a:r>
          </a:p>
          <a:p>
            <a:pPr algn="ctr" eaLnBrk="1" hangingPunct="1">
              <a:spcBef>
                <a:spcPts val="1800"/>
              </a:spcBef>
              <a:buFontTx/>
              <a:buNone/>
              <a:defRPr/>
            </a:pPr>
            <a:r>
              <a:rPr lang="ru-RU" altLang="ru-RU" sz="2400" b="1" dirty="0" smtClean="0">
                <a:latin typeface="Times New Roman" pitchFamily="18" charset="0"/>
              </a:rPr>
              <a:t> 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Продано 3/8 полученных магазином лыж, после чего   осталось 120 пар лыж. Сколько пар было получено магазином?</a:t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b="1" dirty="0" smtClean="0">
                <a:latin typeface="Times New Roman" pitchFamily="18" charset="0"/>
              </a:rPr>
              <a:t> </a:t>
            </a:r>
            <a:endParaRPr lang="ru-RU" altLang="ru-RU" sz="2000" dirty="0" smtClean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250825" y="271463"/>
            <a:ext cx="8642350" cy="6300787"/>
          </a:xfrm>
          <a:prstGeom prst="rect">
            <a:avLst/>
          </a:prstGeom>
          <a:noFill/>
          <a:ln w="76200" cmpd="tri">
            <a:solidFill>
              <a:srgbClr val="99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7172" name="Рисунок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7500"/>
            <a:ext cx="2679700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188" y="3068638"/>
            <a:ext cx="6481762" cy="341630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altLang="ru-RU" sz="2400" b="1" i="1" u="sng" dirty="0">
                <a:latin typeface="Times New Roman" pitchFamily="18" charset="0"/>
              </a:rPr>
              <a:t>Задача 3.</a:t>
            </a:r>
          </a:p>
          <a:p>
            <a:pPr>
              <a:defRPr/>
            </a:pP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Трое рабочих изготовили некоторое число деталей. Первый рабочий изготовил 0,3 всех деталей, </a:t>
            </a:r>
            <a:r>
              <a:rPr lang="ru-RU" sz="24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второй 0,6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остатка, а третий остальные 84 детали. Сколько всего деталей изготовили рабочие?</a:t>
            </a:r>
            <a:b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 rot="10800000">
            <a:off x="244475" y="6102350"/>
            <a:ext cx="431800" cy="360363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право 7">
            <a:hlinkClick r:id="rId5" action="ppaction://hlinksldjump"/>
          </p:cNvPr>
          <p:cNvSpPr/>
          <p:nvPr/>
        </p:nvSpPr>
        <p:spPr>
          <a:xfrm>
            <a:off x="8432800" y="6103938"/>
            <a:ext cx="422275" cy="360362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трелка вправо 8">
            <a:hlinkClick r:id="rId6" action="ppaction://hlinksldjump"/>
          </p:cNvPr>
          <p:cNvSpPr/>
          <p:nvPr/>
        </p:nvSpPr>
        <p:spPr>
          <a:xfrm>
            <a:off x="7740650" y="6097588"/>
            <a:ext cx="422275" cy="360362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250825" y="271463"/>
            <a:ext cx="8642350" cy="6300787"/>
          </a:xfrm>
          <a:prstGeom prst="rect">
            <a:avLst/>
          </a:prstGeom>
          <a:noFill/>
          <a:ln w="76200" cmpd="tri">
            <a:solidFill>
              <a:srgbClr val="99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8195" name="Рисунок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3152775" cy="601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44913" y="1628775"/>
            <a:ext cx="4572000" cy="31543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altLang="ru-RU" sz="2800" b="1" i="1" u="sng" dirty="0">
                <a:latin typeface="Times New Roman" pitchFamily="18" charset="0"/>
              </a:rPr>
              <a:t>Задача 4.</a:t>
            </a:r>
          </a:p>
          <a:p>
            <a:pPr>
              <a:spcBef>
                <a:spcPct val="50000"/>
              </a:spcBef>
              <a:defRPr/>
            </a:pPr>
            <a:endParaRPr lang="ru-RU" altLang="ru-RU" b="1" i="1" u="sng" dirty="0">
              <a:latin typeface="Times New Roman" pitchFamily="18" charset="0"/>
            </a:endParaRPr>
          </a:p>
          <a:p>
            <a:pPr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сушке картофель теряет 85,7% своей массы. Сколько надо взять сырого картофеля, чтобы получить 71,5 т сушеного?</a:t>
            </a:r>
            <a:b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 rot="10800000">
            <a:off x="323850" y="6078538"/>
            <a:ext cx="431800" cy="360362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8316913" y="6078538"/>
            <a:ext cx="422275" cy="360362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9219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9220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9221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92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 rot="10800000">
            <a:off x="1116013" y="5876925"/>
            <a:ext cx="431800" cy="360363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7524750" y="5876925"/>
            <a:ext cx="422275" cy="360363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2" descr="Уголки"/>
          <p:cNvSpPr>
            <a:spLocks/>
          </p:cNvSpPr>
          <p:nvPr/>
        </p:nvSpPr>
        <p:spPr bwMode="auto">
          <a:xfrm>
            <a:off x="-36513" y="4868863"/>
            <a:ext cx="9196388" cy="2287587"/>
          </a:xfrm>
          <a:custGeom>
            <a:avLst/>
            <a:gdLst>
              <a:gd name="T0" fmla="*/ 0 w 5793"/>
              <a:gd name="T1" fmla="*/ 2147483647 h 1296"/>
              <a:gd name="T2" fmla="*/ 2147483647 w 5793"/>
              <a:gd name="T3" fmla="*/ 2147483647 h 1296"/>
              <a:gd name="T4" fmla="*/ 2147483647 w 5793"/>
              <a:gd name="T5" fmla="*/ 2147483647 h 1296"/>
              <a:gd name="T6" fmla="*/ 2147483647 w 5793"/>
              <a:gd name="T7" fmla="*/ 2147483647 h 1296"/>
              <a:gd name="T8" fmla="*/ 2147483647 w 5793"/>
              <a:gd name="T9" fmla="*/ 2147483647 h 1296"/>
              <a:gd name="T10" fmla="*/ 2147483647 w 5793"/>
              <a:gd name="T11" fmla="*/ 2147483647 h 1296"/>
              <a:gd name="T12" fmla="*/ 2147483647 w 5793"/>
              <a:gd name="T13" fmla="*/ 2147483647 h 1296"/>
              <a:gd name="T14" fmla="*/ 2147483647 w 5793"/>
              <a:gd name="T15" fmla="*/ 2147483647 h 1296"/>
              <a:gd name="T16" fmla="*/ 2147483647 w 5793"/>
              <a:gd name="T17" fmla="*/ 2147483647 h 1296"/>
              <a:gd name="T18" fmla="*/ 2147483647 w 5793"/>
              <a:gd name="T19" fmla="*/ 2147483647 h 1296"/>
              <a:gd name="T20" fmla="*/ 2147483647 w 5793"/>
              <a:gd name="T21" fmla="*/ 2147483647 h 1296"/>
              <a:gd name="T22" fmla="*/ 2147483647 w 5793"/>
              <a:gd name="T23" fmla="*/ 2147483647 h 1296"/>
              <a:gd name="T24" fmla="*/ 2147483647 w 5793"/>
              <a:gd name="T25" fmla="*/ 2147483647 h 1296"/>
              <a:gd name="T26" fmla="*/ 2147483647 w 5793"/>
              <a:gd name="T27" fmla="*/ 2147483647 h 1296"/>
              <a:gd name="T28" fmla="*/ 2147483647 w 5793"/>
              <a:gd name="T29" fmla="*/ 2147483647 h 1296"/>
              <a:gd name="T30" fmla="*/ 2147483647 w 5793"/>
              <a:gd name="T31" fmla="*/ 2147483647 h 1296"/>
              <a:gd name="T32" fmla="*/ 2147483647 w 5793"/>
              <a:gd name="T33" fmla="*/ 2147483647 h 1296"/>
              <a:gd name="T34" fmla="*/ 2147483647 w 5793"/>
              <a:gd name="T35" fmla="*/ 2147483647 h 1296"/>
              <a:gd name="T36" fmla="*/ 2147483647 w 5793"/>
              <a:gd name="T37" fmla="*/ 2147483647 h 1296"/>
              <a:gd name="T38" fmla="*/ 2147483647 w 5793"/>
              <a:gd name="T39" fmla="*/ 2147483647 h 1296"/>
              <a:gd name="T40" fmla="*/ 2147483647 w 5793"/>
              <a:gd name="T41" fmla="*/ 2147483647 h 1296"/>
              <a:gd name="T42" fmla="*/ 2147483647 w 5793"/>
              <a:gd name="T43" fmla="*/ 2147483647 h 1296"/>
              <a:gd name="T44" fmla="*/ 2147483647 w 5793"/>
              <a:gd name="T45" fmla="*/ 2147483647 h 1296"/>
              <a:gd name="T46" fmla="*/ 2147483647 w 5793"/>
              <a:gd name="T47" fmla="*/ 2147483647 h 1296"/>
              <a:gd name="T48" fmla="*/ 2147483647 w 5793"/>
              <a:gd name="T49" fmla="*/ 2147483647 h 1296"/>
              <a:gd name="T50" fmla="*/ 2147483647 w 5793"/>
              <a:gd name="T51" fmla="*/ 2147483647 h 1296"/>
              <a:gd name="T52" fmla="*/ 2147483647 w 5793"/>
              <a:gd name="T53" fmla="*/ 2147483647 h 1296"/>
              <a:gd name="T54" fmla="*/ 2147483647 w 5793"/>
              <a:gd name="T55" fmla="*/ 2147483647 h 1296"/>
              <a:gd name="T56" fmla="*/ 2147483647 w 5793"/>
              <a:gd name="T57" fmla="*/ 2147483647 h 1296"/>
              <a:gd name="T58" fmla="*/ 2147483647 w 5793"/>
              <a:gd name="T59" fmla="*/ 2147483647 h 1296"/>
              <a:gd name="T60" fmla="*/ 2147483647 w 5793"/>
              <a:gd name="T61" fmla="*/ 2147483647 h 1296"/>
              <a:gd name="T62" fmla="*/ 2147483647 w 5793"/>
              <a:gd name="T63" fmla="*/ 2147483647 h 1296"/>
              <a:gd name="T64" fmla="*/ 2147483647 w 5793"/>
              <a:gd name="T65" fmla="*/ 2147483647 h 1296"/>
              <a:gd name="T66" fmla="*/ 2147483647 w 5793"/>
              <a:gd name="T67" fmla="*/ 2147483647 h 1296"/>
              <a:gd name="T68" fmla="*/ 2147483647 w 5793"/>
              <a:gd name="T69" fmla="*/ 2147483647 h 1296"/>
              <a:gd name="T70" fmla="*/ 2147483647 w 5793"/>
              <a:gd name="T71" fmla="*/ 2147483647 h 1296"/>
              <a:gd name="T72" fmla="*/ 2147483647 w 5793"/>
              <a:gd name="T73" fmla="*/ 2147483647 h 1296"/>
              <a:gd name="T74" fmla="*/ 2147483647 w 5793"/>
              <a:gd name="T75" fmla="*/ 2147483647 h 1296"/>
              <a:gd name="T76" fmla="*/ 2147483647 w 5793"/>
              <a:gd name="T77" fmla="*/ 2147483647 h 1296"/>
              <a:gd name="T78" fmla="*/ 2147483647 w 5793"/>
              <a:gd name="T79" fmla="*/ 2147483647 h 1296"/>
              <a:gd name="T80" fmla="*/ 2147483647 w 5793"/>
              <a:gd name="T81" fmla="*/ 2147483647 h 1296"/>
              <a:gd name="T82" fmla="*/ 2147483647 w 5793"/>
              <a:gd name="T83" fmla="*/ 2147483647 h 1296"/>
              <a:gd name="T84" fmla="*/ 2147483647 w 5793"/>
              <a:gd name="T85" fmla="*/ 2147483647 h 1296"/>
              <a:gd name="T86" fmla="*/ 2147483647 w 5793"/>
              <a:gd name="T87" fmla="*/ 2147483647 h 1296"/>
              <a:gd name="T88" fmla="*/ 2147483647 w 5793"/>
              <a:gd name="T89" fmla="*/ 2147483647 h 1296"/>
              <a:gd name="T90" fmla="*/ 2147483647 w 5793"/>
              <a:gd name="T91" fmla="*/ 2147483647 h 1296"/>
              <a:gd name="T92" fmla="*/ 0 w 5793"/>
              <a:gd name="T93" fmla="*/ 2147483647 h 129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5793"/>
              <a:gd name="T142" fmla="*/ 0 h 1296"/>
              <a:gd name="T143" fmla="*/ 5793 w 5793"/>
              <a:gd name="T144" fmla="*/ 1296 h 129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5793" h="1296">
                <a:moveTo>
                  <a:pt x="0" y="1144"/>
                </a:moveTo>
                <a:cubicBezTo>
                  <a:pt x="5" y="1125"/>
                  <a:pt x="14" y="1107"/>
                  <a:pt x="16" y="1088"/>
                </a:cubicBezTo>
                <a:cubicBezTo>
                  <a:pt x="28" y="991"/>
                  <a:pt x="9" y="991"/>
                  <a:pt x="64" y="936"/>
                </a:cubicBezTo>
                <a:cubicBezTo>
                  <a:pt x="79" y="891"/>
                  <a:pt x="72" y="851"/>
                  <a:pt x="112" y="824"/>
                </a:cubicBezTo>
                <a:cubicBezTo>
                  <a:pt x="129" y="774"/>
                  <a:pt x="165" y="740"/>
                  <a:pt x="208" y="712"/>
                </a:cubicBezTo>
                <a:cubicBezTo>
                  <a:pt x="247" y="654"/>
                  <a:pt x="275" y="657"/>
                  <a:pt x="328" y="624"/>
                </a:cubicBezTo>
                <a:cubicBezTo>
                  <a:pt x="398" y="580"/>
                  <a:pt x="331" y="621"/>
                  <a:pt x="376" y="576"/>
                </a:cubicBezTo>
                <a:cubicBezTo>
                  <a:pt x="390" y="562"/>
                  <a:pt x="416" y="553"/>
                  <a:pt x="432" y="544"/>
                </a:cubicBezTo>
                <a:cubicBezTo>
                  <a:pt x="475" y="518"/>
                  <a:pt x="519" y="492"/>
                  <a:pt x="560" y="464"/>
                </a:cubicBezTo>
                <a:cubicBezTo>
                  <a:pt x="585" y="447"/>
                  <a:pt x="619" y="454"/>
                  <a:pt x="648" y="448"/>
                </a:cubicBezTo>
                <a:cubicBezTo>
                  <a:pt x="675" y="430"/>
                  <a:pt x="691" y="398"/>
                  <a:pt x="720" y="384"/>
                </a:cubicBezTo>
                <a:cubicBezTo>
                  <a:pt x="774" y="357"/>
                  <a:pt x="832" y="350"/>
                  <a:pt x="888" y="328"/>
                </a:cubicBezTo>
                <a:cubicBezTo>
                  <a:pt x="978" y="194"/>
                  <a:pt x="1157" y="184"/>
                  <a:pt x="1304" y="176"/>
                </a:cubicBezTo>
                <a:cubicBezTo>
                  <a:pt x="1336" y="165"/>
                  <a:pt x="1367" y="159"/>
                  <a:pt x="1400" y="152"/>
                </a:cubicBezTo>
                <a:cubicBezTo>
                  <a:pt x="1525" y="89"/>
                  <a:pt x="1608" y="81"/>
                  <a:pt x="1752" y="64"/>
                </a:cubicBezTo>
                <a:cubicBezTo>
                  <a:pt x="1795" y="59"/>
                  <a:pt x="1837" y="46"/>
                  <a:pt x="1880" y="40"/>
                </a:cubicBezTo>
                <a:cubicBezTo>
                  <a:pt x="2001" y="0"/>
                  <a:pt x="2207" y="41"/>
                  <a:pt x="2344" y="48"/>
                </a:cubicBezTo>
                <a:cubicBezTo>
                  <a:pt x="2373" y="58"/>
                  <a:pt x="2432" y="72"/>
                  <a:pt x="2432" y="72"/>
                </a:cubicBezTo>
                <a:cubicBezTo>
                  <a:pt x="2632" y="68"/>
                  <a:pt x="2807" y="61"/>
                  <a:pt x="3000" y="48"/>
                </a:cubicBezTo>
                <a:cubicBezTo>
                  <a:pt x="3073" y="24"/>
                  <a:pt x="3158" y="28"/>
                  <a:pt x="3232" y="24"/>
                </a:cubicBezTo>
                <a:cubicBezTo>
                  <a:pt x="3269" y="27"/>
                  <a:pt x="3308" y="23"/>
                  <a:pt x="3344" y="32"/>
                </a:cubicBezTo>
                <a:cubicBezTo>
                  <a:pt x="3355" y="35"/>
                  <a:pt x="3359" y="50"/>
                  <a:pt x="3368" y="56"/>
                </a:cubicBezTo>
                <a:cubicBezTo>
                  <a:pt x="3395" y="74"/>
                  <a:pt x="3456" y="101"/>
                  <a:pt x="3488" y="104"/>
                </a:cubicBezTo>
                <a:cubicBezTo>
                  <a:pt x="3568" y="111"/>
                  <a:pt x="3648" y="109"/>
                  <a:pt x="3728" y="112"/>
                </a:cubicBezTo>
                <a:cubicBezTo>
                  <a:pt x="3894" y="153"/>
                  <a:pt x="3907" y="146"/>
                  <a:pt x="4144" y="152"/>
                </a:cubicBezTo>
                <a:cubicBezTo>
                  <a:pt x="4197" y="178"/>
                  <a:pt x="4246" y="190"/>
                  <a:pt x="4304" y="200"/>
                </a:cubicBezTo>
                <a:cubicBezTo>
                  <a:pt x="4394" y="185"/>
                  <a:pt x="4380" y="184"/>
                  <a:pt x="4520" y="200"/>
                </a:cubicBezTo>
                <a:cubicBezTo>
                  <a:pt x="4534" y="202"/>
                  <a:pt x="4547" y="211"/>
                  <a:pt x="4560" y="216"/>
                </a:cubicBezTo>
                <a:cubicBezTo>
                  <a:pt x="4623" y="239"/>
                  <a:pt x="4686" y="259"/>
                  <a:pt x="4752" y="272"/>
                </a:cubicBezTo>
                <a:cubicBezTo>
                  <a:pt x="4804" y="324"/>
                  <a:pt x="4873" y="329"/>
                  <a:pt x="4944" y="336"/>
                </a:cubicBezTo>
                <a:cubicBezTo>
                  <a:pt x="4994" y="353"/>
                  <a:pt x="4943" y="329"/>
                  <a:pt x="4984" y="376"/>
                </a:cubicBezTo>
                <a:cubicBezTo>
                  <a:pt x="4995" y="389"/>
                  <a:pt x="5012" y="396"/>
                  <a:pt x="5024" y="408"/>
                </a:cubicBezTo>
                <a:cubicBezTo>
                  <a:pt x="5050" y="434"/>
                  <a:pt x="5069" y="469"/>
                  <a:pt x="5096" y="496"/>
                </a:cubicBezTo>
                <a:cubicBezTo>
                  <a:pt x="5107" y="528"/>
                  <a:pt x="5161" y="611"/>
                  <a:pt x="5192" y="632"/>
                </a:cubicBezTo>
                <a:cubicBezTo>
                  <a:pt x="5209" y="643"/>
                  <a:pt x="5230" y="646"/>
                  <a:pt x="5248" y="656"/>
                </a:cubicBezTo>
                <a:cubicBezTo>
                  <a:pt x="5267" y="667"/>
                  <a:pt x="5286" y="677"/>
                  <a:pt x="5304" y="688"/>
                </a:cubicBezTo>
                <a:cubicBezTo>
                  <a:pt x="5320" y="698"/>
                  <a:pt x="5352" y="720"/>
                  <a:pt x="5352" y="720"/>
                </a:cubicBezTo>
                <a:cubicBezTo>
                  <a:pt x="5398" y="790"/>
                  <a:pt x="5431" y="774"/>
                  <a:pt x="5504" y="792"/>
                </a:cubicBezTo>
                <a:cubicBezTo>
                  <a:pt x="5520" y="803"/>
                  <a:pt x="5536" y="813"/>
                  <a:pt x="5552" y="824"/>
                </a:cubicBezTo>
                <a:cubicBezTo>
                  <a:pt x="5660" y="896"/>
                  <a:pt x="5558" y="858"/>
                  <a:pt x="5624" y="880"/>
                </a:cubicBezTo>
                <a:cubicBezTo>
                  <a:pt x="5641" y="930"/>
                  <a:pt x="5659" y="986"/>
                  <a:pt x="5704" y="1016"/>
                </a:cubicBezTo>
                <a:cubicBezTo>
                  <a:pt x="5731" y="1098"/>
                  <a:pt x="5684" y="1083"/>
                  <a:pt x="5784" y="1096"/>
                </a:cubicBezTo>
                <a:cubicBezTo>
                  <a:pt x="5755" y="1296"/>
                  <a:pt x="5793" y="1164"/>
                  <a:pt x="5336" y="1168"/>
                </a:cubicBezTo>
                <a:cubicBezTo>
                  <a:pt x="4920" y="1172"/>
                  <a:pt x="4504" y="1156"/>
                  <a:pt x="4088" y="1152"/>
                </a:cubicBezTo>
                <a:cubicBezTo>
                  <a:pt x="3663" y="1119"/>
                  <a:pt x="3265" y="1140"/>
                  <a:pt x="2824" y="1144"/>
                </a:cubicBezTo>
                <a:cubicBezTo>
                  <a:pt x="1971" y="1141"/>
                  <a:pt x="1117" y="1141"/>
                  <a:pt x="264" y="1136"/>
                </a:cubicBezTo>
                <a:cubicBezTo>
                  <a:pt x="201" y="1136"/>
                  <a:pt x="0" y="1109"/>
                  <a:pt x="0" y="1096"/>
                </a:cubicBezTo>
              </a:path>
            </a:pathLst>
          </a:custGeom>
          <a:pattFill prst="divot">
            <a:fgClr>
              <a:srgbClr val="00FF00"/>
            </a:fgClr>
            <a:bgClr>
              <a:srgbClr val="BFEFBF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 rot="-4715050">
            <a:off x="172244" y="5091907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00003B"/>
              </a:gs>
              <a:gs pos="100000">
                <a:srgbClr val="00008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onstantia" pitchFamily="18" charset="0"/>
            </a:endParaRPr>
          </a:p>
        </p:txBody>
      </p:sp>
      <p:sp>
        <p:nvSpPr>
          <p:cNvPr id="5125" name="Oval 5"/>
          <p:cNvSpPr>
            <a:spLocks noChangeArrowheads="1"/>
          </p:cNvSpPr>
          <p:nvPr/>
        </p:nvSpPr>
        <p:spPr bwMode="auto">
          <a:xfrm>
            <a:off x="7235825" y="188913"/>
            <a:ext cx="1511300" cy="15113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onstantia" pitchFamily="18" charset="0"/>
            </a:endParaRPr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 rot="-4715050">
            <a:off x="172244" y="3004344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181847"/>
              </a:gs>
              <a:gs pos="100000">
                <a:srgbClr val="333399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onstantia" pitchFamily="18" charset="0"/>
            </a:endParaRPr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 rot="-4715050">
            <a:off x="172244" y="699294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accent2"/>
              </a:gs>
              <a:gs pos="100000">
                <a:srgbClr val="4618F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onstantia" pitchFamily="18" charset="0"/>
            </a:endParaRPr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 rot="551848">
            <a:off x="1763713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accent2"/>
              </a:gs>
              <a:gs pos="100000">
                <a:srgbClr val="4EE8F8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onstantia" pitchFamily="18" charset="0"/>
            </a:endParaRPr>
          </a:p>
        </p:txBody>
      </p:sp>
      <p:sp>
        <p:nvSpPr>
          <p:cNvPr id="5129" name="AutoShape 9"/>
          <p:cNvSpPr>
            <a:spLocks noChangeArrowheads="1"/>
          </p:cNvSpPr>
          <p:nvPr/>
        </p:nvSpPr>
        <p:spPr bwMode="auto">
          <a:xfrm rot="551848">
            <a:off x="3995738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6E74EE"/>
              </a:gs>
              <a:gs pos="100000">
                <a:srgbClr val="4EE8F8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onstantia" pitchFamily="18" charset="0"/>
            </a:endParaRPr>
          </a:p>
        </p:txBody>
      </p:sp>
      <p:sp>
        <p:nvSpPr>
          <p:cNvPr id="5130" name="AutoShape 10"/>
          <p:cNvSpPr>
            <a:spLocks noChangeArrowheads="1"/>
          </p:cNvSpPr>
          <p:nvPr/>
        </p:nvSpPr>
        <p:spPr bwMode="auto">
          <a:xfrm rot="551848">
            <a:off x="6227763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6E74EE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onstantia" pitchFamily="18" charset="0"/>
            </a:endParaRPr>
          </a:p>
        </p:txBody>
      </p:sp>
      <p:sp>
        <p:nvSpPr>
          <p:cNvPr id="5131" name="AutoShape 11"/>
          <p:cNvSpPr>
            <a:spLocks noChangeArrowheads="1"/>
          </p:cNvSpPr>
          <p:nvPr/>
        </p:nvSpPr>
        <p:spPr bwMode="auto">
          <a:xfrm rot="6170213">
            <a:off x="7733506" y="772319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3366FF"/>
              </a:gs>
              <a:gs pos="50000">
                <a:schemeClr val="accent1"/>
              </a:gs>
              <a:gs pos="100000">
                <a:srgbClr val="3366FF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rot="10800000" vert="eaVer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5132" name="AutoShape 12"/>
          <p:cNvSpPr>
            <a:spLocks noChangeArrowheads="1"/>
          </p:cNvSpPr>
          <p:nvPr/>
        </p:nvSpPr>
        <p:spPr bwMode="auto">
          <a:xfrm rot="6170213">
            <a:off x="7733506" y="3075782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4618F0"/>
              </a:gs>
            </a:gsLst>
            <a:lin ang="27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 rot="10800000" vert="eaVert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onstantia" pitchFamily="18" charset="0"/>
            </a:endParaRPr>
          </a:p>
        </p:txBody>
      </p:sp>
      <p:sp>
        <p:nvSpPr>
          <p:cNvPr id="5133" name="AutoShape 13"/>
          <p:cNvSpPr>
            <a:spLocks noChangeArrowheads="1"/>
          </p:cNvSpPr>
          <p:nvPr/>
        </p:nvSpPr>
        <p:spPr bwMode="auto">
          <a:xfrm rot="6170213">
            <a:off x="7733506" y="5307807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66FF"/>
              </a:gs>
            </a:gsLst>
            <a:lin ang="27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 rot="10800000" vert="eaVert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onstantia" pitchFamily="18" charset="0"/>
            </a:endParaRPr>
          </a:p>
        </p:txBody>
      </p:sp>
      <p:sp>
        <p:nvSpPr>
          <p:cNvPr id="5134" name="AutoShape 14"/>
          <p:cNvSpPr>
            <a:spLocks noChangeArrowheads="1"/>
          </p:cNvSpPr>
          <p:nvPr/>
        </p:nvSpPr>
        <p:spPr bwMode="auto">
          <a:xfrm rot="-10406119">
            <a:off x="615632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66FF"/>
              </a:gs>
            </a:gsLst>
            <a:lin ang="189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 rot="1080000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onstantia" pitchFamily="18" charset="0"/>
            </a:endParaRPr>
          </a:p>
        </p:txBody>
      </p:sp>
      <p:sp>
        <p:nvSpPr>
          <p:cNvPr id="5135" name="AutoShape 15"/>
          <p:cNvSpPr>
            <a:spLocks noChangeArrowheads="1"/>
          </p:cNvSpPr>
          <p:nvPr/>
        </p:nvSpPr>
        <p:spPr bwMode="auto">
          <a:xfrm rot="-10406119">
            <a:off x="406717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E6F9"/>
              </a:gs>
            </a:gsLst>
            <a:lin ang="18900000" scaled="1"/>
          </a:gradFill>
          <a:ln w="9525">
            <a:solidFill>
              <a:srgbClr val="000080"/>
            </a:solidFill>
            <a:round/>
            <a:headEnd/>
            <a:tailEnd/>
          </a:ln>
        </p:spPr>
        <p:txBody>
          <a:bodyPr rot="1080000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onstantia" pitchFamily="18" charset="0"/>
            </a:endParaRPr>
          </a:p>
        </p:txBody>
      </p:sp>
      <p:pic>
        <p:nvPicPr>
          <p:cNvPr id="5137" name="Picture 17" descr="ani-bird_red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275" y="2411413"/>
            <a:ext cx="143986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18" descr="b1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5013325"/>
            <a:ext cx="1154113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19" descr="b1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516563"/>
            <a:ext cx="1020762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0" name="AutoShape 20"/>
          <p:cNvSpPr>
            <a:spLocks noChangeArrowheads="1"/>
          </p:cNvSpPr>
          <p:nvPr/>
        </p:nvSpPr>
        <p:spPr bwMode="auto">
          <a:xfrm>
            <a:off x="5435600" y="2987675"/>
            <a:ext cx="3311525" cy="1017588"/>
          </a:xfrm>
          <a:prstGeom prst="wedgeRoundRectCallout">
            <a:avLst>
              <a:gd name="adj1" fmla="val -72329"/>
              <a:gd name="adj2" fmla="val -10958"/>
              <a:gd name="adj3" fmla="val 16667"/>
            </a:avLst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onstantia" pitchFamily="18" charset="0"/>
            </a:endParaRP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5508625" y="2928938"/>
            <a:ext cx="324008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b="1">
                <a:solidFill>
                  <a:srgbClr val="008000"/>
                </a:solidFill>
                <a:latin typeface="Times New Roman" pitchFamily="18" charset="0"/>
              </a:rPr>
              <a:t>Ребята, берегите зрение!</a:t>
            </a:r>
          </a:p>
        </p:txBody>
      </p:sp>
      <p:pic>
        <p:nvPicPr>
          <p:cNvPr id="5142" name="Picture 22" descr="B_Fly31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28801">
            <a:off x="1287463" y="2536825"/>
            <a:ext cx="1143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3" name="Picture 23" descr="B_Fly2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959049">
            <a:off x="7138194" y="3599656"/>
            <a:ext cx="136842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5" name="Picture 25" descr="b1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5516563"/>
            <a:ext cx="9953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6" name="Picture 26" descr="b1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5157788"/>
            <a:ext cx="9953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7" name="AutoShape 27"/>
          <p:cNvSpPr>
            <a:spLocks noChangeArrowheads="1"/>
          </p:cNvSpPr>
          <p:nvPr/>
        </p:nvSpPr>
        <p:spPr bwMode="auto">
          <a:xfrm rot="-10406119">
            <a:off x="169227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E6F9"/>
              </a:gs>
            </a:gsLst>
            <a:lin ang="5400000" scaled="1"/>
          </a:gradFill>
          <a:ln w="9525">
            <a:solidFill>
              <a:srgbClr val="000080"/>
            </a:solidFill>
            <a:round/>
            <a:headEnd/>
            <a:tailEnd/>
          </a:ln>
        </p:spPr>
        <p:txBody>
          <a:bodyPr rot="1080000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onstantia" pitchFamily="18" charset="0"/>
            </a:endParaRPr>
          </a:p>
        </p:txBody>
      </p:sp>
      <p:sp>
        <p:nvSpPr>
          <p:cNvPr id="10265" name="AutoShape 2" descr="https://imgp.golos.io/0x0/https:/s2.postimg.org/4ion7ughl/0_87753_5d2aed22_orig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9463" name="Picture 7" descr="https://ds04.infourok.ru/uploads/ex/059f/0002769e-7862e2cc/hello_html_m2e0ce98f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175" y="1979613"/>
            <a:ext cx="2346325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Стрелка вправо 27">
            <a:hlinkClick r:id="rId10" action="ppaction://hlinksldjump"/>
          </p:cNvPr>
          <p:cNvSpPr/>
          <p:nvPr/>
        </p:nvSpPr>
        <p:spPr>
          <a:xfrm rot="10800000">
            <a:off x="315913" y="6292850"/>
            <a:ext cx="431800" cy="360363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Стрелка вправо 28">
            <a:hlinkClick r:id="rId11" action="ppaction://hlinksldjump"/>
          </p:cNvPr>
          <p:cNvSpPr/>
          <p:nvPr/>
        </p:nvSpPr>
        <p:spPr>
          <a:xfrm>
            <a:off x="8666163" y="6399213"/>
            <a:ext cx="422275" cy="360362"/>
          </a:xfrm>
          <a:prstGeom prst="righ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" name="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tretch>
            <a:fillRect/>
          </a:stretch>
        </p:blipFill>
        <p:spPr>
          <a:xfrm>
            <a:off x="8050212" y="629255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7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90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97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1 0.06806 L -0.18108 0.21528 C -0.2165 0.24861 -0.26927 0.2676 -0.32448 0.2676 C -0.38768 0.2676 -0.43785 0.24861 -0.47327 0.21528 L -0.64184 0.06806 " pathEditMode="relative" rAng="0" ptsTypes="FffFF">
                                      <p:cBhvr>
                                        <p:cTn id="98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10" y="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00" presetID="4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747 0.06806 L -0.48473 0.00533 C -0.44827 -0.00856 -0.3941 -0.01597 -0.3375 -0.01597 C -0.27292 -0.01597 -0.22153 -0.00856 -0.18507 0.00533 L -0.01181 0.06806 " pathEditMode="relative" rAng="0" ptsTypes="FffFF">
                                      <p:cBhvr>
                                        <p:cTn id="101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00" y="-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0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08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20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12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31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34500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35500"/>
                            </p:stCondLst>
                            <p:childTnLst>
                              <p:par>
                                <p:cTn id="14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2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2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37500"/>
                            </p:stCondLst>
                            <p:childTnLst>
                              <p:par>
                                <p:cTn id="151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-0.11458 C 0.05781 -0.10833 0.10955 -0.02917 0.10504 0.06273 C 0.10052 0.15463 0.04097 0.22361 -0.02795 0.21759 C -0.09705 0.21157 -0.14861 0.13171 -0.1441 0.04028 C -0.13941 -0.05185 -0.07986 -0.12083 -0.01111 -0.11458 Z " pathEditMode="relative" rAng="234174" ptsTypes="fffff">
                                      <p:cBhvr>
                                        <p:cTn id="152" dur="2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1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41500"/>
                            </p:stCondLst>
                            <p:childTnLst>
                              <p:par>
                                <p:cTn id="15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2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2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43500"/>
                            </p:stCondLst>
                            <p:childTnLst>
                              <p:par>
                                <p:cTn id="159" presetID="7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2 0.05741 L 0.0382 -0.2581 L -0.18715 -0.2581 L -0.18715 0.05741 L 0.0382 0.05741 Z " pathEditMode="relative" rAng="16200000" ptsTypes="FFFFF">
                                      <p:cBhvr>
                                        <p:cTn id="160" dur="2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00" y="-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5" dur="2573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124" grpId="0" animBg="1"/>
      <p:bldP spid="5124" grpId="1" animBg="1"/>
      <p:bldP spid="5125" grpId="0" animBg="1"/>
      <p:bldP spid="5125" grpId="1" animBg="1"/>
      <p:bldP spid="5125" grpId="2" animBg="1"/>
      <p:bldP spid="5126" grpId="0" animBg="1"/>
      <p:bldP spid="5126" grpId="1" animBg="1"/>
      <p:bldP spid="5127" grpId="0" animBg="1"/>
      <p:bldP spid="5127" grpId="1" animBg="1"/>
      <p:bldP spid="5128" grpId="0" animBg="1"/>
      <p:bldP spid="5128" grpId="1" animBg="1"/>
      <p:bldP spid="5129" grpId="0" animBg="1"/>
      <p:bldP spid="5129" grpId="1" animBg="1"/>
      <p:bldP spid="5130" grpId="0" animBg="1"/>
      <p:bldP spid="5130" grpId="1" animBg="1"/>
      <p:bldP spid="5131" grpId="0" animBg="1"/>
      <p:bldP spid="5131" grpId="1" animBg="1"/>
      <p:bldP spid="5132" grpId="0" animBg="1"/>
      <p:bldP spid="5132" grpId="1" animBg="1"/>
      <p:bldP spid="5133" grpId="0" animBg="1"/>
      <p:bldP spid="5133" grpId="1" animBg="1"/>
      <p:bldP spid="5134" grpId="0" animBg="1"/>
      <p:bldP spid="5134" grpId="1" animBg="1"/>
      <p:bldP spid="5135" grpId="0" animBg="1"/>
      <p:bldP spid="5135" grpId="1" animBg="1"/>
      <p:bldP spid="5140" grpId="0" animBg="1"/>
      <p:bldP spid="5140" grpId="1" animBg="1"/>
      <p:bldP spid="5141" grpId="0"/>
      <p:bldP spid="5141" grpId="1"/>
      <p:bldP spid="5147" grpId="0" animBg="1"/>
      <p:bldP spid="5147" grpId="1" animBg="1"/>
    </p:bldLst>
  </p:timing>
</p:sld>
</file>

<file path=ppt/theme/theme1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2411</TotalTime>
  <Words>585</Words>
  <Application>Microsoft Office PowerPoint</Application>
  <PresentationFormat>Экран (4:3)</PresentationFormat>
  <Paragraphs>166</Paragraphs>
  <Slides>16</Slides>
  <Notes>16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Boyarsky</vt:lpstr>
      <vt:lpstr>Times New Roman</vt:lpstr>
      <vt:lpstr>Constantia</vt:lpstr>
      <vt:lpstr>Monotype Corsiva</vt:lpstr>
      <vt:lpstr>1_Оформление по умолчанию</vt:lpstr>
      <vt:lpstr>Презентация PowerPoint</vt:lpstr>
      <vt:lpstr>Презентация PowerPoint</vt:lpstr>
      <vt:lpstr>Презентация PowerPoint</vt:lpstr>
      <vt:lpstr>Устный счет</vt:lpstr>
      <vt:lpstr>Проверка домашнего задания: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Ответное письмо:</vt:lpstr>
      <vt:lpstr>Презентация PowerPoint</vt:lpstr>
      <vt:lpstr>Презентация PowerPoint</vt:lpstr>
      <vt:lpstr>Итог урока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Надежда Пронская</cp:lastModifiedBy>
  <cp:revision>283</cp:revision>
  <cp:lastPrinted>2018-11-01T08:51:59Z</cp:lastPrinted>
  <dcterms:created xsi:type="dcterms:W3CDTF">2008-12-03T20:00:24Z</dcterms:created>
  <dcterms:modified xsi:type="dcterms:W3CDTF">2018-11-23T12:02:08Z</dcterms:modified>
</cp:coreProperties>
</file>