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  <p:sldMasterId id="2147483672" r:id="rId3"/>
    <p:sldMasterId id="2147483696" r:id="rId4"/>
    <p:sldMasterId id="2147483708" r:id="rId5"/>
  </p:sldMasterIdLst>
  <p:notesMasterIdLst>
    <p:notesMasterId r:id="rId38"/>
  </p:notesMasterIdLst>
  <p:handoutMasterIdLst>
    <p:handoutMasterId r:id="rId39"/>
  </p:handoutMasterIdLst>
  <p:sldIdLst>
    <p:sldId id="319" r:id="rId6"/>
    <p:sldId id="294" r:id="rId7"/>
    <p:sldId id="261" r:id="rId8"/>
    <p:sldId id="267" r:id="rId9"/>
    <p:sldId id="269" r:id="rId10"/>
    <p:sldId id="306" r:id="rId11"/>
    <p:sldId id="315" r:id="rId12"/>
    <p:sldId id="273" r:id="rId13"/>
    <p:sldId id="279" r:id="rId14"/>
    <p:sldId id="282" r:id="rId15"/>
    <p:sldId id="307" r:id="rId16"/>
    <p:sldId id="308" r:id="rId17"/>
    <p:sldId id="302" r:id="rId18"/>
    <p:sldId id="309" r:id="rId19"/>
    <p:sldId id="263" r:id="rId20"/>
    <p:sldId id="313" r:id="rId21"/>
    <p:sldId id="314" r:id="rId22"/>
    <p:sldId id="311" r:id="rId23"/>
    <p:sldId id="291" r:id="rId24"/>
    <p:sldId id="292" r:id="rId25"/>
    <p:sldId id="285" r:id="rId26"/>
    <p:sldId id="286" r:id="rId27"/>
    <p:sldId id="317" r:id="rId28"/>
    <p:sldId id="295" r:id="rId29"/>
    <p:sldId id="296" r:id="rId30"/>
    <p:sldId id="297" r:id="rId31"/>
    <p:sldId id="298" r:id="rId32"/>
    <p:sldId id="299" r:id="rId33"/>
    <p:sldId id="321" r:id="rId34"/>
    <p:sldId id="303" r:id="rId35"/>
    <p:sldId id="287" r:id="rId36"/>
    <p:sldId id="293" r:id="rId3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99FF99"/>
    <a:srgbClr val="66FF99"/>
    <a:srgbClr val="99FFCC"/>
    <a:srgbClr val="6218E8"/>
    <a:srgbClr val="33CC33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2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7DDD3E-FCB2-486A-B032-008462403F5D}" type="datetimeFigureOut">
              <a:rPr lang="ru-RU" smtClean="0"/>
              <a:pPr/>
              <a:t>08.10.2018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031834-28B4-435B-B1B5-294795EF51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436605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DE28C29-475E-43D0-BD07-235E2BC6E2DE}" type="datetimeFigureOut">
              <a:rPr lang="ru-RU"/>
              <a:pPr>
                <a:defRPr/>
              </a:pPr>
              <a:t>08.10.2018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48E5D63-77FA-400F-B1AF-5B752A348D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6784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08BF57A-7CFB-44B0-92CF-A90BB624419B}" type="slidenum">
              <a:rPr lang="ru-RU" smtClean="0"/>
              <a:pPr>
                <a:defRPr/>
              </a:pPr>
              <a:t>4</a:t>
            </a:fld>
            <a:endParaRPr lang="ru-RU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ru-RU" b="1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smtClean="0"/>
              <a:t>Место проживания</a:t>
            </a:r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1F0B6E7-A850-42BB-877A-3B39425B5467}" type="slidenum">
              <a:rPr lang="ru-RU" smtClean="0"/>
              <a:pPr>
                <a:defRPr/>
              </a:pPr>
              <a:t>21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openxmlformats.org/officeDocument/2006/relationships/image" Target="../media/image8.gi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gif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10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9294B-86B8-486C-B2E0-88770C912A32}" type="datetime1">
              <a:rPr lang="ru-RU" smtClean="0"/>
              <a:pPr>
                <a:defRPr/>
              </a:pPr>
              <a:t>08.10.2018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92E9C-8E72-42A5-81B3-44BB173625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82D30-4F31-4BF4-9EA5-F2C0A14AA4A2}" type="datetime1">
              <a:rPr lang="ru-RU" smtClean="0"/>
              <a:pPr>
                <a:defRPr/>
              </a:pPr>
              <a:t>08.10.2018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1D17C-E03C-4C80-B749-8AB9F58CFE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97492A-E951-4EEF-92FA-FA3997BE2EF9}" type="datetime1">
              <a:rPr lang="ru-RU" smtClean="0"/>
              <a:pPr>
                <a:defRPr/>
              </a:pPr>
              <a:t>08.10.2018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218B14-6043-47F2-9D18-A55C34A947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Freeform 8"/>
          <p:cNvSpPr>
            <a:spLocks/>
          </p:cNvSpPr>
          <p:nvPr userDrawn="1"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 smtClean="0">
              <a:solidFill>
                <a:srgbClr val="000000"/>
              </a:solidFill>
            </a:endParaRPr>
          </a:p>
        </p:txBody>
      </p:sp>
      <p:grpSp>
        <p:nvGrpSpPr>
          <p:cNvPr id="2" name="Group 46"/>
          <p:cNvGrpSpPr>
            <a:grpSpLocks/>
          </p:cNvGrpSpPr>
          <p:nvPr userDrawn="1"/>
        </p:nvGrpSpPr>
        <p:grpSpPr bwMode="auto">
          <a:xfrm rot="10800000">
            <a:off x="0" y="3657600"/>
            <a:ext cx="9144000" cy="3200400"/>
            <a:chOff x="0" y="0"/>
            <a:chExt cx="5760" cy="2016"/>
          </a:xfrm>
        </p:grpSpPr>
        <p:pic>
          <p:nvPicPr>
            <p:cNvPr id="5167" name="Picture 47" descr="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760" cy="2016"/>
            </a:xfrm>
            <a:prstGeom prst="rect">
              <a:avLst/>
            </a:prstGeom>
            <a:noFill/>
          </p:spPr>
        </p:pic>
        <p:pic>
          <p:nvPicPr>
            <p:cNvPr id="5168" name="Picture 48" descr="0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60" y="0"/>
              <a:ext cx="858" cy="733"/>
            </a:xfrm>
            <a:prstGeom prst="rect">
              <a:avLst/>
            </a:prstGeom>
            <a:noFill/>
          </p:spPr>
        </p:pic>
      </p:grpSp>
      <p:pic>
        <p:nvPicPr>
          <p:cNvPr id="5130" name="Picture 10" descr="123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gray">
          <a:xfrm>
            <a:off x="152400" y="228600"/>
            <a:ext cx="1676400" cy="1163638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154" name="Picture 34" descr="water_2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95400" y="914400"/>
            <a:ext cx="381000" cy="234950"/>
          </a:xfrm>
          <a:prstGeom prst="rect">
            <a:avLst/>
          </a:prstGeom>
          <a:noFill/>
        </p:spPr>
      </p:pic>
      <p:pic>
        <p:nvPicPr>
          <p:cNvPr id="5160" name="Picture 40" descr="fire14"/>
          <p:cNvPicPr>
            <a:picLocks noChangeAspect="1" noChangeArrowheads="1" noCrop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95400" y="762000"/>
            <a:ext cx="533400" cy="533400"/>
          </a:xfrm>
          <a:prstGeom prst="rect">
            <a:avLst/>
          </a:prstGeom>
          <a:noFill/>
        </p:spPr>
      </p:pic>
      <p:sp>
        <p:nvSpPr>
          <p:cNvPr id="5161" name="Rectangle 4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62" name="Rectangle 4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163" name="Rectangle 43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164" name="Rectangle 4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165" name="Rectangle 4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1FDE3CB-9991-45C2-BF83-6CE3CC55F1B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  <p:pic>
        <p:nvPicPr>
          <p:cNvPr id="5171" name="Picture 51" descr="B_Fly26"/>
          <p:cNvPicPr>
            <a:picLocks noChangeAspect="1" noChangeArrowheads="1" noCrop="1"/>
          </p:cNvPicPr>
          <p:nvPr userDrawn="1"/>
        </p:nvPicPr>
        <p:blipFill>
          <a:blip r:embed="rId7" cstate="print">
            <a:lum bright="-12000" contrast="-100000"/>
            <a:grayscl/>
          </a:blip>
          <a:srcRect/>
          <a:stretch>
            <a:fillRect/>
          </a:stretch>
        </p:blipFill>
        <p:spPr bwMode="auto">
          <a:xfrm>
            <a:off x="609600" y="449263"/>
            <a:ext cx="990600" cy="892175"/>
          </a:xfrm>
          <a:prstGeom prst="rect">
            <a:avLst/>
          </a:prstGeom>
          <a:noFill/>
        </p:spPr>
      </p:pic>
      <p:pic>
        <p:nvPicPr>
          <p:cNvPr id="5172" name="Picture 52" descr="B_Fly26"/>
          <p:cNvPicPr>
            <a:picLocks noChangeAspect="1" noChangeArrowheads="1" noCrop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9600" y="381000"/>
            <a:ext cx="990600" cy="892175"/>
          </a:xfrm>
          <a:prstGeom prst="rect">
            <a:avLst/>
          </a:prstGeom>
          <a:noFill/>
        </p:spPr>
      </p:pic>
      <p:pic>
        <p:nvPicPr>
          <p:cNvPr id="5173" name="Picture 53" descr="bupestrid beetle 5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67600" y="6259513"/>
            <a:ext cx="838200" cy="322262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175" name="Picture 55" descr="WB01292_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8600" y="5105400"/>
            <a:ext cx="400050" cy="400050"/>
          </a:xfrm>
          <a:prstGeom prst="rect">
            <a:avLst/>
          </a:prstGeom>
          <a:noFill/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FD9EE3-B0E3-402B-A9AC-C427A412FB6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D15CD8-2E72-4903-B33A-2570B67FB82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008E0B-2D14-4A4B-98D0-CF696C42046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A82A0C-7E06-406C-B4FE-5AF7F7A3C48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2805C3-C756-402A-B152-4B6DAE05989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A7AB6C-998F-41FC-B324-F6091B8470E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F9D1C0-2C1E-46DB-B9EA-B391BF34008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8F8DDE-2591-42E2-810B-61829CAB58CE}" type="datetime1">
              <a:rPr lang="ru-RU" smtClean="0"/>
              <a:pPr>
                <a:defRPr/>
              </a:pPr>
              <a:t>08.10.2018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DD90BB-71EA-4C5F-8E88-5B06C86DE0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601C90-D790-4802-A020-E5D52A2860C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8513A3-2F73-405B-94EB-D40DBFCF277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8CD78B-09B6-4C1E-B97E-6703339E889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4A071-5181-4712-8B1D-AA85D64FDF77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3CFBF-0294-4207-8727-E3610962166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5D1B1-EB19-4BF3-9631-BF5F37DFFC5B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D998D-979A-49C4-AA40-80C1CFBDDFA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75F77-2434-400C-BE6C-1B5D4BDC1FB2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340031-BAF4-4213-9F9B-9A998F1A70B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1B3A4-DC6B-4A23-8D06-BDF9177E813F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5EDDC-BF75-4ADD-B969-3D8B8552D8B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15277-E1F1-4987-8F06-0D5791FAD14A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DA3314-DDB6-4711-A243-1EA8D369D75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CCD9D5-5934-4839-AD32-F8EC6C2A9953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85290-221D-4BC6-B38D-BF5059EEDA9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3B43A8-F9AA-4128-9204-5D7F0E8B063C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E608DA-B0BA-426E-B2D8-99A92A510B8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B54C0A-9615-4632-BF79-DE7EDEB6C9E4}" type="datetime1">
              <a:rPr lang="ru-RU" smtClean="0"/>
              <a:pPr>
                <a:defRPr/>
              </a:pPr>
              <a:t>08.10.2018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E1360F-9AEC-473C-9529-DAD6869460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D8EDA-D72A-4284-AA84-80646BBC4D24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202E32-7CC8-49A9-BB9A-34C1AFE72E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7528B8-7F76-42A3-BA75-70B999AD8FDE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98FBE-C7BF-4A07-A36A-B25FE10A778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3FF5B-2057-4050-A258-6CA34E8D15FC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FABF3-A4C8-46F3-957B-096ED0BC4F3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229E4-DF0D-4E7D-B60F-D1575B87426F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FA7B6-E906-42C4-BE15-8E87F62F30F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64B64C-115B-4CDA-BDF3-0FE835E5C443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A3C9D-EABD-4DA7-B780-BC51487AC74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0ED70-C610-4568-A9C3-C831086F5C64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5AA219-BE77-4FBA-A2CB-05B4D94CBE4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3A2A3-59F1-45F2-A2D4-66DD8FDB4383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7C8E8-4D54-483E-BEDB-7FE6C20DC14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62805-875A-4B09-A91C-EBF5AED73106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39C23-2290-4651-A4B7-1C1EF6F4645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DB25A-3192-4544-8E77-A3736B9B7543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A1364-95D3-4997-A78B-B88311FB333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8C491-270C-4A2A-8714-EC47827EE73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774AA-1E81-4030-909D-83D05C3A581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DBFF2-6604-45A8-9517-22E00331E2C8}" type="datetime1">
              <a:rPr lang="ru-RU" smtClean="0"/>
              <a:pPr>
                <a:defRPr/>
              </a:pPr>
              <a:t>08.10.2018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B9DF12-ACC0-4E32-A4DE-2545FA0AF0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4724E-5254-4D76-B6D5-B1CF5A32490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BE7AE-F705-43B0-B089-4A36FB8A546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ED800C-37E2-40E7-A822-412433242277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2EF47-E191-491E-A72A-94D179119A6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3C659-558C-4778-A047-7B19EF6134E3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2DED5-E268-4085-9D08-0B2F7C6CD7E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D6C14-2C5E-4BA5-8F36-11FD8566CED4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E19D6C-70C1-4DC5-AA38-BEBC1862252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70CE1-6540-4E1B-BDD0-844546CBEFBC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122F1D-9B94-4CA3-9786-382D25F362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9294B-86B8-486C-B2E0-88770C912A3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92E9C-8E72-42A5-81B3-44BB173625C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8F8DDE-2591-42E2-810B-61829CAB58C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DD90BB-71EA-4C5F-8E88-5B06C86DE03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B54C0A-9615-4632-BF79-DE7EDEB6C9E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E1360F-9AEC-473C-9529-DAD6869460F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DBFF2-6604-45A8-9517-22E00331E2C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B9DF12-ACC0-4E32-A4DE-2545FA0AF05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C8030D-AD9C-4597-AE81-47FA05F3E05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22D1DC-15F2-4259-B639-4507E6FCB8E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C8030D-AD9C-4597-AE81-47FA05F3E05D}" type="datetime1">
              <a:rPr lang="ru-RU" smtClean="0"/>
              <a:pPr>
                <a:defRPr/>
              </a:pPr>
              <a:t>08.10.2018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22D1DC-15F2-4259-B639-4507E6FCB8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BCEEB-788A-442D-A330-605636CF7F3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BAD8C-14D0-4313-BA9E-C6CF26D5416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517C3A-5594-4BA6-95E1-68F95545301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6C3963-CDC1-41F4-8EB5-313CBCF08C9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A2194-FE04-4CEB-9CDA-32CCCB0ADBA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B0646-4E23-42BE-BB37-23EF6088C45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D24760-4A73-47B7-B9C3-D7FC90B04A7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FDBB1-A61C-451E-A7D9-31E976C2AB0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82D30-4F31-4BF4-9EA5-F2C0A14AA4A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1D17C-E03C-4C80-B749-8AB9F58CFE3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97492A-E951-4EEF-92FA-FA3997BE2EF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218B14-6043-47F2-9D18-A55C34A9475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BCEEB-788A-442D-A330-605636CF7F3E}" type="datetime1">
              <a:rPr lang="ru-RU" smtClean="0"/>
              <a:pPr>
                <a:defRPr/>
              </a:pPr>
              <a:t>08.10.2018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BAD8C-14D0-4313-BA9E-C6CF26D541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517C3A-5594-4BA6-95E1-68F955453014}" type="datetime1">
              <a:rPr lang="ru-RU" smtClean="0"/>
              <a:pPr>
                <a:defRPr/>
              </a:pPr>
              <a:t>08.10.2018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6C3963-CDC1-41F4-8EB5-313CBCF08C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A2194-FE04-4CEB-9CDA-32CCCB0ADBA8}" type="datetime1">
              <a:rPr lang="ru-RU" smtClean="0"/>
              <a:pPr>
                <a:defRPr/>
              </a:pPr>
              <a:t>08.10.2018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B0646-4E23-42BE-BB37-23EF6088C4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D24760-4A73-47B7-B9C3-D7FC90B04A75}" type="datetime1">
              <a:rPr lang="ru-RU" smtClean="0"/>
              <a:pPr>
                <a:defRPr/>
              </a:pPr>
              <a:t>08.10.2018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FDBB1-A61C-451E-A7D9-31E976C2AB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B44ABAE-E529-4DD9-8E25-B0C8B4180670}" type="datetime1">
              <a:rPr lang="ru-RU" smtClean="0"/>
              <a:pPr>
                <a:defRPr/>
              </a:pPr>
              <a:t>08.10.2018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0032262-C892-428F-80DC-8152DBFEA1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8A00"/>
            </a:gs>
            <a:gs pos="100000">
              <a:srgbClr val="99FF66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 userDrawn="1"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1034" name="Picture 10" descr="123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gray">
          <a:xfrm>
            <a:off x="152400" y="228600"/>
            <a:ext cx="1676400" cy="1163638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035" name="Picture 11" descr="water_2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295400" y="914400"/>
            <a:ext cx="381000" cy="23495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D95CD13-E470-4E1D-8398-7C8A0FE8721F}" type="slidenum">
              <a:rPr lang="ru-RU" smtClean="0">
                <a:solidFill>
                  <a:srgbClr val="000000"/>
                </a:solidFill>
              </a:rPr>
              <a:pPr/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3" name="Freeform 9"/>
          <p:cNvSpPr>
            <a:spLocks/>
          </p:cNvSpPr>
          <p:nvPr userDrawn="1"/>
        </p:nvSpPr>
        <p:spPr bwMode="gray">
          <a:xfrm rot="10800000">
            <a:off x="0" y="6629400"/>
            <a:ext cx="9144000" cy="228600"/>
          </a:xfrm>
          <a:custGeom>
            <a:avLst/>
            <a:gdLst/>
            <a:ahLst/>
            <a:cxnLst>
              <a:cxn ang="0">
                <a:pos x="8" y="2730"/>
              </a:cxn>
              <a:cxn ang="0">
                <a:pos x="3040" y="2726"/>
              </a:cxn>
              <a:cxn ang="0">
                <a:pos x="3347" y="2630"/>
              </a:cxn>
              <a:cxn ang="0">
                <a:pos x="3795" y="2170"/>
              </a:cxn>
              <a:cxn ang="0">
                <a:pos x="4115" y="2080"/>
              </a:cxn>
              <a:cxn ang="0">
                <a:pos x="5760" y="2093"/>
              </a:cxn>
              <a:cxn ang="0">
                <a:pos x="5767" y="0"/>
              </a:cxn>
              <a:cxn ang="0">
                <a:pos x="0" y="1"/>
              </a:cxn>
              <a:cxn ang="0">
                <a:pos x="8" y="2730"/>
              </a:cxn>
            </a:cxnLst>
            <a:rect l="0" t="0" r="r" b="b"/>
            <a:pathLst>
              <a:path w="5767" h="2730">
                <a:moveTo>
                  <a:pt x="8" y="2730"/>
                </a:moveTo>
                <a:lnTo>
                  <a:pt x="3040" y="2726"/>
                </a:lnTo>
                <a:cubicBezTo>
                  <a:pt x="3181" y="2726"/>
                  <a:pt x="3224" y="2728"/>
                  <a:pt x="3347" y="2630"/>
                </a:cubicBezTo>
                <a:lnTo>
                  <a:pt x="3795" y="2170"/>
                </a:lnTo>
                <a:cubicBezTo>
                  <a:pt x="3923" y="2078"/>
                  <a:pt x="3942" y="2074"/>
                  <a:pt x="4115" y="2080"/>
                </a:cubicBezTo>
                <a:lnTo>
                  <a:pt x="5760" y="2093"/>
                </a:lnTo>
                <a:lnTo>
                  <a:pt x="5767" y="0"/>
                </a:lnTo>
                <a:lnTo>
                  <a:pt x="0" y="1"/>
                </a:lnTo>
                <a:lnTo>
                  <a:pt x="8" y="2730"/>
                </a:lnTo>
                <a:close/>
              </a:path>
            </a:pathLst>
          </a:custGeom>
          <a:solidFill>
            <a:srgbClr val="008A0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 smtClean="0">
              <a:solidFill>
                <a:srgbClr val="000000"/>
              </a:solidFill>
            </a:endParaRPr>
          </a:p>
        </p:txBody>
      </p:sp>
      <p:pic>
        <p:nvPicPr>
          <p:cNvPr id="1036" name="Picture 12" descr="butterfly 19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 rot="629051">
            <a:off x="457200" y="304800"/>
            <a:ext cx="914400" cy="904875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84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ABB5531-8CAC-4A91-B109-8E22683284E9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212D620-F5FC-4952-AC1E-F77E3C2A52E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84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92178F2-4B98-497C-8ADA-4BEE2FE924C7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3EECD4F-E879-4FBA-BD3D-CB5FD06B471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B44ABAE-E529-4DD9-8E25-B0C8B418067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0032262-C892-428F-80DC-8152DBFEA1A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audio" Target="file:///D:\Documents\&#1091;&#1088;&#1086;&#1082;%20&#1075;&#1086;&#1076;&#1072;%20&#1055;&#1086;&#1103;&#1089;&#1082;&#1086;&#1074;&#1086;&#1081;\&#1092;&#1077;&#1089;&#1090;&#1080;&#1074;&#1072;&#1083;&#1100;%20&#1087;&#1077;&#1076;%20&#1080;&#1076;&#1077;&#1081;\&#1087;&#1088;&#1086;&#1089;&#1090;&#1086;%20&#1084;&#1091;&#1079;&#1099;&#1082;&#1072;%20&#1073;&#1077;&#1079;%20&#1089;&#1083;&#1086;&#1074;%20-%20&#1084;&#1091;&#1079;&#1099;&#1082;&#1072;.mp3" TargetMode="External"/><Relationship Id="rId5" Type="http://schemas.openxmlformats.org/officeDocument/2006/relationships/image" Target="../media/image36.png"/><Relationship Id="rId4" Type="http://schemas.openxmlformats.org/officeDocument/2006/relationships/image" Target="../media/image15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Layout" Target="../slideLayouts/slideLayout13.xml"/><Relationship Id="rId1" Type="http://schemas.openxmlformats.org/officeDocument/2006/relationships/audio" Target="file:///D:\Documents\&#1091;&#1088;&#1086;&#1082;%20&#1075;&#1086;&#1076;&#1072;%20&#1055;&#1086;&#1103;&#1089;&#1082;&#1086;&#1074;&#1086;&#1081;\&#1092;&#1077;&#1089;&#1090;&#1080;&#1074;&#1072;&#1083;&#1100;%20&#1087;&#1077;&#1076;%20&#1080;&#1076;&#1077;&#1081;\ritmichnaya_minusovka_-_net_nazvaniya_(get-tune.net).mp3" TargetMode="External"/><Relationship Id="rId4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3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3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3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3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57356" y="357166"/>
            <a:ext cx="65722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средняя общеобразовательная школа с. Кувак-Никольское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2285992"/>
            <a:ext cx="7215238" cy="92333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Воды суши: реки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392906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Monotype Corsiva" pitchFamily="66" charset="0"/>
              </a:rPr>
              <a:t>                Подготовила </a:t>
            </a:r>
            <a:r>
              <a:rPr lang="en-US" smtClean="0">
                <a:latin typeface="Monotype Corsiva" pitchFamily="66" charset="0"/>
              </a:rPr>
              <a:t> </a:t>
            </a:r>
            <a:r>
              <a:rPr lang="ru-RU" smtClean="0">
                <a:latin typeface="Monotype Corsiva" pitchFamily="66" charset="0"/>
              </a:rPr>
              <a:t>Пояскова</a:t>
            </a:r>
            <a:r>
              <a:rPr lang="ru-RU" dirty="0" smtClean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Н.Г., </a:t>
            </a:r>
          </a:p>
          <a:p>
            <a:r>
              <a:rPr lang="ru-RU" dirty="0" smtClean="0">
                <a:latin typeface="Monotype Corsiva" pitchFamily="66" charset="0"/>
              </a:rPr>
              <a:t>   учитель МБОУ  СОШ с. Кувак-Никольское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86116" y="5429264"/>
            <a:ext cx="26436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Monotype Corsiva" pitchFamily="66" charset="0"/>
              </a:rPr>
              <a:t>с. Кувак-Никольское, 2017 г.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ека-анимация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Прямоугольник 2"/>
          <p:cNvSpPr/>
          <p:nvPr/>
        </p:nvSpPr>
        <p:spPr>
          <a:xfrm>
            <a:off x="1043608" y="260648"/>
            <a:ext cx="7488832" cy="230832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66"/>
                </a:solidFill>
              </a:rPr>
              <a:t>Какая существует связь       между рельефом  местности и рекой? 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1979712" y="1556792"/>
            <a:ext cx="5256584" cy="3240360"/>
          </a:xfrm>
        </p:spPr>
        <p:txBody>
          <a:bodyPr/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Задание: </a:t>
            </a:r>
            <a:br>
              <a:rPr lang="ru-RU" b="1" dirty="0" smtClean="0"/>
            </a:br>
            <a:r>
              <a:rPr lang="ru-RU" sz="4000" b="1" dirty="0" smtClean="0">
                <a:solidFill>
                  <a:srgbClr val="6218E8"/>
                </a:solidFill>
              </a:rPr>
              <a:t>доказать на конкретном примере зависимость реки от рельефа</a:t>
            </a:r>
            <a:r>
              <a:rPr lang="ru-RU" dirty="0" smtClean="0">
                <a:solidFill>
                  <a:srgbClr val="6218E8"/>
                </a:solidFill>
              </a:rPr>
              <a:t/>
            </a:r>
            <a:br>
              <a:rPr lang="ru-RU" dirty="0" smtClean="0">
                <a:solidFill>
                  <a:srgbClr val="6218E8"/>
                </a:solidFill>
              </a:rPr>
            </a:br>
            <a:endParaRPr lang="ru-RU" dirty="0">
              <a:solidFill>
                <a:srgbClr val="6218E8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2844" y="142852"/>
            <a:ext cx="8858312" cy="6500858"/>
          </a:xfrm>
          <a:prstGeom prst="rect">
            <a:avLst/>
          </a:prstGeom>
          <a:noFill/>
          <a:ln w="76200"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2055" name="Picture 7" descr="H:\Documents and Settings\Aida\Рабочий стол\НОвая ГРАФИКА сборник\КАРТИНКИ СБОРНИК_ школьные\vi1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642378" flipH="1">
            <a:off x="4545013" y="5521325"/>
            <a:ext cx="727075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8" descr="H:\Documents and Settings\Aida\Рабочий стол\НОвая ГРАФИКА сборник\КАРТИНКИ СБОРНИК_ школьные\vi1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0" y="5000625"/>
            <a:ext cx="10001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7" descr="H:\Documents and Settings\Aida\Рабочий стол\НОвая ГРАФИКА сборник\КАРТИНКИ СБОРНИК_ школьные\vi1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38136">
            <a:off x="5522913" y="5829300"/>
            <a:ext cx="571500" cy="33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640527" y="2132856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54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79512" y="274638"/>
            <a:ext cx="8496944" cy="1138138"/>
          </a:xfrm>
        </p:spPr>
        <p:txBody>
          <a:bodyPr/>
          <a:lstStyle/>
          <a:p>
            <a:r>
              <a:rPr lang="ru-RU" sz="2800" b="1" dirty="0" smtClean="0">
                <a:solidFill>
                  <a:srgbClr val="0000CC"/>
                </a:solidFill>
              </a:rPr>
              <a:t>Гидролог – специалист, изучающий водную поверхность Земли, её свойства, распространение и протекающие в ней процессы.</a:t>
            </a:r>
            <a:endParaRPr lang="ru-RU" sz="2800" b="1" dirty="0">
              <a:solidFill>
                <a:srgbClr val="0000CC"/>
              </a:solidFill>
            </a:endParaRPr>
          </a:p>
        </p:txBody>
      </p:sp>
      <p:pic>
        <p:nvPicPr>
          <p:cNvPr id="9" name="Содержимое 8" descr="гидролог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427984" y="1916832"/>
            <a:ext cx="4475535" cy="38516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539552" y="1628800"/>
            <a:ext cx="4038600" cy="4525963"/>
          </a:xfrm>
        </p:spPr>
        <p:txBody>
          <a:bodyPr/>
          <a:lstStyle/>
          <a:p>
            <a:endParaRPr lang="ru-RU" sz="2000" b="1" dirty="0" smtClean="0"/>
          </a:p>
          <a:p>
            <a:r>
              <a:rPr lang="ru-RU" sz="2000" b="1" dirty="0" smtClean="0"/>
              <a:t>Профессию гидролога можно получить в тех вузах</a:t>
            </a:r>
            <a:r>
              <a:rPr lang="ru-RU" sz="2000" dirty="0" smtClean="0"/>
              <a:t>, где имеются факультеты географии или гидрографии.</a:t>
            </a:r>
            <a:endParaRPr lang="ru-RU" sz="2000" b="1" dirty="0" smtClean="0"/>
          </a:p>
          <a:p>
            <a:r>
              <a:rPr lang="ru-RU" sz="2000" b="1" dirty="0" smtClean="0"/>
              <a:t>Рабочее место</a:t>
            </a:r>
          </a:p>
          <a:p>
            <a:pPr>
              <a:buNone/>
            </a:pPr>
            <a:r>
              <a:rPr lang="ru-RU" sz="2000" dirty="0" smtClean="0"/>
              <a:t>      Научно-исследовательские институты, гидрографические службы, проектные организации.</a:t>
            </a:r>
          </a:p>
          <a:p>
            <a:endParaRPr lang="ru-RU" sz="20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4D998D-979A-49C4-AA40-80C1CFBDDFA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ЧТО ТАКОЕ КЕЙС?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1268760"/>
            <a:ext cx="4038600" cy="3629000"/>
          </a:xfrm>
        </p:spPr>
        <p:txBody>
          <a:bodyPr/>
          <a:lstStyle/>
          <a:p>
            <a:r>
              <a:rPr lang="ru-RU" sz="2400" b="1" dirty="0" smtClean="0"/>
              <a:t>КЕЙС</a:t>
            </a:r>
            <a:r>
              <a:rPr lang="ru-RU" sz="2400" dirty="0" smtClean="0"/>
              <a:t> -а; </a:t>
            </a:r>
            <a:r>
              <a:rPr lang="ru-RU" sz="2400" u="sng" dirty="0" smtClean="0"/>
              <a:t>м.</a:t>
            </a:r>
            <a:r>
              <a:rPr lang="ru-RU" sz="2400" dirty="0" smtClean="0"/>
              <a:t> [англ. </a:t>
            </a:r>
            <a:r>
              <a:rPr lang="ru-RU" sz="2400" dirty="0" err="1" smtClean="0"/>
              <a:t>case</a:t>
            </a:r>
            <a:r>
              <a:rPr lang="ru-RU" sz="2400" dirty="0" smtClean="0"/>
              <a:t>] Плоский чемоданчик для ношения бумаг, тетрадей, книг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    </a:t>
            </a:r>
            <a:r>
              <a:rPr lang="ru-RU" sz="1400" i="1" dirty="0" smtClean="0"/>
              <a:t>Толковый словарь русского </a:t>
            </a:r>
            <a:r>
              <a:rPr lang="ru-RU" sz="1400" i="1" smtClean="0"/>
              <a:t>языка Т.Ефремовой</a:t>
            </a:r>
            <a:endParaRPr lang="ru-RU" sz="1400" i="1" dirty="0" smtClean="0"/>
          </a:p>
          <a:p>
            <a:endParaRPr lang="ru-RU" sz="2400" dirty="0"/>
          </a:p>
        </p:txBody>
      </p:sp>
      <p:pic>
        <p:nvPicPr>
          <p:cNvPr id="7" name="Содержимое 6" descr="кейс1.jpg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2240" y="2708920"/>
            <a:ext cx="1937792" cy="1937792"/>
          </a:xfrm>
        </p:spPr>
      </p:pic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091B3A4-DC6B-4A23-8D06-BDF9177E813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A5EDDC-BF75-4ADD-B969-3D8B8552D8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Рисунок 7" descr="кейс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8104" y="1196752"/>
            <a:ext cx="2304256" cy="1728192"/>
          </a:xfrm>
          <a:prstGeom prst="rect">
            <a:avLst/>
          </a:prstGeom>
        </p:spPr>
      </p:pic>
      <p:pic>
        <p:nvPicPr>
          <p:cNvPr id="9" name="Рисунок 8" descr="кейс3.jpg"/>
          <p:cNvPicPr>
            <a:picLocks noChangeAspect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2160" y="4509120"/>
            <a:ext cx="3131840" cy="2348880"/>
          </a:xfrm>
          <a:prstGeom prst="rect">
            <a:avLst/>
          </a:prstGeom>
        </p:spPr>
      </p:pic>
      <p:pic>
        <p:nvPicPr>
          <p:cNvPr id="12" name="Рисунок 11" descr="кейс6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55976" y="2636912"/>
            <a:ext cx="1905000" cy="1905000"/>
          </a:xfrm>
          <a:prstGeom prst="rect">
            <a:avLst/>
          </a:prstGeom>
        </p:spPr>
      </p:pic>
      <p:pic>
        <p:nvPicPr>
          <p:cNvPr id="13" name="Рисунок 12" descr="сейс7.jpg"/>
          <p:cNvPicPr>
            <a:picLocks noChangeAspect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11960" y="4622478"/>
            <a:ext cx="2235522" cy="22355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rgbClr val="FF0066"/>
                </a:solidFill>
              </a:rPr>
              <a:t>СОДЕРЖАНИЕ  КЕЙСА</a:t>
            </a:r>
            <a:r>
              <a:rPr lang="ru-RU" sz="6000" dirty="0" smtClean="0">
                <a:solidFill>
                  <a:srgbClr val="FF0066"/>
                </a:solidFill>
              </a:rPr>
              <a:t/>
            </a:r>
            <a:br>
              <a:rPr lang="ru-RU" sz="6000" dirty="0" smtClean="0">
                <a:solidFill>
                  <a:srgbClr val="FF0066"/>
                </a:solidFill>
              </a:rPr>
            </a:br>
            <a:endParaRPr lang="ru-RU" dirty="0" smtClean="0">
              <a:solidFill>
                <a:srgbClr val="FF0066"/>
              </a:solidFill>
            </a:endParaRPr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r>
              <a:rPr lang="ru-RU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Карточка с координатами истока реки</a:t>
            </a:r>
          </a:p>
          <a:p>
            <a:r>
              <a:rPr lang="ru-RU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Карточка с координатами устья реки</a:t>
            </a:r>
          </a:p>
          <a:p>
            <a:r>
              <a:rPr lang="ru-RU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Контурная карта отдельного участка материка </a:t>
            </a:r>
          </a:p>
          <a:p>
            <a:r>
              <a:rPr lang="ru-RU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Картинки с поверхностью территории, по которой протекает река</a:t>
            </a:r>
          </a:p>
          <a:p>
            <a:r>
              <a:rPr lang="ru-RU" dirty="0" smtClean="0">
                <a:solidFill>
                  <a:srgbClr val="FF0066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Показатели типа реки в зависимости от рельефа местности</a:t>
            </a:r>
            <a:endParaRPr lang="ru-RU" dirty="0" smtClean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Стихотворение о  реке</a:t>
            </a:r>
          </a:p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1C9206-DFB7-4E2A-A918-7A2BE36F0C97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259632" y="0"/>
            <a:ext cx="7272808" cy="6986528"/>
          </a:xfrm>
          <a:prstGeom prst="rect">
            <a:avLst/>
          </a:prstGeom>
          <a:solidFill>
            <a:srgbClr val="99FF99">
              <a:alpha val="69804"/>
            </a:srgbClr>
          </a:solidFill>
          <a:ln w="9525" cap="rnd">
            <a:solidFill>
              <a:schemeClr val="tx1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ПЛАН РАБОТЫ С КЕЙСОМ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 По контурной карте  определите материк,  </a:t>
            </a: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</a:t>
            </a:r>
            <a:r>
              <a:rPr kumimoji="0" lang="ru-RU" sz="2400" b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которому протекает река. </a:t>
            </a:r>
          </a:p>
          <a:p>
            <a:pPr lvl="0" eaLnBrk="0" hangingPunct="0">
              <a:lnSpc>
                <a:spcPct val="150000"/>
              </a:lnSpc>
            </a:pPr>
            <a:r>
              <a:rPr kumimoji="0" lang="ru-RU" sz="2400" b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2) По географическим координатам определите </a:t>
            </a:r>
          </a:p>
          <a:p>
            <a:pPr lvl="0" eaLnBrk="0" hangingPunct="0">
              <a:lnSpc>
                <a:spcPct val="150000"/>
              </a:lnSpc>
            </a:pPr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исток и устье реки.</a:t>
            </a:r>
            <a:r>
              <a:rPr kumimoji="0" lang="ru-RU" sz="2400" b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3) Напишите название реки, используя стихотворную форму.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4) Охарактеризуйте формы рельефа данной территории</a:t>
            </a:r>
            <a:r>
              <a:rPr kumimoji="0" lang="ru-RU" sz="2400" b="0" u="none" strike="noStrike" cap="none" normalizeH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 с помощью картинок).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5) Выберите показатели типа реки в зависимости </a:t>
            </a: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u="none" strike="noStrike" cap="none" normalizeH="0" baseline="0" dirty="0" smtClean="0">
                <a:ln>
                  <a:noFill/>
                </a:ln>
                <a:solidFill>
                  <a:srgbClr val="0000C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 характера поверхности территории.</a:t>
            </a: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0000CC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6) Напишите о хозяйственном значении реки.</a:t>
            </a: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u="none" strike="noStrike" cap="none" normalizeH="0" baseline="0" dirty="0" smtClean="0">
              <a:ln>
                <a:noFill/>
              </a:ln>
              <a:solidFill>
                <a:srgbClr val="0000CC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503873277.gif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3" name="просто музыка без слов - музы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172400" y="580526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788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Веронд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1C9206-DFB7-4E2A-A918-7A2BE36F0C9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Содержимое 6" descr="http://geography_atlas.academic.ru/pictures/geography_atlas/map119.jpg"/>
          <p:cNvPicPr>
            <a:picLocks noGrp="1"/>
          </p:cNvPicPr>
          <p:nvPr>
            <p:ph idx="1"/>
          </p:nvPr>
        </p:nvPicPr>
        <p:blipFill>
          <a:blip r:embed="rId2" cstate="print"/>
          <a:srcRect l="7574" t="15046" r="7574" b="10195"/>
          <a:stretch>
            <a:fillRect/>
          </a:stretch>
        </p:blipFill>
        <p:spPr bwMode="auto">
          <a:xfrm>
            <a:off x="1691680" y="0"/>
            <a:ext cx="590465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42875" y="142875"/>
            <a:ext cx="8786813" cy="6429375"/>
          </a:xfrm>
          <a:prstGeom prst="roundRect">
            <a:avLst/>
          </a:prstGeom>
          <a:noFill/>
          <a:ln w="123825" cmpd="thickThin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10" name="Содержимое 9" descr="N_America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l="12405" t="3079" r="9924" b="12291"/>
          <a:stretch>
            <a:fillRect/>
          </a:stretch>
        </p:blipFill>
        <p:spPr>
          <a:xfrm>
            <a:off x="1259632" y="0"/>
            <a:ext cx="6852760" cy="695113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смайлик1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5856" y="1700808"/>
            <a:ext cx="2304256" cy="1728192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 flipH="1">
            <a:off x="2915816" y="3212976"/>
            <a:ext cx="1080120" cy="216024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4283968" y="3356992"/>
            <a:ext cx="144016" cy="2232248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1691680" y="2996952"/>
            <a:ext cx="2088232" cy="1656184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788024" y="3284984"/>
            <a:ext cx="1152128" cy="2016224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1043608" y="2636912"/>
            <a:ext cx="2592288" cy="108012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 flipV="1">
            <a:off x="827584" y="2204864"/>
            <a:ext cx="2808312" cy="144016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5148064" y="3068960"/>
            <a:ext cx="2376264" cy="1368152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5220072" y="2708920"/>
            <a:ext cx="2880320" cy="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H="1">
            <a:off x="5148064" y="1052736"/>
            <a:ext cx="2376264" cy="1224136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H="1" flipV="1">
            <a:off x="1259632" y="1124744"/>
            <a:ext cx="2520280" cy="936104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H="1">
            <a:off x="4932040" y="0"/>
            <a:ext cx="1296144" cy="1916832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H="1" flipV="1">
            <a:off x="2843808" y="116632"/>
            <a:ext cx="1224136" cy="1728192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4499992" y="0"/>
            <a:ext cx="0" cy="1772816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5" name="Рисунок 54" descr="смайлик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0232" y="1412776"/>
            <a:ext cx="2258194" cy="2258194"/>
          </a:xfrm>
          <a:prstGeom prst="rect">
            <a:avLst/>
          </a:prstGeom>
        </p:spPr>
      </p:pic>
      <p:pic>
        <p:nvPicPr>
          <p:cNvPr id="56" name="Рисунок 55" descr="4877693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332656"/>
            <a:ext cx="8016891" cy="60126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50ED70-C610-4568-A9C3-C831086F5C6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5AA219-BE77-4FBA-A2CB-05B4D94CBE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Содержимое 7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8332" y="428604"/>
            <a:ext cx="9162332" cy="607220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Содержимое 4" descr="parana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87863" y="3657600"/>
            <a:ext cx="4656137" cy="3200400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20483" name="Содержимое 4" descr="3618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733800"/>
            <a:ext cx="4114800" cy="3124200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1229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09600"/>
          </a:xfrm>
        </p:spPr>
        <p:txBody>
          <a:bodyPr/>
          <a:lstStyle/>
          <a:p>
            <a:r>
              <a:rPr lang="ru-RU" sz="3600" b="1" smtClean="0">
                <a:solidFill>
                  <a:srgbClr val="C00000"/>
                </a:solidFill>
              </a:rPr>
              <a:t>Значение рек</a:t>
            </a:r>
          </a:p>
        </p:txBody>
      </p:sp>
      <p:sp>
        <p:nvSpPr>
          <p:cNvPr id="27653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563EE6-84AE-4704-B566-CDF2EE26F4EA}" type="slidenum">
              <a:rPr lang="ru-RU" smtClean="0"/>
              <a:pPr>
                <a:defRPr/>
              </a:pPr>
              <a:t>21</a:t>
            </a:fld>
            <a:endParaRPr lang="ru-RU" dirty="0" smtClean="0"/>
          </a:p>
        </p:txBody>
      </p:sp>
      <p:pic>
        <p:nvPicPr>
          <p:cNvPr id="20486" name="Picture 4" descr="Плотина Белореченской ГЭС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4419600" y="609600"/>
            <a:ext cx="4724400" cy="2667000"/>
          </a:xfrm>
          <a:ln w="38100">
            <a:solidFill>
              <a:srgbClr val="C00000"/>
            </a:solidFill>
          </a:ln>
        </p:spPr>
      </p:pic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609600"/>
            <a:ext cx="4038600" cy="2743200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20488" name="Picture 2" descr="http://fedor58.narod.ru/Shuya/Shuya2004_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43200" y="2590800"/>
            <a:ext cx="3657600" cy="2544763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12297" name="Прямоугольник 9"/>
          <p:cNvSpPr>
            <a:spLocks noChangeArrowheads="1"/>
          </p:cNvSpPr>
          <p:nvPr/>
        </p:nvSpPr>
        <p:spPr bwMode="auto">
          <a:xfrm>
            <a:off x="0" y="609600"/>
            <a:ext cx="1828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FFFF00"/>
                </a:solidFill>
              </a:rPr>
              <a:t>Рыболовство</a:t>
            </a:r>
          </a:p>
        </p:txBody>
      </p:sp>
      <p:sp>
        <p:nvSpPr>
          <p:cNvPr id="12298" name="Прямоугольник 10"/>
          <p:cNvSpPr>
            <a:spLocks noChangeArrowheads="1"/>
          </p:cNvSpPr>
          <p:nvPr/>
        </p:nvSpPr>
        <p:spPr bwMode="auto">
          <a:xfrm>
            <a:off x="6629400" y="1196752"/>
            <a:ext cx="2514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FFFF00"/>
                </a:solidFill>
              </a:rPr>
              <a:t>Строительство ГЭС</a:t>
            </a:r>
          </a:p>
        </p:txBody>
      </p:sp>
      <p:sp>
        <p:nvSpPr>
          <p:cNvPr id="12299" name="Прямоугольник 11"/>
          <p:cNvSpPr>
            <a:spLocks noChangeArrowheads="1"/>
          </p:cNvSpPr>
          <p:nvPr/>
        </p:nvSpPr>
        <p:spPr bwMode="auto">
          <a:xfrm>
            <a:off x="2771800" y="2708920"/>
            <a:ext cx="18875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FF00"/>
                </a:solidFill>
              </a:rPr>
              <a:t>Речной туризм</a:t>
            </a:r>
          </a:p>
        </p:txBody>
      </p:sp>
      <p:sp>
        <p:nvSpPr>
          <p:cNvPr id="12300" name="Прямоугольник 12"/>
          <p:cNvSpPr>
            <a:spLocks noChangeArrowheads="1"/>
          </p:cNvSpPr>
          <p:nvPr/>
        </p:nvSpPr>
        <p:spPr bwMode="auto">
          <a:xfrm>
            <a:off x="4495800" y="6488113"/>
            <a:ext cx="16811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FF00"/>
                </a:solidFill>
              </a:rPr>
              <a:t>Судоходство</a:t>
            </a:r>
          </a:p>
        </p:txBody>
      </p:sp>
      <p:sp>
        <p:nvSpPr>
          <p:cNvPr id="12301" name="Прямоугольник 13"/>
          <p:cNvSpPr>
            <a:spLocks noChangeArrowheads="1"/>
          </p:cNvSpPr>
          <p:nvPr/>
        </p:nvSpPr>
        <p:spPr bwMode="auto">
          <a:xfrm>
            <a:off x="0" y="3733800"/>
            <a:ext cx="23558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FF00"/>
                </a:solidFill>
              </a:rPr>
              <a:t>Место проживания</a:t>
            </a:r>
          </a:p>
        </p:txBody>
      </p:sp>
      <p:pic>
        <p:nvPicPr>
          <p:cNvPr id="14" name="Picture 8" descr="улов сазана"/>
          <p:cNvPicPr>
            <a:picLocks noGrp="1"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2362200"/>
            <a:ext cx="1447800" cy="98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F929C6-4E44-4AD3-88F3-937330B1F8FB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t="48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itmichnaya_minusovka_-_net_nazvaniya_(get-tune.net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28384" y="5606008"/>
            <a:ext cx="432048" cy="43204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3687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eyzazh49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5580112" y="2348880"/>
            <a:ext cx="30963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Бе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sz="4000" dirty="0" smtClean="0">
                <a:solidFill>
                  <a:srgbClr val="0000CC"/>
                </a:solidFill>
              </a:rPr>
              <a:t>Задание:                                                        отгадать названия рек нашей большой и малой Родины</a:t>
            </a:r>
            <a:endParaRPr lang="ru-RU" sz="4000" dirty="0">
              <a:solidFill>
                <a:srgbClr val="0000CC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endParaRPr lang="ru-RU" dirty="0" smtClean="0">
              <a:solidFill>
                <a:srgbClr val="0000CC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0000CC"/>
                </a:solidFill>
              </a:rPr>
              <a:t>Ты меня, наверное, знаешь,</a:t>
            </a:r>
          </a:p>
          <a:p>
            <a:pPr>
              <a:buNone/>
            </a:pPr>
            <a:r>
              <a:rPr lang="ru-RU" dirty="0" smtClean="0">
                <a:solidFill>
                  <a:srgbClr val="0000CC"/>
                </a:solidFill>
              </a:rPr>
              <a:t> Я сказки Пушкина герой.</a:t>
            </a:r>
          </a:p>
          <a:p>
            <a:pPr>
              <a:buNone/>
            </a:pPr>
            <a:r>
              <a:rPr lang="ru-RU" dirty="0" smtClean="0">
                <a:solidFill>
                  <a:srgbClr val="0000CC"/>
                </a:solidFill>
              </a:rPr>
              <a:t>Но если «л» на «</a:t>
            </a:r>
            <a:r>
              <a:rPr lang="ru-RU" dirty="0" err="1" smtClean="0">
                <a:solidFill>
                  <a:srgbClr val="0000CC"/>
                </a:solidFill>
              </a:rPr>
              <a:t>н</a:t>
            </a:r>
            <a:r>
              <a:rPr lang="ru-RU" dirty="0" smtClean="0">
                <a:solidFill>
                  <a:srgbClr val="0000CC"/>
                </a:solidFill>
              </a:rPr>
              <a:t>» сменяешь,</a:t>
            </a:r>
          </a:p>
          <a:p>
            <a:pPr>
              <a:buNone/>
            </a:pPr>
            <a:r>
              <a:rPr lang="ru-RU" dirty="0" smtClean="0">
                <a:solidFill>
                  <a:srgbClr val="0000CC"/>
                </a:solidFill>
              </a:rPr>
              <a:t>Сибирской стану я рекой.</a:t>
            </a:r>
            <a:endParaRPr lang="ru-RU" dirty="0">
              <a:solidFill>
                <a:srgbClr val="0000CC"/>
              </a:solidFill>
            </a:endParaRPr>
          </a:p>
        </p:txBody>
      </p:sp>
      <p:pic>
        <p:nvPicPr>
          <p:cNvPr id="8" name="Содержимое 7" descr="Енисей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105400" y="1988840"/>
            <a:ext cx="4038600" cy="26963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915816" y="5229200"/>
            <a:ext cx="15001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+mn-lt"/>
              </a:rPr>
              <a:t>Енисей</a:t>
            </a:r>
            <a:endParaRPr lang="ru-RU" sz="3200" b="1" dirty="0">
              <a:solidFill>
                <a:srgbClr val="C0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5796136" y="2060848"/>
            <a:ext cx="16979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ре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00CC"/>
                </a:solidFill>
              </a:rPr>
              <a:t>В море Лаптевых полено</a:t>
            </a:r>
          </a:p>
          <a:p>
            <a:pPr>
              <a:buNone/>
            </a:pPr>
            <a:r>
              <a:rPr lang="ru-RU" dirty="0" smtClean="0">
                <a:solidFill>
                  <a:srgbClr val="0000CC"/>
                </a:solidFill>
              </a:rPr>
              <a:t>Плывет весною по речке</a:t>
            </a:r>
            <a:endParaRPr lang="ru-RU" dirty="0">
              <a:solidFill>
                <a:srgbClr val="0000CC"/>
              </a:solidFill>
            </a:endParaRPr>
          </a:p>
        </p:txBody>
      </p:sp>
      <p:pic>
        <p:nvPicPr>
          <p:cNvPr id="9" name="Содержимое 8" descr="Лена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716016" y="1628800"/>
            <a:ext cx="4038600" cy="26991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50ED70-C610-4568-A9C3-C831086F5C6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5AA219-BE77-4FBA-A2CB-05B4D94CBE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59632" y="2708920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+mn-lt"/>
              </a:rPr>
              <a:t>Лена</a:t>
            </a:r>
            <a:endParaRPr lang="ru-RU" sz="3200" b="1" dirty="0">
              <a:solidFill>
                <a:srgbClr val="C0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68144" y="1988840"/>
            <a:ext cx="153118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ги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00CC"/>
                </a:solidFill>
              </a:rPr>
              <a:t>В нашей области ей нет</a:t>
            </a:r>
          </a:p>
          <a:p>
            <a:pPr>
              <a:buNone/>
            </a:pPr>
            <a:r>
              <a:rPr lang="ru-RU" dirty="0" smtClean="0">
                <a:solidFill>
                  <a:srgbClr val="0000CC"/>
                </a:solidFill>
              </a:rPr>
              <a:t>Речек,  равных по длине.</a:t>
            </a:r>
          </a:p>
          <a:p>
            <a:pPr>
              <a:buNone/>
            </a:pPr>
            <a:r>
              <a:rPr lang="ru-RU" dirty="0" smtClean="0">
                <a:solidFill>
                  <a:srgbClr val="0000CC"/>
                </a:solidFill>
              </a:rPr>
              <a:t>Где спокойна, где шустра</a:t>
            </a:r>
          </a:p>
          <a:p>
            <a:pPr>
              <a:buNone/>
            </a:pPr>
            <a:r>
              <a:rPr lang="ru-RU" dirty="0" smtClean="0">
                <a:solidFill>
                  <a:srgbClr val="0000CC"/>
                </a:solidFill>
              </a:rPr>
              <a:t>Полноводная </a:t>
            </a:r>
            <a:endParaRPr lang="ru-RU" dirty="0">
              <a:solidFill>
                <a:srgbClr val="0000CC"/>
              </a:solidFill>
            </a:endParaRPr>
          </a:p>
        </p:txBody>
      </p:sp>
      <p:pic>
        <p:nvPicPr>
          <p:cNvPr id="9" name="Содержимое 8" descr="Сура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4008" y="1628800"/>
            <a:ext cx="4038600" cy="27775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50ED70-C610-4568-A9C3-C831086F5C6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5AA219-BE77-4FBA-A2CB-05B4D94CBE4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71800" y="3068960"/>
            <a:ext cx="129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+mn-lt"/>
              </a:rPr>
              <a:t>Сура</a:t>
            </a:r>
            <a:endParaRPr lang="ru-RU" sz="3200" b="1" dirty="0">
              <a:solidFill>
                <a:srgbClr val="C0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5724128" y="1772816"/>
            <a:ext cx="154882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те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00CC"/>
                </a:solidFill>
              </a:rPr>
              <a:t>У неё мордовский корень,</a:t>
            </a:r>
          </a:p>
          <a:p>
            <a:pPr>
              <a:buNone/>
            </a:pPr>
            <a:r>
              <a:rPr lang="ru-RU" dirty="0" smtClean="0">
                <a:solidFill>
                  <a:srgbClr val="0000CC"/>
                </a:solidFill>
              </a:rPr>
              <a:t>И теченья бег ускорен.</a:t>
            </a:r>
          </a:p>
          <a:p>
            <a:pPr>
              <a:buNone/>
            </a:pPr>
            <a:r>
              <a:rPr lang="ru-RU" dirty="0" smtClean="0">
                <a:solidFill>
                  <a:srgbClr val="0000CC"/>
                </a:solidFill>
              </a:rPr>
              <a:t>Берега богаты мошкой,</a:t>
            </a:r>
          </a:p>
          <a:p>
            <a:pPr>
              <a:buNone/>
            </a:pPr>
            <a:r>
              <a:rPr lang="ru-RU" dirty="0" smtClean="0">
                <a:solidFill>
                  <a:srgbClr val="0000CC"/>
                </a:solidFill>
              </a:rPr>
              <a:t>А река зовется </a:t>
            </a:r>
            <a:endParaRPr lang="ru-RU" dirty="0">
              <a:solidFill>
                <a:srgbClr val="0000CC"/>
              </a:solidFill>
            </a:endParaRPr>
          </a:p>
        </p:txBody>
      </p:sp>
      <p:pic>
        <p:nvPicPr>
          <p:cNvPr id="8" name="Содержимое 7" descr="Мокша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211960" y="1268760"/>
            <a:ext cx="4536504" cy="30243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1C62805-875A-4B09-A91C-EBF5AED7310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239C23-2290-4651-A4B7-1C1EF6F4645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71800" y="3573016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+mn-lt"/>
              </a:rPr>
              <a:t>Мокшей</a:t>
            </a:r>
            <a:endParaRPr lang="ru-RU" sz="2800" b="1" dirty="0">
              <a:solidFill>
                <a:srgbClr val="C0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5580112" y="2492896"/>
            <a:ext cx="169790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ре</a:t>
            </a:r>
            <a:endParaRPr lang="ru-RU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1196752"/>
            <a:ext cx="4038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В водах названной реки </a:t>
            </a:r>
          </a:p>
          <a:p>
            <a:pPr>
              <a:buNone/>
            </a:pPr>
            <a:r>
              <a:rPr lang="ru-RU" dirty="0" smtClean="0"/>
              <a:t>Удят даже </a:t>
            </a:r>
            <a:r>
              <a:rPr lang="ru-RU" dirty="0" err="1" smtClean="0"/>
              <a:t>пензяки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Рыбным местом с давних пор</a:t>
            </a:r>
          </a:p>
          <a:p>
            <a:pPr>
              <a:buNone/>
            </a:pPr>
            <a:r>
              <a:rPr lang="ru-RU" dirty="0" smtClean="0"/>
              <a:t>Рыбаки зовут </a:t>
            </a:r>
            <a:endParaRPr lang="ru-RU" dirty="0"/>
          </a:p>
        </p:txBody>
      </p:sp>
      <p:pic>
        <p:nvPicPr>
          <p:cNvPr id="8" name="Содержимое 7" descr="Хопер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995936" y="1700808"/>
            <a:ext cx="4928480" cy="32856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1C62805-875A-4B09-A91C-EBF5AED7310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08.10.2018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239C23-2290-4651-A4B7-1C1EF6F4645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27784" y="3212976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+mn-lt"/>
              </a:rPr>
              <a:t>Хопёр</a:t>
            </a:r>
            <a:endParaRPr lang="ru-RU" sz="2800" b="1" dirty="0">
              <a:solidFill>
                <a:srgbClr val="C0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292080" y="2276872"/>
            <a:ext cx="2082622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96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cs typeface="+mn-cs"/>
              </a:rPr>
              <a:t>ки</a:t>
            </a:r>
            <a:r>
              <a:rPr lang="ru-RU" sz="9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cs typeface="+mn-cs"/>
              </a:rPr>
              <a:t>!</a:t>
            </a:r>
          </a:p>
        </p:txBody>
      </p:sp>
      <p:sp>
        <p:nvSpPr>
          <p:cNvPr id="34819" name="Содержимое 6"/>
          <p:cNvSpPr>
            <a:spLocks noGrp="1"/>
          </p:cNvSpPr>
          <p:nvPr>
            <p:ph sz="half" idx="1"/>
          </p:nvPr>
        </p:nvSpPr>
        <p:spPr>
          <a:xfrm>
            <a:off x="468313" y="1052513"/>
            <a:ext cx="4038600" cy="4525962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/>
              <a:t>Эта речка год за годом</a:t>
            </a:r>
          </a:p>
          <a:p>
            <a:pPr eaLnBrk="1" hangingPunct="1">
              <a:buFont typeface="Arial" charset="0"/>
              <a:buNone/>
            </a:pPr>
            <a:r>
              <a:rPr lang="ru-RU" smtClean="0"/>
              <a:t>Вдоль Ломова катит воды.</a:t>
            </a:r>
          </a:p>
          <a:p>
            <a:pPr eaLnBrk="1" hangingPunct="1">
              <a:buFont typeface="Arial" charset="0"/>
              <a:buNone/>
            </a:pPr>
            <a:r>
              <a:rPr lang="ru-RU" smtClean="0"/>
              <a:t>Подо льдом ведет зимовку, </a:t>
            </a:r>
          </a:p>
          <a:p>
            <a:pPr eaLnBrk="1" hangingPunct="1">
              <a:buFont typeface="Arial" charset="0"/>
              <a:buNone/>
            </a:pPr>
            <a:r>
              <a:rPr lang="ru-RU" smtClean="0"/>
              <a:t>А зовут её</a:t>
            </a:r>
          </a:p>
        </p:txBody>
      </p:sp>
      <p:pic>
        <p:nvPicPr>
          <p:cNvPr id="10" name="Содержимое 9" descr="Ломовка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707904" y="1628800"/>
            <a:ext cx="5263840" cy="2952328"/>
          </a:xfrm>
          <a:effectLst>
            <a:softEdge rad="112500"/>
          </a:effectLst>
        </p:spPr>
      </p:pic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C50ED70-C610-4568-A9C3-C831086F5C64}" type="datetime1">
              <a:rPr lang="ru-RU" smtClean="0"/>
              <a:pPr>
                <a:defRPr/>
              </a:pPr>
              <a:t>08.10.2018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21C555-6C9C-4074-8C40-A389C83625B5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2268538" y="3429000"/>
            <a:ext cx="158273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 err="1">
                <a:solidFill>
                  <a:srgbClr val="C00000"/>
                </a:solidFill>
                <a:latin typeface="+mn-lt"/>
                <a:cs typeface="+mn-cs"/>
              </a:rPr>
              <a:t>Ломовка</a:t>
            </a:r>
            <a:endParaRPr lang="ru-RU" sz="2800" b="1" dirty="0">
              <a:solidFill>
                <a:srgbClr val="C00000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503873277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Скругленный прямоугольник 2"/>
          <p:cNvSpPr/>
          <p:nvPr/>
        </p:nvSpPr>
        <p:spPr>
          <a:xfrm>
            <a:off x="2051720" y="188640"/>
            <a:ext cx="5184576" cy="1440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Речка, синяя вода,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Ты скажи, бежишь куда?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И зачем ты так спешишь?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Плещешь пеною, шумишь?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12777"/>
            <a:ext cx="7772400" cy="3456384"/>
          </a:xfrm>
        </p:spPr>
        <p:txBody>
          <a:bodyPr/>
          <a:lstStyle/>
          <a:p>
            <a:r>
              <a:rPr lang="ru-RU" sz="9600" b="1" dirty="0" smtClean="0">
                <a:solidFill>
                  <a:srgbClr val="0000CC"/>
                </a:solidFill>
              </a:rPr>
              <a:t>Берегите </a:t>
            </a:r>
            <a:br>
              <a:rPr lang="ru-RU" sz="9600" b="1" dirty="0" smtClean="0">
                <a:solidFill>
                  <a:srgbClr val="0000CC"/>
                </a:solidFill>
              </a:rPr>
            </a:br>
            <a:r>
              <a:rPr lang="ru-RU" sz="9600" b="1" dirty="0" smtClean="0">
                <a:solidFill>
                  <a:srgbClr val="0000CC"/>
                </a:solidFill>
              </a:rPr>
              <a:t>реки!</a:t>
            </a:r>
            <a:endParaRPr lang="ru-RU" sz="9600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33CC33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Documents and Settings\ххх\Рабочий стол\Новая папка\water2_4_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363" name="TextBox 2"/>
          <p:cNvSpPr txBox="1">
            <a:spLocks noChangeArrowheads="1"/>
          </p:cNvSpPr>
          <p:nvPr/>
        </p:nvSpPr>
        <p:spPr bwMode="auto">
          <a:xfrm>
            <a:off x="2786063" y="1643063"/>
            <a:ext cx="55006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20484" name="TextBox 4"/>
          <p:cNvSpPr txBox="1">
            <a:spLocks noChangeArrowheads="1"/>
          </p:cNvSpPr>
          <p:nvPr/>
        </p:nvSpPr>
        <p:spPr bwMode="auto">
          <a:xfrm>
            <a:off x="1285875" y="1000125"/>
            <a:ext cx="6500813" cy="181588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Monotype Corsiva" pitchFamily="66" charset="0"/>
              </a:rPr>
              <a:t>Пусть на земле не умирают реки, 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  <a:latin typeface="Monotype Corsiva" pitchFamily="66" charset="0"/>
              </a:rPr>
              <a:t>Пусть стороной обходит их беда.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  <a:latin typeface="Monotype Corsiva" pitchFamily="66" charset="0"/>
              </a:rPr>
              <a:t>Пусть чистой </a:t>
            </a: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остаётся </a:t>
            </a:r>
            <a:r>
              <a:rPr lang="ru-RU" sz="2800" b="1" dirty="0">
                <a:solidFill>
                  <a:srgbClr val="C00000"/>
                </a:solidFill>
                <a:latin typeface="Monotype Corsiva" pitchFamily="66" charset="0"/>
              </a:rPr>
              <a:t>в них навеки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Студёная бесценная </a:t>
            </a:r>
            <a:r>
              <a:rPr lang="ru-RU" sz="2800" b="1" dirty="0">
                <a:solidFill>
                  <a:srgbClr val="C00000"/>
                </a:solidFill>
                <a:latin typeface="Monotype Corsiva" pitchFamily="66" charset="0"/>
              </a:rPr>
              <a:t>вода.</a:t>
            </a:r>
          </a:p>
        </p:txBody>
      </p:sp>
      <p:pic>
        <p:nvPicPr>
          <p:cNvPr id="20485" name="Picture 5" descr="C:\Documents and Settings\Администратор\Рабочий стол\J014875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28794" y="3429000"/>
            <a:ext cx="4929222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259632" y="1700808"/>
            <a:ext cx="45719" cy="45719"/>
          </a:xfrm>
          <a:prstGeom prst="roundRect">
            <a:avLst/>
          </a:prstGeom>
          <a:ln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2048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майлик1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2195736" cy="1646802"/>
          </a:xfrm>
          <a:prstGeom prst="rect">
            <a:avLst/>
          </a:prstGeom>
        </p:spPr>
      </p:pic>
      <p:pic>
        <p:nvPicPr>
          <p:cNvPr id="5" name="Рисунок 4" descr="смайлик2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536" y="4599806"/>
            <a:ext cx="2088232" cy="208823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699792" y="476672"/>
            <a:ext cx="57606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уроке было комфортно                           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и всё понятно.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99792" y="2276872"/>
            <a:ext cx="53285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уроке немного затруднялся, 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не всё понятно.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5229200"/>
            <a:ext cx="56886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На уроке было трудно                                               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и не понятно.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Наталья Геннадьевна\Desktop\es-smi-0060_200.jpg"/>
          <p:cNvPicPr>
            <a:picLocks noChangeAspect="1" noChangeArrowheads="1"/>
          </p:cNvPicPr>
          <p:nvPr/>
        </p:nvPicPr>
        <p:blipFill>
          <a:blip r:embed="rId4" cstate="print">
            <a:lum bright="-4000" contrast="-56000"/>
          </a:blip>
          <a:srcRect/>
          <a:stretch>
            <a:fillRect/>
          </a:stretch>
        </p:blipFill>
        <p:spPr bwMode="auto">
          <a:xfrm>
            <a:off x="395536" y="2420888"/>
            <a:ext cx="1800201" cy="1656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Содержимое 7" descr="sv_41.jpg"/>
          <p:cNvPicPr>
            <a:picLocks noGrp="1"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295400"/>
            <a:ext cx="8534400" cy="510540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107524" name="Rectangle 4"/>
          <p:cNvSpPr>
            <a:spLocks noChangeArrowheads="1"/>
          </p:cNvSpPr>
          <p:nvPr/>
        </p:nvSpPr>
        <p:spPr bwMode="auto">
          <a:xfrm>
            <a:off x="0" y="184150"/>
            <a:ext cx="914400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4800" b="1" dirty="0">
                <a:latin typeface="+mj-lt"/>
                <a:cs typeface="+mn-cs"/>
              </a:rPr>
              <a:t>Воды суши. Реки.</a:t>
            </a:r>
          </a:p>
          <a:p>
            <a:pPr algn="ctr">
              <a:defRPr/>
            </a:pPr>
            <a:endParaRPr lang="ru-RU" sz="4800" b="1" dirty="0">
              <a:latin typeface="Times New Roman" pitchFamily="18" charset="0"/>
              <a:cs typeface="+mn-cs"/>
            </a:endParaRPr>
          </a:p>
          <a:p>
            <a:pPr algn="ctr">
              <a:defRPr/>
            </a:pPr>
            <a:endParaRPr lang="ru-RU" sz="4400" b="1" dirty="0">
              <a:effectLst>
                <a:outerShdw blurRad="38100" dist="38100" dir="2700000" algn="tl">
                  <a:srgbClr val="C0C0C0"/>
                </a:outerShdw>
              </a:effectLst>
              <a:cs typeface="+mn-cs"/>
            </a:endParaRPr>
          </a:p>
        </p:txBody>
      </p:sp>
      <p:sp>
        <p:nvSpPr>
          <p:cNvPr id="3076" name="Rectangle 6"/>
          <p:cNvSpPr>
            <a:spLocks noChangeArrowheads="1"/>
          </p:cNvSpPr>
          <p:nvPr/>
        </p:nvSpPr>
        <p:spPr bwMode="auto">
          <a:xfrm>
            <a:off x="533400" y="5945188"/>
            <a:ext cx="8001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endParaRPr lang="ru-RU" sz="2000" b="1" dirty="0">
              <a:latin typeface="+mj-lt"/>
              <a:cs typeface="+mn-cs"/>
            </a:endParaRPr>
          </a:p>
          <a:p>
            <a:pPr algn="ctr">
              <a:defRPr/>
            </a:pPr>
            <a:r>
              <a:rPr lang="ru-RU" sz="2000" b="1" dirty="0">
                <a:latin typeface="+mj-lt"/>
                <a:cs typeface="+mn-cs"/>
              </a:rPr>
              <a:t>  </a:t>
            </a:r>
          </a:p>
          <a:p>
            <a:pPr algn="ctr">
              <a:defRPr/>
            </a:pPr>
            <a:endParaRPr lang="ru-RU" sz="2000" b="1" dirty="0">
              <a:cs typeface="+mn-cs"/>
            </a:endParaRPr>
          </a:p>
          <a:p>
            <a:pPr algn="ctr">
              <a:defRPr/>
            </a:pPr>
            <a:endParaRPr lang="ru-RU" sz="2000" b="1" dirty="0">
              <a:cs typeface="+mn-cs"/>
            </a:endParaRPr>
          </a:p>
        </p:txBody>
      </p:sp>
      <p:pic>
        <p:nvPicPr>
          <p:cNvPr id="4101" name="Picture 9" descr="D:\ФОТОШОП\школа\0_b40f8_258500e6_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600200" cy="170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7" descr="D:\ФОТОШОП\Цветы, бабочки, природа\cad2dd217d4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4038600"/>
            <a:ext cx="4724400" cy="174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9" descr="D:\ФОТОШОП\Цветы, бабочки, природа\56143288a39f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" y="3276600"/>
            <a:ext cx="685800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7" descr="D:\ФОТОШОП\Цветы, бабочки, природа\cad2dd217d4d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38800" y="1752600"/>
            <a:ext cx="12954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9" descr="D:\ФОТОШОП\Цветы, бабочки, природа\56143288a39f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3600" y="2133600"/>
            <a:ext cx="685800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7" descr="D:\ФОТОШОП\Цветы, бабочки, природа\cad2dd217d4d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3055938"/>
            <a:ext cx="914400" cy="75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7" name="Picture 9" descr="D:\ФОТОШОП\Цветы, бабочки, природа\56143288a39f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24800" y="4191000"/>
            <a:ext cx="685800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Picture 9" descr="D:\ФОТОШОП\Цветы, бабочки, природа\56143288a39f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943600" y="1592263"/>
            <a:ext cx="381000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9" name="Рисунок 12" descr="D:\анимашки\рисунки анимашки\ANIM\Insect\0016.gi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2362200"/>
            <a:ext cx="141922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Администратор\Рабочий стол\Новая папка\water2_4_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46854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763688" y="2204864"/>
            <a:ext cx="6156176" cy="255454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6218E8"/>
                </a:solidFill>
                <a:latin typeface="Times New Roman" pitchFamily="18" charset="0"/>
                <a:cs typeface="Times New Roman" pitchFamily="18" charset="0"/>
              </a:rPr>
              <a:t>Река</a:t>
            </a:r>
            <a:r>
              <a:rPr lang="ru-RU" sz="4000" b="1" dirty="0" smtClean="0">
                <a:solidFill>
                  <a:srgbClr val="6218E8"/>
                </a:solidFill>
                <a:cs typeface="Times New Roman" pitchFamily="18" charset="0"/>
              </a:rPr>
              <a:t> – </a:t>
            </a:r>
            <a:r>
              <a:rPr lang="ru-RU" sz="4000" b="1" dirty="0" smtClean="0">
                <a:solidFill>
                  <a:srgbClr val="6218E8"/>
                </a:solidFill>
                <a:latin typeface="Times New Roman" pitchFamily="18" charset="0"/>
                <a:cs typeface="Times New Roman" pitchFamily="18" charset="0"/>
              </a:rPr>
              <a:t>это водный поток, протекающий в естественном углублении в земной поверхности.</a:t>
            </a:r>
            <a:endParaRPr lang="ru-RU" sz="4000" dirty="0">
              <a:solidFill>
                <a:srgbClr val="6218E8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611560" y="1615610"/>
            <a:ext cx="853244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rgbClr val="333399">
                      <a:shade val="85000"/>
                      <a:satMod val="155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 урока:</a:t>
            </a:r>
          </a:p>
          <a:p>
            <a:pPr algn="ctr"/>
            <a:r>
              <a:rPr lang="ru-RU" sz="5400" b="1" dirty="0" smtClean="0">
                <a:ln w="24500" cmpd="dbl">
                  <a:solidFill>
                    <a:srgbClr val="333399">
                      <a:shade val="85000"/>
                      <a:satMod val="155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расширить знания о реках</a:t>
            </a:r>
            <a:endParaRPr lang="ru-RU" sz="5400" b="1" dirty="0">
              <a:ln w="24500" cmpd="dbl">
                <a:solidFill>
                  <a:srgbClr val="333399">
                    <a:shade val="85000"/>
                    <a:satMod val="155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eyzazh4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ека-анимация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11560" y="332656"/>
            <a:ext cx="8352928" cy="1470025"/>
          </a:xfrm>
        </p:spPr>
        <p:txBody>
          <a:bodyPr/>
          <a:lstStyle/>
          <a:p>
            <a:r>
              <a:rPr lang="ru-RU" sz="36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66"/>
                </a:solidFill>
                <a:latin typeface="Arial" charset="0"/>
                <a:ea typeface="+mn-ea"/>
                <a:cs typeface="+mn-cs"/>
              </a:rPr>
              <a:t>Составить кластер понятий, характеризующих речную систему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" y="428625"/>
            <a:ext cx="9144000" cy="6429375"/>
          </a:xfrm>
          <a:prstGeom prst="roundRect">
            <a:avLst/>
          </a:prstGeom>
          <a:noFill/>
          <a:ln w="123825" cmpd="thickThin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pic>
        <p:nvPicPr>
          <p:cNvPr id="5" name="Picture 6" descr="C:\Users\Наталья Геннадьевна\Desktop\img095.jpg"/>
          <p:cNvPicPr>
            <a:picLocks noChangeAspect="1" noChangeArrowheads="1"/>
          </p:cNvPicPr>
          <p:nvPr/>
        </p:nvPicPr>
        <p:blipFill>
          <a:blip r:embed="rId2" cstate="print"/>
          <a:srcRect l="32225" t="55008" r="26552" b="22079"/>
          <a:stretch>
            <a:fillRect/>
          </a:stretch>
        </p:blipFill>
        <p:spPr bwMode="auto">
          <a:xfrm>
            <a:off x="3803765" y="1649083"/>
            <a:ext cx="5340235" cy="52089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-324544" y="3573016"/>
            <a:ext cx="260062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Приток -</a:t>
            </a:r>
            <a:endParaRPr lang="ru-RU" sz="32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2132856"/>
            <a:ext cx="160755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Исток -</a:t>
            </a:r>
            <a:endParaRPr lang="ru-RU" sz="32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2852936"/>
            <a:ext cx="17281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Устье -</a:t>
            </a:r>
            <a:endParaRPr lang="ru-RU" sz="32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4293096"/>
            <a:ext cx="318869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Бассейн реки -</a:t>
            </a:r>
            <a:endParaRPr lang="ru-RU" sz="32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5085184"/>
            <a:ext cx="31318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Водораздел -</a:t>
            </a:r>
            <a:endParaRPr lang="ru-RU" sz="32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619672" y="2132856"/>
            <a:ext cx="47000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2</a:t>
            </a:r>
            <a:endParaRPr lang="ru-RU" sz="4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619672" y="2852936"/>
            <a:ext cx="47000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1</a:t>
            </a:r>
            <a:endParaRPr lang="ru-RU" sz="4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907704" y="3573016"/>
            <a:ext cx="47000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3</a:t>
            </a:r>
            <a:endParaRPr lang="ru-RU" sz="4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131840" y="4221088"/>
            <a:ext cx="47000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5</a:t>
            </a:r>
            <a:endParaRPr lang="ru-RU" sz="4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987824" y="5085184"/>
            <a:ext cx="47000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4</a:t>
            </a:r>
            <a:endParaRPr lang="ru-RU" sz="40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Море, мезуцы, рыбы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Экология 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Экология 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Море, мезуцы, рыбы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Море, мезуцы, рыбы</Template>
  <TotalTime>426</TotalTime>
  <Words>513</Words>
  <Application>Microsoft Office PowerPoint</Application>
  <PresentationFormat>Экран (4:3)</PresentationFormat>
  <Paragraphs>131</Paragraphs>
  <Slides>32</Slides>
  <Notes>4</Notes>
  <HiddenSlides>0</HiddenSlides>
  <MMClips>2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32</vt:i4>
      </vt:variant>
    </vt:vector>
  </HeadingPairs>
  <TitlesOfParts>
    <vt:vector size="37" baseType="lpstr">
      <vt:lpstr>Море, мезуцы, рыбы</vt:lpstr>
      <vt:lpstr>Оформление по умолчанию</vt:lpstr>
      <vt:lpstr>Экология 1</vt:lpstr>
      <vt:lpstr>2_Экология 1</vt:lpstr>
      <vt:lpstr>1_Море, мезуцы, рыбы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Составить кластер понятий, характеризующих речную систему</vt:lpstr>
      <vt:lpstr>Презентация PowerPoint</vt:lpstr>
      <vt:lpstr>  Задание:  доказать на конкретном примере зависимость реки от рельефа </vt:lpstr>
      <vt:lpstr>Гидролог – специалист, изучающий водную поверхность Земли, её свойства, распространение и протекающие в ней процессы.</vt:lpstr>
      <vt:lpstr>ЧТО ТАКОЕ КЕЙС?</vt:lpstr>
      <vt:lpstr>СОДЕРЖАНИЕ  КЕЙСА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Значение рек</vt:lpstr>
      <vt:lpstr>Презентация PowerPoint</vt:lpstr>
      <vt:lpstr>Презентация PowerPoint</vt:lpstr>
      <vt:lpstr>Задание:                                                        отгадать названия рек нашей большой и малой Родины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Берегите  реки!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семья</dc:creator>
  <dc:description>http://aida.ucoz.ru</dc:description>
  <cp:lastModifiedBy>Надежда Пронская</cp:lastModifiedBy>
  <cp:revision>60</cp:revision>
  <dcterms:created xsi:type="dcterms:W3CDTF">2015-03-01T07:49:20Z</dcterms:created>
  <dcterms:modified xsi:type="dcterms:W3CDTF">2018-10-08T13:12:34Z</dcterms:modified>
  <cp:category>шаблоны к Powerpoint</cp:category>
</cp:coreProperties>
</file>