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306" r:id="rId3"/>
    <p:sldId id="307" r:id="rId4"/>
    <p:sldId id="308" r:id="rId5"/>
    <p:sldId id="296" r:id="rId6"/>
    <p:sldId id="274" r:id="rId7"/>
    <p:sldId id="295" r:id="rId8"/>
    <p:sldId id="283" r:id="rId9"/>
    <p:sldId id="297" r:id="rId10"/>
    <p:sldId id="284" r:id="rId11"/>
    <p:sldId id="282" r:id="rId12"/>
    <p:sldId id="305" r:id="rId13"/>
    <p:sldId id="275" r:id="rId14"/>
    <p:sldId id="290" r:id="rId15"/>
    <p:sldId id="298" r:id="rId16"/>
    <p:sldId id="299" r:id="rId17"/>
    <p:sldId id="303" r:id="rId18"/>
    <p:sldId id="302" r:id="rId19"/>
    <p:sldId id="300" r:id="rId20"/>
    <p:sldId id="304" r:id="rId21"/>
    <p:sldId id="301" r:id="rId22"/>
    <p:sldId id="291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F7F7"/>
    <a:srgbClr val="FFEFEF"/>
    <a:srgbClr val="FFE5E5"/>
    <a:srgbClr val="FFCCFF"/>
    <a:srgbClr val="663300"/>
    <a:srgbClr val="FFFFFF"/>
    <a:srgbClr val="FFCC66"/>
    <a:srgbClr val="0033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60"/>
  </p:normalViewPr>
  <p:slideViewPr>
    <p:cSldViewPr>
      <p:cViewPr varScale="1">
        <p:scale>
          <a:sx n="102" d="100"/>
          <a:sy n="102" d="100"/>
        </p:scale>
        <p:origin x="-1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E1087C-28AB-4621-A8F3-8773CCDE6C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238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AB9007-2BD7-46FA-AFA8-748218DC4F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267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FDB49-BE23-4E99-AC23-AE98585496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096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B70DC-AA6E-46C5-8DD7-3666FC6F4E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528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5F3CE-5910-46EA-89F6-2DAA94BC8D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537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48EFE-BA45-459B-9F24-638B70A5D0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7911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E5B39-B555-4AB6-A27E-024793CA73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357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C1393-EE58-4BC5-8162-3998D01AC9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238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E7E143-3CB2-4B50-AB27-EFBFDE8B82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682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712BC-BFF6-41B6-804D-360CF3E835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998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3A826-1882-456D-A65F-4C41919101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079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C20F678-A900-407E-B6F6-F006EBFAF0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microsoft.com/office/2007/relationships/hdphoto" Target="../media/hdphoto5.wdp"/><Relationship Id="rId10" Type="http://schemas.openxmlformats.org/officeDocument/2006/relationships/image" Target="../media/image9.gif"/><Relationship Id="rId4" Type="http://schemas.openxmlformats.org/officeDocument/2006/relationships/image" Target="../media/image6.jpeg"/><Relationship Id="rId9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38"/>
            <a:ext cx="8705880" cy="778098"/>
          </a:xfrm>
          <a:solidFill>
            <a:srgbClr val="FFF3F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</a:rPr>
              <a:t>Сила. Сила тяжести. 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</a:rPr>
            </a:br>
            <a:endParaRPr lang="ru-RU" sz="3600" b="1" dirty="0" smtClean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268760"/>
            <a:ext cx="8548718" cy="5232074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</a:rPr>
              <a:t>Цель: </a:t>
            </a:r>
          </a:p>
          <a:p>
            <a:pPr eaLnBrk="1" hangingPunct="1">
              <a:buFontTx/>
              <a:buNone/>
              <a:defRPr/>
            </a:pPr>
            <a:r>
              <a:rPr lang="ru-RU" sz="3600" dirty="0" smtClean="0">
                <a:solidFill>
                  <a:srgbClr val="003300"/>
                </a:solidFill>
                <a:latin typeface="Times New Roman" pitchFamily="18" charset="0"/>
              </a:rPr>
              <a:t>   </a:t>
            </a:r>
            <a:endParaRPr lang="ru-RU" sz="3600" b="1" dirty="0" smtClean="0">
              <a:solidFill>
                <a:srgbClr val="003300"/>
              </a:solidFill>
              <a:latin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47664" y="1412776"/>
            <a:ext cx="7024864" cy="1815882"/>
          </a:xfrm>
          <a:prstGeom prst="rect">
            <a:avLst/>
          </a:prstGeom>
          <a:solidFill>
            <a:srgbClr val="FFF3F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дать понятие силы как причины изменения скорости тела; охарактеризовать силу модулем, направлением и точкой приложения.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28860" y="3643314"/>
            <a:ext cx="6143668" cy="2492990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Силы природы</a:t>
            </a:r>
          </a:p>
          <a:p>
            <a:pPr algn="r"/>
            <a:r>
              <a:rPr lang="ru-RU" sz="2400" b="1" dirty="0" smtClean="0">
                <a:latin typeface="Times New Roman" pitchFamily="18" charset="0"/>
              </a:rPr>
              <a:t>Сила сцепления вяжет пары,</a:t>
            </a:r>
          </a:p>
          <a:p>
            <a:pPr algn="r"/>
            <a:r>
              <a:rPr lang="ru-RU" sz="2400" b="1" dirty="0" smtClean="0">
                <a:latin typeface="Times New Roman" pitchFamily="18" charset="0"/>
              </a:rPr>
              <a:t>Мощь тяготения держит миры, </a:t>
            </a:r>
          </a:p>
          <a:p>
            <a:pPr algn="r"/>
            <a:r>
              <a:rPr lang="ru-RU" sz="2400" b="1" dirty="0" smtClean="0">
                <a:latin typeface="Times New Roman" pitchFamily="18" charset="0"/>
              </a:rPr>
              <a:t>Атомов сродство жизнь создает, </a:t>
            </a:r>
          </a:p>
          <a:p>
            <a:pPr algn="r"/>
            <a:r>
              <a:rPr lang="ru-RU" sz="2400" b="1" dirty="0" smtClean="0">
                <a:latin typeface="Times New Roman" pitchFamily="18" charset="0"/>
              </a:rPr>
              <a:t>Света господство к жизни ведет.</a:t>
            </a:r>
          </a:p>
          <a:p>
            <a:pPr algn="r"/>
            <a:r>
              <a:rPr lang="ru-RU" sz="2400" b="1" dirty="0" smtClean="0">
                <a:latin typeface="Times New Roman" pitchFamily="18" charset="0"/>
              </a:rPr>
              <a:t>Н.А. Морозов</a:t>
            </a:r>
            <a:endParaRPr lang="ru-RU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5579" y="210668"/>
            <a:ext cx="21813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/>
                <a:ea typeface="Calibri"/>
              </a:rPr>
              <a:t>Цели урока: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1596" y="779512"/>
            <a:ext cx="867289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1.Дать понятие силы как причины изменения скорости движения тела.</a:t>
            </a:r>
            <a:endParaRPr lang="ru-RU" sz="2800" b="1" dirty="0">
              <a:latin typeface="Calibri"/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2.Выяснить природу силы тяжести.</a:t>
            </a:r>
            <a:endParaRPr lang="ru-RU" sz="2800" b="1" dirty="0">
              <a:latin typeface="Calibri"/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3.Охарактеризовать силу модулем, направлением и точкой приложения.</a:t>
            </a:r>
            <a:endParaRPr lang="ru-RU" sz="2800" b="1" dirty="0">
              <a:latin typeface="Calibri"/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4.Дать понятие силы тяжести.</a:t>
            </a:r>
            <a:endParaRPr lang="ru-RU" sz="2800" b="1" dirty="0">
              <a:latin typeface="Calibri"/>
              <a:ea typeface="Calibri"/>
              <a:cs typeface="Times New Roman"/>
            </a:endParaRPr>
          </a:p>
          <a:p>
            <a:r>
              <a:rPr lang="ru-RU" sz="2000" b="1" dirty="0">
                <a:latin typeface="Times New Roman"/>
                <a:ea typeface="Calibri"/>
              </a:rPr>
              <a:t>5. Выявить зависимость силы тяжести от массы тела.</a:t>
            </a:r>
            <a:endParaRPr lang="ru-RU" sz="2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3682" y="2410728"/>
            <a:ext cx="22115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/>
                <a:ea typeface="Calibri"/>
              </a:rPr>
              <a:t>Задачи урока: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5667" y="2872393"/>
            <a:ext cx="16609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Times New Roman"/>
                <a:ea typeface="Calibri"/>
              </a:rPr>
              <a:t>Обучающие:</a:t>
            </a:r>
            <a:endParaRPr lang="ru-RU" sz="2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5667" y="3288176"/>
            <a:ext cx="86728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Обеспечение усвоения основных понятий и физических величин, сила, сила тяжести, явления тяготения.</a:t>
            </a:r>
            <a:endParaRPr lang="ru-RU" sz="2800" b="1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1596" y="4365104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продолжить формирование умения работать в парах,  объективно оценивать работу одноклассников (при взаимопроверке); воспитывать  добросовестное отношение к учебной деятельности, дисциплинированность; стремление к получению  знаний.</a:t>
            </a:r>
            <a:endParaRPr lang="ru-RU" sz="20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43682" y="3994146"/>
            <a:ext cx="26170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/>
                <a:ea typeface="Times New Roman"/>
              </a:rPr>
              <a:t>Воспитательные: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662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5859" y="1743199"/>
            <a:ext cx="39081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/>
                <a:ea typeface="Times New Roman"/>
              </a:rPr>
              <a:t>Планируемые результаты: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260648"/>
            <a:ext cx="22268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</a:rPr>
              <a:t>Развивающие:</a:t>
            </a:r>
            <a:endParaRPr lang="ru-RU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660758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 а) формирование представления о силах, организация усвоения основных понятий по данной теме, формирование научного мировоззрения учащихся </a:t>
            </a:r>
            <a:endParaRPr lang="ru-RU" sz="32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5859" y="2204864"/>
            <a:ext cx="863662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Личностные: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ученики научатся  управлять своей познавательной деятельностью,  и получат  потребность к формированию и  развитию познавательных способностей.</a:t>
            </a:r>
          </a:p>
          <a:p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классифицировать и  описывать явления , характеризовать их физические свойства,  сравнивать   простых и сложных вещи; использовать   различные источники для получения   информации; уметь  делать выводы.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Предметные: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Ученики расширят и углубят знания о науки, которая изучает силы в механики;  систематизируют знания о силах в природе.</a:t>
            </a:r>
          </a:p>
        </p:txBody>
      </p:sp>
    </p:spTree>
    <p:extLst>
      <p:ext uri="{BB962C8B-B14F-4D97-AF65-F5344CB8AC3E}">
        <p14:creationId xmlns:p14="http://schemas.microsoft.com/office/powerpoint/2010/main" val="838513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404664"/>
            <a:ext cx="29356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/>
                <a:ea typeface="Times New Roman"/>
              </a:rPr>
              <a:t>Средства обучения: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866329"/>
            <a:ext cx="8640960" cy="235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Times New Roman"/>
                <a:ea typeface="Calibri"/>
                <a:cs typeface="Times New Roman"/>
              </a:rPr>
              <a:t>Учебное пособие; лабораторное оборудование, карточки рефлексии,  </a:t>
            </a:r>
            <a:r>
              <a:rPr lang="ru-RU" sz="2400" b="1" dirty="0" err="1">
                <a:latin typeface="Times New Roman"/>
                <a:ea typeface="Calibri"/>
                <a:cs typeface="Times New Roman"/>
              </a:rPr>
              <a:t>разноуровневый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 дидактический материал, компьютер, проектор, мобильный класс - «1 ученик: </a:t>
            </a:r>
            <a:endParaRPr lang="ru-RU" sz="2400" b="1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1 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компьютер</a:t>
            </a: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».</a:t>
            </a:r>
            <a:r>
              <a:rPr lang="ru-RU" sz="3200" b="1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ru-RU" sz="2400" b="1" dirty="0" smtClean="0">
                <a:latin typeface="Times New Roman"/>
                <a:ea typeface="Calibri"/>
              </a:rPr>
              <a:t>Презентация </a:t>
            </a:r>
            <a:r>
              <a:rPr lang="ru-RU" sz="2400" b="1" dirty="0">
                <a:latin typeface="Times New Roman"/>
                <a:ea typeface="Calibri"/>
              </a:rPr>
              <a:t>по теме «Сила. Явление тяготения. Сила тяжести»</a:t>
            </a:r>
            <a:endParaRPr lang="ru-RU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3426630"/>
            <a:ext cx="21176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/>
                <a:ea typeface="Times New Roman"/>
              </a:rPr>
              <a:t>Форма урока: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4506" y="4077072"/>
            <a:ext cx="84659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>
                <a:latin typeface="Times New Roman"/>
                <a:ea typeface="Calibri"/>
                <a:cs typeface="Times New Roman"/>
              </a:rPr>
              <a:t>Информирующая беседа: коллективная, индивидуальная, групповая.  </a:t>
            </a:r>
            <a:r>
              <a:rPr lang="ru-RU" sz="2400" b="1" dirty="0" smtClean="0">
                <a:latin typeface="Times New Roman"/>
                <a:ea typeface="Calibri"/>
              </a:rPr>
              <a:t>Эвристическая </a:t>
            </a:r>
            <a:r>
              <a:rPr lang="ru-RU" sz="2400" b="1" dirty="0">
                <a:latin typeface="Times New Roman"/>
                <a:ea typeface="Calibri"/>
              </a:rPr>
              <a:t>беседа.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252877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15436" cy="2786082"/>
          </a:xfrm>
          <a:solidFill>
            <a:srgbClr val="FFF3F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Ничего на свете не движется само по себе. Тела могут передвигаться, если их тянут или толкают. Много веков назад, люди выполняли работу с помощью мышечной силы.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 вы понимаете под словом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работа?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143248"/>
            <a:ext cx="8643998" cy="1571636"/>
          </a:xfrm>
          <a:solidFill>
            <a:srgbClr val="FFF3F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научном обиходе   под работой  понимается  применение силы, для перемещения  тел. То, что тянет и  толкает тела – есть сила.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5214950"/>
            <a:ext cx="2714644" cy="892552"/>
          </a:xfrm>
          <a:prstGeom prst="rect">
            <a:avLst/>
          </a:prstGeom>
          <a:solidFill>
            <a:srgbClr val="FFE5E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 классу!</a:t>
            </a:r>
          </a:p>
          <a:p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43240" y="4786322"/>
            <a:ext cx="5786478" cy="1815882"/>
          </a:xfrm>
          <a:prstGeom prst="rect">
            <a:avLst/>
          </a:prstGeom>
          <a:solidFill>
            <a:srgbClr val="FFE5E5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Что происходит с телами, если на них не воздействуют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толкающие или тянущие силы?                                                            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228600"/>
            <a:ext cx="8812088" cy="752128"/>
          </a:xfrm>
          <a:solidFill>
            <a:srgbClr val="FFF7F7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Так что же такое сила?</a:t>
            </a:r>
            <a:r>
              <a:rPr lang="ru-RU" sz="36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  </a:t>
            </a:r>
            <a:endParaRPr lang="ru-RU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124744"/>
            <a:ext cx="8856984" cy="5504656"/>
          </a:xfrm>
          <a:solidFill>
            <a:srgbClr val="FFEFEF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 понятием сила, мы встречаемся очень часто,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: какой сильный человек; какая сила воли,  сила ветра, и т.д.</a:t>
            </a:r>
          </a:p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Вам уже известно, что при взаимодействии двух тел изменяется их … </a:t>
            </a:r>
          </a:p>
        </p:txBody>
      </p:sp>
      <p:pic>
        <p:nvPicPr>
          <p:cNvPr id="6" name="Picture 3" descr="D:\Job\Физика\9\Images\600px-Soccer_ball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350058"/>
            <a:ext cx="864096" cy="8640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221436" y="5324905"/>
            <a:ext cx="914400" cy="457200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6845964" y="5822188"/>
            <a:ext cx="1665344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4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utout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8509" b="30677"/>
          <a:stretch/>
        </p:blipFill>
        <p:spPr bwMode="auto">
          <a:xfrm>
            <a:off x="179512" y="4723051"/>
            <a:ext cx="2941059" cy="1059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323528" y="5805264"/>
            <a:ext cx="3168352" cy="0"/>
          </a:xfrm>
          <a:prstGeom prst="line">
            <a:avLst/>
          </a:prstGeom>
          <a:ln w="762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70292" y="6051825"/>
            <a:ext cx="772969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 = 0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3450827"/>
            <a:ext cx="8280920" cy="1569660"/>
          </a:xfrm>
          <a:prstGeom prst="rect">
            <a:avLst/>
          </a:prstGeom>
          <a:solidFill>
            <a:srgbClr val="FFF7F7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Рассмотрим несколько примеров. </a:t>
            </a:r>
          </a:p>
          <a:p>
            <a:pPr algn="ctr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Если на неподвижное тело, лежащий на опоре, не действуют другие тела, кроме Земли и опоры, оно не меняет своего положения</a:t>
            </a:r>
            <a:r>
              <a:rPr lang="ru-RU" sz="24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4680012" y="6251880"/>
            <a:ext cx="1665344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78198" cy="2506290"/>
          </a:xfrm>
          <a:solidFill>
            <a:srgbClr val="FFF3F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lvl="0"/>
            <a:r>
              <a:rPr lang="ru-RU" altLang="zh-CN" sz="2800" b="1" dirty="0" smtClean="0">
                <a:solidFill>
                  <a:schemeClr val="tx1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/>
            </a:r>
            <a:br>
              <a:rPr lang="ru-RU" altLang="zh-CN" sz="2800" b="1" dirty="0" smtClean="0">
                <a:solidFill>
                  <a:schemeClr val="tx1"/>
                </a:solidFill>
                <a:latin typeface="Times New Roman" pitchFamily="18" charset="0"/>
                <a:ea typeface="SimSun"/>
                <a:cs typeface="Times New Roman" pitchFamily="18" charset="0"/>
              </a:rPr>
            </a:br>
            <a:r>
              <a:rPr lang="ru-RU" altLang="zh-CN" sz="2800" b="1" dirty="0">
                <a:solidFill>
                  <a:schemeClr val="tx1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/>
            </a:r>
            <a:br>
              <a:rPr lang="ru-RU" altLang="zh-CN" sz="2800" b="1" dirty="0">
                <a:solidFill>
                  <a:schemeClr val="tx1"/>
                </a:solidFill>
                <a:latin typeface="Times New Roman" pitchFamily="18" charset="0"/>
                <a:ea typeface="SimSun"/>
                <a:cs typeface="Times New Roman" pitchFamily="18" charset="0"/>
              </a:rPr>
            </a:br>
            <a:r>
              <a:rPr lang="ru-RU" altLang="zh-CN" sz="2800" b="1" dirty="0" smtClean="0">
                <a:solidFill>
                  <a:schemeClr val="tx1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Если </a:t>
            </a:r>
            <a:r>
              <a:rPr lang="ru-RU" altLang="zh-CN" sz="2800" b="1" dirty="0">
                <a:solidFill>
                  <a:schemeClr val="tx1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на брусок действует сжатая пружина, то </a:t>
            </a:r>
            <a:br>
              <a:rPr lang="ru-RU" altLang="zh-CN" sz="2800" b="1" dirty="0">
                <a:solidFill>
                  <a:schemeClr val="tx1"/>
                </a:solidFill>
                <a:latin typeface="Times New Roman" pitchFamily="18" charset="0"/>
                <a:ea typeface="SimSun"/>
                <a:cs typeface="Times New Roman" pitchFamily="18" charset="0"/>
              </a:rPr>
            </a:br>
            <a:r>
              <a:rPr lang="ru-RU" altLang="zh-CN" sz="2800" b="1" dirty="0" smtClean="0">
                <a:solidFill>
                  <a:schemeClr val="tx1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брусок </a:t>
            </a:r>
            <a:r>
              <a:rPr lang="ru-RU" altLang="zh-CN" sz="2800" b="1" dirty="0">
                <a:solidFill>
                  <a:schemeClr val="tx1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приходит в движение, то есть изменение скорости происходит в результате действия на него другого </a:t>
            </a:r>
            <a:r>
              <a:rPr lang="ru-RU" altLang="zh-CN" sz="2800" b="1" dirty="0" smtClean="0">
                <a:solidFill>
                  <a:schemeClr val="tx1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тела.</a:t>
            </a:r>
            <a:r>
              <a:rPr lang="ru-RU" altLang="zh-C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altLang="zh-C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zh-CN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zh-CN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357430"/>
            <a:ext cx="8572560" cy="4214842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51520" y="4221088"/>
            <a:ext cx="8568952" cy="2246769"/>
          </a:xfrm>
          <a:prstGeom prst="rect">
            <a:avLst/>
          </a:prstGeom>
          <a:solidFill>
            <a:srgbClr val="FFEFEF"/>
          </a:solidFill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365125" algn="ctr" eaLnBrk="0" hangingPunct="0"/>
            <a:r>
              <a:rPr lang="ru-RU" altLang="zh-CN" sz="2800" b="1" dirty="0">
                <a:latin typeface="Times New Roman" pitchFamily="18" charset="0"/>
                <a:ea typeface="SimSun"/>
                <a:cs typeface="Times New Roman" pitchFamily="18" charset="0"/>
              </a:rPr>
              <a:t>Причем,  чем больше сжата пружина, тем  большее воздействие  она окажет на предмет, то есть воздействует с большей силой.  Мерой величины этого воздействия является физическая величина — сила</a:t>
            </a:r>
            <a:r>
              <a:rPr lang="ru-RU" altLang="zh-CN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266"/>
          <a:stretch/>
        </p:blipFill>
        <p:spPr bwMode="auto">
          <a:xfrm>
            <a:off x="2915815" y="2881744"/>
            <a:ext cx="4051145" cy="1244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14282" y="285728"/>
            <a:ext cx="8644029" cy="1015663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lvl="0" algn="ctr"/>
            <a:r>
              <a:rPr lang="ru-RU" altLang="zh-CN" sz="3600" b="1" dirty="0" smtClean="0">
                <a:solidFill>
                  <a:srgbClr val="FF0000"/>
                </a:solidFill>
                <a:latin typeface="Times New Roman" pitchFamily="18" charset="0"/>
                <a:ea typeface="SimSun" charset="-122"/>
                <a:cs typeface="Times New Roman" pitchFamily="18" charset="0"/>
              </a:rPr>
              <a:t>Сила</a:t>
            </a:r>
            <a:r>
              <a:rPr lang="ru-RU" altLang="zh-CN" sz="3200" b="1" dirty="0" smtClean="0">
                <a:solidFill>
                  <a:srgbClr val="C00000"/>
                </a:solidFill>
                <a:latin typeface="Times New Roman" pitchFamily="18" charset="0"/>
                <a:ea typeface="SimSun" charset="-122"/>
                <a:cs typeface="Times New Roman" pitchFamily="18" charset="0"/>
              </a:rPr>
              <a:t> </a:t>
            </a:r>
            <a:r>
              <a:rPr lang="ru-RU" altLang="zh-CN" sz="3200" b="1" dirty="0" smtClean="0">
                <a:latin typeface="Times New Roman" pitchFamily="18" charset="0"/>
                <a:ea typeface="SimSun" charset="-122"/>
                <a:cs typeface="Times New Roman" pitchFamily="18" charset="0"/>
              </a:rPr>
              <a:t>— мера взаимодействия тел.</a:t>
            </a:r>
          </a:p>
          <a:p>
            <a:pPr algn="ctr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214282" y="1470526"/>
            <a:ext cx="8715436" cy="1938992"/>
          </a:xfrm>
          <a:prstGeom prst="rect">
            <a:avLst/>
          </a:prstGeom>
          <a:solidFill>
            <a:srgbClr val="FFEFEF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6512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charset="-122"/>
                <a:cs typeface="Times New Roman" pitchFamily="18" charset="0"/>
              </a:rPr>
              <a:t>Рассмотрим пример с футбольным мячом. Когда мы бьем по  мячу, он начинает двигаться. Если мяч попадает в сетку ворот, то останавливается, а если попадает в штангу,  то отскакивает от нее в другую сторону. Причем, часто мы даже не упоминаем, какое из тел оказало воздействие на мяч.  </a:t>
            </a:r>
            <a:endParaRPr kumimoji="0" lang="ru-RU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922788" y="5362677"/>
            <a:ext cx="4929222" cy="1200329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altLang="zh-CN" sz="2400" b="1" dirty="0" smtClean="0">
                <a:solidFill>
                  <a:srgbClr val="000000"/>
                </a:solidFill>
                <a:latin typeface="Times New Roman" pitchFamily="18" charset="0"/>
                <a:ea typeface="SimSun" charset="-122"/>
                <a:cs typeface="Times New Roman" pitchFamily="18" charset="0"/>
              </a:rPr>
              <a:t>Мы просто говорим, что у тела изменилась скорость под воздействием силы</a:t>
            </a:r>
            <a:r>
              <a:rPr lang="ru-RU" altLang="zh-CN" sz="11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3922788" y="4005064"/>
            <a:ext cx="4929222" cy="1200329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altLang="zh-CN" sz="2400" b="1" dirty="0" smtClean="0">
                <a:solidFill>
                  <a:srgbClr val="000000"/>
                </a:solidFill>
                <a:latin typeface="Times New Roman" pitchFamily="18" charset="0"/>
                <a:ea typeface="SimSun" charset="-122"/>
                <a:cs typeface="Times New Roman" pitchFamily="18" charset="0"/>
              </a:rPr>
              <a:t>То есть, изучая поведение мячика, нам не всегда важно, что на него повлияло. </a:t>
            </a:r>
            <a:endParaRPr lang="ru-RU" dirty="0"/>
          </a:p>
        </p:txBody>
      </p:sp>
      <p:pic>
        <p:nvPicPr>
          <p:cNvPr id="7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27752" r="25994" b="19385"/>
          <a:stretch/>
        </p:blipFill>
        <p:spPr bwMode="auto">
          <a:xfrm>
            <a:off x="214282" y="3931949"/>
            <a:ext cx="3688677" cy="25468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73172387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96944" cy="1858218"/>
          </a:xfrm>
          <a:solidFill>
            <a:srgbClr val="FFF7F7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 результате действия силы тело может не только изменить скорость,  но и деформироваться, то есть изменить  форму и размер.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3527" y="2420888"/>
            <a:ext cx="5165571" cy="2677656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Результат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действия силы — изменение скорости тела или деформация (изменение формы и размера).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Напомним еще раз, что действие силы проявляется только при наличии двух тел</a:t>
            </a:r>
          </a:p>
        </p:txBody>
      </p:sp>
      <p:pic>
        <p:nvPicPr>
          <p:cNvPr id="8" name="Рисунок 7" descr="http://www.studfiles.ru/html/2706/132/html_UVgoLs2NWc.tKq1/htmlconvd-HOt3cq_html_4ad519a6.pn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24" t="47744" r="42936" b="18079"/>
          <a:stretch/>
        </p:blipFill>
        <p:spPr bwMode="auto">
          <a:xfrm>
            <a:off x="755576" y="5269509"/>
            <a:ext cx="3096344" cy="1364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https://im3-tub-ru.yandex.net/i?id=ab41cdbec229c9e4d967f484045b8bde&amp;n=33&amp;h=215&amp;w=269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475" y="4382103"/>
            <a:ext cx="2635024" cy="22135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https://fs00.infourok.ru/images/doc/243/237295/2/img0.jpg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045" t="14491" r="10288" b="26347"/>
          <a:stretch/>
        </p:blipFill>
        <p:spPr bwMode="auto">
          <a:xfrm>
            <a:off x="5538893" y="2060848"/>
            <a:ext cx="2009750" cy="2815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http://dok.opredelim.com/pars_docs/refs/45/44300/img3.jpg"/>
          <p:cNvPicPr/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saturation sat="3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317" t="17546" r="9571" b="8718"/>
          <a:stretch/>
        </p:blipFill>
        <p:spPr bwMode="auto">
          <a:xfrm>
            <a:off x="7571987" y="2204864"/>
            <a:ext cx="1346352" cy="2177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4" descr="деформация мяча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910" y="4987179"/>
            <a:ext cx="2600060" cy="177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520" y="259634"/>
            <a:ext cx="8712967" cy="2246769"/>
          </a:xfrm>
          <a:prstGeom prst="rect">
            <a:avLst/>
          </a:prstGeom>
          <a:solidFill>
            <a:srgbClr val="FFF7F7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Сила, как и скорость, векторная физическая величина. Она характеризуется не только числовым значением, но и направлением. Силу принято обозначать буквой 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со стрелкой. Численное значение силы, ее модуль, обозначается просто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2321" y="2780928"/>
            <a:ext cx="6521927" cy="1631216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На рисунке изображено действие двух сил. Также указано направление действия этих 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сил. Обратите </a:t>
            </a: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внимание, что у силы есть </a:t>
            </a:r>
            <a:endParaRPr lang="ru-RU" sz="25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точка</a:t>
            </a: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, к которой приложена  эта сила. </a:t>
            </a:r>
          </a:p>
        </p:txBody>
      </p:sp>
      <p:pic>
        <p:nvPicPr>
          <p:cNvPr id="8" name="Рисунок 7" descr="https://im2-tub-ru.yandex.net/i?id=93eeb90417cb643dfb207c2bb851b095&amp;n=33&amp;h=215&amp;w=124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996952"/>
            <a:ext cx="1944216" cy="316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://sch119comp4.narod.ru/pic/32.gif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378296"/>
            <a:ext cx="2250216" cy="231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://phys-i.narod.ru/fradkin/ic/mecf066a.p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90"/>
          <a:stretch/>
        </p:blipFill>
        <p:spPr bwMode="auto">
          <a:xfrm>
            <a:off x="1187624" y="5001490"/>
            <a:ext cx="2952328" cy="16514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593596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1143000"/>
          </a:xfrm>
          <a:solidFill>
            <a:srgbClr val="FFF3F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Сила тяготения. Сила тяжести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1800" y="3283822"/>
            <a:ext cx="6120679" cy="3385537"/>
          </a:xfr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marL="0" indent="0"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Выпустив камень из рук – он падет на землю.</a:t>
            </a:r>
          </a:p>
          <a:p>
            <a:pPr marL="0" indent="0"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 же самое произойдет с любым телом.</a:t>
            </a:r>
          </a:p>
          <a:p>
            <a:pPr marL="0" indent="0"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Искусственный спутник, запущенный с  Земли, летит не по прямой, а движется вокруг Земли.</a:t>
            </a:r>
          </a:p>
          <a:p>
            <a:pPr marL="0" indent="0"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95809" y="2852936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</a:rPr>
              <a:t> </a:t>
            </a:r>
            <a:r>
              <a:rPr lang="ru-RU" sz="2400" b="1" dirty="0" smtClean="0"/>
              <a:t> </a:t>
            </a:r>
            <a:r>
              <a:rPr lang="ru-RU" sz="2400" b="1" dirty="0"/>
              <a:t/>
            </a:r>
            <a:br>
              <a:rPr lang="ru-RU" sz="2400" b="1" dirty="0"/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408404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9" name="Picture 9" descr="anipis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861048"/>
            <a:ext cx="2448272" cy="2906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A-ANI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628800"/>
            <a:ext cx="2206698" cy="16550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95536" y="1628800"/>
            <a:ext cx="5904656" cy="1384995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дать понятие силы тяжести; выяснить зависимость силы тяжести от массы.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87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60648"/>
            <a:ext cx="8784976" cy="1368152"/>
          </a:xfr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600" b="1" dirty="0" smtClean="0">
                <a:solidFill>
                  <a:schemeClr val="tx1"/>
                </a:solidFill>
              </a:rPr>
              <a:t/>
            </a:r>
            <a:br>
              <a:rPr lang="ru-RU" sz="3600" b="1" dirty="0" smtClean="0">
                <a:solidFill>
                  <a:schemeClr val="tx1"/>
                </a:solidFill>
              </a:rPr>
            </a:br>
            <a:r>
              <a:rPr lang="ru-RU" sz="3600" b="1" dirty="0" smtClean="0">
                <a:solidFill>
                  <a:schemeClr val="tx1"/>
                </a:solidFill>
              </a:rPr>
              <a:t/>
            </a:r>
            <a:br>
              <a:rPr lang="ru-RU" sz="3600" b="1" dirty="0" smtClean="0">
                <a:solidFill>
                  <a:schemeClr val="tx1"/>
                </a:solidFill>
              </a:rPr>
            </a:br>
            <a:r>
              <a:rPr lang="ru-RU" sz="3600" b="1" dirty="0" smtClean="0">
                <a:solidFill>
                  <a:schemeClr val="tx1"/>
                </a:solidFill>
              </a:rPr>
              <a:t/>
            </a:r>
            <a:br>
              <a:rPr lang="ru-RU" sz="36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чем причина наблюдаемых явлений?</a:t>
            </a:r>
            <a:b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844824"/>
            <a:ext cx="8712968" cy="4636368"/>
          </a:xfr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Вывод: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существует какая-то неизменная сила, которая притягивает все предметы к Земле.</a:t>
            </a:r>
            <a:r>
              <a:rPr lang="ru-RU" sz="2800" dirty="0" smtClean="0"/>
              <a:t> 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Земля притягивает к себе все физические тела: людей, автомобили, здания и даже спутник нашей планеты – Луну.</a:t>
            </a:r>
          </a:p>
          <a:p>
            <a:pPr marL="0" indent="0" algn="ctr"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20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60648"/>
            <a:ext cx="8784976" cy="1152128"/>
          </a:xfr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600" b="1" dirty="0" smtClean="0">
                <a:solidFill>
                  <a:schemeClr val="tx1"/>
                </a:solidFill>
              </a:rPr>
              <a:t/>
            </a:r>
            <a:br>
              <a:rPr lang="ru-RU" sz="3600" b="1" dirty="0" smtClean="0">
                <a:solidFill>
                  <a:schemeClr val="tx1"/>
                </a:solidFill>
              </a:rPr>
            </a:br>
            <a:r>
              <a:rPr lang="ru-RU" sz="3600" b="1" dirty="0" smtClean="0">
                <a:solidFill>
                  <a:schemeClr val="tx1"/>
                </a:solidFill>
              </a:rPr>
              <a:t/>
            </a:r>
            <a:br>
              <a:rPr lang="ru-RU" sz="3600" b="1" dirty="0" smtClean="0">
                <a:solidFill>
                  <a:schemeClr val="tx1"/>
                </a:solidFill>
              </a:rPr>
            </a:br>
            <a:r>
              <a:rPr lang="ru-RU" sz="3600" b="1" dirty="0" smtClean="0">
                <a:solidFill>
                  <a:schemeClr val="tx1"/>
                </a:solidFill>
              </a:rPr>
              <a:t/>
            </a:r>
            <a:br>
              <a:rPr lang="ru-RU" sz="36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Почему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же это происходит?</a:t>
            </a:r>
            <a:r>
              <a:rPr lang="ru-RU" sz="3200" b="1" dirty="0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628800"/>
            <a:ext cx="8712968" cy="4852392"/>
          </a:xfr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marL="0" indent="0" algn="ctr"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988840"/>
            <a:ext cx="8136904" cy="2677656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Но и на Землю также действует сила притяжения тел, притягиваемых ею. В том, что нас притягивает Земля, убедится легко: подпрыгните  и через несколько секунд вы снова на  земле. А вот то, как мы притягиваем Землю, увидеть гораздо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сложнее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3312" y="332656"/>
            <a:ext cx="8659688" cy="3108543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А вот в притяжении Луны к Земле и наоборот убедится легче. </a:t>
            </a:r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Спутник Земли Луна вращается вокруг Земли, она удерживается  на орбите силой притяжения Земли.</a:t>
            </a:r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Луна, притягивая к себе Землю, вызывает приливы и отливы, которые можно наблюдать на берегу океана</a:t>
            </a:r>
            <a:endParaRPr lang="ru-RU" sz="28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85592" y="3444856"/>
            <a:ext cx="3687573" cy="1569660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Все тела притягиваются друг к другу, а не только те, что находятся вблизи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Земли.</a:t>
            </a:r>
            <a:endParaRPr lang="ru-RU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\\Anatolyvideo\фотобанк\clipart\ОБЩАЯ\планеты и солнце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386" y="4900945"/>
            <a:ext cx="2525385" cy="17135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\\Anatolyvideo\фотобанк\clipart\ОБЩАЯ\земля  космос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99" y="3371858"/>
            <a:ext cx="2520478" cy="19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5301208"/>
            <a:ext cx="4572000" cy="1200329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Движение планет солнечной системы, так же обусловлено их притяжением к Солнцу</a:t>
            </a:r>
          </a:p>
        </p:txBody>
      </p:sp>
    </p:spTree>
    <p:extLst>
      <p:ext uri="{BB962C8B-B14F-4D97-AF65-F5344CB8AC3E}">
        <p14:creationId xmlns:p14="http://schemas.microsoft.com/office/powerpoint/2010/main" val="350528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214" y="188640"/>
            <a:ext cx="8759274" cy="954107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Притяжение всех тел друг к другу  во Вселенной называется всемирным тяготением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03848" y="1310019"/>
            <a:ext cx="5760640" cy="4216539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Впервые его описал английский физик Исаак Ньютон.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Он утверждал, что все тела во Вселенной притягиваются друг к другу. Также он установил, что чем больше массы взаимодействующих тел, тем сила, с которой они взаимодействуют, будет больше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 также рассчитал, что, чем больше расстояние между этими телами, тем сила взаимодействия будет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меньше.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0772" y="5661248"/>
            <a:ext cx="8723715" cy="461665"/>
          </a:xfrm>
          <a:prstGeom prst="rect">
            <a:avLst/>
          </a:prstGeom>
          <a:solidFill>
            <a:srgbClr val="FFE5E5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Вот это явление и называется силой всемирного тяготения</a:t>
            </a:r>
          </a:p>
        </p:txBody>
      </p:sp>
      <p:pic>
        <p:nvPicPr>
          <p:cNvPr id="6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14" y="1587650"/>
            <a:ext cx="2817733" cy="32437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943487" y="4972560"/>
            <a:ext cx="1313565" cy="369332"/>
          </a:xfrm>
          <a:prstGeom prst="rect">
            <a:avLst/>
          </a:prstGeom>
          <a:solidFill>
            <a:srgbClr val="FFE5E5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И. Ньютон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42586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1468" y="289679"/>
            <a:ext cx="8640960" cy="1938992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Сила тяжести обусловлена явлением всемирного  тяготения.  Сила тяжести важна для всех, кто живет на Земле.  Мы, объекты и предметы нас окружающие, и даже молекулы воздуха – все это удерживается на поверхности Земли только благодаря этой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силе</a:t>
            </a:r>
          </a:p>
        </p:txBody>
      </p:sp>
      <p:pic>
        <p:nvPicPr>
          <p:cNvPr id="6" name="Picture 6" descr="всемирное тяготение &#10;(сила тяжести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971" r="11847"/>
          <a:stretch/>
        </p:blipFill>
        <p:spPr bwMode="auto">
          <a:xfrm>
            <a:off x="5652120" y="2420344"/>
            <a:ext cx="3290308" cy="4222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37205" y="2402833"/>
            <a:ext cx="5170899" cy="3970318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 с другой стороны – не всякий предмет мы сможем поднять, даже если очень постараемся. Чем тяжелее предметы, тем больше сила, с которой Земля притягивает это тела к себе, и тем больше усилий требуется приложить, чтобы преодолеть силу тяжести</a:t>
            </a:r>
          </a:p>
        </p:txBody>
      </p:sp>
    </p:spTree>
    <p:extLst>
      <p:ext uri="{BB962C8B-B14F-4D97-AF65-F5344CB8AC3E}">
        <p14:creationId xmlns:p14="http://schemas.microsoft.com/office/powerpoint/2010/main" val="399756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212" y="404664"/>
            <a:ext cx="8640960" cy="2185214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Сила тяжести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— это сила, с которой Земля притягивает к себе тела.</a:t>
            </a:r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Такая зависимость называется прямая пропорциональность.</a:t>
            </a:r>
          </a:p>
          <a:p>
            <a:pPr algn="ctr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6" descr="всемирное тяготение &#10;(сила тяжести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743200"/>
            <a:ext cx="42672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353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260648"/>
            <a:ext cx="8712968" cy="1143000"/>
          </a:xfr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ru-RU" sz="3200" b="1" dirty="0">
                <a:latin typeface="Times New Roman" pitchFamily="18" charset="0"/>
              </a:rPr>
              <a:t>Чтобы вычислить силу тяжести,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47800"/>
            <a:ext cx="8735888" cy="4876800"/>
          </a:xfrm>
          <a:solidFill>
            <a:srgbClr val="FFEFEF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 algn="ctr">
              <a:buFontTx/>
              <a:buNone/>
            </a:pPr>
            <a:r>
              <a:rPr lang="ru-RU" sz="2800" b="1" dirty="0"/>
              <a:t>  </a:t>
            </a:r>
            <a:r>
              <a:rPr lang="ru-RU" sz="2800" b="1" dirty="0">
                <a:latin typeface="Times New Roman" pitchFamily="18" charset="0"/>
              </a:rPr>
              <a:t>следует массу тела умножить на коэффициент, обозначаемый буквой g, приближенно равный 9,8Н/кг. Таким образом, сила тяжести рассчитывается по формуле:</a:t>
            </a:r>
          </a:p>
          <a:p>
            <a:pPr algn="ctr">
              <a:buFontTx/>
              <a:buNone/>
            </a:pP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</a:rPr>
              <a:t> F = </a:t>
            </a:r>
            <a:r>
              <a:rPr lang="ru-RU" sz="3600" b="1" dirty="0" err="1">
                <a:solidFill>
                  <a:srgbClr val="FF0000"/>
                </a:solidFill>
                <a:latin typeface="Times New Roman" pitchFamily="18" charset="0"/>
              </a:rPr>
              <a:t>mg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</a:endParaRPr>
          </a:p>
          <a:p>
            <a:pPr algn="ctr">
              <a:buFontTx/>
              <a:buNone/>
            </a:pPr>
            <a:endParaRPr lang="ru-RU" sz="2800" b="1" dirty="0">
              <a:latin typeface="Times New Roman" pitchFamily="18" charset="0"/>
            </a:endParaRPr>
          </a:p>
          <a:p>
            <a:endParaRPr lang="ru-RU" sz="4000" b="1" dirty="0">
              <a:solidFill>
                <a:srgbClr val="6633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23728" y="3874951"/>
            <a:ext cx="5256584" cy="830997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ru-RU" sz="2400" b="1" dirty="0">
                <a:latin typeface="Times New Roman" pitchFamily="18" charset="0"/>
              </a:rPr>
              <a:t>Единица измерения силы – Ньютон </a:t>
            </a:r>
          </a:p>
          <a:p>
            <a:pPr algn="ctr">
              <a:buFontTx/>
              <a:buNone/>
            </a:pPr>
            <a:r>
              <a:rPr lang="en-US" sz="2400" b="1" dirty="0">
                <a:latin typeface="Times New Roman" pitchFamily="18" charset="0"/>
              </a:rPr>
              <a:t>[F] = 1 H</a:t>
            </a:r>
            <a:endParaRPr lang="ru-RU" sz="2400" b="1" dirty="0">
              <a:latin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23728" y="5157192"/>
            <a:ext cx="5004048" cy="830997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Сила тяжести пропорциональна 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массе тела.</a:t>
            </a:r>
          </a:p>
        </p:txBody>
      </p:sp>
    </p:spTree>
    <p:extLst>
      <p:ext uri="{BB962C8B-B14F-4D97-AF65-F5344CB8AC3E}">
        <p14:creationId xmlns:p14="http://schemas.microsoft.com/office/powerpoint/2010/main" val="323532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6853" y="188640"/>
            <a:ext cx="8712968" cy="1384995"/>
          </a:xfrm>
          <a:prstGeom prst="rect">
            <a:avLst/>
          </a:prstGeom>
          <a:solidFill>
            <a:srgbClr val="FFF7F7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Сила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тяжести всегда направлена из центра тела, на которое действует,  вертикально вниз  к центру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земли.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467544" y="3032689"/>
            <a:ext cx="2232248" cy="340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 descr="https://otvet.imgsmail.ru/download/u_e85f2f869c300509b1692f30e70b6b57_800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48" t="12398" r="53142" b="8872"/>
          <a:stretch/>
        </p:blipFill>
        <p:spPr bwMode="auto">
          <a:xfrm>
            <a:off x="2915816" y="2479964"/>
            <a:ext cx="1872208" cy="22305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079612" y="2479964"/>
            <a:ext cx="914400" cy="552725"/>
          </a:xfrm>
          <a:prstGeom prst="rect">
            <a:avLst/>
          </a:prstGeom>
          <a:solidFill>
            <a:srgbClr val="FF99CC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500808" y="2756326"/>
            <a:ext cx="72008" cy="9014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1525390" y="2868678"/>
            <a:ext cx="11422" cy="860318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318210" y="3681400"/>
            <a:ext cx="5309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08293" y="4310435"/>
            <a:ext cx="1804853" cy="400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Сила тяжести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67544" y="5013176"/>
            <a:ext cx="8208912" cy="1569660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Поэтому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сила тяжести немного больше у  полюсов и незначительно уменьшается ближе к экватору. Так при подъеме на высокую гору, сила тяжести немного уменьшится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075343" y="1906217"/>
            <a:ext cx="3744416" cy="2677656"/>
          </a:xfrm>
          <a:prstGeom prst="rect">
            <a:avLst/>
          </a:prstGeom>
          <a:solidFill>
            <a:srgbClr val="FFF7F7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Форма Земли не идеальный шар, как мы привыкли себе это  представлять, рассматривая глобус. Земля немного сплюснута на полюсах.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61042" y="3176271"/>
            <a:ext cx="914400" cy="552725"/>
          </a:xfrm>
          <a:prstGeom prst="rect">
            <a:avLst/>
          </a:prstGeom>
          <a:solidFill>
            <a:srgbClr val="FF99CC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3779351" y="3516316"/>
            <a:ext cx="38891" cy="735900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3706785" y="3388951"/>
            <a:ext cx="145135" cy="127365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81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38"/>
            <a:ext cx="8839200" cy="994122"/>
          </a:xfr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</a:rPr>
              <a:t>Измеряют силу с помощью прибора называемого – динамометр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11960" y="2132856"/>
            <a:ext cx="4621088" cy="1974168"/>
          </a:xfr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sz="2800" b="1" dirty="0">
                <a:latin typeface="Times New Roman" pitchFamily="18" charset="0"/>
              </a:rPr>
              <a:t>Динамометр – греческое слово состоящее из двух слов: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</a:rPr>
              <a:t>динамис</a:t>
            </a:r>
            <a:r>
              <a:rPr lang="ru-RU" b="1" dirty="0">
                <a:latin typeface="Times New Roman" pitchFamily="18" charset="0"/>
              </a:rPr>
              <a:t> – сила, </a:t>
            </a:r>
            <a:r>
              <a:rPr lang="ru-RU" b="1" dirty="0" err="1">
                <a:latin typeface="Times New Roman" pitchFamily="18" charset="0"/>
              </a:rPr>
              <a:t>метрео</a:t>
            </a:r>
            <a:r>
              <a:rPr lang="ru-RU" b="1" dirty="0">
                <a:latin typeface="Times New Roman" pitchFamily="18" charset="0"/>
              </a:rPr>
              <a:t> – измеряю</a:t>
            </a:r>
            <a:r>
              <a:rPr lang="ru-RU" sz="3600" b="1" dirty="0">
                <a:latin typeface="Times New Roman" pitchFamily="18" charset="0"/>
              </a:rPr>
              <a:t>.</a:t>
            </a:r>
          </a:p>
        </p:txBody>
      </p:sp>
      <p:pic>
        <p:nvPicPr>
          <p:cNvPr id="13317" name="Picture 5" descr="динамометр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8" t="10696" r="3718" b="6770"/>
          <a:stretch/>
        </p:blipFill>
        <p:spPr bwMode="auto">
          <a:xfrm rot="673155">
            <a:off x="1249313" y="3294428"/>
            <a:ext cx="3297382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698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391" y="1412776"/>
            <a:ext cx="8784976" cy="1815882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Как вы думаете, какие природные явления объясняются действием силы тяжести: испарение, водопад или радуга?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0391" y="3645024"/>
            <a:ext cx="8784976" cy="1323439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Почему подниматься в гору всегда сложнее, чем спускаться с нее?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620688"/>
            <a:ext cx="2744790" cy="523220"/>
          </a:xfrm>
          <a:prstGeom prst="rect">
            <a:avLst/>
          </a:prstGeom>
          <a:solidFill>
            <a:srgbClr val="FFF7F7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Порассуждаем!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95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" y="228600"/>
            <a:ext cx="8686800" cy="3908762"/>
          </a:xfrm>
          <a:prstGeom prst="rect">
            <a:avLst/>
          </a:prstGeom>
          <a:solidFill>
            <a:srgbClr val="FFF7F7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indent="421640">
              <a:spcAft>
                <a:spcPts val="0"/>
              </a:spcAft>
            </a:pPr>
            <a:r>
              <a:rPr lang="ru-RU" sz="3200" b="1" kern="150" dirty="0" smtClean="0">
                <a:solidFill>
                  <a:srgbClr val="C00000"/>
                </a:solidFill>
                <a:latin typeface="Times New Roman"/>
                <a:ea typeface="SimSun"/>
                <a:cs typeface="Mangal"/>
              </a:rPr>
              <a:t>Итог урока</a:t>
            </a:r>
          </a:p>
          <a:p>
            <a:pPr algn="ctr">
              <a:spcAft>
                <a:spcPts val="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Сегодня мы познакомились с количественной мерой взаимодействия тел — силой, в результате действия которой</a:t>
            </a:r>
            <a:r>
              <a:rPr lang="be-BY" sz="24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тела могут изменить свою скорость или деформироваться.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Сила — это векторная физическая величина, которая характеризуется числовым значением, направлением и точкой приложения.</a:t>
            </a: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21640" algn="ctr">
              <a:spcAft>
                <a:spcPts val="0"/>
              </a:spcAft>
            </a:pPr>
            <a:endParaRPr lang="ru-RU" sz="2400" b="1" kern="150" dirty="0" smtClean="0">
              <a:latin typeface="Times New Roman" pitchFamily="18" charset="0"/>
              <a:ea typeface="SimSun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" y="3212976"/>
            <a:ext cx="8686800" cy="2431435"/>
          </a:xfrm>
          <a:prstGeom prst="rect">
            <a:avLst/>
          </a:prstGeom>
          <a:solidFill>
            <a:srgbClr val="FFEFE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ru-RU" sz="2400" b="1" dirty="0">
                <a:latin typeface="Times New Roman" pitchFamily="18" charset="0"/>
              </a:rPr>
              <a:t>Чтобы вычислить силу тяжести</a:t>
            </a:r>
            <a:r>
              <a:rPr lang="ru-RU" sz="2400" b="1" dirty="0" smtClean="0">
                <a:latin typeface="Times New Roman" pitchFamily="18" charset="0"/>
              </a:rPr>
              <a:t>,</a:t>
            </a:r>
            <a:r>
              <a:rPr lang="ru-RU" sz="2400" b="1" dirty="0">
                <a:latin typeface="Times New Roman" pitchFamily="18" charset="0"/>
              </a:rPr>
              <a:t> следует массу тела умножить на коэффициент, обозначаемый буквой g, приближенно равный 9,8Н/кг. </a:t>
            </a:r>
            <a:endParaRPr lang="ru-RU" sz="2400" b="1" dirty="0" smtClean="0">
              <a:latin typeface="Times New Roman" pitchFamily="18" charset="0"/>
            </a:endParaRPr>
          </a:p>
          <a:p>
            <a:pPr algn="ctr">
              <a:buFontTx/>
              <a:buNone/>
            </a:pPr>
            <a:r>
              <a:rPr lang="ru-RU" sz="2400" b="1" dirty="0" smtClean="0">
                <a:latin typeface="Times New Roman" pitchFamily="18" charset="0"/>
              </a:rPr>
              <a:t>Таким </a:t>
            </a:r>
            <a:r>
              <a:rPr lang="ru-RU" sz="2400" b="1" dirty="0">
                <a:latin typeface="Times New Roman" pitchFamily="18" charset="0"/>
              </a:rPr>
              <a:t>образом, сила тяжести рассчитывается по формуле:</a:t>
            </a:r>
          </a:p>
          <a:p>
            <a:pPr algn="ctr">
              <a:buFontTx/>
              <a:buNone/>
            </a:pPr>
            <a:r>
              <a:rPr lang="ru-RU" sz="3200" b="1" dirty="0">
                <a:latin typeface="Times New Roman" pitchFamily="18" charset="0"/>
              </a:rPr>
              <a:t> F = </a:t>
            </a:r>
            <a:r>
              <a:rPr lang="ru-RU" sz="3200" b="1" dirty="0" err="1">
                <a:latin typeface="Times New Roman" pitchFamily="18" charset="0"/>
              </a:rPr>
              <a:t>mg</a:t>
            </a:r>
            <a:endParaRPr lang="ru-RU" sz="3200" b="1" dirty="0">
              <a:latin typeface="Times New Roman" pitchFamily="18" charset="0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5468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1049</TotalTime>
  <Words>1312</Words>
  <Application>Microsoft Office PowerPoint</Application>
  <PresentationFormat>Экран (4:3)</PresentationFormat>
  <Paragraphs>117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Оформление по умолчанию</vt:lpstr>
      <vt:lpstr>Сила. Сила тяжести.  </vt:lpstr>
      <vt:lpstr>Презентация PowerPoint</vt:lpstr>
      <vt:lpstr>Презентация PowerPoint</vt:lpstr>
      <vt:lpstr>Презентация PowerPoint</vt:lpstr>
      <vt:lpstr>  Ничего на свете не движется само по себе. Тела могут передвигаться, если их тянут или толкают. Много веков назад, люди выполняли работу с помощью мышечной силы. Что вы понимаете под словом работа?   </vt:lpstr>
      <vt:lpstr> Так что же такое сила?      </vt:lpstr>
      <vt:lpstr>  Если на брусок действует сжатая пружина, то  брусок приходит в движение, то есть изменение скорости происходит в результате действия на него другого тела.   </vt:lpstr>
      <vt:lpstr>Презентация PowerPoint</vt:lpstr>
      <vt:lpstr>В результате действия силы тело может не только изменить скорость,  но и деформироваться, то есть изменить  форму и размер. </vt:lpstr>
      <vt:lpstr>Презентация PowerPoint</vt:lpstr>
      <vt:lpstr>Сила тяготения. Сила тяжести</vt:lpstr>
      <vt:lpstr>    В чем причина наблюдаемых явлений?      </vt:lpstr>
      <vt:lpstr>    Почему же это происходит?     </vt:lpstr>
      <vt:lpstr>Презентация PowerPoint</vt:lpstr>
      <vt:lpstr>Презентация PowerPoint</vt:lpstr>
      <vt:lpstr>Презентация PowerPoint</vt:lpstr>
      <vt:lpstr>Презентация PowerPoint</vt:lpstr>
      <vt:lpstr>Чтобы вычислить силу тяжести,</vt:lpstr>
      <vt:lpstr>Презентация PowerPoint</vt:lpstr>
      <vt:lpstr>Измеряют силу с помощью прибора называемого – динамометр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Наталья</dc:creator>
  <cp:lastModifiedBy>Надежда Пронская</cp:lastModifiedBy>
  <cp:revision>76</cp:revision>
  <cp:lastPrinted>1601-01-01T00:00:00Z</cp:lastPrinted>
  <dcterms:created xsi:type="dcterms:W3CDTF">1601-01-01T00:00:00Z</dcterms:created>
  <dcterms:modified xsi:type="dcterms:W3CDTF">2018-11-06T13:24:11Z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