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9" r:id="rId9"/>
    <p:sldId id="270" r:id="rId10"/>
    <p:sldId id="265" r:id="rId11"/>
    <p:sldId id="268" r:id="rId12"/>
    <p:sldId id="266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84" y="-6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9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7D59E-7D1F-4D02-B094-7E069DF52224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1D5A9-0EAF-46E6-B3FE-339CAE0A357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1D5A9-0EAF-46E6-B3FE-339CAE0A3572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38100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914400" y="3941763"/>
            <a:ext cx="38100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B42CB-262E-473D-98AA-E6FAFF4ED3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D4C64-3DD2-4FEB-B9DC-1B07CBF13E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CDBC4-D97C-4412-A079-99D56ED201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914400" y="277813"/>
            <a:ext cx="77724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B6952-8BB6-4566-A5BC-F56FABB550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FFFBD-463B-49E4-8F69-110EDBF33F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45.emf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3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4.gi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3.gi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gif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18.emf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video" Target="file:///C:\Users\&#1057;&#1074;&#1077;&#1090;&#1083;&#1072;&#1085;&#1072;\Desktop\&#1082;&#1086;&#1085;&#1082;&#1091;&#1088;&#1089;\class.mp4.mp4" TargetMode="External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28.wmf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19.bin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9.bin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28.bin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0.gif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2090663"/>
          </a:xfrm>
        </p:spPr>
        <p:txBody>
          <a:bodyPr>
            <a:noAutofit/>
          </a:bodyPr>
          <a:lstStyle/>
          <a:p>
            <a:r>
              <a:rPr lang="ru-RU" sz="4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Свойства  арифметических </a:t>
            </a:r>
            <a:br>
              <a:rPr lang="ru-RU" sz="4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</a:br>
            <a:r>
              <a:rPr lang="ru-RU" sz="4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квадратных  корней.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8 класс</a:t>
            </a:r>
            <a:endParaRPr lang="ru-RU" b="1" i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1430338" eaLnBrk="1" hangingPunct="1"/>
            <a:r>
              <a:rPr lang="ru-RU" sz="3800" b="1" i="1" dirty="0" smtClean="0">
                <a:solidFill>
                  <a:srgbClr val="993300"/>
                </a:solidFill>
                <a:latin typeface="Georgia" pitchFamily="18" charset="0"/>
              </a:rPr>
              <a:t>Определить неизвестный множитель.</a:t>
            </a:r>
          </a:p>
        </p:txBody>
      </p:sp>
      <p:pic>
        <p:nvPicPr>
          <p:cNvPr id="67587" name="Picture 3" descr="J023213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784350" y="2803525"/>
            <a:ext cx="2068513" cy="2122488"/>
          </a:xfrm>
          <a:noFill/>
        </p:spPr>
      </p:pic>
      <p:sp>
        <p:nvSpPr>
          <p:cNvPr id="6155" name="Text Box 5"/>
          <p:cNvSpPr txBox="1">
            <a:spLocks noChangeArrowheads="1"/>
          </p:cNvSpPr>
          <p:nvPr/>
        </p:nvSpPr>
        <p:spPr bwMode="auto">
          <a:xfrm>
            <a:off x="2771775" y="3789363"/>
            <a:ext cx="5327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ClrTx/>
              <a:buSzTx/>
              <a:buFontTx/>
              <a:buNone/>
            </a:pPr>
            <a:endParaRPr lang="ru-RU" sz="2400" b="1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156" name="Text Box 6"/>
          <p:cNvSpPr txBox="1">
            <a:spLocks noChangeArrowheads="1"/>
          </p:cNvSpPr>
          <p:nvPr/>
        </p:nvSpPr>
        <p:spPr bwMode="auto">
          <a:xfrm flipV="1">
            <a:off x="4787900" y="5661025"/>
            <a:ext cx="1152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pPr algn="l">
              <a:spcBef>
                <a:spcPct val="50000"/>
              </a:spcBef>
              <a:buClrTx/>
              <a:buSzTx/>
              <a:buFontTx/>
              <a:buNone/>
            </a:pPr>
            <a:endParaRPr lang="ru-RU" sz="1800" b="1">
              <a:latin typeface="Arial" charset="0"/>
            </a:endParaRPr>
          </a:p>
        </p:txBody>
      </p:sp>
      <p:sp>
        <p:nvSpPr>
          <p:cNvPr id="61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58" name="Rectangle 10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59" name="Rectangle 13"/>
          <p:cNvSpPr>
            <a:spLocks noChangeArrowheads="1"/>
          </p:cNvSpPr>
          <p:nvPr/>
        </p:nvSpPr>
        <p:spPr bwMode="auto">
          <a:xfrm>
            <a:off x="0" y="3171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60" name="Rectangle 14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61" name="Rectangle 20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62" name="Rectangle 23"/>
          <p:cNvSpPr>
            <a:spLocks noChangeArrowheads="1"/>
          </p:cNvSpPr>
          <p:nvPr/>
        </p:nvSpPr>
        <p:spPr bwMode="auto">
          <a:xfrm>
            <a:off x="4572000" y="1981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63" name="Rectangle 24"/>
          <p:cNvSpPr>
            <a:spLocks noChangeArrowheads="1"/>
          </p:cNvSpPr>
          <p:nvPr/>
        </p:nvSpPr>
        <p:spPr bwMode="auto">
          <a:xfrm>
            <a:off x="1066800" y="3505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8" name="Object 36"/>
          <p:cNvGraphicFramePr>
            <a:graphicFrameLocks noChangeAspect="1"/>
          </p:cNvGraphicFramePr>
          <p:nvPr>
            <p:ph sz="quarter" idx="3"/>
          </p:nvPr>
        </p:nvGraphicFramePr>
        <p:xfrm>
          <a:off x="5638800" y="1828800"/>
          <a:ext cx="2286000" cy="819150"/>
        </p:xfrm>
        <a:graphic>
          <a:graphicData uri="http://schemas.openxmlformats.org/presentationml/2006/ole">
            <p:oleObj spid="_x0000_s6146" name="Формула" r:id="rId4" imgW="672840" imgH="241200" progId="">
              <p:embed/>
            </p:oleObj>
          </a:graphicData>
        </a:graphic>
      </p:graphicFrame>
      <p:graphicFrame>
        <p:nvGraphicFramePr>
          <p:cNvPr id="6149" name="Object 32"/>
          <p:cNvGraphicFramePr>
            <a:graphicFrameLocks noChangeAspect="1"/>
          </p:cNvGraphicFramePr>
          <p:nvPr/>
        </p:nvGraphicFramePr>
        <p:xfrm>
          <a:off x="4800600" y="3429000"/>
          <a:ext cx="4191000" cy="820738"/>
        </p:xfrm>
        <a:graphic>
          <a:graphicData uri="http://schemas.openxmlformats.org/presentationml/2006/ole">
            <p:oleObj spid="_x0000_s6147" name="Формула" r:id="rId5" imgW="1231560" imgH="241200" progId="">
              <p:embed/>
            </p:oleObj>
          </a:graphicData>
        </a:graphic>
      </p:graphicFrame>
      <p:graphicFrame>
        <p:nvGraphicFramePr>
          <p:cNvPr id="2" name="Rectangle 42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6148" name="Формула" r:id="rId6" imgW="0" imgH="0" progId="">
              <p:embed/>
            </p:oleObj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6629400" y="2590800"/>
          <a:ext cx="685800" cy="895350"/>
        </p:xfrm>
        <a:graphic>
          <a:graphicData uri="http://schemas.openxmlformats.org/presentationml/2006/ole">
            <p:oleObj spid="_x0000_s6149" name="Формула" r:id="rId7" imgW="672840" imgH="241200" progId="">
              <p:embed/>
            </p:oleObj>
          </a:graphicData>
        </a:graphic>
      </p:graphicFrame>
      <p:graphicFrame>
        <p:nvGraphicFramePr>
          <p:cNvPr id="6164" name="Object 6"/>
          <p:cNvGraphicFramePr>
            <a:graphicFrameLocks noChangeAspect="1"/>
          </p:cNvGraphicFramePr>
          <p:nvPr/>
        </p:nvGraphicFramePr>
        <p:xfrm>
          <a:off x="7162800" y="4648200"/>
          <a:ext cx="762000" cy="820738"/>
        </p:xfrm>
        <a:graphic>
          <a:graphicData uri="http://schemas.openxmlformats.org/presentationml/2006/ole">
            <p:oleObj spid="_x0000_s6150" name="Формула" r:id="rId8" imgW="1231560" imgH="241200" progId="">
              <p:embed/>
            </p:oleObj>
          </a:graphicData>
        </a:graphic>
      </p:graphicFrame>
      <p:graphicFrame>
        <p:nvGraphicFramePr>
          <p:cNvPr id="6165" name="Object 7"/>
          <p:cNvGraphicFramePr>
            <a:graphicFrameLocks noChangeAspect="1"/>
          </p:cNvGraphicFramePr>
          <p:nvPr/>
        </p:nvGraphicFramePr>
        <p:xfrm>
          <a:off x="5715000" y="4572000"/>
          <a:ext cx="914400" cy="896938"/>
        </p:xfrm>
        <a:graphic>
          <a:graphicData uri="http://schemas.openxmlformats.org/presentationml/2006/ole">
            <p:oleObj spid="_x0000_s6151" name="Формула" r:id="rId9" imgW="1231560" imgH="241200" progId="">
              <p:embed/>
            </p:oleObj>
          </a:graphicData>
        </a:graphic>
      </p:graphicFrame>
      <p:graphicFrame>
        <p:nvGraphicFramePr>
          <p:cNvPr id="6166" name="Object 8"/>
          <p:cNvGraphicFramePr>
            <a:graphicFrameLocks noChangeAspect="1"/>
          </p:cNvGraphicFramePr>
          <p:nvPr/>
        </p:nvGraphicFramePr>
        <p:xfrm>
          <a:off x="6629400" y="4724400"/>
          <a:ext cx="381000" cy="744538"/>
        </p:xfrm>
        <a:graphic>
          <a:graphicData uri="http://schemas.openxmlformats.org/presentationml/2006/ole">
            <p:oleObj spid="_x0000_s6152" name="Формула" r:id="rId10" imgW="1231560" imgH="24120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1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993300"/>
                </a:solidFill>
                <a:latin typeface="Georgia" pitchFamily="18" charset="0"/>
              </a:rPr>
              <a:t>Тест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7544" y="1600201"/>
            <a:ext cx="8208912" cy="3701007"/>
          </a:xfrm>
        </p:spPr>
        <p:txBody>
          <a:bodyPr/>
          <a:lstStyle/>
          <a:p>
            <a:r>
              <a:rPr lang="ru-RU" b="1" dirty="0" smtClean="0">
                <a:latin typeface="Georgia" pitchFamily="18" charset="0"/>
              </a:rPr>
              <a:t>Открыть сайт      «Решу ОГЭ»</a:t>
            </a:r>
          </a:p>
          <a:p>
            <a:r>
              <a:rPr lang="ru-RU" b="1" dirty="0" smtClean="0">
                <a:latin typeface="Georgia" pitchFamily="18" charset="0"/>
              </a:rPr>
              <a:t>Войти под своим именем</a:t>
            </a:r>
          </a:p>
          <a:p>
            <a:r>
              <a:rPr lang="ru-RU" b="1" dirty="0" smtClean="0">
                <a:latin typeface="Georgia" pitchFamily="18" charset="0"/>
              </a:rPr>
              <a:t>Выполнить указанный вариант</a:t>
            </a:r>
          </a:p>
          <a:p>
            <a:r>
              <a:rPr lang="ru-RU" b="1" dirty="0" smtClean="0">
                <a:latin typeface="Georgia" pitchFamily="18" charset="0"/>
              </a:rPr>
              <a:t>№ </a:t>
            </a:r>
            <a:r>
              <a:rPr lang="ru-RU" b="1" dirty="0" smtClean="0">
                <a:latin typeface="Georgia" pitchFamily="18" charset="0"/>
              </a:rPr>
              <a:t>….</a:t>
            </a:r>
            <a:endParaRPr lang="ru-RU" b="1" dirty="0" smtClean="0">
              <a:latin typeface="Georgia" pitchFamily="18" charset="0"/>
            </a:endParaRPr>
          </a:p>
          <a:p>
            <a:r>
              <a:rPr lang="ru-RU" b="1" dirty="0" smtClean="0">
                <a:latin typeface="Georgia" pitchFamily="18" charset="0"/>
              </a:rPr>
              <a:t>Время работы    10 минут</a:t>
            </a:r>
          </a:p>
          <a:p>
            <a:endParaRPr lang="ru-RU" b="1" dirty="0" smtClean="0">
              <a:latin typeface="Georgia" pitchFamily="18" charset="0"/>
            </a:endParaRPr>
          </a:p>
          <a:p>
            <a:endParaRPr lang="ru-RU" b="1" dirty="0">
              <a:latin typeface="Georgi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355976" y="4437112"/>
            <a:ext cx="3810000" cy="820688"/>
          </a:xfrm>
        </p:spPr>
        <p:txBody>
          <a:bodyPr/>
          <a:lstStyle/>
          <a:p>
            <a:pPr>
              <a:buNone/>
            </a:pPr>
            <a:endParaRPr lang="ru-RU" dirty="0"/>
          </a:p>
          <a:p>
            <a:endParaRPr lang="ru-RU" dirty="0" smtClean="0"/>
          </a:p>
        </p:txBody>
      </p:sp>
      <p:pic>
        <p:nvPicPr>
          <p:cNvPr id="6" name="Picture 7" descr="J02321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660232" y="4005064"/>
            <a:ext cx="2232025" cy="259238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3635375" y="260350"/>
            <a:ext cx="4752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73050" algn="l">
              <a:spcBef>
                <a:spcPct val="50000"/>
              </a:spcBef>
              <a:buClrTx/>
              <a:buSzTx/>
              <a:buFontTx/>
              <a:buNone/>
            </a:pPr>
            <a:endParaRPr lang="ru-RU" sz="2000" b="1" i="1">
              <a:latin typeface="Times New Roman" pitchFamily="18" charset="0"/>
            </a:endParaRPr>
          </a:p>
        </p:txBody>
      </p:sp>
      <p:sp>
        <p:nvSpPr>
          <p:cNvPr id="55306" name="Rectangle 10"/>
          <p:cNvSpPr>
            <a:spLocks noChangeArrowheads="1"/>
          </p:cNvSpPr>
          <p:nvPr/>
        </p:nvSpPr>
        <p:spPr bwMode="auto">
          <a:xfrm>
            <a:off x="395536" y="476250"/>
            <a:ext cx="8496052" cy="403187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ru-RU" sz="2800" b="1" i="1" dirty="0">
                <a:solidFill>
                  <a:srgbClr val="993300"/>
                </a:solidFill>
              </a:rPr>
              <a:t>Вот и завершается </a:t>
            </a:r>
            <a:r>
              <a:rPr lang="ru-RU" sz="2800" b="1" i="1" dirty="0" smtClean="0">
                <a:solidFill>
                  <a:srgbClr val="993300"/>
                </a:solidFill>
              </a:rPr>
              <a:t>наш</a:t>
            </a:r>
            <a:r>
              <a:rPr lang="ru-RU" sz="2800" b="1" i="1" dirty="0">
                <a:solidFill>
                  <a:srgbClr val="993300"/>
                </a:solidFill>
              </a:rPr>
              <a:t> </a:t>
            </a:r>
            <a:r>
              <a:rPr lang="ru-RU" sz="2800" b="1" i="1" dirty="0" smtClean="0">
                <a:solidFill>
                  <a:srgbClr val="993300"/>
                </a:solidFill>
              </a:rPr>
              <a:t>      урок</a:t>
            </a:r>
            <a:r>
              <a:rPr lang="ru-RU" sz="2800" b="1" i="1" dirty="0">
                <a:solidFill>
                  <a:srgbClr val="993300"/>
                </a:solidFill>
              </a:rPr>
              <a:t>.</a:t>
            </a:r>
          </a:p>
          <a:p>
            <a:pPr marL="342900" indent="-342900" algn="l">
              <a:buFont typeface="Wingdings" pitchFamily="2" charset="2"/>
              <a:buNone/>
            </a:pPr>
            <a:endParaRPr lang="ru-RU" sz="2000" b="1" dirty="0">
              <a:latin typeface="Times New Roman" pitchFamily="18" charset="0"/>
            </a:endParaRPr>
          </a:p>
          <a:p>
            <a:pPr lvl="0"/>
            <a:r>
              <a:rPr lang="ru-RU" sz="2800" i="1" dirty="0">
                <a:latin typeface="Georgia" pitchFamily="18" charset="0"/>
              </a:rPr>
              <a:t>   </a:t>
            </a:r>
            <a:r>
              <a:rPr lang="ru-RU" sz="2800" i="1" dirty="0" smtClean="0">
                <a:latin typeface="Georgia" pitchFamily="18" charset="0"/>
              </a:rPr>
              <a:t>я научился…</a:t>
            </a:r>
          </a:p>
          <a:p>
            <a:pPr lvl="0"/>
            <a:r>
              <a:rPr lang="ru-RU" sz="2800" i="1" dirty="0" smtClean="0">
                <a:latin typeface="Georgia" pitchFamily="18" charset="0"/>
              </a:rPr>
              <a:t>у меня получилось </a:t>
            </a:r>
          </a:p>
          <a:p>
            <a:pPr lvl="0"/>
            <a:r>
              <a:rPr lang="ru-RU" sz="2800" i="1" dirty="0" smtClean="0">
                <a:latin typeface="Georgia" pitchFamily="18" charset="0"/>
              </a:rPr>
              <a:t>я попробую…</a:t>
            </a:r>
          </a:p>
          <a:p>
            <a:pPr lvl="0"/>
            <a:r>
              <a:rPr lang="ru-RU" sz="2800" i="1" dirty="0" smtClean="0">
                <a:latin typeface="Georgia" pitchFamily="18" charset="0"/>
              </a:rPr>
              <a:t>Какие были трудности?</a:t>
            </a:r>
          </a:p>
          <a:p>
            <a:pPr lvl="0"/>
            <a:r>
              <a:rPr lang="ru-RU" sz="2800" i="1" dirty="0" smtClean="0">
                <a:latin typeface="Georgia" pitchFamily="18" charset="0"/>
              </a:rPr>
              <a:t>Что, по вашему мнению, привело к успеху?</a:t>
            </a:r>
            <a:endParaRPr lang="ru-RU" sz="2000" i="1" dirty="0" smtClean="0">
              <a:latin typeface="Georgia" pitchFamily="18" charset="0"/>
            </a:endParaRPr>
          </a:p>
          <a:p>
            <a:pPr marL="342900" indent="-342900" algn="l">
              <a:buFont typeface="Wingdings" pitchFamily="2" charset="2"/>
              <a:buNone/>
            </a:pPr>
            <a:r>
              <a:rPr lang="ru-RU" sz="2000" b="1" dirty="0" smtClean="0">
                <a:latin typeface="Times New Roman" pitchFamily="18" charset="0"/>
              </a:rPr>
              <a:t> </a:t>
            </a:r>
            <a:endParaRPr lang="ru-RU" sz="2000" b="1" dirty="0">
              <a:latin typeface="Times New Roman" pitchFamily="18" charset="0"/>
            </a:endParaRPr>
          </a:p>
          <a:p>
            <a:pPr marL="342900" indent="-342900" algn="l"/>
            <a:endParaRPr lang="ru-RU" sz="2000" b="1" dirty="0">
              <a:latin typeface="Times New Roman" pitchFamily="18" charset="0"/>
            </a:endParaRPr>
          </a:p>
          <a:p>
            <a:pPr marL="342900" indent="-342900">
              <a:buFont typeface="Wingdings" pitchFamily="2" charset="2"/>
              <a:buNone/>
            </a:pPr>
            <a:r>
              <a:rPr lang="ru-RU" sz="2400" b="1" i="1" dirty="0">
                <a:solidFill>
                  <a:srgbClr val="336699"/>
                </a:solidFill>
              </a:rPr>
              <a:t>   </a:t>
            </a:r>
            <a:r>
              <a:rPr lang="ru-RU" sz="2800" b="1" i="1" dirty="0">
                <a:solidFill>
                  <a:srgbClr val="993300"/>
                </a:solidFill>
              </a:rPr>
              <a:t>До свидания</a:t>
            </a:r>
            <a:r>
              <a:rPr lang="en-US" sz="2800" b="1" i="1" dirty="0">
                <a:solidFill>
                  <a:srgbClr val="993300"/>
                </a:solidFill>
              </a:rPr>
              <a:t>!</a:t>
            </a:r>
            <a:r>
              <a:rPr lang="ru-RU" sz="2800" b="1" i="1" dirty="0">
                <a:solidFill>
                  <a:srgbClr val="993300"/>
                </a:solidFill>
              </a:rPr>
              <a:t> Спасибо за урок.</a:t>
            </a:r>
            <a:endParaRPr lang="ru-RU" sz="2400" b="1" i="1" dirty="0">
              <a:solidFill>
                <a:srgbClr val="99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2000"/>
                                        <p:tgtEl>
                                          <p:spTgt spid="553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4" dur="2000"/>
                                        <p:tgtEl>
                                          <p:spTgt spid="553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2000"/>
                                        <p:tgtEl>
                                          <p:spTgt spid="553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0" dur="2000"/>
                                        <p:tgtEl>
                                          <p:spTgt spid="553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2000"/>
                                        <p:tgtEl>
                                          <p:spTgt spid="553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6" dur="2000"/>
                                        <p:tgtEl>
                                          <p:spTgt spid="553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53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53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6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ru-RU" dirty="0" smtClean="0"/>
              <a:t>В презентации использованы интернет –ресурсы с бесплатных </a:t>
            </a:r>
            <a:r>
              <a:rPr lang="ru-RU" smtClean="0"/>
              <a:t>и общедоступных сайтов</a:t>
            </a:r>
            <a:endParaRPr lang="ru-RU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900113" y="188913"/>
            <a:ext cx="7772400" cy="809625"/>
          </a:xfrm>
        </p:spPr>
        <p:txBody>
          <a:bodyPr/>
          <a:lstStyle/>
          <a:p>
            <a:pPr eaLnBrk="1" hangingPunct="1"/>
            <a:r>
              <a:rPr lang="ru-RU" sz="3300" smtClean="0">
                <a:solidFill>
                  <a:srgbClr val="993300"/>
                </a:solidFill>
              </a:rPr>
              <a:t>                          </a:t>
            </a:r>
            <a:endParaRPr lang="ru-RU" sz="3300" b="1" smtClean="0">
              <a:solidFill>
                <a:srgbClr val="993300"/>
              </a:solidFill>
              <a:latin typeface="Georgia" pitchFamily="18" charset="0"/>
            </a:endParaRPr>
          </a:p>
        </p:txBody>
      </p:sp>
      <p:graphicFrame>
        <p:nvGraphicFramePr>
          <p:cNvPr id="8216" name="Object 2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139952" y="4581128"/>
          <a:ext cx="328613" cy="360363"/>
        </p:xfrm>
        <a:graphic>
          <a:graphicData uri="http://schemas.openxmlformats.org/presentationml/2006/ole">
            <p:oleObj spid="_x0000_s1026" name="Формула" r:id="rId3" imgW="126720" imgH="139680" progId="">
              <p:embed/>
            </p:oleObj>
          </a:graphicData>
        </a:graphic>
      </p:graphicFrame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362200" y="381000"/>
            <a:ext cx="4752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i="1" dirty="0">
                <a:solidFill>
                  <a:srgbClr val="993300"/>
                </a:solidFill>
                <a:latin typeface="Times New Roman" pitchFamily="18" charset="0"/>
              </a:rPr>
              <a:t>Повторение – мать учения.</a:t>
            </a:r>
            <a:endParaRPr lang="ru-RU" sz="2400" b="1" i="1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827584" y="4941168"/>
            <a:ext cx="7848600" cy="16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ClrTx/>
              <a:buSzTx/>
              <a:buFontTx/>
              <a:buNone/>
            </a:pPr>
            <a:r>
              <a:rPr lang="ru-RU" sz="2400" b="1" i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ru-RU" sz="2800" b="1" i="1" dirty="0">
                <a:solidFill>
                  <a:schemeClr val="hlink"/>
                </a:solidFill>
                <a:latin typeface="Times New Roman" pitchFamily="18" charset="0"/>
              </a:rPr>
              <a:t>а.</a:t>
            </a:r>
            <a:r>
              <a:rPr lang="ru-RU" sz="2800" b="1" i="1" dirty="0">
                <a:latin typeface="Times New Roman" pitchFamily="18" charset="0"/>
              </a:rPr>
              <a:t> </a:t>
            </a:r>
            <a:r>
              <a:rPr lang="ru-RU" sz="1800" b="1" i="1" dirty="0">
                <a:latin typeface="Times New Roman" pitchFamily="18" charset="0"/>
              </a:rPr>
              <a:t>при положительном а; </a:t>
            </a:r>
          </a:p>
          <a:p>
            <a:pPr algn="l">
              <a:spcBef>
                <a:spcPct val="50000"/>
              </a:spcBef>
              <a:buClrTx/>
              <a:buSzTx/>
              <a:buFontTx/>
              <a:buNone/>
            </a:pPr>
            <a:r>
              <a:rPr lang="ru-RU" sz="2400" b="1" i="1" dirty="0">
                <a:solidFill>
                  <a:schemeClr val="hlink"/>
                </a:solidFill>
                <a:latin typeface="Times New Roman" pitchFamily="18" charset="0"/>
              </a:rPr>
              <a:t>б</a:t>
            </a:r>
            <a:r>
              <a:rPr lang="ru-RU" sz="2400" b="1" i="1" dirty="0">
                <a:latin typeface="Times New Roman" pitchFamily="18" charset="0"/>
              </a:rPr>
              <a:t>.</a:t>
            </a:r>
            <a:r>
              <a:rPr lang="ru-RU" sz="1800" b="1" i="1" dirty="0">
                <a:latin typeface="Times New Roman" pitchFamily="18" charset="0"/>
              </a:rPr>
              <a:t>при отрицательном а;   </a:t>
            </a:r>
          </a:p>
          <a:p>
            <a:pPr algn="l">
              <a:spcBef>
                <a:spcPct val="50000"/>
              </a:spcBef>
              <a:buClrTx/>
              <a:buSzTx/>
              <a:buFontTx/>
              <a:buNone/>
            </a:pPr>
            <a:r>
              <a:rPr lang="ru-RU" sz="2400" b="1" i="1" dirty="0">
                <a:solidFill>
                  <a:schemeClr val="hlink"/>
                </a:solidFill>
                <a:latin typeface="Times New Roman" pitchFamily="18" charset="0"/>
              </a:rPr>
              <a:t>в</a:t>
            </a:r>
            <a:r>
              <a:rPr lang="ru-RU" sz="2400" b="1" i="1" dirty="0">
                <a:latin typeface="Times New Roman" pitchFamily="18" charset="0"/>
              </a:rPr>
              <a:t>.</a:t>
            </a:r>
            <a:r>
              <a:rPr lang="ru-RU" sz="1800" b="1" i="1" dirty="0">
                <a:latin typeface="Times New Roman" pitchFamily="18" charset="0"/>
              </a:rPr>
              <a:t>при неотрицательном а.</a:t>
            </a:r>
            <a:endParaRPr lang="ru-RU" sz="2400" b="1" i="1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508104" y="908720"/>
          <a:ext cx="1079500" cy="427038"/>
        </p:xfrm>
        <a:graphic>
          <a:graphicData uri="http://schemas.openxmlformats.org/presentationml/2006/ole">
            <p:oleObj spid="_x0000_s1027" name="Формула" r:id="rId4" imgW="330120" imgH="228600" progId="">
              <p:embed/>
            </p:oleObj>
          </a:graphicData>
        </a:graphic>
      </p:graphicFrame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17" name="Object 25"/>
          <p:cNvGraphicFramePr>
            <a:graphicFrameLocks noChangeAspect="1"/>
          </p:cNvGraphicFramePr>
          <p:nvPr>
            <p:ph sz="quarter" idx="4"/>
          </p:nvPr>
        </p:nvGraphicFramePr>
        <p:xfrm>
          <a:off x="6228184" y="4509120"/>
          <a:ext cx="720725" cy="412750"/>
        </p:xfrm>
        <a:graphic>
          <a:graphicData uri="http://schemas.openxmlformats.org/presentationml/2006/ole">
            <p:oleObj spid="_x0000_s1028" name="Формула" r:id="rId5" imgW="241200" imgH="228600" progId="">
              <p:embed/>
            </p:oleObj>
          </a:graphicData>
        </a:graphic>
      </p:graphicFrame>
      <p:graphicFrame>
        <p:nvGraphicFramePr>
          <p:cNvPr id="1029" name="Object 27"/>
          <p:cNvGraphicFramePr>
            <a:graphicFrameLocks noChangeAspect="1"/>
          </p:cNvGraphicFramePr>
          <p:nvPr>
            <p:ph sz="quarter" idx="2"/>
          </p:nvPr>
        </p:nvGraphicFramePr>
        <p:xfrm>
          <a:off x="-757238" y="5060950"/>
          <a:ext cx="73025" cy="77788"/>
        </p:xfrm>
        <a:graphic>
          <a:graphicData uri="http://schemas.openxmlformats.org/presentationml/2006/ole">
            <p:oleObj spid="_x0000_s1029" name="Формула" r:id="rId6" imgW="190440" imgH="203040" progId="">
              <p:embed/>
            </p:oleObj>
          </a:graphicData>
        </a:graphic>
      </p:graphicFrame>
      <p:sp>
        <p:nvSpPr>
          <p:cNvPr id="8225" name="Rectangle 33"/>
          <p:cNvSpPr>
            <a:spLocks noChangeArrowheads="1"/>
          </p:cNvSpPr>
          <p:nvPr/>
        </p:nvSpPr>
        <p:spPr bwMode="auto">
          <a:xfrm>
            <a:off x="323528" y="2492896"/>
            <a:ext cx="76962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l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i="1" dirty="0">
                <a:latin typeface="Times New Roman" pitchFamily="18" charset="0"/>
              </a:rPr>
              <a:t>2. Что называется арифметическим </a:t>
            </a:r>
          </a:p>
          <a:p>
            <a:pPr marL="342900" indent="-342900" algn="l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i="1" dirty="0">
                <a:latin typeface="Times New Roman" pitchFamily="18" charset="0"/>
              </a:rPr>
              <a:t>    квадратным  корнем из числа</a:t>
            </a:r>
            <a:r>
              <a:rPr lang="ru-RU" sz="1800" dirty="0">
                <a:latin typeface="Times New Roman" pitchFamily="18" charset="0"/>
              </a:rPr>
              <a:t> </a:t>
            </a:r>
          </a:p>
          <a:p>
            <a:pPr marL="342900" indent="-342900" algn="l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i="1" dirty="0">
                <a:solidFill>
                  <a:schemeClr val="hlink"/>
                </a:solidFill>
                <a:latin typeface="Times New Roman" pitchFamily="18" charset="0"/>
              </a:rPr>
              <a:t>а.</a:t>
            </a:r>
            <a:r>
              <a:rPr lang="ru-RU" sz="2400" b="1" i="1" dirty="0">
                <a:latin typeface="Times New Roman" pitchFamily="18" charset="0"/>
              </a:rPr>
              <a:t> </a:t>
            </a:r>
            <a:r>
              <a:rPr lang="ru-RU" sz="1800" b="1" i="1" dirty="0">
                <a:latin typeface="Times New Roman" pitchFamily="18" charset="0"/>
              </a:rPr>
              <a:t>число, квадрат которого равен а</a:t>
            </a:r>
            <a:r>
              <a:rPr lang="ru-RU" sz="1800" dirty="0">
                <a:latin typeface="Times New Roman" pitchFamily="18" charset="0"/>
              </a:rPr>
              <a:t> ; </a:t>
            </a:r>
          </a:p>
          <a:p>
            <a:pPr marL="342900" indent="-342900" algn="l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i="1" dirty="0">
                <a:solidFill>
                  <a:schemeClr val="hlink"/>
                </a:solidFill>
                <a:latin typeface="Times New Roman" pitchFamily="18" charset="0"/>
              </a:rPr>
              <a:t>б</a:t>
            </a:r>
            <a:r>
              <a:rPr lang="ru-RU" sz="1800" b="1" i="1" dirty="0">
                <a:latin typeface="Times New Roman" pitchFamily="18" charset="0"/>
              </a:rPr>
              <a:t>. положительное число, квадрат которого равен а; </a:t>
            </a:r>
          </a:p>
          <a:p>
            <a:pPr marL="342900" indent="-342900" algn="l">
              <a:spcBef>
                <a:spcPct val="0"/>
              </a:spcBef>
              <a:buClrTx/>
              <a:buSzTx/>
              <a:buFontTx/>
              <a:buNone/>
            </a:pPr>
            <a:r>
              <a:rPr lang="ru-RU" sz="1800" b="1" i="1" dirty="0">
                <a:latin typeface="Times New Roman" pitchFamily="18" charset="0"/>
              </a:rPr>
              <a:t> </a:t>
            </a:r>
            <a:r>
              <a:rPr lang="ru-RU" sz="2400" b="1" i="1" dirty="0">
                <a:solidFill>
                  <a:schemeClr val="hlink"/>
                </a:solidFill>
                <a:latin typeface="Times New Roman" pitchFamily="18" charset="0"/>
              </a:rPr>
              <a:t>в</a:t>
            </a:r>
            <a:r>
              <a:rPr lang="ru-RU" sz="2400" b="1" i="1" dirty="0">
                <a:latin typeface="Times New Roman" pitchFamily="18" charset="0"/>
              </a:rPr>
              <a:t>.</a:t>
            </a:r>
            <a:r>
              <a:rPr lang="ru-RU" sz="1800" b="1" i="1" dirty="0">
                <a:latin typeface="Times New Roman" pitchFamily="18" charset="0"/>
              </a:rPr>
              <a:t>неотрицательное число, квадрат которого равен а.</a:t>
            </a:r>
            <a:r>
              <a:rPr lang="ru-RU" sz="1800" dirty="0">
                <a:latin typeface="Times New Roman" pitchFamily="18" charset="0"/>
              </a:rPr>
              <a:t>    </a:t>
            </a:r>
          </a:p>
        </p:txBody>
      </p:sp>
      <p:sp>
        <p:nvSpPr>
          <p:cNvPr id="1038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26" name="Object 34"/>
          <p:cNvGraphicFramePr>
            <a:graphicFrameLocks noChangeAspect="1"/>
          </p:cNvGraphicFramePr>
          <p:nvPr/>
        </p:nvGraphicFramePr>
        <p:xfrm>
          <a:off x="5868144" y="2636912"/>
          <a:ext cx="647700" cy="411163"/>
        </p:xfrm>
        <a:graphic>
          <a:graphicData uri="http://schemas.openxmlformats.org/presentationml/2006/ole">
            <p:oleObj spid="_x0000_s1030" name="Формула" r:id="rId7" imgW="203040" imgH="177480" progId="">
              <p:embed/>
            </p:oleObj>
          </a:graphicData>
        </a:graphic>
      </p:graphicFrame>
      <p:sp>
        <p:nvSpPr>
          <p:cNvPr id="8229" name="Rectangle 37"/>
          <p:cNvSpPr>
            <a:spLocks noChangeArrowheads="1"/>
          </p:cNvSpPr>
          <p:nvPr/>
        </p:nvSpPr>
        <p:spPr bwMode="auto">
          <a:xfrm>
            <a:off x="755576" y="450912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i="1" dirty="0">
                <a:latin typeface="Times New Roman" pitchFamily="18" charset="0"/>
              </a:rPr>
              <a:t>3. При каком значении</a:t>
            </a:r>
            <a:r>
              <a:rPr lang="ru-RU" sz="1800" dirty="0">
                <a:latin typeface="Times New Roman" pitchFamily="18" charset="0"/>
              </a:rPr>
              <a:t>    </a:t>
            </a:r>
          </a:p>
        </p:txBody>
      </p:sp>
      <p:sp>
        <p:nvSpPr>
          <p:cNvPr id="8230" name="Rectangle 38"/>
          <p:cNvSpPr>
            <a:spLocks noChangeArrowheads="1"/>
          </p:cNvSpPr>
          <p:nvPr/>
        </p:nvSpPr>
        <p:spPr bwMode="auto">
          <a:xfrm>
            <a:off x="4572000" y="4509120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i="1" dirty="0">
                <a:latin typeface="Times New Roman" pitchFamily="18" charset="0"/>
              </a:rPr>
              <a:t>выражение</a:t>
            </a:r>
            <a:r>
              <a:rPr lang="ru-RU" sz="2000" dirty="0">
                <a:latin typeface="Times New Roman" pitchFamily="18" charset="0"/>
              </a:rPr>
              <a:t> </a:t>
            </a:r>
          </a:p>
        </p:txBody>
      </p:sp>
      <p:sp>
        <p:nvSpPr>
          <p:cNvPr id="8231" name="Rectangle 39"/>
          <p:cNvSpPr>
            <a:spLocks noChangeArrowheads="1"/>
          </p:cNvSpPr>
          <p:nvPr/>
        </p:nvSpPr>
        <p:spPr bwMode="auto">
          <a:xfrm>
            <a:off x="6934200" y="450912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i="1" dirty="0">
                <a:latin typeface="Times New Roman" pitchFamily="18" charset="0"/>
              </a:rPr>
              <a:t>имеет смысл?</a:t>
            </a:r>
            <a:r>
              <a:rPr lang="ru-RU" sz="1800" dirty="0">
                <a:latin typeface="Arial" charset="0"/>
              </a:rPr>
              <a:t> </a:t>
            </a:r>
          </a:p>
        </p:txBody>
      </p:sp>
      <p:sp>
        <p:nvSpPr>
          <p:cNvPr id="8234" name="Rectangle 42"/>
          <p:cNvSpPr>
            <a:spLocks noChangeArrowheads="1"/>
          </p:cNvSpPr>
          <p:nvPr/>
        </p:nvSpPr>
        <p:spPr bwMode="auto">
          <a:xfrm>
            <a:off x="1043608" y="908720"/>
            <a:ext cx="7696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ru-RU" sz="2400" b="1" i="1" dirty="0">
                <a:latin typeface="Times New Roman" pitchFamily="18" charset="0"/>
              </a:rPr>
              <a:t>Как называется  выражение</a:t>
            </a:r>
          </a:p>
          <a:p>
            <a:pPr marL="342900" indent="-342900" algn="l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i="1" dirty="0">
                <a:solidFill>
                  <a:schemeClr val="hlink"/>
                </a:solidFill>
                <a:latin typeface="Times New Roman" pitchFamily="18" charset="0"/>
              </a:rPr>
              <a:t>а.</a:t>
            </a:r>
            <a:r>
              <a:rPr lang="ru-RU" sz="2400" b="1" i="1" dirty="0">
                <a:latin typeface="Times New Roman" pitchFamily="18" charset="0"/>
              </a:rPr>
              <a:t>  </a:t>
            </a:r>
            <a:r>
              <a:rPr lang="ru-RU" sz="1800" b="1" i="1" dirty="0">
                <a:latin typeface="Times New Roman" pitchFamily="18" charset="0"/>
              </a:rPr>
              <a:t>Квадратным корнем</a:t>
            </a:r>
            <a:r>
              <a:rPr lang="ru-RU" sz="1600" b="1" i="1" dirty="0">
                <a:latin typeface="Times New Roman" pitchFamily="18" charset="0"/>
              </a:rPr>
              <a:t>; </a:t>
            </a:r>
          </a:p>
          <a:p>
            <a:pPr marL="342900" indent="-342900">
              <a:spcBef>
                <a:spcPct val="0"/>
              </a:spcBef>
            </a:pPr>
            <a:r>
              <a:rPr lang="ru-RU" sz="2400" b="1" i="1" dirty="0">
                <a:solidFill>
                  <a:schemeClr val="hlink"/>
                </a:solidFill>
                <a:latin typeface="Times New Roman" pitchFamily="18" charset="0"/>
              </a:rPr>
              <a:t>б</a:t>
            </a:r>
            <a:r>
              <a:rPr lang="ru-RU" sz="1800" b="1" i="1" dirty="0">
                <a:latin typeface="Times New Roman" pitchFamily="18" charset="0"/>
              </a:rPr>
              <a:t>.арифметическим </a:t>
            </a:r>
            <a:r>
              <a:rPr lang="ru-RU" sz="1800" b="1" i="1" dirty="0" smtClean="0">
                <a:latin typeface="Times New Roman" pitchFamily="18" charset="0"/>
              </a:rPr>
              <a:t>квадратным </a:t>
            </a:r>
            <a:r>
              <a:rPr lang="ru-RU" b="1" i="1" dirty="0" smtClean="0">
                <a:latin typeface="Times New Roman" pitchFamily="18" charset="0"/>
              </a:rPr>
              <a:t>корнем из числа</a:t>
            </a:r>
            <a:r>
              <a:rPr lang="ru-RU" sz="1800" b="1" i="1" dirty="0" smtClean="0">
                <a:latin typeface="Times New Roman" pitchFamily="18" charset="0"/>
              </a:rPr>
              <a:t> а</a:t>
            </a:r>
            <a:r>
              <a:rPr lang="ru-RU" sz="1600" b="1" i="1" dirty="0">
                <a:latin typeface="Times New Roman" pitchFamily="18" charset="0"/>
              </a:rPr>
              <a:t>; </a:t>
            </a:r>
          </a:p>
          <a:p>
            <a:pPr marL="342900" indent="-342900" algn="l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i="1" dirty="0">
                <a:solidFill>
                  <a:schemeClr val="hlink"/>
                </a:solidFill>
                <a:latin typeface="Times New Roman" pitchFamily="18" charset="0"/>
              </a:rPr>
              <a:t>в</a:t>
            </a:r>
            <a:r>
              <a:rPr lang="ru-RU" sz="2400" b="1" i="1" dirty="0">
                <a:latin typeface="Times New Roman" pitchFamily="18" charset="0"/>
              </a:rPr>
              <a:t>. </a:t>
            </a:r>
            <a:r>
              <a:rPr lang="ru-RU" sz="1800" b="1" i="1" dirty="0">
                <a:latin typeface="Times New Roman" pitchFamily="18" charset="0"/>
              </a:rPr>
              <a:t>корнем из числа а.</a:t>
            </a:r>
            <a:endParaRPr lang="ru-RU" sz="2400" b="1" i="1" dirty="0">
              <a:latin typeface="Times New Roman" pitchFamily="18" charset="0"/>
            </a:endParaRPr>
          </a:p>
          <a:p>
            <a:pPr marL="342900" indent="-342900" algn="l">
              <a:spcBef>
                <a:spcPct val="0"/>
              </a:spcBef>
              <a:buClrTx/>
              <a:buSzTx/>
              <a:buFontTx/>
              <a:buNone/>
            </a:pPr>
            <a:endParaRPr lang="en-US" sz="1600" b="1" i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2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2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2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2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2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2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2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7" grpId="0"/>
      <p:bldP spid="8198" grpId="0" build="allAtOnce"/>
      <p:bldP spid="8225" grpId="0" build="allAtOnce"/>
      <p:bldP spid="8229" grpId="0"/>
      <p:bldP spid="8230" grpId="0"/>
      <p:bldP spid="8231" grpId="0"/>
      <p:bldP spid="8234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381000"/>
            <a:ext cx="7696200" cy="167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 i="1" dirty="0" smtClean="0">
                <a:latin typeface="Georgia" pitchFamily="18" charset="0"/>
              </a:rPr>
              <a:t>4. Чему равно значение выражения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 i="1" dirty="0" smtClean="0">
                <a:solidFill>
                  <a:schemeClr val="hlink"/>
                </a:solidFill>
              </a:rPr>
              <a:t>а.      </a:t>
            </a:r>
            <a:r>
              <a:rPr lang="ru-RU" sz="2000" b="1" i="1" dirty="0" smtClean="0"/>
              <a:t>Х;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 i="1" dirty="0" smtClean="0"/>
              <a:t> </a:t>
            </a:r>
            <a:r>
              <a:rPr lang="ru-RU" sz="2000" b="1" i="1" dirty="0" smtClean="0">
                <a:solidFill>
                  <a:schemeClr val="hlink"/>
                </a:solidFill>
              </a:rPr>
              <a:t>б.    </a:t>
            </a:r>
            <a:r>
              <a:rPr lang="ru-RU" sz="2000" b="1" i="1" dirty="0" smtClean="0"/>
              <a:t>–Х;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 i="1" dirty="0" smtClean="0">
                <a:solidFill>
                  <a:schemeClr val="hlink"/>
                </a:solidFill>
              </a:rPr>
              <a:t>в.</a:t>
            </a:r>
            <a:r>
              <a:rPr lang="ru-RU" sz="2000" b="1" i="1" dirty="0" smtClean="0"/>
              <a:t>    	                                                                                        </a:t>
            </a:r>
          </a:p>
        </p:txBody>
      </p:sp>
      <p:sp>
        <p:nvSpPr>
          <p:cNvPr id="116752" name="Rectangle 16"/>
          <p:cNvSpPr>
            <a:spLocks noGrp="1" noChangeArrowheads="1"/>
          </p:cNvSpPr>
          <p:nvPr>
            <p:ph type="body" sz="half" idx="2"/>
          </p:nvPr>
        </p:nvSpPr>
        <p:spPr>
          <a:xfrm>
            <a:off x="683568" y="2060848"/>
            <a:ext cx="7850832" cy="285087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 i="1" dirty="0" smtClean="0"/>
              <a:t>5. Если                                                                                , то</a:t>
            </a:r>
          </a:p>
          <a:p>
            <a:pPr eaLnBrk="1" hangingPunct="1">
              <a:lnSpc>
                <a:spcPct val="90000"/>
              </a:lnSpc>
            </a:pPr>
            <a:endParaRPr lang="ru-RU" sz="2000" b="1" i="1" dirty="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 i="1" dirty="0" smtClean="0">
                <a:solidFill>
                  <a:schemeClr val="hlink"/>
                </a:solidFill>
              </a:rPr>
              <a:t>а</a:t>
            </a:r>
            <a:r>
              <a:rPr lang="ru-RU" sz="2000" b="1" i="1" dirty="0" smtClean="0"/>
              <a:t>.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b="1" i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 i="1" dirty="0" smtClean="0"/>
              <a:t> </a:t>
            </a:r>
            <a:r>
              <a:rPr lang="ru-RU" sz="2000" b="1" i="1" dirty="0" smtClean="0">
                <a:solidFill>
                  <a:schemeClr val="hlink"/>
                </a:solidFill>
              </a:rPr>
              <a:t>б</a:t>
            </a:r>
            <a:r>
              <a:rPr lang="ru-RU" sz="2000" b="1" i="1" dirty="0" smtClean="0"/>
              <a:t>.                                 </a:t>
            </a:r>
          </a:p>
          <a:p>
            <a:pPr eaLnBrk="1" hangingPunct="1">
              <a:lnSpc>
                <a:spcPct val="90000"/>
              </a:lnSpc>
            </a:pPr>
            <a:endParaRPr lang="ru-RU" sz="2000" b="1" i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 i="1" dirty="0" smtClean="0">
                <a:solidFill>
                  <a:schemeClr val="hlink"/>
                </a:solidFill>
              </a:rPr>
              <a:t>в</a:t>
            </a:r>
            <a:r>
              <a:rPr lang="ru-RU" sz="2000" b="1" i="1" dirty="0" smtClean="0"/>
              <a:t>.</a:t>
            </a:r>
            <a:endParaRPr lang="en-US" sz="2000" b="1" i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dirty="0" smtClean="0"/>
          </a:p>
        </p:txBody>
      </p:sp>
      <p:graphicFrame>
        <p:nvGraphicFramePr>
          <p:cNvPr id="116740" name="Object 4"/>
          <p:cNvGraphicFramePr>
            <a:graphicFrameLocks noChangeAspect="1"/>
          </p:cNvGraphicFramePr>
          <p:nvPr>
            <p:ph sz="quarter" idx="4294967295"/>
          </p:nvPr>
        </p:nvGraphicFramePr>
        <p:xfrm>
          <a:off x="6172200" y="304799"/>
          <a:ext cx="920080" cy="681541"/>
        </p:xfrm>
        <a:graphic>
          <a:graphicData uri="http://schemas.openxmlformats.org/presentationml/2006/ole">
            <p:oleObj spid="_x0000_s2050" name="Формула" r:id="rId3" imgW="342720" imgH="253800" progId="">
              <p:embed/>
            </p:oleObj>
          </a:graphicData>
        </a:graphic>
      </p:graphicFrame>
      <p:graphicFrame>
        <p:nvGraphicFramePr>
          <p:cNvPr id="116747" name="Object 11"/>
          <p:cNvGraphicFramePr>
            <a:graphicFrameLocks noChangeAspect="1"/>
          </p:cNvGraphicFramePr>
          <p:nvPr>
            <p:ph sz="half" idx="4294967295"/>
          </p:nvPr>
        </p:nvGraphicFramePr>
        <p:xfrm>
          <a:off x="1143000" y="1447800"/>
          <a:ext cx="517525" cy="609600"/>
        </p:xfrm>
        <a:graphic>
          <a:graphicData uri="http://schemas.openxmlformats.org/presentationml/2006/ole">
            <p:oleObj spid="_x0000_s2051" name="Формула" r:id="rId4" imgW="215640" imgH="253800" progId="">
              <p:embed/>
            </p:oleObj>
          </a:graphicData>
        </a:graphic>
      </p:graphicFrame>
      <p:graphicFrame>
        <p:nvGraphicFramePr>
          <p:cNvPr id="116753" name="Object 17"/>
          <p:cNvGraphicFramePr>
            <a:graphicFrameLocks noChangeAspect="1"/>
          </p:cNvGraphicFramePr>
          <p:nvPr/>
        </p:nvGraphicFramePr>
        <p:xfrm>
          <a:off x="1187624" y="2780928"/>
          <a:ext cx="3528392" cy="432048"/>
        </p:xfrm>
        <a:graphic>
          <a:graphicData uri="http://schemas.openxmlformats.org/presentationml/2006/ole">
            <p:oleObj spid="_x0000_s2052" name="Формула" r:id="rId5" imgW="698400" imgH="203040" progId="">
              <p:embed/>
            </p:oleObj>
          </a:graphicData>
        </a:graphic>
      </p:graphicFrame>
      <p:graphicFrame>
        <p:nvGraphicFramePr>
          <p:cNvPr id="116754" name="Object 18"/>
          <p:cNvGraphicFramePr>
            <a:graphicFrameLocks noChangeAspect="1"/>
          </p:cNvGraphicFramePr>
          <p:nvPr/>
        </p:nvGraphicFramePr>
        <p:xfrm>
          <a:off x="2123728" y="1988840"/>
          <a:ext cx="2447925" cy="592138"/>
        </p:xfrm>
        <a:graphic>
          <a:graphicData uri="http://schemas.openxmlformats.org/presentationml/2006/ole">
            <p:oleObj spid="_x0000_s2053" name="Формула" r:id="rId6" imgW="939800" imgH="228600" progId="">
              <p:embed/>
            </p:oleObj>
          </a:graphicData>
        </a:graphic>
      </p:graphicFrame>
      <p:graphicFrame>
        <p:nvGraphicFramePr>
          <p:cNvPr id="116755" name="Object 19"/>
          <p:cNvGraphicFramePr>
            <a:graphicFrameLocks noChangeAspect="1"/>
          </p:cNvGraphicFramePr>
          <p:nvPr/>
        </p:nvGraphicFramePr>
        <p:xfrm>
          <a:off x="1115616" y="3356992"/>
          <a:ext cx="2241550" cy="523875"/>
        </p:xfrm>
        <a:graphic>
          <a:graphicData uri="http://schemas.openxmlformats.org/presentationml/2006/ole">
            <p:oleObj spid="_x0000_s2054" name="Формула" r:id="rId7" imgW="977760" imgH="228600" progId="">
              <p:embed/>
            </p:oleObj>
          </a:graphicData>
        </a:graphic>
      </p:graphicFrame>
      <p:graphicFrame>
        <p:nvGraphicFramePr>
          <p:cNvPr id="116756" name="Object 20"/>
          <p:cNvGraphicFramePr>
            <a:graphicFrameLocks noChangeAspect="1"/>
          </p:cNvGraphicFramePr>
          <p:nvPr/>
        </p:nvGraphicFramePr>
        <p:xfrm>
          <a:off x="1187624" y="4005064"/>
          <a:ext cx="2286000" cy="534988"/>
        </p:xfrm>
        <a:graphic>
          <a:graphicData uri="http://schemas.openxmlformats.org/presentationml/2006/ole">
            <p:oleObj spid="_x0000_s2055" name="Формула" r:id="rId8" imgW="977760" imgH="228600" progId="">
              <p:embed/>
            </p:oleObj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1143000" y="1447800"/>
          <a:ext cx="517525" cy="609600"/>
        </p:xfrm>
        <a:graphic>
          <a:graphicData uri="http://schemas.openxmlformats.org/presentationml/2006/ole">
            <p:oleObj spid="_x0000_s2056" name="Формула" r:id="rId9" imgW="215640" imgH="253800" progId="">
              <p:embed/>
            </p:oleObj>
          </a:graphicData>
        </a:graphic>
      </p:graphicFrame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251520" y="4743817"/>
            <a:ext cx="77048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cs typeface="Arial" pitchFamily="34" charset="0"/>
              </a:rPr>
              <a:t>7. Из указанных чисел назовите иррациональные: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cs typeface="Arial" pitchFamily="34" charset="0"/>
              </a:rPr>
              <a:t>                   -2; 0; 1,5;      ;       ; 37;      ; -2,(2); 181.</a:t>
            </a:r>
          </a:p>
        </p:txBody>
      </p:sp>
      <p:pic>
        <p:nvPicPr>
          <p:cNvPr id="2058" name="Picture 10" descr="http://doc4web.ru/uploads/files/3/2403/hello_html_m50df8425.gi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699792" y="5157192"/>
            <a:ext cx="504056" cy="288032"/>
          </a:xfrm>
          <a:prstGeom prst="rect">
            <a:avLst/>
          </a:prstGeom>
          <a:noFill/>
        </p:spPr>
      </p:pic>
      <p:pic>
        <p:nvPicPr>
          <p:cNvPr id="2059" name="Picture 11" descr="http://doc4web.ru/uploads/files/3/2403/hello_html_3d5c6a96.gi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211960" y="5157192"/>
            <a:ext cx="432048" cy="320036"/>
          </a:xfrm>
          <a:prstGeom prst="rect">
            <a:avLst/>
          </a:prstGeom>
          <a:noFill/>
        </p:spPr>
      </p:pic>
      <p:pic>
        <p:nvPicPr>
          <p:cNvPr id="2060" name="Picture 12" descr="http://doc4web.ru/uploads/files/3/2403/hello_html_m6884b6d.gif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203848" y="5157192"/>
            <a:ext cx="504056" cy="29650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6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subSp spid="_x0000_s2050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6740">
                                            <p:subSp spid="_x0000_s2050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>
                                            <p:subSp spid="_x0000_s205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6747">
                                            <p:subSp spid="_x0000_s2051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6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3">
                                            <p:subSp spid="_x0000_s2052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6753">
                                            <p:subSp spid="_x0000_s2052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4">
                                            <p:subSp spid="_x0000_s2053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16754">
                                            <p:subSp spid="_x0000_s2053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5">
                                            <p:subSp spid="_x0000_s205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6755">
                                            <p:subSp spid="_x0000_s2054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6">
                                            <p:subSp spid="_x0000_s205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16756">
                                            <p:subSp spid="_x0000_s2055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subSp spid="_x0000_s205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">
                                            <p:subSp spid="_x0000_s2056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autoUpdateAnimBg="0"/>
      <p:bldP spid="116752" grpId="0" autoUpdateAnimBg="0"/>
      <p:bldP spid="205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475656" y="1524000"/>
            <a:ext cx="7363544" cy="5105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None/>
            </a:pPr>
            <a:endParaRPr lang="ru-RU" b="1" i="1" dirty="0" smtClean="0">
              <a:solidFill>
                <a:srgbClr val="993300"/>
              </a:solidFill>
              <a:latin typeface="Forte" pitchFamily="66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ru-RU" b="1" i="1" dirty="0" smtClean="0">
              <a:solidFill>
                <a:srgbClr val="993300"/>
              </a:solidFill>
              <a:latin typeface="Forte" pitchFamily="66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ru-RU" b="1" i="1" dirty="0" smtClean="0">
              <a:solidFill>
                <a:srgbClr val="993300"/>
              </a:solidFill>
              <a:latin typeface="Forte" pitchFamily="66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ru-RU" b="1" i="1" dirty="0" smtClean="0">
              <a:solidFill>
                <a:srgbClr val="993300"/>
              </a:solidFill>
              <a:latin typeface="Forte" pitchFamily="66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</a:rPr>
              <a:t>Если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b="1" i="1" dirty="0" smtClean="0">
              <a:solidFill>
                <a:srgbClr val="993300"/>
              </a:solidFill>
              <a:latin typeface="Forte" pitchFamily="66" charset="0"/>
            </a:endParaRPr>
          </a:p>
        </p:txBody>
      </p:sp>
      <p:sp>
        <p:nvSpPr>
          <p:cNvPr id="3079" name="Text Box 5"/>
          <p:cNvSpPr txBox="1">
            <a:spLocks noChangeArrowheads="1"/>
          </p:cNvSpPr>
          <p:nvPr/>
        </p:nvSpPr>
        <p:spPr bwMode="auto">
          <a:xfrm>
            <a:off x="1116013" y="4797425"/>
            <a:ext cx="80279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ClrTx/>
              <a:buSzTx/>
              <a:buFontTx/>
              <a:buNone/>
            </a:pPr>
            <a:endParaRPr lang="ru-RU" sz="1800">
              <a:latin typeface="Arial" charset="0"/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115616" y="1700808"/>
            <a:ext cx="70564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r>
              <a:rPr lang="ru-RU" sz="2800" dirty="0">
                <a:latin typeface="Times New Roman" pitchFamily="18" charset="0"/>
              </a:rPr>
              <a:t>  </a:t>
            </a:r>
            <a:r>
              <a:rPr lang="ru-RU" sz="3200" dirty="0" smtClean="0">
                <a:latin typeface="Times New Roman" pitchFamily="18" charset="0"/>
              </a:rPr>
              <a:t>Если </a:t>
            </a:r>
            <a:endParaRPr lang="ru-RU" sz="3200" dirty="0">
              <a:latin typeface="Times New Roman" pitchFamily="18" charset="0"/>
            </a:endParaRPr>
          </a:p>
        </p:txBody>
      </p:sp>
      <p:pic>
        <p:nvPicPr>
          <p:cNvPr id="13319" name="Picture 7" descr="J0232133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4265613"/>
            <a:ext cx="2232025" cy="2592387"/>
          </a:xfrm>
        </p:spPr>
      </p:pic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5148064" y="2348880"/>
          <a:ext cx="3572212" cy="864096"/>
        </p:xfrm>
        <a:graphic>
          <a:graphicData uri="http://schemas.openxmlformats.org/presentationml/2006/ole">
            <p:oleObj spid="_x0000_s3074" name="Формула" r:id="rId4" imgW="939800" imgH="228600" progId="">
              <p:embed/>
            </p:oleObj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2771800" y="1700808"/>
          <a:ext cx="2383843" cy="648072"/>
        </p:xfrm>
        <a:graphic>
          <a:graphicData uri="http://schemas.openxmlformats.org/presentationml/2006/ole">
            <p:oleObj spid="_x0000_s3075" name="Формула" r:id="rId5" imgW="736560" imgH="203040" progId="">
              <p:embed/>
            </p:oleObj>
          </a:graphicData>
        </a:graphic>
      </p:graphicFrame>
      <p:sp>
        <p:nvSpPr>
          <p:cNvPr id="3082" name="Rectangle 11"/>
          <p:cNvSpPr>
            <a:spLocks noChangeArrowheads="1"/>
          </p:cNvSpPr>
          <p:nvPr/>
        </p:nvSpPr>
        <p:spPr bwMode="auto">
          <a:xfrm>
            <a:off x="0" y="2622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3" name="Rectangle 12"/>
          <p:cNvSpPr>
            <a:spLocks noChangeArrowheads="1"/>
          </p:cNvSpPr>
          <p:nvPr/>
        </p:nvSpPr>
        <p:spPr bwMode="auto">
          <a:xfrm>
            <a:off x="0" y="3175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ru-RU" sz="2800">
                <a:latin typeface="Arial" charset="0"/>
                <a:cs typeface="Times New Roman" pitchFamily="18" charset="0"/>
              </a:rPr>
              <a:t>  </a:t>
            </a:r>
            <a:endParaRPr lang="ru-RU" sz="1800">
              <a:latin typeface="Arial" charset="0"/>
            </a:endParaRP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5292080" y="1700808"/>
            <a:ext cx="7207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ru-RU" sz="3200" dirty="0">
                <a:latin typeface="Times New Roman" pitchFamily="18" charset="0"/>
              </a:rPr>
              <a:t>то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684213" y="467152"/>
            <a:ext cx="7488237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  <a:tabLst>
                <a:tab pos="571500" algn="l"/>
              </a:tabLst>
            </a:pPr>
            <a:r>
              <a:rPr lang="ru-RU" sz="4800" b="1" i="1" dirty="0" smtClean="0">
                <a:solidFill>
                  <a:srgbClr val="603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Запоминаем и используем</a:t>
            </a:r>
            <a:endParaRPr lang="ru-RU" sz="4800" b="1" i="1" dirty="0">
              <a:solidFill>
                <a:srgbClr val="603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Object 13"/>
          <p:cNvGraphicFramePr>
            <a:graphicFrameLocks noChangeAspect="1"/>
          </p:cNvGraphicFramePr>
          <p:nvPr/>
        </p:nvGraphicFramePr>
        <p:xfrm>
          <a:off x="3059832" y="3620242"/>
          <a:ext cx="2088232" cy="567707"/>
        </p:xfrm>
        <a:graphic>
          <a:graphicData uri="http://schemas.openxmlformats.org/presentationml/2006/ole">
            <p:oleObj spid="_x0000_s3076" name="Формула" r:id="rId6" imgW="736560" imgH="203040" progId="">
              <p:embed/>
            </p:oleObj>
          </a:graphicData>
        </a:graphic>
      </p:graphicFrame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292080" y="3614574"/>
            <a:ext cx="7207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ru-RU" sz="2800" dirty="0">
                <a:latin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</a:rPr>
              <a:t>то</a:t>
            </a:r>
            <a:endParaRPr lang="ru-RU" sz="2800" dirty="0">
              <a:latin typeface="Times New Roman" pitchFamily="18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932040" y="4221088"/>
          <a:ext cx="3474914" cy="864096"/>
        </p:xfrm>
        <a:graphic>
          <a:graphicData uri="http://schemas.openxmlformats.org/presentationml/2006/ole">
            <p:oleObj spid="_x0000_s3077" name="Формула" r:id="rId7" imgW="914400" imgH="228600" progId="">
              <p:embed/>
            </p:oleObj>
          </a:graphicData>
        </a:graphic>
      </p:graphicFrame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389436" y="2348879"/>
          <a:ext cx="1750516" cy="1224137"/>
        </p:xfrm>
        <a:graphic>
          <a:graphicData uri="http://schemas.openxmlformats.org/presentationml/2006/ole">
            <p:oleObj spid="_x0000_s3078" r:id="rId8" imgW="647700" imgH="45720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>
                                            <p:subSp spid="_x0000_s307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3321">
                                            <p:subSp spid="_x0000_s3075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subSp spid="_x0000_s307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3322">
                                            <p:subSp spid="_x0000_s3074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subSp spid="_x0000_s307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subSp spid="_x0000_s3076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subSp spid="_x0000_s307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5">
                                            <p:subSp spid="_x0000_s3077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8" grpId="0" autoUpdateAnimBg="0"/>
      <p:bldP spid="13325" grpId="0" autoUpdateAnimBg="0"/>
      <p:bldP spid="13328" grpId="0" autoUpdateAnimBg="0"/>
      <p:bldP spid="1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Клип 5"/>
          <p:cNvSpPr>
            <a:spLocks noGrp="1"/>
          </p:cNvSpPr>
          <p:nvPr>
            <p:ph type="clipArt" sz="half" idx="2"/>
          </p:nvPr>
        </p:nvSpPr>
        <p:spPr/>
      </p:sp>
      <p:pic>
        <p:nvPicPr>
          <p:cNvPr id="8" name="class.mp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067944" y="2420888"/>
            <a:ext cx="864096" cy="144016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4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107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7772400" cy="2438400"/>
          </a:xfrm>
          <a:solidFill>
            <a:schemeClr val="bg1"/>
          </a:solidFill>
        </p:spPr>
        <p:txBody>
          <a:bodyPr/>
          <a:lstStyle/>
          <a:p>
            <a:pPr marL="457200" indent="-457200" defTabSz="446088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200" i="1" smtClean="0">
                <a:solidFill>
                  <a:srgbClr val="000000"/>
                </a:solidFill>
              </a:rPr>
              <a:t>           </a:t>
            </a:r>
          </a:p>
          <a:p>
            <a:pPr marL="457200" indent="-457200" defTabSz="446088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lang="ru-RU" sz="2400" i="1" smtClean="0">
              <a:solidFill>
                <a:srgbClr val="000000"/>
              </a:solidFill>
            </a:endParaRPr>
          </a:p>
        </p:txBody>
      </p:sp>
      <p:sp>
        <p:nvSpPr>
          <p:cNvPr id="51248" name="Rectangle 48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3886200"/>
            <a:ext cx="8153400" cy="2244725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None/>
            </a:pPr>
            <a:r>
              <a:rPr lang="ru-RU" sz="2400" b="1" smtClean="0">
                <a:solidFill>
                  <a:srgbClr val="000000"/>
                </a:solidFill>
                <a:latin typeface="Times New Roman" pitchFamily="18" charset="0"/>
              </a:rPr>
              <a:t>2. Внесите множитель под знак корня: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ru-RU" sz="2400" b="1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457200" indent="-457200" eaLnBrk="1" hangingPunct="1">
              <a:buFont typeface="Wingdings" pitchFamily="2" charset="2"/>
              <a:buNone/>
            </a:pPr>
            <a:endParaRPr lang="ru-RU" sz="2400" b="1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ru-RU" sz="2400" b="1" smtClean="0">
                <a:solidFill>
                  <a:srgbClr val="000000"/>
                </a:solidFill>
                <a:latin typeface="Times New Roman" pitchFamily="18" charset="0"/>
              </a:rPr>
              <a:t>3. Вынесите множитель из-под знака корня: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ru-RU" sz="2400" b="1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457200" indent="-457200" eaLnBrk="1" hangingPunct="1">
              <a:buFont typeface="Wingdings" pitchFamily="2" charset="2"/>
              <a:buNone/>
            </a:pPr>
            <a:endParaRPr lang="ru-RU" sz="2400" smtClean="0">
              <a:latin typeface="Times New Roman" pitchFamily="18" charset="0"/>
            </a:endParaRPr>
          </a:p>
        </p:txBody>
      </p:sp>
      <p:pic>
        <p:nvPicPr>
          <p:cNvPr id="51210" name="Picture 10" descr="AN00790_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550150" y="1905000"/>
            <a:ext cx="1593850" cy="1504950"/>
          </a:xfrm>
          <a:noFill/>
        </p:spPr>
      </p:pic>
      <p:graphicFrame>
        <p:nvGraphicFramePr>
          <p:cNvPr id="51212" name="Object 12"/>
          <p:cNvGraphicFramePr>
            <a:graphicFrameLocks noChangeAspect="1"/>
          </p:cNvGraphicFramePr>
          <p:nvPr/>
        </p:nvGraphicFramePr>
        <p:xfrm>
          <a:off x="838200" y="2590800"/>
          <a:ext cx="1917700" cy="528638"/>
        </p:xfrm>
        <a:graphic>
          <a:graphicData uri="http://schemas.openxmlformats.org/presentationml/2006/ole">
            <p:oleObj spid="_x0000_s4098" name="Формула" r:id="rId4" imgW="876240" imgH="241200" progId="">
              <p:embed/>
            </p:oleObj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/>
        </p:nvGraphicFramePr>
        <p:xfrm>
          <a:off x="2700338" y="2636838"/>
          <a:ext cx="3168650" cy="488950"/>
        </p:xfrm>
        <a:graphic>
          <a:graphicData uri="http://schemas.openxmlformats.org/presentationml/2006/ole">
            <p:oleObj spid="_x0000_s4099" name="Формула" r:id="rId5" imgW="1485900" imgH="228600" progId="">
              <p:embed/>
            </p:oleObj>
          </a:graphicData>
        </a:graphic>
      </p:graphicFrame>
      <p:sp>
        <p:nvSpPr>
          <p:cNvPr id="4110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11" name="Rectangle 14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12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13" name="Rectangle 18"/>
          <p:cNvSpPr>
            <a:spLocks noChangeArrowheads="1"/>
          </p:cNvSpPr>
          <p:nvPr/>
        </p:nvSpPr>
        <p:spPr bwMode="auto">
          <a:xfrm>
            <a:off x="-973138" y="119697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14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15" name="Rectangle 22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23" name="Object 23"/>
          <p:cNvGraphicFramePr>
            <a:graphicFrameLocks noChangeAspect="1"/>
          </p:cNvGraphicFramePr>
          <p:nvPr/>
        </p:nvGraphicFramePr>
        <p:xfrm>
          <a:off x="3276600" y="3200400"/>
          <a:ext cx="4608513" cy="542925"/>
        </p:xfrm>
        <a:graphic>
          <a:graphicData uri="http://schemas.openxmlformats.org/presentationml/2006/ole">
            <p:oleObj spid="_x0000_s4100" name="Формула" r:id="rId6" imgW="2145960" imgH="253800" progId="">
              <p:embed/>
            </p:oleObj>
          </a:graphicData>
        </a:graphic>
      </p:graphicFrame>
      <p:sp>
        <p:nvSpPr>
          <p:cNvPr id="4116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17" name="Rectangle 26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18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19" name="Rectangle 30"/>
          <p:cNvSpPr>
            <a:spLocks noChangeArrowheads="1"/>
          </p:cNvSpPr>
          <p:nvPr/>
        </p:nvSpPr>
        <p:spPr bwMode="auto">
          <a:xfrm>
            <a:off x="250825" y="260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31" name="Rectangle 31"/>
          <p:cNvSpPr>
            <a:spLocks noChangeArrowheads="1"/>
          </p:cNvSpPr>
          <p:nvPr/>
        </p:nvSpPr>
        <p:spPr bwMode="auto">
          <a:xfrm>
            <a:off x="685800" y="1600200"/>
            <a:ext cx="7920038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ru-RU" sz="2400" b="1">
                <a:solidFill>
                  <a:srgbClr val="000000"/>
                </a:solidFill>
                <a:latin typeface="Times New Roman" pitchFamily="18" charset="0"/>
              </a:rPr>
              <a:t>Вычислите значение квадратного корня,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2400" b="1">
                <a:solidFill>
                  <a:srgbClr val="000000"/>
                </a:solidFill>
                <a:latin typeface="Times New Roman" pitchFamily="18" charset="0"/>
              </a:rPr>
              <a:t>используя 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ru-RU" sz="2400" b="1">
                <a:solidFill>
                  <a:srgbClr val="000000"/>
                </a:solidFill>
                <a:latin typeface="Times New Roman" pitchFamily="18" charset="0"/>
              </a:rPr>
              <a:t>     теорему о корне из произведения:</a:t>
            </a:r>
          </a:p>
        </p:txBody>
      </p:sp>
      <p:sp>
        <p:nvSpPr>
          <p:cNvPr id="51232" name="Rectangle 32"/>
          <p:cNvSpPr>
            <a:spLocks noChangeArrowheads="1"/>
          </p:cNvSpPr>
          <p:nvPr/>
        </p:nvSpPr>
        <p:spPr bwMode="auto">
          <a:xfrm>
            <a:off x="1403350" y="404813"/>
            <a:ext cx="6121400" cy="97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ru-RU" sz="4000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Решаем примеры:</a:t>
            </a:r>
            <a:r>
              <a:rPr lang="ru-RU" sz="1800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/>
            </a:r>
            <a:br>
              <a:rPr lang="ru-RU" sz="1800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endParaRPr lang="ru-RU" sz="1800" dirty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graphicFrame>
        <p:nvGraphicFramePr>
          <p:cNvPr id="51244" name="Object 44"/>
          <p:cNvGraphicFramePr>
            <a:graphicFrameLocks noChangeAspect="1"/>
          </p:cNvGraphicFramePr>
          <p:nvPr>
            <p:ph sz="quarter" idx="4294967295"/>
          </p:nvPr>
        </p:nvGraphicFramePr>
        <p:xfrm>
          <a:off x="762000" y="3276600"/>
          <a:ext cx="2508250" cy="528638"/>
        </p:xfrm>
        <a:graphic>
          <a:graphicData uri="http://schemas.openxmlformats.org/presentationml/2006/ole">
            <p:oleObj spid="_x0000_s4101" name="Формула" r:id="rId7" imgW="1206360" imgH="253800" progId="">
              <p:embed/>
            </p:oleObj>
          </a:graphicData>
        </a:graphic>
      </p:graphicFrame>
      <p:sp>
        <p:nvSpPr>
          <p:cNvPr id="4122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49" name="Object 49"/>
          <p:cNvGraphicFramePr>
            <a:graphicFrameLocks noChangeAspect="1"/>
          </p:cNvGraphicFramePr>
          <p:nvPr/>
        </p:nvGraphicFramePr>
        <p:xfrm>
          <a:off x="1066800" y="4419600"/>
          <a:ext cx="1219200" cy="549275"/>
        </p:xfrm>
        <a:graphic>
          <a:graphicData uri="http://schemas.openxmlformats.org/presentationml/2006/ole">
            <p:oleObj spid="_x0000_s4102" name="Формула" r:id="rId8" imgW="482181" imgH="215713" progId="">
              <p:embed/>
            </p:oleObj>
          </a:graphicData>
        </a:graphic>
      </p:graphicFrame>
      <p:sp>
        <p:nvSpPr>
          <p:cNvPr id="4123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51" name="Object 51"/>
          <p:cNvGraphicFramePr>
            <a:graphicFrameLocks noChangeAspect="1"/>
          </p:cNvGraphicFramePr>
          <p:nvPr/>
        </p:nvGraphicFramePr>
        <p:xfrm>
          <a:off x="2362200" y="4343400"/>
          <a:ext cx="3657600" cy="628650"/>
        </p:xfrm>
        <a:graphic>
          <a:graphicData uri="http://schemas.openxmlformats.org/presentationml/2006/ole">
            <p:oleObj spid="_x0000_s4103" name="Формула" r:id="rId9" imgW="1497950" imgH="253890" progId="">
              <p:embed/>
            </p:oleObj>
          </a:graphicData>
        </a:graphic>
      </p:graphicFrame>
      <p:sp>
        <p:nvSpPr>
          <p:cNvPr id="4124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53" name="Object 53"/>
          <p:cNvGraphicFramePr>
            <a:graphicFrameLocks noChangeAspect="1"/>
          </p:cNvGraphicFramePr>
          <p:nvPr/>
        </p:nvGraphicFramePr>
        <p:xfrm>
          <a:off x="1219200" y="5715000"/>
          <a:ext cx="914400" cy="487363"/>
        </p:xfrm>
        <a:graphic>
          <a:graphicData uri="http://schemas.openxmlformats.org/presentationml/2006/ole">
            <p:oleObj spid="_x0000_s4104" name="Формула" r:id="rId10" imgW="431613" imgH="228501" progId="">
              <p:embed/>
            </p:oleObj>
          </a:graphicData>
        </a:graphic>
      </p:graphicFrame>
      <p:sp>
        <p:nvSpPr>
          <p:cNvPr id="4125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55" name="Object 55"/>
          <p:cNvGraphicFramePr>
            <a:graphicFrameLocks noChangeAspect="1"/>
          </p:cNvGraphicFramePr>
          <p:nvPr/>
        </p:nvGraphicFramePr>
        <p:xfrm>
          <a:off x="2209800" y="5638800"/>
          <a:ext cx="5029200" cy="603250"/>
        </p:xfrm>
        <a:graphic>
          <a:graphicData uri="http://schemas.openxmlformats.org/presentationml/2006/ole">
            <p:oleObj spid="_x0000_s4105" name="Формула" r:id="rId11" imgW="2145369" imgH="25389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1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1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51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51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51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51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1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51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dirty="0" smtClean="0">
                <a:solidFill>
                  <a:srgbClr val="993300"/>
                </a:solidFill>
                <a:latin typeface="Georgia" pitchFamily="18" charset="0"/>
              </a:rPr>
              <a:t>Решаем примеры: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ru-RU" b="1" i="1" smtClean="0">
                <a:solidFill>
                  <a:srgbClr val="000000"/>
                </a:solidFill>
                <a:latin typeface="Times New Roman" pitchFamily="18" charset="0"/>
              </a:rPr>
              <a:t>2. Найдите значение выражения:</a:t>
            </a:r>
            <a:endParaRPr lang="ru-RU" b="1" smtClean="0">
              <a:latin typeface="Times New Roman" pitchFamily="18" charset="0"/>
            </a:endParaRPr>
          </a:p>
        </p:txBody>
      </p:sp>
      <p:sp>
        <p:nvSpPr>
          <p:cNvPr id="5132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755650" y="2349500"/>
          <a:ext cx="1806575" cy="536575"/>
        </p:xfrm>
        <a:graphic>
          <a:graphicData uri="http://schemas.openxmlformats.org/presentationml/2006/ole">
            <p:oleObj spid="_x0000_s5122" name="Формула" r:id="rId3" imgW="812520" imgH="241200" progId="">
              <p:embed/>
            </p:oleObj>
          </a:graphicData>
        </a:graphic>
      </p:graphicFrame>
      <p:sp>
        <p:nvSpPr>
          <p:cNvPr id="5133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2555875" y="2349500"/>
          <a:ext cx="5400675" cy="519113"/>
        </p:xfrm>
        <a:graphic>
          <a:graphicData uri="http://schemas.openxmlformats.org/presentationml/2006/ole">
            <p:oleObj spid="_x0000_s5123" name="Формула" r:id="rId4" imgW="2374900" imgH="228600" progId="">
              <p:embed/>
            </p:oleObj>
          </a:graphicData>
        </a:graphic>
      </p:graphicFrame>
      <p:graphicFrame>
        <p:nvGraphicFramePr>
          <p:cNvPr id="62473" name="Object 9"/>
          <p:cNvGraphicFramePr>
            <a:graphicFrameLocks noChangeAspect="1"/>
          </p:cNvGraphicFramePr>
          <p:nvPr/>
        </p:nvGraphicFramePr>
        <p:xfrm>
          <a:off x="684213" y="3141663"/>
          <a:ext cx="2032000" cy="565150"/>
        </p:xfrm>
        <a:graphic>
          <a:graphicData uri="http://schemas.openxmlformats.org/presentationml/2006/ole">
            <p:oleObj spid="_x0000_s5124" name="Формула" r:id="rId5" imgW="863280" imgH="241200" progId="">
              <p:embed/>
            </p:oleObj>
          </a:graphicData>
        </a:graphic>
      </p:graphicFrame>
      <p:graphicFrame>
        <p:nvGraphicFramePr>
          <p:cNvPr id="62472" name="Object 8"/>
          <p:cNvGraphicFramePr>
            <a:graphicFrameLocks noChangeAspect="1"/>
          </p:cNvGraphicFramePr>
          <p:nvPr/>
        </p:nvGraphicFramePr>
        <p:xfrm>
          <a:off x="2700338" y="3141663"/>
          <a:ext cx="4968875" cy="482600"/>
        </p:xfrm>
        <a:graphic>
          <a:graphicData uri="http://schemas.openxmlformats.org/presentationml/2006/ole">
            <p:oleObj spid="_x0000_s5125" name="Формула" r:id="rId6" imgW="2349500" imgH="228600" progId="">
              <p:embed/>
            </p:oleObj>
          </a:graphicData>
        </a:graphic>
      </p:graphicFrame>
      <p:sp>
        <p:nvSpPr>
          <p:cNvPr id="5134" name="Rectangle 10"/>
          <p:cNvSpPr>
            <a:spLocks noChangeArrowheads="1"/>
          </p:cNvSpPr>
          <p:nvPr/>
        </p:nvSpPr>
        <p:spPr bwMode="auto">
          <a:xfrm>
            <a:off x="1476375" y="299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35" name="Rectangle 11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2477" name="Object 13"/>
          <p:cNvGraphicFramePr>
            <a:graphicFrameLocks noChangeAspect="1"/>
          </p:cNvGraphicFramePr>
          <p:nvPr/>
        </p:nvGraphicFramePr>
        <p:xfrm>
          <a:off x="684213" y="3933825"/>
          <a:ext cx="2087562" cy="577850"/>
        </p:xfrm>
        <a:graphic>
          <a:graphicData uri="http://schemas.openxmlformats.org/presentationml/2006/ole">
            <p:oleObj spid="_x0000_s5126" name="Формула" r:id="rId7" imgW="914400" imgH="253800" progId="">
              <p:embed/>
            </p:oleObj>
          </a:graphicData>
        </a:graphic>
      </p:graphicFrame>
      <p:graphicFrame>
        <p:nvGraphicFramePr>
          <p:cNvPr id="62476" name="Object 12"/>
          <p:cNvGraphicFramePr>
            <a:graphicFrameLocks noChangeAspect="1"/>
          </p:cNvGraphicFramePr>
          <p:nvPr/>
        </p:nvGraphicFramePr>
        <p:xfrm>
          <a:off x="2700338" y="3933825"/>
          <a:ext cx="6264275" cy="571500"/>
        </p:xfrm>
        <a:graphic>
          <a:graphicData uri="http://schemas.openxmlformats.org/presentationml/2006/ole">
            <p:oleObj spid="_x0000_s5127" name="Формула" r:id="rId8" imgW="2781000" imgH="253800" progId="">
              <p:embed/>
            </p:oleObj>
          </a:graphicData>
        </a:graphic>
      </p:graphicFrame>
      <p:sp>
        <p:nvSpPr>
          <p:cNvPr id="62478" name="Rectangle 14"/>
          <p:cNvSpPr>
            <a:spLocks noChangeArrowheads="1"/>
          </p:cNvSpPr>
          <p:nvPr/>
        </p:nvSpPr>
        <p:spPr bwMode="auto">
          <a:xfrm>
            <a:off x="0" y="3068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37" name="Rectangle 15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62480" name="Picture 16" descr="AN00790_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92950" y="188913"/>
            <a:ext cx="17303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2484" name="Object 20"/>
          <p:cNvGraphicFramePr>
            <a:graphicFrameLocks noChangeAspect="1"/>
          </p:cNvGraphicFramePr>
          <p:nvPr/>
        </p:nvGraphicFramePr>
        <p:xfrm>
          <a:off x="684213" y="4724400"/>
          <a:ext cx="2165350" cy="554038"/>
        </p:xfrm>
        <a:graphic>
          <a:graphicData uri="http://schemas.openxmlformats.org/presentationml/2006/ole">
            <p:oleObj spid="_x0000_s5128" name="Формула" r:id="rId10" imgW="939600" imgH="241200" progId="">
              <p:embed/>
            </p:oleObj>
          </a:graphicData>
        </a:graphic>
      </p:graphicFrame>
      <p:graphicFrame>
        <p:nvGraphicFramePr>
          <p:cNvPr id="62483" name="Object 19"/>
          <p:cNvGraphicFramePr>
            <a:graphicFrameLocks noChangeAspect="1"/>
          </p:cNvGraphicFramePr>
          <p:nvPr/>
        </p:nvGraphicFramePr>
        <p:xfrm>
          <a:off x="2843213" y="4724400"/>
          <a:ext cx="3960812" cy="482600"/>
        </p:xfrm>
        <a:graphic>
          <a:graphicData uri="http://schemas.openxmlformats.org/presentationml/2006/ole">
            <p:oleObj spid="_x0000_s5129" name="Формула" r:id="rId11" imgW="1879600" imgH="228600" progId="">
              <p:embed/>
            </p:oleObj>
          </a:graphicData>
        </a:graphic>
      </p:graphicFrame>
      <p:sp>
        <p:nvSpPr>
          <p:cNvPr id="5139" name="Rectangle 21"/>
          <p:cNvSpPr>
            <a:spLocks noChangeArrowheads="1"/>
          </p:cNvSpPr>
          <p:nvPr/>
        </p:nvSpPr>
        <p:spPr bwMode="auto">
          <a:xfrm>
            <a:off x="0" y="2924175"/>
            <a:ext cx="9144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5140" name="Rectangle 22"/>
          <p:cNvSpPr>
            <a:spLocks noChangeArrowheads="1"/>
          </p:cNvSpPr>
          <p:nvPr/>
        </p:nvSpPr>
        <p:spPr bwMode="auto">
          <a:xfrm>
            <a:off x="-1549400" y="3429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2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2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2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2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2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2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2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2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  <p:bldP spid="6247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71550" y="404813"/>
            <a:ext cx="6913563" cy="316865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  <a:latin typeface="Georgia" pitchFamily="18" charset="0"/>
              </a:rPr>
              <a:t>Упростите выражение:</a:t>
            </a:r>
            <a:endParaRPr lang="ru-RU" sz="3600" i="1" dirty="0" smtClean="0">
              <a:solidFill>
                <a:schemeClr val="bg2">
                  <a:lumMod val="25000"/>
                </a:schemeClr>
              </a:solidFill>
              <a:latin typeface="Georgia" pitchFamily="18" charset="0"/>
            </a:endParaRPr>
          </a:p>
        </p:txBody>
      </p:sp>
      <p:pic>
        <p:nvPicPr>
          <p:cNvPr id="9222" name="Picture 12" descr="трав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8538" y="6237288"/>
            <a:ext cx="1781175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17" descr="трав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4438" y="6453188"/>
            <a:ext cx="1781175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18" descr="трав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275" y="6424613"/>
            <a:ext cx="1781175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19" descr="трав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063" y="6424613"/>
            <a:ext cx="1781175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20" descr="трав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6237288"/>
            <a:ext cx="1781175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22" descr="трав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6237288"/>
            <a:ext cx="1781175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23" descr="трав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6424613"/>
            <a:ext cx="1781175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9" name="Picture 24" descr="трава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6237288"/>
            <a:ext cx="1781175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218" name="Содержимое 15"/>
          <p:cNvGraphicFramePr>
            <a:graphicFrameLocks noChangeAspect="1"/>
          </p:cNvGraphicFramePr>
          <p:nvPr>
            <p:ph sz="half" idx="2"/>
          </p:nvPr>
        </p:nvGraphicFramePr>
        <p:xfrm>
          <a:off x="4032250" y="3419475"/>
          <a:ext cx="3617913" cy="854075"/>
        </p:xfrm>
        <a:graphic>
          <a:graphicData uri="http://schemas.openxmlformats.org/presentationml/2006/ole">
            <p:oleObj spid="_x0000_s31746" name="Формула" r:id="rId4" imgW="914400" imgH="215640" progId="">
              <p:embed/>
            </p:oleObj>
          </a:graphicData>
        </a:graphic>
      </p:graphicFrame>
      <p:graphicFrame>
        <p:nvGraphicFramePr>
          <p:cNvPr id="9219" name="Object 4"/>
          <p:cNvGraphicFramePr>
            <a:graphicFrameLocks noChangeAspect="1"/>
          </p:cNvGraphicFramePr>
          <p:nvPr/>
        </p:nvGraphicFramePr>
        <p:xfrm>
          <a:off x="2195513" y="1700213"/>
          <a:ext cx="4464050" cy="2665412"/>
        </p:xfrm>
        <a:graphic>
          <a:graphicData uri="http://schemas.openxmlformats.org/presentationml/2006/ole">
            <p:oleObj spid="_x0000_s31747" name="Формула" r:id="rId5" imgW="672840" imgH="317160" progId="">
              <p:embed/>
            </p:oleObj>
          </a:graphicData>
        </a:graphic>
      </p:graphicFrame>
      <p:pic>
        <p:nvPicPr>
          <p:cNvPr id="9230" name="Picture 7" descr="книги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288" y="4221163"/>
            <a:ext cx="24479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2195736" y="1700808"/>
          <a:ext cx="4464050" cy="2665412"/>
        </p:xfrm>
        <a:graphic>
          <a:graphicData uri="http://schemas.openxmlformats.org/presentationml/2006/ole">
            <p:oleObj spid="_x0000_s31748" name="Формула" r:id="rId7" imgW="672840" imgH="31716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603250"/>
            <a:ext cx="9144000" cy="2794000"/>
          </a:xfrm>
        </p:spPr>
        <p:txBody>
          <a:bodyPr>
            <a:normAutofit/>
          </a:bodyPr>
          <a:lstStyle/>
          <a:p>
            <a:pPr eaLnBrk="1" hangingPunct="1"/>
            <a:r>
              <a:rPr lang="ru-RU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Упростите выражение:</a:t>
            </a:r>
          </a:p>
        </p:txBody>
      </p:sp>
      <p:sp>
        <p:nvSpPr>
          <p:cNvPr id="10245" name="WordArt 4"/>
          <p:cNvSpPr>
            <a:spLocks noChangeArrowheads="1" noChangeShapeType="1" noTextEdit="1"/>
          </p:cNvSpPr>
          <p:nvPr/>
        </p:nvSpPr>
        <p:spPr bwMode="auto">
          <a:xfrm>
            <a:off x="5219700" y="1341438"/>
            <a:ext cx="215900" cy="71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/>
              <a:cs typeface="Arial"/>
            </a:endParaRPr>
          </a:p>
          <a:p>
            <a:pPr algn="ctr"/>
            <a:endParaRPr lang="ru-RU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/>
              <a:cs typeface="Arial"/>
            </a:endParaRPr>
          </a:p>
        </p:txBody>
      </p:sp>
      <p:graphicFrame>
        <p:nvGraphicFramePr>
          <p:cNvPr id="10242" name="Object 3"/>
          <p:cNvGraphicFramePr>
            <a:graphicFrameLocks noChangeAspect="1"/>
          </p:cNvGraphicFramePr>
          <p:nvPr/>
        </p:nvGraphicFramePr>
        <p:xfrm>
          <a:off x="1476375" y="2276475"/>
          <a:ext cx="6335713" cy="1873250"/>
        </p:xfrm>
        <a:graphic>
          <a:graphicData uri="http://schemas.openxmlformats.org/presentationml/2006/ole">
            <p:oleObj spid="_x0000_s32770" name="Формула" r:id="rId3" imgW="1218960" imgH="317160" progId="">
              <p:embed/>
            </p:oleObj>
          </a:graphicData>
        </a:graphic>
      </p:graphicFrame>
      <p:pic>
        <p:nvPicPr>
          <p:cNvPr id="10246" name="Picture 6" descr="книги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188" y="5805488"/>
            <a:ext cx="50038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268</Words>
  <Application>Microsoft Office PowerPoint</Application>
  <PresentationFormat>Экран (4:3)</PresentationFormat>
  <Paragraphs>73</Paragraphs>
  <Slides>13</Slides>
  <Notes>1</Notes>
  <HiddenSlides>0</HiddenSlides>
  <MMClips>1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Формула</vt:lpstr>
      <vt:lpstr>Свойства  арифметических  квадратных  корней.</vt:lpstr>
      <vt:lpstr>                          </vt:lpstr>
      <vt:lpstr>Слайд 3</vt:lpstr>
      <vt:lpstr>Слайд 4</vt:lpstr>
      <vt:lpstr>Слайд 5</vt:lpstr>
      <vt:lpstr>Слайд 6</vt:lpstr>
      <vt:lpstr>Решаем примеры:</vt:lpstr>
      <vt:lpstr>Слайд 8</vt:lpstr>
      <vt:lpstr>Упростите выражение:</vt:lpstr>
      <vt:lpstr>Определить неизвестный множитель.</vt:lpstr>
      <vt:lpstr>Тест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Светлана</cp:lastModifiedBy>
  <cp:revision>37</cp:revision>
  <dcterms:created xsi:type="dcterms:W3CDTF">2020-02-12T06:26:52Z</dcterms:created>
  <dcterms:modified xsi:type="dcterms:W3CDTF">2020-05-20T16:54:24Z</dcterms:modified>
</cp:coreProperties>
</file>