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61" r:id="rId4"/>
    <p:sldId id="262" r:id="rId5"/>
    <p:sldId id="281" r:id="rId6"/>
    <p:sldId id="263" r:id="rId7"/>
    <p:sldId id="264" r:id="rId8"/>
    <p:sldId id="265" r:id="rId9"/>
    <p:sldId id="283" r:id="rId10"/>
    <p:sldId id="282" r:id="rId11"/>
    <p:sldId id="266" r:id="rId12"/>
    <p:sldId id="285" r:id="rId13"/>
    <p:sldId id="286" r:id="rId14"/>
    <p:sldId id="284" r:id="rId15"/>
    <p:sldId id="289" r:id="rId16"/>
    <p:sldId id="287" r:id="rId17"/>
    <p:sldId id="270" r:id="rId18"/>
    <p:sldId id="272" r:id="rId19"/>
    <p:sldId id="273" r:id="rId20"/>
    <p:sldId id="271" r:id="rId21"/>
    <p:sldId id="274" r:id="rId22"/>
    <p:sldId id="275" r:id="rId23"/>
    <p:sldId id="276" r:id="rId24"/>
    <p:sldId id="280" r:id="rId25"/>
    <p:sldId id="269" r:id="rId26"/>
    <p:sldId id="288" r:id="rId27"/>
    <p:sldId id="277" r:id="rId28"/>
    <p:sldId id="278" r:id="rId29"/>
    <p:sldId id="279" r:id="rId30"/>
    <p:sldId id="290" r:id="rId31"/>
    <p:sldId id="258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65" autoAdjust="0"/>
    <p:restoredTop sz="94963" autoAdjust="0"/>
  </p:normalViewPr>
  <p:slideViewPr>
    <p:cSldViewPr>
      <p:cViewPr>
        <p:scale>
          <a:sx n="64" d="100"/>
          <a:sy n="64" d="100"/>
        </p:scale>
        <p:origin x="-1728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338463-53A2-4F60-A8DB-2CCCFD546B38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6F99B-B876-4F8B-9B80-769C7D16D4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531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6F99B-B876-4F8B-9B80-769C7D16D447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1823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6F99B-B876-4F8B-9B80-769C7D16D447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68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6F99B-B876-4F8B-9B80-769C7D16D447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682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6F99B-B876-4F8B-9B80-769C7D16D447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682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6F99B-B876-4F8B-9B80-769C7D16D447}" type="slidenum">
              <a:rPr lang="ru-RU" smtClean="0"/>
              <a:pPr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70309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6F99B-B876-4F8B-9B80-769C7D16D447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83829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slide" Target="slide5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slide" Target="slide6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slide" Target="slide16.xml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7.png"/><Relationship Id="rId7" Type="http://schemas.openxmlformats.org/officeDocument/2006/relationships/image" Target="../media/image4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17.xml"/><Relationship Id="rId5" Type="http://schemas.openxmlformats.org/officeDocument/2006/relationships/image" Target="../media/image8.png"/><Relationship Id="rId4" Type="http://schemas.openxmlformats.org/officeDocument/2006/relationships/image" Target="../media/image40.png"/><Relationship Id="rId9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4.png"/><Relationship Id="rId10" Type="http://schemas.openxmlformats.org/officeDocument/2006/relationships/image" Target="../media/image50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Relationship Id="rId9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64.jpeg"/><Relationship Id="rId7" Type="http://schemas.openxmlformats.org/officeDocument/2006/relationships/slide" Target="slide2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" Target="slide24.xml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Relationship Id="rId9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8.jpeg"/><Relationship Id="rId7" Type="http://schemas.openxmlformats.org/officeDocument/2006/relationships/slide" Target="slide27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image" Target="../media/image40.png"/><Relationship Id="rId9" Type="http://schemas.openxmlformats.org/officeDocument/2006/relationships/image" Target="../media/image8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54.png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2.xml"/><Relationship Id="rId6" Type="http://schemas.openxmlformats.org/officeDocument/2006/relationships/slide" Target="slide29.xml"/><Relationship Id="rId5" Type="http://schemas.openxmlformats.org/officeDocument/2006/relationships/image" Target="../media/image88.png"/><Relationship Id="rId4" Type="http://schemas.openxmlformats.org/officeDocument/2006/relationships/image" Target="../media/image87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91.png"/><Relationship Id="rId7" Type="http://schemas.openxmlformats.org/officeDocument/2006/relationships/slide" Target="slide31.xml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2.png"/><Relationship Id="rId5" Type="http://schemas.openxmlformats.org/officeDocument/2006/relationships/image" Target="../media/image40.png"/><Relationship Id="rId4" Type="http://schemas.openxmlformats.org/officeDocument/2006/relationships/image" Target="../media/image7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xn--80ahjdhyhi3f.xn--p1ai/application/uploads/catalog/42f541a65067e9b0ffef5f04cf9cdff8.jpg"/>
          <p:cNvPicPr>
            <a:picLocks noChangeAspect="1" noChangeArrowheads="1"/>
          </p:cNvPicPr>
          <p:nvPr/>
        </p:nvPicPr>
        <p:blipFill>
          <a:blip r:embed="rId2"/>
          <a:srcRect t="8594" b="164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-285776"/>
            <a:ext cx="9144000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953013" y="5417096"/>
            <a:ext cx="7237974" cy="1368152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solidFill>
              <a:schemeClr val="bg1">
                <a:alpha val="22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  Автор: Оксана Дмитриевна Корепанова,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учитель английского языка 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МБОУ Игринской СОШ №1 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новое\Screenshot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27538"/>
            <a:ext cx="9144001" cy="6330462"/>
          </a:xfrm>
          <a:prstGeom prst="rect">
            <a:avLst/>
          </a:prstGeom>
          <a:noFill/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542" y="2460705"/>
            <a:ext cx="3199822" cy="1514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Овальная выноска 4"/>
          <p:cNvSpPr/>
          <p:nvPr/>
        </p:nvSpPr>
        <p:spPr>
          <a:xfrm>
            <a:off x="971048" y="-171400"/>
            <a:ext cx="6048671" cy="2111439"/>
          </a:xfrm>
          <a:prstGeom prst="wedgeEllipseCallout">
            <a:avLst>
              <a:gd name="adj1" fmla="val -8455"/>
              <a:gd name="adj2" fmla="val 155698"/>
            </a:avLst>
          </a:prstGeom>
          <a:solidFill>
            <a:schemeClr val="bg1"/>
          </a:solidFill>
          <a:ln>
            <a:solidFill>
              <a:schemeClr val="accent1">
                <a:shade val="50000"/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Привет, ребята!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</a:rPr>
              <a:t>В Соединенном Королевстве простых времен случилась беда: злой волшебник украл магическую книгу с грамматическими заклинаниями и закрыл за тремя замками.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" name="Овальная выноска 14"/>
          <p:cNvSpPr/>
          <p:nvPr/>
        </p:nvSpPr>
        <p:spPr>
          <a:xfrm>
            <a:off x="971047" y="-171400"/>
            <a:ext cx="6048671" cy="2111439"/>
          </a:xfrm>
          <a:prstGeom prst="wedgeEllipseCallout">
            <a:avLst>
              <a:gd name="adj1" fmla="val -8455"/>
              <a:gd name="adj2" fmla="val 155698"/>
            </a:avLst>
          </a:prstGeom>
          <a:solidFill>
            <a:schemeClr val="bg1"/>
          </a:solidFill>
          <a:ln>
            <a:solidFill>
              <a:schemeClr val="accent1">
                <a:shade val="50000"/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Теперь он может нанести непоправимый вред  установленным правилам в этом Королевстве.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Ребята, помогите найти эту книгу!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Злой волшебник спрятал ключи в этих трех замках.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6" name="Овальная выноска 15"/>
          <p:cNvSpPr/>
          <p:nvPr/>
        </p:nvSpPr>
        <p:spPr>
          <a:xfrm>
            <a:off x="972202" y="-171402"/>
            <a:ext cx="6048671" cy="2111439"/>
          </a:xfrm>
          <a:prstGeom prst="wedgeEllipseCallout">
            <a:avLst>
              <a:gd name="adj1" fmla="val -8455"/>
              <a:gd name="adj2" fmla="val 155698"/>
            </a:avLst>
          </a:prstGeom>
          <a:solidFill>
            <a:schemeClr val="bg1"/>
          </a:solidFill>
          <a:ln>
            <a:solidFill>
              <a:schemeClr val="accent1">
                <a:shade val="50000"/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Чтобы добыть ключи, нужно пройти испытания!  Вашу помощь ждут герои сказок!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Кликните на замок </a:t>
            </a:r>
            <a:r>
              <a:rPr lang="en-US" b="1" dirty="0" smtClean="0">
                <a:solidFill>
                  <a:schemeClr val="tx1"/>
                </a:solidFill>
              </a:rPr>
              <a:t>Present Simple.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65" y="1484784"/>
            <a:ext cx="3464421" cy="161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0" y="2132856"/>
            <a:ext cx="3574121" cy="351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1\Desktop\новое\clipart-disney-pan-peter-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flipH="1">
            <a:off x="2730297" y="4214818"/>
            <a:ext cx="951790" cy="2138356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586" y="332656"/>
            <a:ext cx="2675185" cy="1607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1\Desktop\новое\600px-Peter_Pan_KHBBS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786842" y="714356"/>
            <a:ext cx="1571616" cy="1833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98728E-6 L -0.49618 0.031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0" y="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9618 0.03146 L -0.66146 0.5246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00" y="2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3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693" y="4783230"/>
            <a:ext cx="2408237" cy="189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E:\новое\Tinkerbell-590x85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6818"/>
            <a:ext cx="176732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E:\новое\container-2028459__48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527030"/>
            <a:ext cx="1800200" cy="224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60032" y="5360807"/>
            <a:ext cx="772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[z]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87377" y="5482715"/>
            <a:ext cx="7920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</a:t>
            </a:r>
            <a:r>
              <a:rPr lang="en-US" sz="3600" b="1" dirty="0" err="1">
                <a:solidFill>
                  <a:srgbClr val="FF0000"/>
                </a:solidFill>
              </a:rPr>
              <a:t>iz</a:t>
            </a:r>
            <a:r>
              <a:rPr lang="en-US" sz="3600" b="1" dirty="0">
                <a:solidFill>
                  <a:srgbClr val="FF0000"/>
                </a:solidFill>
              </a:rPr>
              <a:t>]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804623" y="1196752"/>
            <a:ext cx="10311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cooks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246516" y="1695145"/>
            <a:ext cx="9796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helps</a:t>
            </a:r>
            <a:endParaRPr lang="ru-RU" sz="28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275797" y="3244334"/>
            <a:ext cx="8481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likes</a:t>
            </a:r>
            <a:endParaRPr lang="ru-RU" sz="28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518562" y="1535306"/>
            <a:ext cx="9712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takes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8151366" y="1273696"/>
            <a:ext cx="8851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talks</a:t>
            </a:r>
            <a:endParaRPr lang="ru-RU" sz="28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774695" y="2276872"/>
            <a:ext cx="11176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cleans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412142" y="1273696"/>
            <a:ext cx="1221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dances</a:t>
            </a:r>
            <a:endParaRPr lang="ru-RU" sz="28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200633" y="1089030"/>
            <a:ext cx="798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flies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825128" y="2306951"/>
            <a:ext cx="8672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goes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051857" y="2353816"/>
            <a:ext cx="893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does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7388051" y="3861048"/>
            <a:ext cx="9469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plays</a:t>
            </a:r>
            <a:endParaRPr lang="ru-RU" sz="2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879465" y="2306951"/>
            <a:ext cx="1002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reads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75574" y="1408429"/>
            <a:ext cx="8402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ea typeface="Calibri"/>
                <a:cs typeface="Times New Roman"/>
              </a:rPr>
              <a:t>runs</a:t>
            </a:r>
            <a:endParaRPr lang="ru-RU" sz="28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2528859" y="2122285"/>
            <a:ext cx="11158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swims</a:t>
            </a:r>
            <a:endParaRPr lang="ru-RU" sz="28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7455306" y="3126818"/>
            <a:ext cx="8054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tells</a:t>
            </a:r>
            <a:endParaRPr lang="ru-RU" sz="28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333913" y="3019096"/>
            <a:ext cx="12852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washes</a:t>
            </a:r>
            <a:endParaRPr lang="ru-RU" sz="28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5401203" y="3861048"/>
            <a:ext cx="1410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watches</a:t>
            </a:r>
            <a:endParaRPr lang="ru-RU" sz="2800" b="1" dirty="0"/>
          </a:p>
        </p:txBody>
      </p:sp>
      <p:pic>
        <p:nvPicPr>
          <p:cNvPr id="2051" name="Picture 3" descr="E:\новое\greek-vase-amphora-vector-clip-art-1256272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670470"/>
            <a:ext cx="1296143" cy="202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73073" y="5326066"/>
            <a:ext cx="666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[s]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8824" y="-7453"/>
            <a:ext cx="85736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Ребята, глаголы рассыпались. Распределите</a:t>
            </a:r>
          </a:p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 их по кувшинам. Начните со звука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274176" y="300323"/>
            <a:ext cx="666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[s]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Управляющая кнопка: в конец 18">
            <a:hlinkClick r:id="rId7" action="ppaction://hlinksldjump" highlightClick="1"/>
          </p:cNvPr>
          <p:cNvSpPr/>
          <p:nvPr/>
        </p:nvSpPr>
        <p:spPr>
          <a:xfrm>
            <a:off x="8260783" y="6237312"/>
            <a:ext cx="775697" cy="436631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924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85185E-6 L -0.3783 0.5509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24" y="2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7037E-7 L -0.27622 0.3356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19" y="1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81481E-6 L -0.17309 0.5775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2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48148E-6 L -0.69531 0.6131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74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-0.00648 L -0.00104 0.5442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7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2" grpId="0"/>
      <p:bldP spid="23" grpId="0"/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3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832" y="4766269"/>
            <a:ext cx="2408237" cy="189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E:\новое\greek-vase-amphora-vector-clip-art-1256272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670470"/>
            <a:ext cx="1296143" cy="202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новое\Tinkerbell-590x856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939" y="3126818"/>
            <a:ext cx="1985267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62611" y="5195915"/>
            <a:ext cx="666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[s]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54992" y="5388461"/>
            <a:ext cx="7920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</a:t>
            </a:r>
            <a:r>
              <a:rPr lang="en-US" sz="3600" b="1" dirty="0" err="1">
                <a:solidFill>
                  <a:srgbClr val="FF0000"/>
                </a:solidFill>
              </a:rPr>
              <a:t>iz</a:t>
            </a:r>
            <a:r>
              <a:rPr lang="en-US" sz="3600" b="1" dirty="0">
                <a:solidFill>
                  <a:srgbClr val="FF0000"/>
                </a:solidFill>
              </a:rPr>
              <a:t>]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74695" y="2276872"/>
            <a:ext cx="11176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cleans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412142" y="1273696"/>
            <a:ext cx="1221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dances</a:t>
            </a:r>
            <a:endParaRPr lang="ru-RU" sz="28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200633" y="1089030"/>
            <a:ext cx="7986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flies</a:t>
            </a:r>
            <a:endParaRPr lang="ru-RU" sz="2800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5825128" y="2306951"/>
            <a:ext cx="8672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goes</a:t>
            </a:r>
            <a:endParaRPr lang="ru-RU" sz="28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051857" y="2353816"/>
            <a:ext cx="893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does</a:t>
            </a:r>
            <a:endParaRPr lang="ru-RU" sz="2800" b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7388051" y="3861048"/>
            <a:ext cx="9469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plays</a:t>
            </a:r>
            <a:endParaRPr lang="ru-RU" sz="2800" b="1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7879465" y="2306951"/>
            <a:ext cx="1002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reads</a:t>
            </a:r>
            <a:endParaRPr lang="ru-RU" sz="2800" b="1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75574" y="1408429"/>
            <a:ext cx="8402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ea typeface="Calibri"/>
                <a:cs typeface="Times New Roman"/>
              </a:rPr>
              <a:t>runs</a:t>
            </a:r>
            <a:endParaRPr lang="ru-RU" sz="2800" b="1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2528859" y="2122285"/>
            <a:ext cx="11158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swims</a:t>
            </a:r>
            <a:endParaRPr lang="ru-RU" sz="2800" b="1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7455306" y="3126818"/>
            <a:ext cx="8054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tells</a:t>
            </a:r>
            <a:endParaRPr lang="ru-RU" sz="28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333913" y="3019096"/>
            <a:ext cx="12852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washes</a:t>
            </a:r>
            <a:endParaRPr lang="ru-RU" sz="28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5401203" y="3861048"/>
            <a:ext cx="1410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watches</a:t>
            </a:r>
            <a:endParaRPr lang="ru-RU" sz="2800" b="1" dirty="0"/>
          </a:p>
        </p:txBody>
      </p:sp>
      <p:pic>
        <p:nvPicPr>
          <p:cNvPr id="2050" name="Picture 2" descr="E:\новое\container-2028459__48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633" y="4555890"/>
            <a:ext cx="1800200" cy="224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14248" y="5360807"/>
            <a:ext cx="772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[z]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28786" y="8864"/>
            <a:ext cx="67521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А теперь соберите глаголы со звуком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02864" y="-52692"/>
            <a:ext cx="772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[z]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0783" y="6233927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5834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42604 0.4553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2" y="2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06909 0.64954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55" y="3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-0.12083 0.4509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42" y="22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L -0.28733 0.2138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10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-0.34462 0.4298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40" y="21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6562 0.5715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6 L 0.21111 0.47801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56" y="2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48148E-6 L -0.31094 0.33148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56" y="1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0717 0.47569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2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3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новое\greek-vase-amphora-vector-clip-art-1256272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670470"/>
            <a:ext cx="1296143" cy="202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новое\Tinkerbell-590x856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939" y="3126818"/>
            <a:ext cx="1985267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62611" y="5195915"/>
            <a:ext cx="666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[s]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12142" y="1273696"/>
            <a:ext cx="12218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dances</a:t>
            </a:r>
            <a:endParaRPr lang="ru-RU" sz="2800" b="1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333913" y="3019096"/>
            <a:ext cx="12852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washes</a:t>
            </a:r>
            <a:endParaRPr lang="ru-RU" sz="2800" b="1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5401203" y="3861048"/>
            <a:ext cx="1410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/>
              <a:t>watches</a:t>
            </a:r>
            <a:endParaRPr lang="ru-RU" sz="2800" b="1" dirty="0"/>
          </a:p>
        </p:txBody>
      </p:sp>
      <p:pic>
        <p:nvPicPr>
          <p:cNvPr id="2050" name="Picture 2" descr="E:\новое\container-2028459__48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633" y="4555890"/>
            <a:ext cx="1800200" cy="224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714248" y="5360807"/>
            <a:ext cx="772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[z]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2052" name="Picture 4" descr="E:\новое\190_.png"/>
          <p:cNvPicPr>
            <a:picLocks noChangeAspect="1" noChangeArrowheads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142" y="4809791"/>
            <a:ext cx="2408330" cy="188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124778" y="5430467"/>
            <a:ext cx="7920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</a:t>
            </a:r>
            <a:r>
              <a:rPr lang="en-US" sz="3600" b="1" dirty="0" err="1">
                <a:solidFill>
                  <a:srgbClr val="FF0000"/>
                </a:solidFill>
              </a:rPr>
              <a:t>iz</a:t>
            </a:r>
            <a:r>
              <a:rPr lang="en-US" sz="3600" b="1" dirty="0">
                <a:solidFill>
                  <a:srgbClr val="FF0000"/>
                </a:solidFill>
              </a:rPr>
              <a:t>]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88640"/>
            <a:ext cx="8424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b="1" dirty="0" smtClean="0">
                <a:solidFill>
                  <a:srgbClr val="FF0000"/>
                </a:solidFill>
              </a:rPr>
              <a:t>Соберите оставшиеся глаголы </a:t>
            </a:r>
            <a:r>
              <a:rPr lang="ru-RU" sz="2800" b="1" dirty="0">
                <a:solidFill>
                  <a:srgbClr val="FF0000"/>
                </a:solidFill>
              </a:rPr>
              <a:t>со звуком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801528" y="65529"/>
            <a:ext cx="7920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[</a:t>
            </a:r>
            <a:r>
              <a:rPr lang="en-US" sz="3600" b="1" dirty="0" err="1">
                <a:solidFill>
                  <a:srgbClr val="FF0000"/>
                </a:solidFill>
              </a:rPr>
              <a:t>iz</a:t>
            </a:r>
            <a:r>
              <a:rPr lang="en-US" sz="3600" b="1" dirty="0">
                <a:solidFill>
                  <a:srgbClr val="FF0000"/>
                </a:solidFill>
              </a:rPr>
              <a:t>]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3075" name="Picture 3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6233927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876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03212 0.61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97" y="30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59259E-6 L 0.14097 0.2453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49" y="12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7.40741E-7 L 0.14723 0.3578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1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3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secrets-world.com/uploads/posts/2015-06/1434121103_vo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Ariel</a:t>
            </a:r>
            <a:r>
              <a:rPr lang="ru-RU" b="1" dirty="0" smtClean="0">
                <a:solidFill>
                  <a:schemeClr val="bg1"/>
                </a:solidFill>
              </a:rPr>
              <a:t>                    </a:t>
            </a:r>
            <a:r>
              <a:rPr lang="en-US" b="1" dirty="0" smtClean="0">
                <a:solidFill>
                  <a:schemeClr val="bg1"/>
                </a:solidFill>
              </a:rPr>
              <a:t>well</a:t>
            </a:r>
            <a:r>
              <a:rPr lang="en-US" b="1" dirty="0">
                <a:solidFill>
                  <a:schemeClr val="bg1"/>
                </a:solidFill>
              </a:rPr>
              <a:t>.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5710350" cy="4018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23728" y="5877272"/>
            <a:ext cx="13420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sings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300192" y="5877271"/>
            <a:ext cx="12458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sing</a:t>
            </a:r>
            <a:r>
              <a:rPr lang="en-US" sz="4400" dirty="0" smtClean="0"/>
              <a:t> </a:t>
            </a:r>
            <a:endParaRPr lang="ru-RU" sz="4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0"/>
            <a:ext cx="84249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000" b="1" dirty="0" smtClean="0">
                <a:solidFill>
                  <a:srgbClr val="FF0000"/>
                </a:solidFill>
              </a:rPr>
              <a:t>Выберите нужное слово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4098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183162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0062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022E-16 L 0.17326 -0.790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63" y="-3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www.stihi.ru/pics/2017/11/03/31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5277" cy="6858000"/>
          </a:xfrm>
          <a:prstGeom prst="rect">
            <a:avLst/>
          </a:prstGeom>
          <a:noFill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15535"/>
            <a:ext cx="4128864" cy="5342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143000"/>
          </a:xfrm>
        </p:spPr>
        <p:txBody>
          <a:bodyPr/>
          <a:lstStyle/>
          <a:p>
            <a:r>
              <a:rPr lang="en-US" b="1" dirty="0" err="1"/>
              <a:t>Cindirella</a:t>
            </a:r>
            <a:r>
              <a:rPr lang="en-US" b="1" dirty="0"/>
              <a:t> </a:t>
            </a:r>
            <a:r>
              <a:rPr lang="ru-RU" b="1" dirty="0" smtClean="0"/>
              <a:t>                 </a:t>
            </a:r>
            <a:r>
              <a:rPr lang="en-US" b="1" dirty="0" smtClean="0"/>
              <a:t>well</a:t>
            </a:r>
            <a:r>
              <a:rPr lang="en-US" b="1" dirty="0"/>
              <a:t>.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32240" y="2852936"/>
            <a:ext cx="15508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dirty="0" smtClean="0"/>
              <a:t> </a:t>
            </a:r>
            <a:r>
              <a:rPr lang="en-US" sz="4400" b="1" dirty="0" smtClean="0">
                <a:solidFill>
                  <a:srgbClr val="FF0000"/>
                </a:solidFill>
              </a:rPr>
              <a:t>cook 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50719" y="2852935"/>
            <a:ext cx="164237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cooks 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6148" name="Picture 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240" y="6093296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7124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7.40741E-7 L -0.06823 -0.4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20" y="-2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procyk.estranky.cz/img/original/5/minie-mouse.jpg"/>
          <p:cNvPicPr>
            <a:picLocks noChangeAspect="1" noChangeArrowheads="1"/>
          </p:cNvPicPr>
          <p:nvPr/>
        </p:nvPicPr>
        <p:blipFill>
          <a:blip r:embed="rId2"/>
          <a:srcRect r="6250" b="49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Autofit/>
          </a:bodyPr>
          <a:lstStyle/>
          <a:p>
            <a:r>
              <a:rPr lang="en-US" dirty="0"/>
              <a:t>Minnie Mouse </a:t>
            </a:r>
            <a:r>
              <a:rPr lang="ru-RU" dirty="0" smtClean="0"/>
              <a:t>                </a:t>
            </a:r>
            <a:r>
              <a:rPr lang="en-US" dirty="0" smtClean="0"/>
              <a:t>the </a:t>
            </a:r>
            <a:r>
              <a:rPr lang="en-US" dirty="0"/>
              <a:t>piano well.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858016" y="5715016"/>
            <a:ext cx="15109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 plays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57290" y="5786454"/>
            <a:ext cx="129016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play</a:t>
            </a:r>
            <a:r>
              <a:rPr lang="en-US" sz="4400" dirty="0" smtClean="0"/>
              <a:t> </a:t>
            </a:r>
            <a:endParaRPr lang="ru-RU" sz="4400" dirty="0"/>
          </a:p>
        </p:txBody>
      </p:sp>
      <p:pic>
        <p:nvPicPr>
          <p:cNvPr id="512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252682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782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8.60315E-7 L -0.35625 -0.8085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800" y="-40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79" r="23021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The Fisherman                 very well.</a:t>
            </a:r>
            <a:endParaRPr lang="ru-RU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5923552"/>
            <a:ext cx="15359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fishes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44155" y="5923551"/>
            <a:ext cx="10278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fish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717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262728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4.07407E-6 L 0.33819 -0.797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27" y="-3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8" name="Picture 8" descr="https://cdn.wallaps.com/wallpapers/180000/176443.jpg"/>
          <p:cNvPicPr>
            <a:picLocks noChangeAspect="1" noChangeArrowheads="1"/>
          </p:cNvPicPr>
          <p:nvPr/>
        </p:nvPicPr>
        <p:blipFill>
          <a:blip r:embed="rId2"/>
          <a:srcRect r="25367" b="488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solidFill>
                  <a:schemeClr val="bg1"/>
                </a:solidFill>
              </a:rPr>
              <a:t>The Indians </a:t>
            </a:r>
            <a:r>
              <a:rPr lang="ru-RU" b="1" dirty="0" smtClean="0">
                <a:solidFill>
                  <a:schemeClr val="bg1"/>
                </a:solidFill>
              </a:rPr>
              <a:t>              </a:t>
            </a:r>
            <a:r>
              <a:rPr lang="en-US" b="1" dirty="0" smtClean="0">
                <a:solidFill>
                  <a:schemeClr val="bg1"/>
                </a:solidFill>
              </a:rPr>
              <a:t>the animals well.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6082" name="Picture 2" descr="https://img-fotki.yandex.ru/get/9060/134091466.112/0_db668_72f1b413_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643314"/>
            <a:ext cx="2071702" cy="3031759"/>
          </a:xfrm>
          <a:prstGeom prst="rect">
            <a:avLst/>
          </a:prstGeom>
          <a:noFill/>
        </p:spPr>
      </p:pic>
      <p:pic>
        <p:nvPicPr>
          <p:cNvPr id="46084" name="Picture 4" descr="http://img-fotki.yandex.ru/get/9802/16969765.1fb/0_8c954_10d97adf_ori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3214678" y="2571744"/>
            <a:ext cx="1071570" cy="4071966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428728" y="5786454"/>
            <a:ext cx="15082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hunts</a:t>
            </a:r>
            <a:endParaRPr lang="ru-RU" sz="4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643702" y="5786454"/>
            <a:ext cx="141211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 hunt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211523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3.82979E-6 L -0.36684 -0.7770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0" y="-38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http://nevseoboi.com.ua/uploads/posts/2010-03/1267631675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984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r>
              <a:rPr lang="en-US" b="1" dirty="0"/>
              <a:t>Tinker Bell </a:t>
            </a:r>
            <a:r>
              <a:rPr lang="ru-RU" b="1" dirty="0" smtClean="0"/>
              <a:t>                </a:t>
            </a:r>
            <a:r>
              <a:rPr lang="en-US" b="1" dirty="0" smtClean="0"/>
              <a:t>over </a:t>
            </a:r>
            <a:r>
              <a:rPr lang="en-US" b="1" dirty="0"/>
              <a:t>the sea.</a:t>
            </a:r>
            <a:endParaRPr lang="ru-RU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36085" y="5933259"/>
            <a:ext cx="8963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fly 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72894" y="5933259"/>
            <a:ext cx="114646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flies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9457" name="Picture 1" descr="C:\Users\1\Desktop\шзвапочвж\2ps0vp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1788936"/>
            <a:ext cx="2928958" cy="3437290"/>
          </a:xfrm>
          <a:prstGeom prst="rect">
            <a:avLst/>
          </a:prstGeom>
          <a:noFill/>
        </p:spPr>
      </p:pic>
      <p:pic>
        <p:nvPicPr>
          <p:cNvPr id="9218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317979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738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76596E-6 L 0.23073 -0.798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00" y="-3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https://get.wallhere.com/photo/sunlight-sea-water-sky-blue-underwater-horizon-atmosphere-cloud-ocean-wave-wind-wave-95918.jpg"/>
          <p:cNvPicPr>
            <a:picLocks noChangeAspect="1" noChangeArrowheads="1"/>
          </p:cNvPicPr>
          <p:nvPr/>
        </p:nvPicPr>
        <p:blipFill>
          <a:blip r:embed="rId2"/>
          <a:srcRect r="16667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472518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The mermaids                  well.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47110" name="Picture 6" descr="http://static.tumblr.com/0027b6a867d07045e6d2cbe75804a3e6/gu8hifw/46wnuu4wp/tumblr_static_3wayqx43bh0k44ssss8o8kw8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1571612"/>
            <a:ext cx="4762500" cy="413385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6429388" y="5715016"/>
            <a:ext cx="14226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swim</a:t>
            </a:r>
            <a:endParaRPr lang="ru-RU" sz="4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285852" y="5715016"/>
            <a:ext cx="16470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swims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10242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020907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8.60315E-7 L -0.19427 -0.7666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http://www.allgeektome.net/wp-content/uploads/2014/09/Peter-pan-disneyscreencaps.com-88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Wendy                     very well.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5643578"/>
            <a:ext cx="11572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tells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72330" y="5500702"/>
            <a:ext cx="93281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tell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1126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181244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10916E-6 L 0.2724 -0.745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00" y="-3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www.setwalls.ru/download.php?file=201305/1280x800/setwalls.ru-57187.jpg"/>
          <p:cNvPicPr>
            <a:picLocks noChangeAspect="1" noChangeArrowheads="1"/>
          </p:cNvPicPr>
          <p:nvPr/>
        </p:nvPicPr>
        <p:blipFill>
          <a:blip r:embed="rId2"/>
          <a:srcRect t="9375" r="25000"/>
          <a:stretch>
            <a:fillRect/>
          </a:stretch>
        </p:blipFill>
        <p:spPr bwMode="auto">
          <a:xfrm>
            <a:off x="0" y="0"/>
            <a:ext cx="9144000" cy="690564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Tyubik</a:t>
            </a:r>
            <a:r>
              <a:rPr lang="en-US" b="1" dirty="0" smtClean="0"/>
              <a:t>                       well.</a:t>
            </a:r>
            <a:endParaRPr lang="ru-RU" b="1" dirty="0"/>
          </a:p>
        </p:txBody>
      </p:sp>
      <p:pic>
        <p:nvPicPr>
          <p:cNvPr id="4" name="Picture 7" descr="http://img1.liveinternet.ru/images/attach/c/2/69/614/69614839_1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548904"/>
            <a:ext cx="2650803" cy="430909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5572140"/>
            <a:ext cx="13976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paint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568559" y="6068620"/>
            <a:ext cx="162211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</a:rPr>
              <a:t>paints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9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088" y="6341581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39306E-6 L -0.31475 -0.8284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47" y="-41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57"/>
          <a:stretch/>
        </p:blipFill>
        <p:spPr bwMode="auto">
          <a:xfrm>
            <a:off x="0" y="-122955"/>
            <a:ext cx="9144000" cy="6980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Питер Пен хочет познакомиться с героями сказки «Морозко». Вставьте в предложения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</a:rPr>
              <a:t>do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</a:rPr>
              <a:t>или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</a:rPr>
              <a:t>does</a:t>
            </a:r>
            <a:r>
              <a:rPr lang="ru-RU" sz="2400" b="1" dirty="0" smtClean="0">
                <a:solidFill>
                  <a:srgbClr val="FF0000"/>
                </a:solidFill>
              </a:rPr>
              <a:t> , чтобы получились вопросы.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054" y="1772816"/>
            <a:ext cx="4748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1.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91523" y="4232952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6.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962" y="3779896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5.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8509" y="2275456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2.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8509" y="2807948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3.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7908" y="3280001"/>
            <a:ext cx="490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4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7335" y="1759747"/>
            <a:ext cx="8915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Does 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50670" y="1759746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Do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094587" y="1759745"/>
            <a:ext cx="4099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Nastenka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like her stepmother?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77335" y="2266310"/>
            <a:ext cx="822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D</a:t>
            </a:r>
            <a:r>
              <a:rPr lang="en-US" sz="2400" b="1" dirty="0" smtClean="0">
                <a:solidFill>
                  <a:srgbClr val="FF0000"/>
                </a:solidFill>
              </a:rPr>
              <a:t>oes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88664" y="2275456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Do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222649" y="2794879"/>
            <a:ext cx="822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D</a:t>
            </a:r>
            <a:r>
              <a:rPr lang="en-US" sz="2400" b="1" dirty="0" smtClean="0">
                <a:solidFill>
                  <a:srgbClr val="FF0000"/>
                </a:solidFill>
              </a:rPr>
              <a:t>oes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349" y="4227814"/>
            <a:ext cx="822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D</a:t>
            </a:r>
            <a:r>
              <a:rPr lang="en-US" sz="2400" b="1" dirty="0" smtClean="0">
                <a:solidFill>
                  <a:srgbClr val="FF0000"/>
                </a:solidFill>
              </a:rPr>
              <a:t>oes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37486" y="3268583"/>
            <a:ext cx="822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D</a:t>
            </a:r>
            <a:r>
              <a:rPr lang="en-US" sz="2400" b="1" dirty="0" smtClean="0">
                <a:solidFill>
                  <a:srgbClr val="FF0000"/>
                </a:solidFill>
              </a:rPr>
              <a:t>oes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8748" y="3760781"/>
            <a:ext cx="822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D</a:t>
            </a:r>
            <a:r>
              <a:rPr lang="en-US" sz="2400" b="1" dirty="0" smtClean="0">
                <a:solidFill>
                  <a:srgbClr val="FF0000"/>
                </a:solidFill>
              </a:rPr>
              <a:t>oes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79954" y="3762666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Do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62010" y="4224713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Do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89662" y="2794879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Do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5864" y="3278971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Do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73922" y="2275456"/>
            <a:ext cx="3382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Nastenka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like her father?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074985" y="2801615"/>
            <a:ext cx="59557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Nastenka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and her stepsister clean the house?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75269" y="3253571"/>
            <a:ext cx="27970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Nastenka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cook well?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147233" y="3759730"/>
            <a:ext cx="5949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her stepsister and stepmother like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Nastenka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?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73922" y="4227814"/>
            <a:ext cx="35945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</a:rPr>
              <a:t>Morozko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 live in the forest?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8" name="Рисунок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4326" y="4358680"/>
            <a:ext cx="1596603" cy="2262544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4364" y="4198141"/>
            <a:ext cx="1584176" cy="2583623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236043" y="4634473"/>
            <a:ext cx="8226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D</a:t>
            </a:r>
            <a:r>
              <a:rPr lang="en-US" sz="2400" b="1" dirty="0" smtClean="0">
                <a:solidFill>
                  <a:srgbClr val="FF0000"/>
                </a:solidFill>
              </a:rPr>
              <a:t>oes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7519" y="4634473"/>
            <a:ext cx="5437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Do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16537" y="4645634"/>
            <a:ext cx="421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7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134402" y="4648881"/>
            <a:ext cx="29591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accent1">
                    <a:lumMod val="50000"/>
                  </a:schemeClr>
                </a:solidFill>
              </a:rPr>
              <a:t>h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</a:rPr>
              <a:t>e like her stepsister?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2290" name="Picture 2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777" y="6164359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6797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50" autoRev="1" fill="remove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8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5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6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7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7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2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2" grpId="0"/>
      <p:bldP spid="23" grpId="0"/>
      <p:bldP spid="31" grpId="0"/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новое\Screenshot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527538"/>
            <a:ext cx="9144001" cy="6330462"/>
          </a:xfrm>
          <a:prstGeom prst="rect">
            <a:avLst/>
          </a:prstGeom>
          <a:noFill/>
        </p:spPr>
      </p:pic>
      <p:pic>
        <p:nvPicPr>
          <p:cNvPr id="1028" name="Picture 4" descr="C:\Users\1\Desktop\новое\clipart-disney-pan-peter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730297" y="4214818"/>
            <a:ext cx="951790" cy="2138356"/>
          </a:xfrm>
          <a:prstGeom prst="rect">
            <a:avLst/>
          </a:prstGeom>
          <a:noFill/>
        </p:spPr>
      </p:pic>
      <p:sp>
        <p:nvSpPr>
          <p:cNvPr id="4" name="AutoShape 6" descr="https://2.bp.blogspot.com/-Ug9tdmR13xc/V2iAu4qHMQI/AAAAAAAAA2M/JUt5R2EWGmoT2UQGx8422qMaM1FenU6rwCLcB/s1600/dis10_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7121">
            <a:off x="323998" y="5375605"/>
            <a:ext cx="1444625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Овальная выноска 9"/>
          <p:cNvSpPr/>
          <p:nvPr/>
        </p:nvSpPr>
        <p:spPr>
          <a:xfrm>
            <a:off x="972202" y="-171402"/>
            <a:ext cx="6048671" cy="2111439"/>
          </a:xfrm>
          <a:prstGeom prst="wedgeEllipseCallout">
            <a:avLst>
              <a:gd name="adj1" fmla="val 35162"/>
              <a:gd name="adj2" fmla="val 139369"/>
            </a:avLst>
          </a:prstGeom>
          <a:solidFill>
            <a:schemeClr val="bg1"/>
          </a:solidFill>
          <a:ln>
            <a:solidFill>
              <a:schemeClr val="accent1">
                <a:shade val="50000"/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Молодцы, ребята!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Первый ключ найден! Двигаемся в замок </a:t>
            </a:r>
            <a:r>
              <a:rPr lang="en-US" b="1" dirty="0" smtClean="0">
                <a:solidFill>
                  <a:schemeClr val="tx1"/>
                </a:solidFill>
              </a:rPr>
              <a:t>Past Simple.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586" y="332656"/>
            <a:ext cx="2675185" cy="1607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 descr="F:\шзвапочвж\Castle_PNG_Picture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286" y="2897210"/>
            <a:ext cx="2930077" cy="362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851" y="3977499"/>
            <a:ext cx="625381" cy="925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542" y="2460705"/>
            <a:ext cx="3199822" cy="1514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593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1338 L 0.09479 -0.36782 C 0.11476 -0.4206 0.14462 -0.44884 0.17552 -0.44884 C 0.21094 -0.44884 0.23924 -0.4206 0.2592 -0.36782 L 0.35417 -0.1338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08" y="-1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8"/>
            <a:ext cx="9147500" cy="6858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+mn-lt"/>
              </a:rPr>
              <a:t>Капитан Крюк совсем растерялся среди глаголов. Помоги ему распределить  их по типу чтения.</a:t>
            </a:r>
            <a:br>
              <a:rPr lang="ru-RU" sz="2800" b="1" dirty="0">
                <a:solidFill>
                  <a:srgbClr val="FF0000"/>
                </a:solidFill>
                <a:latin typeface="+mn-lt"/>
              </a:rPr>
            </a:br>
            <a:endParaRPr lang="ru-RU" sz="28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55235"/>
            <a:ext cx="2204331" cy="3589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101" y="4678017"/>
            <a:ext cx="1738909" cy="1761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12" y="4434129"/>
            <a:ext cx="1944216" cy="1927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461" y="4373546"/>
            <a:ext cx="2362787" cy="2358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54526" y="1700808"/>
            <a:ext cx="14891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gathered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52354" y="4051202"/>
            <a:ext cx="6703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[d]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07862" y="4027414"/>
            <a:ext cx="593432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solidFill>
                  <a:srgbClr val="FF0000"/>
                </a:solidFill>
                <a:ea typeface="Calibri"/>
                <a:cs typeface="Times New Roman"/>
              </a:rPr>
              <a:t>[t]</a:t>
            </a:r>
            <a:endParaRPr lang="ru-RU" sz="32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37171" y="4044225"/>
            <a:ext cx="771365" cy="6586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 smtClean="0">
                <a:solidFill>
                  <a:srgbClr val="FF0000"/>
                </a:solidFill>
                <a:ea typeface="Calibri"/>
                <a:cs typeface="Times New Roman"/>
              </a:rPr>
              <a:t>[</a:t>
            </a:r>
            <a:r>
              <a:rPr lang="ru-RU" sz="3200" b="1" dirty="0" smtClean="0">
                <a:solidFill>
                  <a:srgbClr val="FF0000"/>
                </a:solidFill>
                <a:ea typeface="Calibri"/>
                <a:cs typeface="MS Mincho"/>
              </a:rPr>
              <a:t>ɪ</a:t>
            </a:r>
            <a:r>
              <a:rPr lang="en-US" sz="3200" b="1" dirty="0" smtClean="0">
                <a:solidFill>
                  <a:srgbClr val="FF0000"/>
                </a:solidFill>
                <a:ea typeface="Calibri"/>
                <a:cs typeface="MS Mincho"/>
              </a:rPr>
              <a:t>d]</a:t>
            </a:r>
            <a:endParaRPr lang="ru-RU" sz="3200" b="1" dirty="0">
              <a:solidFill>
                <a:srgbClr val="FF0000"/>
              </a:solidFill>
              <a:ea typeface="Calibri"/>
              <a:cs typeface="Times New Roman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08536" y="2385903"/>
            <a:ext cx="16033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answered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436179" y="3613666"/>
            <a:ext cx="13244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cleaned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119827" y="1634521"/>
            <a:ext cx="13869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watered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73910" y="2385903"/>
            <a:ext cx="1271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worked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48841" y="2242022"/>
            <a:ext cx="1189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helped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462868" y="1697472"/>
            <a:ext cx="11637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looked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19121" y="2997161"/>
            <a:ext cx="1209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walked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247923" y="2385903"/>
            <a:ext cx="11346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visited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237171" y="2909123"/>
            <a:ext cx="12779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wanted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895809" y="3424500"/>
            <a:ext cx="1183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dusted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3709644" y="3352056"/>
            <a:ext cx="1176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invited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868" y="6079583"/>
            <a:ext cx="985717" cy="729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932" y="6079583"/>
            <a:ext cx="952499" cy="79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400" r="70498"/>
          <a:stretch/>
        </p:blipFill>
        <p:spPr bwMode="auto">
          <a:xfrm>
            <a:off x="4792881" y="6281927"/>
            <a:ext cx="483334" cy="576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347" b="66613"/>
          <a:stretch/>
        </p:blipFill>
        <p:spPr bwMode="auto">
          <a:xfrm>
            <a:off x="4104382" y="6096645"/>
            <a:ext cx="649636" cy="57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6325">
            <a:off x="2078719" y="3237844"/>
            <a:ext cx="1085850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44" y="3259878"/>
            <a:ext cx="629447" cy="70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083" y="5868025"/>
            <a:ext cx="823215" cy="344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>
            <a:hlinkClick r:id="rId14" action="ppaction://hlinksldjump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0066" y="6281927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4129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01665E-6 L -0.14184 0.5245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01" y="262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-0.41233 0.5386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25" y="2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11111E-6 L -0.65434 0.4289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726" y="2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-0.56059 0.2604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38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2.96296E-6 L 0.20139 0.412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69" y="20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0.0573 0.3608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6 L 0.00364 0.4604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81481E-6 L -0.41181 0.53611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90" y="2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77521E-6 L 0.47118 0.2983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59" y="14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1.85185E-6 L 0.15607 0.3196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95" y="1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11111E-6 L 0.09948 0.4604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2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-0.00086 0.3842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0813"/>
            <a:ext cx="4919996" cy="684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07904" y="3033564"/>
            <a:ext cx="331236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Дядя Федор получил </a:t>
            </a:r>
          </a:p>
          <a:p>
            <a:pPr algn="ctr"/>
            <a:r>
              <a:rPr lang="ru-RU" sz="2400" b="1" dirty="0">
                <a:solidFill>
                  <a:schemeClr val="tx2">
                    <a:lumMod val="75000"/>
                  </a:schemeClr>
                </a:solidFill>
              </a:rPr>
              <a:t>п</a:t>
            </a:r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исьмо от Питера Пена.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Питер Пен спрашивает у мальчика, </a:t>
            </a:r>
          </a:p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как он отпраздновал Новый год.</a:t>
            </a:r>
          </a:p>
          <a:p>
            <a:pPr algn="ctr"/>
            <a:r>
              <a:rPr lang="ru-RU" dirty="0" smtClean="0"/>
              <a:t>, </a:t>
            </a:r>
            <a:endParaRPr lang="ru-RU" dirty="0"/>
          </a:p>
        </p:txBody>
      </p:sp>
      <p:pic>
        <p:nvPicPr>
          <p:cNvPr id="5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777" y="6164359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235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6052" y="260648"/>
            <a:ext cx="1766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1. Did you 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65088" y="260648"/>
            <a:ext cx="974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clean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06710" y="260648"/>
            <a:ext cx="1348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cleaned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56543" y="255044"/>
            <a:ext cx="20130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your house?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Умножение 8"/>
          <p:cNvSpPr/>
          <p:nvPr/>
        </p:nvSpPr>
        <p:spPr>
          <a:xfrm>
            <a:off x="3202055" y="260648"/>
            <a:ext cx="617754" cy="593755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970199" y="739077"/>
            <a:ext cx="974947" cy="0"/>
          </a:xfrm>
          <a:prstGeom prst="line">
            <a:avLst/>
          </a:prstGeom>
          <a:ln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50333" y="854403"/>
            <a:ext cx="1684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2. Did you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65088" y="854403"/>
            <a:ext cx="1202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dusted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94407" y="854403"/>
            <a:ext cx="8330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dust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48490" y="854403"/>
            <a:ext cx="2269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the furniture?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3160056" y="1377623"/>
            <a:ext cx="685535" cy="0"/>
          </a:xfrm>
          <a:prstGeom prst="line">
            <a:avLst/>
          </a:prstGeom>
          <a:ln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072" y="926773"/>
            <a:ext cx="4572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250333" y="1377623"/>
            <a:ext cx="43159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3. Did </a:t>
            </a:r>
            <a:r>
              <a:rPr lang="en-US" sz="2800" b="1" dirty="0" err="1" smtClean="0">
                <a:solidFill>
                  <a:schemeClr val="accent5">
                    <a:lumMod val="50000"/>
                  </a:schemeClr>
                </a:solidFill>
              </a:rPr>
              <a:t>Sharik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 and </a:t>
            </a:r>
            <a:r>
              <a:rPr lang="en-US" sz="2800" b="1" dirty="0" err="1" smtClean="0">
                <a:solidFill>
                  <a:schemeClr val="accent5">
                    <a:lumMod val="50000"/>
                  </a:schemeClr>
                </a:solidFill>
              </a:rPr>
              <a:t>Matroskin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414947" y="1377623"/>
            <a:ext cx="14962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decorate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911190" y="1377623"/>
            <a:ext cx="16886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decorated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8593" y="1772816"/>
            <a:ext cx="30771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he New Yew  tree?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655" y="1453184"/>
            <a:ext cx="4572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250333" y="2296036"/>
            <a:ext cx="30053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4. Did your mother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270088" y="2296036"/>
            <a:ext cx="28471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he holiday meal?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67277" y="2296036"/>
            <a:ext cx="891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cook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14936" y="2286003"/>
            <a:ext cx="1255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cooked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390" y="2340542"/>
            <a:ext cx="4572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8" name="Прямая соединительная линия 27"/>
          <p:cNvCxnSpPr/>
          <p:nvPr/>
        </p:nvCxnSpPr>
        <p:spPr>
          <a:xfrm>
            <a:off x="4516210" y="1896113"/>
            <a:ext cx="1293715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025" name="Прямая соединительная линия 1024"/>
          <p:cNvCxnSpPr/>
          <p:nvPr/>
        </p:nvCxnSpPr>
        <p:spPr>
          <a:xfrm>
            <a:off x="3255643" y="2846954"/>
            <a:ext cx="759293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035" name="TextBox 1034"/>
          <p:cNvSpPr txBox="1"/>
          <p:nvPr/>
        </p:nvSpPr>
        <p:spPr>
          <a:xfrm>
            <a:off x="253539" y="2774878"/>
            <a:ext cx="1684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5. Did you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36" name="TextBox 1035"/>
          <p:cNvSpPr txBox="1"/>
          <p:nvPr/>
        </p:nvSpPr>
        <p:spPr>
          <a:xfrm>
            <a:off x="1846369" y="2774878"/>
            <a:ext cx="12123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invited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037" name="TextBox 1036"/>
          <p:cNvSpPr txBox="1"/>
          <p:nvPr/>
        </p:nvSpPr>
        <p:spPr>
          <a:xfrm>
            <a:off x="3038716" y="2781849"/>
            <a:ext cx="10200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invite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038" name="TextBox 1037"/>
          <p:cNvSpPr txBox="1"/>
          <p:nvPr/>
        </p:nvSpPr>
        <p:spPr>
          <a:xfrm>
            <a:off x="4014936" y="2771503"/>
            <a:ext cx="1514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solidFill>
                  <a:schemeClr val="accent5">
                    <a:lumMod val="50000"/>
                  </a:schemeClr>
                </a:solidFill>
              </a:rPr>
              <a:t>Pechkin</a:t>
            </a:r>
            <a:r>
              <a:rPr lang="en-US" sz="2800" b="1" dirty="0" smtClean="0">
                <a:solidFill>
                  <a:schemeClr val="accent5">
                    <a:lumMod val="50000"/>
                  </a:schemeClr>
                </a:solidFill>
              </a:rPr>
              <a:t>?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39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9695" y="2846954"/>
            <a:ext cx="457200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41" name="Прямая соединительная линия 1040"/>
          <p:cNvCxnSpPr/>
          <p:nvPr/>
        </p:nvCxnSpPr>
        <p:spPr>
          <a:xfrm>
            <a:off x="3070569" y="3305069"/>
            <a:ext cx="944367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34" y="3132102"/>
            <a:ext cx="342326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03" y="3291230"/>
            <a:ext cx="2645845" cy="3341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9560" y="6169301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1878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1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Какую работу выполняла героиня русской народной сказки Крошечка-</a:t>
            </a:r>
            <a:r>
              <a:rPr lang="ru-RU" sz="2800" b="1" dirty="0" err="1" smtClean="0">
                <a:solidFill>
                  <a:srgbClr val="FF0000"/>
                </a:solidFill>
              </a:rPr>
              <a:t>Хаврошечка</a:t>
            </a:r>
            <a:r>
              <a:rPr lang="ru-RU" sz="2800" b="1" dirty="0" smtClean="0">
                <a:solidFill>
                  <a:srgbClr val="FF0000"/>
                </a:solidFill>
              </a:rPr>
              <a:t>? Вставьте в предложения подходящие глаголы.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269289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Havroshechka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 ______ all the work about the house. She _______ the house, _______ the beds and ________ the furniture. Then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Havroshechka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 _________ meal for the family and _______ the table. The girl ________ the dishes. After that 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</a:rPr>
              <a:t>Havroshechka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</a:rPr>
              <a:t> _________ in the garden. She ________ after the cow. The girl ______ the cow and _______ water to it. She _______ the cow very much.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61817" y="5949280"/>
            <a:ext cx="5902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did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99024" y="5414681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cleaned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038" y="5445224"/>
            <a:ext cx="1145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worked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295841" y="4438942"/>
            <a:ext cx="7950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liked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61817" y="5017541"/>
            <a:ext cx="771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gave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3086" y="5963031"/>
            <a:ext cx="10499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looked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20985" y="4437111"/>
            <a:ext cx="9076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made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62653" y="5962493"/>
            <a:ext cx="11719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washed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40204" y="5014472"/>
            <a:ext cx="11013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cooked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37966" y="5017541"/>
            <a:ext cx="10590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dusted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70767" y="4438942"/>
            <a:ext cx="597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fed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28164" y="4437112"/>
            <a:ext cx="5688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</a:rPr>
              <a:t>set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506" y="4438942"/>
            <a:ext cx="1100429" cy="2195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4669774"/>
            <a:ext cx="1758096" cy="1896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201" y="6197444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574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39306E-6 L -0.20798 -0.6312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99" y="-315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52222 -0.5013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11" y="-2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7271E-6 L -0.1651 -0.3584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64" y="-179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0.49809 -0.44352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96" y="-2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5.78035E-7 L -0.19983 -0.3900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0" y="-1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42775E-6 L -0.16684 -0.253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51" y="-12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10405E-6 L -0.14844 -0.47583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31" y="-23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6185E-6 L -0.10278 -0.3479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9" y="-174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10405E-6 L 0.40086 -0.4233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5" y="-211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21387E-6 L -0.12656 -0.1489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37" y="-74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4971E-6 L 0.08941 -0.23329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62" y="-11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21387E-6 L -0.62899 -0.09642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58" y="-48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59"/>
          <a:stretch/>
        </p:blipFill>
        <p:spPr bwMode="auto">
          <a:xfrm>
            <a:off x="21265" y="1268760"/>
            <a:ext cx="9144000" cy="5589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465" y="9925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</a:rPr>
              <a:t>Маша написала письмо своему другу Панде. Вставь пропущенные слова и ты узнаешь, как </a:t>
            </a:r>
            <a:r>
              <a:rPr lang="ru-RU" sz="2800" b="1" dirty="0">
                <a:solidFill>
                  <a:srgbClr val="00B050"/>
                </a:solidFill>
              </a:rPr>
              <a:t>она провела </a:t>
            </a:r>
            <a:r>
              <a:rPr lang="ru-RU" sz="2800" b="1" dirty="0" smtClean="0">
                <a:solidFill>
                  <a:srgbClr val="00B050"/>
                </a:solidFill>
              </a:rPr>
              <a:t>лето.</a:t>
            </a:r>
            <a:endParaRPr lang="ru-RU" sz="2800" b="1" dirty="0">
              <a:solidFill>
                <a:srgbClr val="00B05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3" t="14103" r="22670" b="13639"/>
          <a:stretch/>
        </p:blipFill>
        <p:spPr bwMode="auto">
          <a:xfrm>
            <a:off x="3491880" y="3025193"/>
            <a:ext cx="2477809" cy="3558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4" r="4534"/>
          <a:stretch/>
        </p:blipFill>
        <p:spPr bwMode="auto">
          <a:xfrm>
            <a:off x="5483848" y="2498275"/>
            <a:ext cx="3023419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9019" y="3717475"/>
            <a:ext cx="426361" cy="6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6352095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770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9" y="42580"/>
            <a:ext cx="9144000" cy="6856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76" r="6102" b="14570"/>
          <a:stretch/>
        </p:blipFill>
        <p:spPr bwMode="auto">
          <a:xfrm>
            <a:off x="6588224" y="2636912"/>
            <a:ext cx="1624084" cy="268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9512" y="116632"/>
            <a:ext cx="5472608" cy="5616624"/>
          </a:xfrm>
          <a:prstGeom prst="rect">
            <a:avLst/>
          </a:prstGeom>
          <a:solidFill>
            <a:srgbClr val="00B050">
              <a:alpha val="67000"/>
            </a:srgbClr>
          </a:solidFill>
          <a:ln>
            <a:solidFill>
              <a:schemeClr val="accent1">
                <a:shade val="50000"/>
                <a:alpha val="33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    Dear Panda,</a:t>
            </a:r>
          </a:p>
          <a:p>
            <a:pPr algn="just"/>
            <a:r>
              <a:rPr lang="en-US" sz="2800" b="1" dirty="0" smtClean="0">
                <a:solidFill>
                  <a:schemeClr val="bg1"/>
                </a:solidFill>
              </a:rPr>
              <a:t>    I want to tell you about my last summer. I ____ a lot of fun. I _______ </a:t>
            </a:r>
            <a:r>
              <a:rPr lang="en-US" sz="2800" b="1" dirty="0" err="1" smtClean="0">
                <a:solidFill>
                  <a:schemeClr val="bg1"/>
                </a:solidFill>
              </a:rPr>
              <a:t>Mishka</a:t>
            </a:r>
            <a:r>
              <a:rPr lang="en-US" sz="2800" b="1" dirty="0" smtClean="0">
                <a:solidFill>
                  <a:schemeClr val="bg1"/>
                </a:solidFill>
              </a:rPr>
              <a:t> in the garden. We walked in the forest, _____ a bicycle, spent time with wolves and a hare.   </a:t>
            </a:r>
          </a:p>
          <a:p>
            <a:pPr algn="just"/>
            <a:r>
              <a:rPr lang="en-US" sz="2800" b="1" dirty="0" smtClean="0">
                <a:solidFill>
                  <a:schemeClr val="bg1"/>
                </a:solidFill>
              </a:rPr>
              <a:t>    One </a:t>
            </a:r>
            <a:r>
              <a:rPr lang="en-US" sz="2800" b="1" dirty="0">
                <a:solidFill>
                  <a:schemeClr val="bg1"/>
                </a:solidFill>
              </a:rPr>
              <a:t>d</a:t>
            </a:r>
            <a:r>
              <a:rPr lang="en-US" sz="2800" b="1" dirty="0" smtClean="0">
                <a:solidFill>
                  <a:schemeClr val="bg1"/>
                </a:solidFill>
              </a:rPr>
              <a:t>ay we ____ up early, took our fishing rods and ____ to the lake. We _____ a big fish. That ____ amazing.  </a:t>
            </a:r>
          </a:p>
          <a:p>
            <a:pPr algn="just"/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</a:rPr>
              <a:t>    With love,</a:t>
            </a:r>
          </a:p>
          <a:p>
            <a:pPr algn="just"/>
            <a:r>
              <a:rPr lang="en-US" sz="2800" b="1" dirty="0">
                <a:solidFill>
                  <a:schemeClr val="bg1"/>
                </a:solidFill>
              </a:rPr>
              <a:t>     </a:t>
            </a:r>
            <a:r>
              <a:rPr lang="en-US" sz="2800" b="1" dirty="0" smtClean="0">
                <a:solidFill>
                  <a:schemeClr val="bg1"/>
                </a:solidFill>
              </a:rPr>
              <a:t>Masha</a:t>
            </a:r>
          </a:p>
          <a:p>
            <a:pPr algn="just"/>
            <a:endParaRPr lang="ru-RU" sz="28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3568" y="5805450"/>
            <a:ext cx="1212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33CC"/>
                </a:solidFill>
              </a:rPr>
              <a:t>helped</a:t>
            </a:r>
            <a:endParaRPr lang="ru-RU" sz="2800" b="1" i="1" dirty="0">
              <a:solidFill>
                <a:srgbClr val="FF33C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23916" y="5805450"/>
            <a:ext cx="688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33CC"/>
                </a:solidFill>
              </a:rPr>
              <a:t>got</a:t>
            </a:r>
            <a:endParaRPr lang="ru-RU" sz="2800" b="1" i="1" dirty="0">
              <a:solidFill>
                <a:srgbClr val="FF33CC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09313" y="6255428"/>
            <a:ext cx="9395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33CC"/>
                </a:solidFill>
              </a:rPr>
              <a:t>went</a:t>
            </a:r>
            <a:endParaRPr lang="ru-RU" sz="2800" b="1" i="1" dirty="0">
              <a:solidFill>
                <a:srgbClr val="FF33CC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91394" y="5808674"/>
            <a:ext cx="12076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33CC"/>
                </a:solidFill>
              </a:rPr>
              <a:t>caught</a:t>
            </a:r>
            <a:endParaRPr lang="ru-RU" sz="2800" b="1" i="1" dirty="0">
              <a:solidFill>
                <a:srgbClr val="FF33CC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11415" y="5825034"/>
            <a:ext cx="747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33CC"/>
                </a:solidFill>
              </a:rPr>
              <a:t>had</a:t>
            </a:r>
            <a:endParaRPr lang="ru-RU" sz="2800" b="1" i="1" dirty="0">
              <a:solidFill>
                <a:srgbClr val="FF33CC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74935" y="6258233"/>
            <a:ext cx="7825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33CC"/>
                </a:solidFill>
              </a:rPr>
              <a:t>was</a:t>
            </a:r>
            <a:endParaRPr lang="ru-RU" sz="2800" b="1" i="1" dirty="0">
              <a:solidFill>
                <a:srgbClr val="FF33CC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52103" y="6258233"/>
            <a:ext cx="8659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 smtClean="0">
                <a:solidFill>
                  <a:srgbClr val="FF33CC"/>
                </a:solidFill>
              </a:rPr>
              <a:t>rode</a:t>
            </a:r>
            <a:endParaRPr lang="ru-RU" sz="2800" b="1" i="1" dirty="0">
              <a:solidFill>
                <a:srgbClr val="FF33CC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656" y="6254855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10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0 L -0.12829 -0.7129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4" y="-3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-0.05052 -0.6472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5" y="-3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44444E-6 L 0.1158 -0.6502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1" y="-3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22222E-6 L -0.1776 -0.39514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89" y="-1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48148E-6 L 0.24236 -0.3976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19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4971E-6 L -0.04843 -0.2693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31" y="-134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62428E-6 L 0.27934 -0.334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58" y="-167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944" y="27264"/>
            <a:ext cx="7096463" cy="5181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942332"/>
            <a:ext cx="3554413" cy="5857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14" b="6614"/>
          <a:stretch/>
        </p:blipFill>
        <p:spPr bwMode="auto">
          <a:xfrm>
            <a:off x="179512" y="913503"/>
            <a:ext cx="3554502" cy="5915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72157" y="1755298"/>
            <a:ext cx="1657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Past Simple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2896">
            <a:off x="1148426" y="4679722"/>
            <a:ext cx="1876028" cy="276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09809" y="1750199"/>
            <a:ext cx="20939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Present Simple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5003" y="2247255"/>
            <a:ext cx="6896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ride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83968" y="2216963"/>
            <a:ext cx="7755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rode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54615" y="2247255"/>
            <a:ext cx="8689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came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50437" y="2247255"/>
            <a:ext cx="934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swam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12160" y="3474292"/>
            <a:ext cx="8612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swim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434919" y="3091260"/>
            <a:ext cx="7667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took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29639" y="3935957"/>
            <a:ext cx="8595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sleep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1899" y="3400181"/>
            <a:ext cx="8102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slept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217955" y="3474292"/>
            <a:ext cx="9076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made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55979" y="3565877"/>
            <a:ext cx="5944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tell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670131" y="3871498"/>
            <a:ext cx="6671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had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50437" y="2967335"/>
            <a:ext cx="694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sing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481085" y="2967334"/>
            <a:ext cx="6190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see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399067" y="3098634"/>
            <a:ext cx="6871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saw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49375" y="2672724"/>
            <a:ext cx="6238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run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40795" y="2708920"/>
            <a:ext cx="7713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sang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42790" y="4027542"/>
            <a:ext cx="704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give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5" name="Заголовок 1"/>
          <p:cNvSpPr>
            <a:spLocks noGrp="1"/>
          </p:cNvSpPr>
          <p:nvPr>
            <p:ph type="title"/>
          </p:nvPr>
        </p:nvSpPr>
        <p:spPr>
          <a:xfrm>
            <a:off x="535565" y="27264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Незнайка плохо выучил неправильные глаголы. Помогите Тюбику разобраться в ошибках Незнайки.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4043" y="3428999"/>
            <a:ext cx="2054865" cy="3338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4335" y="6304143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6323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59259E-6 L 0.50434 0.0020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8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-0.57465 -0.113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733" y="-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54549 0.008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274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41684 -0.1238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3" y="-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 0.01041 L 0.12605 0.01041 C 0.1849 0.01041 0.2573 -0.05718 0.2573 -0.11204 L 0.2573 -0.23449 " pathEditMode="relative" rAng="0" ptsTypes="FfFF">
                                      <p:cBhvr>
                                        <p:cTn id="31" dur="2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25" y="-1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232 L -0.41597 0.0442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68" y="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0.49063 -0.0694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31" y="-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-0.53438 -0.0157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19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5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9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2" dur="250" autoRev="1" fill="remove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3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4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5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250" autoRev="1" fill="remove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6" fill="hold">
                      <p:stCondLst>
                        <p:cond delay="0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9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0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1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2" dur="250" autoRev="1" fill="remove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4" fill="hold">
                      <p:stCondLst>
                        <p:cond delay="0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7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8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9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0" dur="250" autoRev="1" fill="remove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20" grpId="0"/>
      <p:bldP spid="21" grpId="0"/>
      <p:bldP spid="23" grpId="0"/>
      <p:bldP spid="24" grpId="0"/>
      <p:bldP spid="25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" y="20388"/>
            <a:ext cx="9142286" cy="6856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solidFill>
                  <a:schemeClr val="bg1"/>
                </a:solidFill>
                <a:ea typeface="Calibri"/>
                <a:cs typeface="Times New Roman"/>
              </a:rPr>
              <a:t>У </a:t>
            </a:r>
            <a:r>
              <a:rPr lang="ru-RU" sz="2800" b="1" dirty="0" err="1">
                <a:solidFill>
                  <a:schemeClr val="bg1"/>
                </a:solidFill>
                <a:ea typeface="Calibri"/>
                <a:cs typeface="Times New Roman"/>
              </a:rPr>
              <a:t>Венди</a:t>
            </a:r>
            <a:r>
              <a:rPr lang="ru-RU" sz="2800" b="1" dirty="0">
                <a:solidFill>
                  <a:schemeClr val="bg1"/>
                </a:solidFill>
                <a:ea typeface="Calibri"/>
                <a:cs typeface="Times New Roman"/>
              </a:rPr>
              <a:t>, Джона и Майкла много дел по дому. Что они делают каждый день и что делали на прошлой неделе?</a:t>
            </a:r>
            <a:br>
              <a:rPr lang="ru-RU" sz="2800" b="1" dirty="0">
                <a:solidFill>
                  <a:schemeClr val="bg1"/>
                </a:solidFill>
                <a:ea typeface="Calibri"/>
                <a:cs typeface="Times New Roman"/>
              </a:rPr>
            </a:b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2048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6237312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036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1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6094857"/>
              </p:ext>
            </p:extLst>
          </p:nvPr>
        </p:nvGraphicFramePr>
        <p:xfrm>
          <a:off x="467543" y="260648"/>
          <a:ext cx="8145643" cy="6317631"/>
        </p:xfrm>
        <a:graphic>
          <a:graphicData uri="http://schemas.openxmlformats.org/drawingml/2006/table">
            <a:tbl>
              <a:tblPr/>
              <a:tblGrid>
                <a:gridCol w="5630397"/>
                <a:gridCol w="1257621"/>
                <a:gridCol w="1257625"/>
              </a:tblGrid>
              <a:tr h="3624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Present Simple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FF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Past Simple</a:t>
                      </a:r>
                      <a:endParaRPr lang="ru-RU" sz="1400" dirty="0">
                        <a:solidFill>
                          <a:srgbClr val="FF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1. Wendy cleaned the cages last week.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2. They look after the animals.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3. The brothers feed the rabbits every day.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4. They walked the puppies.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5. Wendy watered the plants last week.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4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6. She dusted the flowers.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7. John gives water to the hamsters every day.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8. John and Michael washed the dog last week.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9. Wendy cooks food for the animals. 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500" dirty="0">
                          <a:latin typeface="Calibri"/>
                          <a:ea typeface="Calibri"/>
                          <a:cs typeface="Times New Roman"/>
                        </a:rPr>
                        <a:t>10. They gathered apples in the garden yesterday.</a:t>
                      </a:r>
                      <a:endParaRPr lang="ru-RU" sz="25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34" name="Picture 10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9604" y="5200661"/>
            <a:ext cx="257175" cy="257175"/>
          </a:xfrm>
          <a:prstGeom prst="rect">
            <a:avLst/>
          </a:prstGeom>
          <a:noFill/>
        </p:spPr>
      </p:pic>
      <p:pic>
        <p:nvPicPr>
          <p:cNvPr id="1033" name="Picture 9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00795" y="5811039"/>
            <a:ext cx="257175" cy="257175"/>
          </a:xfrm>
          <a:prstGeom prst="rect">
            <a:avLst/>
          </a:prstGeom>
          <a:noFill/>
        </p:spPr>
      </p:pic>
      <p:pic>
        <p:nvPicPr>
          <p:cNvPr id="1032" name="Picture 8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41755" y="4429132"/>
            <a:ext cx="257175" cy="257175"/>
          </a:xfrm>
          <a:prstGeom prst="rect">
            <a:avLst/>
          </a:prstGeom>
          <a:noFill/>
        </p:spPr>
      </p:pic>
      <p:pic>
        <p:nvPicPr>
          <p:cNvPr id="1031" name="Picture 7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63504" y="3673547"/>
            <a:ext cx="257175" cy="257175"/>
          </a:xfrm>
          <a:prstGeom prst="rect">
            <a:avLst/>
          </a:prstGeom>
          <a:noFill/>
        </p:spPr>
      </p:pic>
      <p:pic>
        <p:nvPicPr>
          <p:cNvPr id="1030" name="Picture 6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32979" y="3090298"/>
            <a:ext cx="257175" cy="257175"/>
          </a:xfrm>
          <a:prstGeom prst="rect">
            <a:avLst/>
          </a:prstGeom>
          <a:noFill/>
        </p:spPr>
      </p:pic>
      <p:pic>
        <p:nvPicPr>
          <p:cNvPr id="1029" name="Picture 5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31379" y="2627966"/>
            <a:ext cx="257175" cy="257175"/>
          </a:xfrm>
          <a:prstGeom prst="rect">
            <a:avLst/>
          </a:prstGeom>
          <a:noFill/>
        </p:spPr>
      </p:pic>
      <p:pic>
        <p:nvPicPr>
          <p:cNvPr id="1028" name="Picture 4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66670" y="2156932"/>
            <a:ext cx="257175" cy="257175"/>
          </a:xfrm>
          <a:prstGeom prst="rect">
            <a:avLst/>
          </a:prstGeom>
          <a:noFill/>
        </p:spPr>
      </p:pic>
      <p:pic>
        <p:nvPicPr>
          <p:cNvPr id="1027" name="Picture 3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24360" y="1686153"/>
            <a:ext cx="257175" cy="257175"/>
          </a:xfrm>
          <a:prstGeom prst="rect">
            <a:avLst/>
          </a:prstGeom>
          <a:noFill/>
        </p:spPr>
      </p:pic>
      <p:pic>
        <p:nvPicPr>
          <p:cNvPr id="1026" name="Picture 2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3200" y="1244643"/>
            <a:ext cx="257175" cy="257175"/>
          </a:xfrm>
          <a:prstGeom prst="rect">
            <a:avLst/>
          </a:prstGeom>
          <a:noFill/>
        </p:spPr>
      </p:pic>
      <p:pic>
        <p:nvPicPr>
          <p:cNvPr id="1025" name="Рисунок 1" descr="http://yoursmileys.ru/ismile/tick/i3901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20748" y="746854"/>
            <a:ext cx="257175" cy="257175"/>
          </a:xfrm>
          <a:prstGeom prst="rect">
            <a:avLst/>
          </a:prstGeom>
          <a:noFill/>
        </p:spPr>
      </p:pic>
      <p:sp>
        <p:nvSpPr>
          <p:cNvPr id="2" name="Овал 1"/>
          <p:cNvSpPr/>
          <p:nvPr/>
        </p:nvSpPr>
        <p:spPr>
          <a:xfrm>
            <a:off x="6435516" y="641880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701954" y="620075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7712329" y="1122876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7712329" y="1603601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7712329" y="2088644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712329" y="2501614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7720730" y="2925192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7721452" y="3590992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7712329" y="4400103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7699166" y="5109526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7712329" y="5811039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6463504" y="3670597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6447678" y="4385822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/>
          <p:cNvSpPr/>
          <p:nvPr/>
        </p:nvSpPr>
        <p:spPr>
          <a:xfrm>
            <a:off x="6463504" y="5118107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6462666" y="5857073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Овал 32"/>
          <p:cNvSpPr/>
          <p:nvPr/>
        </p:nvSpPr>
        <p:spPr>
          <a:xfrm>
            <a:off x="6463504" y="2040149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6443763" y="2490977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Овал 34"/>
          <p:cNvSpPr/>
          <p:nvPr/>
        </p:nvSpPr>
        <p:spPr>
          <a:xfrm>
            <a:off x="6463504" y="2925192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/>
          <p:cNvSpPr/>
          <p:nvPr/>
        </p:nvSpPr>
        <p:spPr>
          <a:xfrm>
            <a:off x="6438247" y="1162089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Овал 36"/>
          <p:cNvSpPr/>
          <p:nvPr/>
        </p:nvSpPr>
        <p:spPr>
          <a:xfrm rot="21441961">
            <a:off x="6438247" y="1591967"/>
            <a:ext cx="516026" cy="4222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50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4732" y="6279354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2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новое\Screenshot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527538"/>
            <a:ext cx="9144001" cy="6330462"/>
          </a:xfrm>
          <a:prstGeom prst="rect">
            <a:avLst/>
          </a:prstGeom>
          <a:noFill/>
        </p:spPr>
      </p:pic>
      <p:sp>
        <p:nvSpPr>
          <p:cNvPr id="4" name="AutoShape 6" descr="https://2.bp.blogspot.com/-Ug9tdmR13xc/V2iAu4qHMQI/AAAAAAAAA2M/JUt5R2EWGmoT2UQGx8422qMaM1FenU6rwCLcB/s1600/dis10_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851" y="4005063"/>
            <a:ext cx="606756" cy="89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97121">
            <a:off x="323998" y="5375605"/>
            <a:ext cx="1444625" cy="106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5711062"/>
            <a:ext cx="1444625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4586" y="332656"/>
            <a:ext cx="2675185" cy="1607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 descr="F:\шзвапочвж\castle-clipart-transparent-19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311483"/>
            <a:ext cx="1724143" cy="2488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3" t="-1162" r="20466" b="1162"/>
          <a:stretch/>
        </p:blipFill>
        <p:spPr bwMode="auto">
          <a:xfrm>
            <a:off x="7670576" y="2662919"/>
            <a:ext cx="858828" cy="1791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Овальная выноска 9"/>
          <p:cNvSpPr/>
          <p:nvPr/>
        </p:nvSpPr>
        <p:spPr>
          <a:xfrm>
            <a:off x="972202" y="-171402"/>
            <a:ext cx="6048671" cy="2111439"/>
          </a:xfrm>
          <a:prstGeom prst="wedgeEllipseCallout">
            <a:avLst>
              <a:gd name="adj1" fmla="val 59945"/>
              <a:gd name="adj2" fmla="val 96062"/>
            </a:avLst>
          </a:prstGeom>
          <a:solidFill>
            <a:schemeClr val="bg1"/>
          </a:solidFill>
          <a:ln>
            <a:solidFill>
              <a:schemeClr val="accent1">
                <a:shade val="50000"/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Молодцы, ребята!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Второй  ключ найден! Двигаемся в замок </a:t>
            </a:r>
            <a:r>
              <a:rPr lang="en-US" b="1" dirty="0" smtClean="0">
                <a:solidFill>
                  <a:schemeClr val="tx1"/>
                </a:solidFill>
              </a:rPr>
              <a:t>Future Simple.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110" y="2911751"/>
            <a:ext cx="876119" cy="177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0645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5394 L 0.06198 -0.06598 C 0.07535 -0.06875 0.09462 -0.06991 0.11511 -0.06991 C 0.1382 -0.06991 0.15677 -0.06875 0.16997 -0.06598 L 0.23264 -0.05394 " pathEditMode="relative" rAng="0" ptsTypes="FffFF">
                                      <p:cBhvr>
                                        <p:cTn id="12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2" y="-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48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err="1" smtClean="0">
                <a:solidFill>
                  <a:srgbClr val="FF0000"/>
                </a:solidFill>
              </a:rPr>
              <a:t>Венди</a:t>
            </a:r>
            <a:r>
              <a:rPr lang="ru-RU" sz="2800" b="1" dirty="0" smtClean="0">
                <a:solidFill>
                  <a:srgbClr val="FF0000"/>
                </a:solidFill>
              </a:rPr>
              <a:t> собирается провести выходные у бабушки.</a:t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FF0000"/>
                </a:solidFill>
              </a:rPr>
              <a:t> Составьте список ее дел.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2594" y="1268760"/>
            <a:ext cx="5145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1. Wendy washes the dishes every day.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20495" y="1688463"/>
            <a:ext cx="36899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</a:rPr>
              <a:t>Wendy will wash the dishes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2594" y="2149643"/>
            <a:ext cx="6620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2. Wendy and her brother usually clean the house.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0498" y="2619241"/>
            <a:ext cx="5868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</a:rPr>
              <a:t>Wendy and her brother will clean the house 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00192" y="2611308"/>
            <a:ext cx="153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</a:rPr>
              <a:t>tomorrow.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03080" y="1688462"/>
            <a:ext cx="18088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solidFill>
                  <a:srgbClr val="FF0000"/>
                </a:solidFill>
              </a:rPr>
              <a:t>next Sunday.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2594" y="2974436"/>
            <a:ext cx="4984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3. She dusted the furniture yesterday.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0495" y="3436101"/>
            <a:ext cx="34752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</a:rPr>
              <a:t>She will dust the furniture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19885" y="3436953"/>
            <a:ext cx="2033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</a:rPr>
              <a:t>next weekend.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556" y="2877154"/>
            <a:ext cx="2705682" cy="3980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12594" y="3898618"/>
            <a:ext cx="54799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4. Wendy always makes the bed at home.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15610" y="4309844"/>
            <a:ext cx="35177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i="1" dirty="0">
                <a:solidFill>
                  <a:srgbClr val="FF0000"/>
                </a:solidFill>
              </a:rPr>
              <a:t>Wendy will make the bed 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03075" y="4309844"/>
            <a:ext cx="20252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</a:rPr>
              <a:t>next Saturday.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52601" y="4754257"/>
            <a:ext cx="43465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5.Wendy reads books every day. 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20495" y="5215922"/>
            <a:ext cx="30883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rgbClr val="FF0000"/>
                </a:solidFill>
              </a:rPr>
              <a:t>Wendy will read books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622795" y="5215922"/>
            <a:ext cx="1535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>
                <a:solidFill>
                  <a:srgbClr val="FF0000"/>
                </a:solidFill>
              </a:rPr>
              <a:t>t</a:t>
            </a:r>
            <a:r>
              <a:rPr lang="en-US" sz="2400" b="1" i="1" dirty="0" smtClean="0">
                <a:solidFill>
                  <a:srgbClr val="FF0000"/>
                </a:solidFill>
              </a:rPr>
              <a:t>omorrow.</a:t>
            </a:r>
            <a:endParaRPr lang="ru-RU" sz="2400" b="1" i="1" dirty="0">
              <a:solidFill>
                <a:srgbClr val="FF0000"/>
              </a:solidFill>
            </a:endParaRPr>
          </a:p>
        </p:txBody>
      </p:sp>
      <p:pic>
        <p:nvPicPr>
          <p:cNvPr id="23554" name="Picture 2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687" y="6237312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989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5" grpId="0"/>
      <p:bldP spid="1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887" y="4167608"/>
            <a:ext cx="7221662" cy="1997695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Царь пригласил Питера Пена и его друзей провести с ним  в Москве День города. Как они предполагают провести этот день?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49907"/>
            <a:ext cx="5976664" cy="3333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101" y="1310813"/>
            <a:ext cx="3646165" cy="2187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67730"/>
            <a:ext cx="1725613" cy="295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8" name="Picture 2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380" y="6325243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328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333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11679"/>
            <a:ext cx="5904656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400" b="1" dirty="0">
                <a:solidFill>
                  <a:srgbClr val="FF0000"/>
                </a:solidFill>
                <a:ea typeface="+mn-ea"/>
                <a:cs typeface="+mn-cs"/>
              </a:rPr>
              <a:t>Заполните пропуски в предложениях подходящими глаголами </a:t>
            </a:r>
            <a:r>
              <a:rPr lang="ru-RU" sz="2400" b="1" dirty="0" smtClean="0">
                <a:solidFill>
                  <a:srgbClr val="FF0000"/>
                </a:solidFill>
                <a:ea typeface="+mn-ea"/>
                <a:cs typeface="+mn-cs"/>
              </a:rPr>
              <a:t>.</a:t>
            </a:r>
            <a:r>
              <a:rPr lang="en-US" sz="2400" b="1" dirty="0" smtClean="0">
                <a:solidFill>
                  <a:srgbClr val="FF0000"/>
                </a:solidFill>
                <a:ea typeface="+mn-ea"/>
                <a:cs typeface="+mn-cs"/>
              </a:rPr>
              <a:t/>
            </a:r>
            <a:br>
              <a:rPr lang="en-US" sz="2400" b="1" dirty="0" smtClean="0">
                <a:solidFill>
                  <a:srgbClr val="FF0000"/>
                </a:solidFill>
                <a:ea typeface="+mn-ea"/>
                <a:cs typeface="+mn-cs"/>
              </a:rPr>
            </a:br>
            <a:r>
              <a:rPr lang="ru-RU" sz="2400" b="1" dirty="0" smtClean="0">
                <a:solidFill>
                  <a:srgbClr val="FF0000"/>
                </a:solidFill>
                <a:ea typeface="+mn-ea"/>
                <a:cs typeface="+mn-cs"/>
              </a:rPr>
              <a:t>Используйте </a:t>
            </a:r>
            <a:r>
              <a:rPr lang="en-US" sz="2400" b="1" dirty="0">
                <a:solidFill>
                  <a:srgbClr val="FF0000"/>
                </a:solidFill>
                <a:ea typeface="+mn-ea"/>
                <a:cs typeface="+mn-cs"/>
              </a:rPr>
              <a:t>will (+)</a:t>
            </a:r>
            <a:r>
              <a:rPr lang="ru-RU" sz="2400" b="1" dirty="0">
                <a:solidFill>
                  <a:srgbClr val="FF0000"/>
                </a:solidFill>
                <a:ea typeface="+mn-ea"/>
                <a:cs typeface="+mn-cs"/>
              </a:rPr>
              <a:t> или</a:t>
            </a:r>
            <a:r>
              <a:rPr lang="en-US" sz="2400" b="1" dirty="0">
                <a:solidFill>
                  <a:srgbClr val="FF0000"/>
                </a:solidFill>
                <a:ea typeface="+mn-ea"/>
                <a:cs typeface="+mn-cs"/>
              </a:rPr>
              <a:t> won’t </a:t>
            </a:r>
            <a:r>
              <a:rPr lang="en-US" sz="2400" b="1" dirty="0" smtClean="0">
                <a:solidFill>
                  <a:srgbClr val="FF0000"/>
                </a:solidFill>
                <a:ea typeface="+mn-ea"/>
                <a:cs typeface="+mn-cs"/>
              </a:rPr>
              <a:t>(-).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01239" y="1208392"/>
            <a:ext cx="14670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u="sng" dirty="0" smtClean="0">
                <a:solidFill>
                  <a:srgbClr val="FF0000"/>
                </a:solidFill>
              </a:rPr>
              <a:t>will spend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19332" y="1633045"/>
            <a:ext cx="13227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u="sng" dirty="0" smtClean="0">
                <a:solidFill>
                  <a:srgbClr val="FF0000"/>
                </a:solidFill>
              </a:rPr>
              <a:t>will walk</a:t>
            </a:r>
            <a:endParaRPr lang="ru-RU" sz="2400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19332" y="2114482"/>
            <a:ext cx="12330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u="sng" dirty="0" smtClean="0">
                <a:solidFill>
                  <a:srgbClr val="FF0000"/>
                </a:solidFill>
              </a:rPr>
              <a:t>will visit</a:t>
            </a:r>
            <a:endParaRPr lang="ru-RU" sz="2400" b="1" u="sng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11070" y="2566942"/>
            <a:ext cx="15310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u="sng" dirty="0" smtClean="0">
                <a:solidFill>
                  <a:srgbClr val="FF0000"/>
                </a:solidFill>
              </a:rPr>
              <a:t>won’t play</a:t>
            </a:r>
            <a:endParaRPr lang="ru-RU" sz="2400" b="1" i="1" u="sng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43862" y="3033387"/>
            <a:ext cx="1308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u="sng" dirty="0" smtClean="0">
                <a:solidFill>
                  <a:srgbClr val="FF0000"/>
                </a:solidFill>
              </a:rPr>
              <a:t>will buy</a:t>
            </a:r>
            <a:endParaRPr lang="ru-RU" sz="2400" b="1" i="1" u="sng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43701" y="3885810"/>
            <a:ext cx="16095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u="sng" dirty="0" smtClean="0">
                <a:solidFill>
                  <a:srgbClr val="FF0000"/>
                </a:solidFill>
              </a:rPr>
              <a:t>won’t have</a:t>
            </a:r>
            <a:endParaRPr lang="ru-RU" sz="2400" b="1" i="1" u="sng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53244" y="5282713"/>
            <a:ext cx="798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</a:rPr>
              <a:t>walk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81024" y="5301208"/>
            <a:ext cx="712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</a:rPr>
              <a:t>visit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577687" y="5301208"/>
            <a:ext cx="728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</a:rPr>
              <a:t>play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59570" y="5301207"/>
            <a:ext cx="7961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</a:rPr>
              <a:t>have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82556" y="5296838"/>
            <a:ext cx="6607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</a:rPr>
              <a:t>buy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75856" y="5301208"/>
            <a:ext cx="9589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</a:rPr>
              <a:t>spend</a:t>
            </a:r>
            <a:endParaRPr lang="ru-RU" sz="2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88536" y="1196752"/>
            <a:ext cx="983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1. We </a:t>
            </a:r>
            <a:endParaRPr lang="ru-RU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5022130" y="1221586"/>
            <a:ext cx="35559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the holiday in Moscow. (+)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349364" y="1670056"/>
            <a:ext cx="983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2. We </a:t>
            </a:r>
            <a:endParaRPr lang="ru-RU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4571546" y="1683251"/>
            <a:ext cx="43575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in the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</a:rPr>
              <a:t>Alexandrovsky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 Garden. (+)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36114" y="2110058"/>
            <a:ext cx="983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3. We </a:t>
            </a:r>
            <a:endParaRPr lang="ru-RU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556516" y="2144916"/>
            <a:ext cx="2170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the Kremlin. (+)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206560" y="2571722"/>
            <a:ext cx="983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4. We </a:t>
            </a:r>
            <a:endParaRPr lang="ru-RU" sz="2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4609055" y="2566941"/>
            <a:ext cx="27533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computer games. (-)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060644" y="3033387"/>
            <a:ext cx="983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5. We </a:t>
            </a:r>
            <a:endParaRPr lang="ru-RU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5985746" y="63093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4231593" y="3054813"/>
            <a:ext cx="40873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a </a:t>
            </a:r>
            <a:r>
              <a:rPr lang="en-US" sz="2400" b="1" dirty="0" err="1">
                <a:solidFill>
                  <a:schemeClr val="tx2">
                    <a:lumMod val="75000"/>
                  </a:schemeClr>
                </a:solidFill>
              </a:rPr>
              <a:t>matryoshka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 doll and a book  </a:t>
            </a:r>
            <a:endParaRPr lang="en-US" sz="2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en-US" sz="2400" b="1" dirty="0" smtClean="0">
                <a:solidFill>
                  <a:schemeClr val="tx2">
                    <a:lumMod val="75000"/>
                  </a:schemeClr>
                </a:solidFill>
              </a:rPr>
              <a:t>  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for Michael. (+)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07704" y="49411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1889415" y="3895119"/>
            <a:ext cx="9832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6. We </a:t>
            </a:r>
            <a:endParaRPr lang="ru-RU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4426730" y="3885809"/>
            <a:ext cx="3029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a picnic in the park. (-)</a:t>
            </a:r>
            <a:endParaRPr lang="ru-RU" sz="2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2765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057" y="6262211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3983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9629" y="-97154"/>
            <a:ext cx="9333629" cy="7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2" name="Picture 2" descr="F:\шзвапочвж\clipart-disney-pan-peter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19075"/>
            <a:ext cx="2857500" cy="641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594" y="4359727"/>
            <a:ext cx="1658937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16442">
            <a:off x="1913002" y="3710132"/>
            <a:ext cx="1311182" cy="962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5236213"/>
            <a:ext cx="1658937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вальная выноска 8"/>
          <p:cNvSpPr/>
          <p:nvPr/>
        </p:nvSpPr>
        <p:spPr>
          <a:xfrm>
            <a:off x="5580112" y="447404"/>
            <a:ext cx="2448272" cy="3888434"/>
          </a:xfrm>
          <a:prstGeom prst="wedgeEllipseCallout">
            <a:avLst>
              <a:gd name="adj1" fmla="val -75537"/>
              <a:gd name="adj2" fmla="val -16655"/>
            </a:avLst>
          </a:prstGeom>
          <a:solidFill>
            <a:schemeClr val="bg1"/>
          </a:solidFill>
          <a:ln>
            <a:solidFill>
              <a:schemeClr val="accent1">
                <a:shade val="50000"/>
                <a:alpha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Молодцы, ребята!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Все ключи найдены!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Осталось открыть замки и вернуть магическую книгу в  Королевства!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25609" name="Picture 9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6407150"/>
            <a:ext cx="798513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687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://s019.radikal.ru/i616/1204/86/22423a40fce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382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://f1.mylove.ru/TL2UA1alET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32656"/>
            <a:ext cx="4674096" cy="5842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 United Kingdom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 United Kingdom</Template>
  <TotalTime>468</TotalTime>
  <Words>1048</Words>
  <Application>Microsoft Office PowerPoint</Application>
  <PresentationFormat>Экран (4:3)</PresentationFormat>
  <Paragraphs>272</Paragraphs>
  <Slides>31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The United Kingdom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Ariel                    well.</vt:lpstr>
      <vt:lpstr>Cindirella                  well.</vt:lpstr>
      <vt:lpstr>Minnie Mouse                 the piano well.</vt:lpstr>
      <vt:lpstr>The Fisherman                 very well.</vt:lpstr>
      <vt:lpstr>The Indians               the animals well.</vt:lpstr>
      <vt:lpstr> Tinker Bell                 over the sea.</vt:lpstr>
      <vt:lpstr>The mermaids                  well.</vt:lpstr>
      <vt:lpstr>Wendy                     very well.</vt:lpstr>
      <vt:lpstr>Tyubik                       well.</vt:lpstr>
      <vt:lpstr>Питер Пен хочет познакомиться с героями сказки «Морозко». Вставьте в предложения do или does , чтобы получились вопросы.</vt:lpstr>
      <vt:lpstr>Презентация PowerPoint</vt:lpstr>
      <vt:lpstr>Капитан Крюк совсем растерялся среди глаголов. Помоги ему распределить  их по типу чтения. </vt:lpstr>
      <vt:lpstr>Презентация PowerPoint</vt:lpstr>
      <vt:lpstr>Презентация PowerPoint</vt:lpstr>
      <vt:lpstr>Какую работу выполняла героиня русской народной сказки Крошечка-Хаврошечка? Вставьте в предложения подходящие глаголы. </vt:lpstr>
      <vt:lpstr>Маша написала письмо своему другу Панде. Вставь пропущенные слова и ты узнаешь, как она провела лето.</vt:lpstr>
      <vt:lpstr>Презентация PowerPoint</vt:lpstr>
      <vt:lpstr>Незнайка плохо выучил неправильные глаголы. Помогите Тюбику разобраться в ошибках Незнайки.</vt:lpstr>
      <vt:lpstr>У Венди, Джона и Майкла много дел по дому. Что они делают каждый день и что делали на прошлой неделе? </vt:lpstr>
      <vt:lpstr>Презентация PowerPoint</vt:lpstr>
      <vt:lpstr>Презентация PowerPoint</vt:lpstr>
      <vt:lpstr>Венди собирается провести выходные у бабушки.  Составьте список ее дел. </vt:lpstr>
      <vt:lpstr>Царь пригласил Питера Пена и его друзей провести с ним  в Москве День города. Как они предполагают провести этот день?</vt:lpstr>
      <vt:lpstr>Заполните пропуски в предложениях подходящими глаголами . Используйте will (+) или won’t (-).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United Kingdom  of Simple Tenses</dc:title>
  <dc:creator>Ольга Вячеславовна</dc:creator>
  <cp:lastModifiedBy>1</cp:lastModifiedBy>
  <cp:revision>50</cp:revision>
  <dcterms:created xsi:type="dcterms:W3CDTF">2018-01-30T13:59:39Z</dcterms:created>
  <dcterms:modified xsi:type="dcterms:W3CDTF">2018-03-29T14:09:54Z</dcterms:modified>
</cp:coreProperties>
</file>