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301" r:id="rId6"/>
    <p:sldId id="266" r:id="rId7"/>
    <p:sldId id="300" r:id="rId8"/>
    <p:sldId id="268" r:id="rId9"/>
    <p:sldId id="269" r:id="rId10"/>
    <p:sldId id="270" r:id="rId11"/>
    <p:sldId id="272" r:id="rId12"/>
    <p:sldId id="274" r:id="rId13"/>
    <p:sldId id="280" r:id="rId14"/>
    <p:sldId id="275" r:id="rId15"/>
    <p:sldId id="302" r:id="rId16"/>
    <p:sldId id="277" r:id="rId17"/>
    <p:sldId id="281" r:id="rId18"/>
    <p:sldId id="304" r:id="rId19"/>
    <p:sldId id="279" r:id="rId20"/>
    <p:sldId id="296" r:id="rId21"/>
    <p:sldId id="283" r:id="rId22"/>
    <p:sldId id="284" r:id="rId23"/>
    <p:sldId id="288" r:id="rId24"/>
    <p:sldId id="289" r:id="rId25"/>
    <p:sldId id="290" r:id="rId26"/>
    <p:sldId id="282" r:id="rId27"/>
    <p:sldId id="295" r:id="rId28"/>
    <p:sldId id="294" r:id="rId29"/>
    <p:sldId id="292" r:id="rId30"/>
    <p:sldId id="298" r:id="rId31"/>
    <p:sldId id="293" r:id="rId32"/>
    <p:sldId id="297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38" autoAdjust="0"/>
  </p:normalViewPr>
  <p:slideViewPr>
    <p:cSldViewPr>
      <p:cViewPr varScale="1">
        <p:scale>
          <a:sx n="101" d="100"/>
          <a:sy n="101" d="100"/>
        </p:scale>
        <p:origin x="-2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4C53-1BFE-4ED4-A359-3A62B9976FC1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98965-F5E2-41A8-9D86-CFB669E41C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22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D1865-08AF-43AB-B882-6C8F759DD221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AADC8-8EE3-4BC9-B2F0-34EFE52B2D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254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7433F-03ED-460A-A7EB-3BA2D8E42C26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244D3-186E-4CBF-B880-32CE707714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058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7497D-8DA5-4C1F-9346-1E0EF8047D3B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089C4-A6E3-413D-9523-5E6EFB7053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750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73B3B-4389-40E0-9140-DD74CD938365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06E5D-B1BB-444E-8A11-F21284F542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517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031DC-2B08-4F24-B2C1-9FADC8615C4F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3235-F70E-4132-AB18-5D1DD14EDB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90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97D4A-109D-4B4D-AE05-73AFD1BEF927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AECD0-5B82-400D-A957-59D4BC8E7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980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6209B-F4BC-4F6F-B4B7-5C67392E5396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1DC2E-9334-4A7C-BF4D-DE83A24689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033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DEE42-EA40-417C-863B-B4093B4E9B8F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69EE6-220C-406F-B554-2C95047488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431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E9F23-C533-400B-AE48-C818BAB426E0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18352-ABF9-4D9B-9DFB-7A2E537E81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07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6B9DA-AF24-4D45-983A-EE0BB1BB4DFC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51492-0CD2-4FA0-9485-208CA6D548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79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2C931-A1EF-453B-A6AB-B08660CDA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D3EE5F-2977-413B-97F9-8CE4AF5F966C}" type="datetimeFigureOut">
              <a:rPr lang="ru-RU"/>
              <a:pPr>
                <a:defRPr/>
              </a:pPr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4DC307-CE14-4B28-B482-631387EBA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ЛУЧШИЙ СПОСОБ ИЗУЧИТЬ ЧТО – ЛИБО – ЭТО ОТКРЫТЬ САМОМУ.  ДЬЁРДЬ ПОЙА.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57224" y="1214422"/>
            <a:ext cx="6000792" cy="3571900"/>
          </a:xfrm>
          <a:prstGeom prst="rect">
            <a:avLst/>
          </a:prstGeom>
          <a:noFill/>
        </p:spPr>
      </p:pic>
      <p:pic>
        <p:nvPicPr>
          <p:cNvPr id="6" name="Picture 4" descr="feather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210944">
            <a:off x="5049043" y="3263100"/>
            <a:ext cx="1313880" cy="1313881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71472" y="500042"/>
            <a:ext cx="2000264" cy="205740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28596" y="3714752"/>
            <a:ext cx="2857520" cy="257176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2857488" y="428604"/>
            <a:ext cx="3143272" cy="2643206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Трапеция 6"/>
          <p:cNvSpPr/>
          <p:nvPr/>
        </p:nvSpPr>
        <p:spPr>
          <a:xfrm>
            <a:off x="4071934" y="4071942"/>
            <a:ext cx="2214578" cy="1500198"/>
          </a:xfrm>
          <a:prstGeom prst="trapezoid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rot="5400000">
            <a:off x="5214942" y="3000372"/>
            <a:ext cx="3500462" cy="78581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28596" y="642918"/>
            <a:ext cx="82296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Папирусы Древней Греции и </a:t>
            </a:r>
            <a:b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Древнего Египта  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  <p:pic>
        <p:nvPicPr>
          <p:cNvPr id="10" name="Содержимое 3" descr="C:\Documents and Settings\Oleg\Мои документы\Мои рисунки\___1_~1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643050"/>
            <a:ext cx="6715172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571604" y="642918"/>
            <a:ext cx="533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60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Треугольник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214414" y="2500306"/>
            <a:ext cx="678661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altLang="ru-RU" sz="4400" dirty="0">
                <a:latin typeface="Monotype Corsiva" pitchFamily="66" charset="0"/>
              </a:rPr>
              <a:t>Геометрическая фигура, состоящая из трёх точек, не лежащих на одной прямой и соединённых отрезками, называется треугольником</a:t>
            </a: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5500694" y="571480"/>
            <a:ext cx="2438400" cy="1676400"/>
          </a:xfrm>
          <a:prstGeom prst="triangle">
            <a:avLst>
              <a:gd name="adj" fmla="val 50000"/>
            </a:avLst>
          </a:prstGeom>
          <a:noFill/>
          <a:ln w="5715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Елена\Desktop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020272" y="2571743"/>
            <a:ext cx="192882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6</a:t>
            </a:r>
          </a:p>
          <a:p>
            <a:pPr marL="342900" indent="-342900">
              <a:buAutoNum type="arabicPlain" startAt="5"/>
            </a:pPr>
            <a:r>
              <a:rPr lang="ru-RU" sz="4000" b="1" dirty="0" smtClean="0">
                <a:latin typeface="Monotype Corsiva" pitchFamily="66" charset="0"/>
              </a:rPr>
              <a:t> 2  7  4</a:t>
            </a:r>
          </a:p>
          <a:p>
            <a:pPr marL="342900" indent="-342900"/>
            <a:r>
              <a:rPr lang="ru-RU" sz="4000" b="1" dirty="0" smtClean="0">
                <a:latin typeface="Monotype Corsiva" pitchFamily="66" charset="0"/>
              </a:rPr>
              <a:t>1   3</a:t>
            </a:r>
          </a:p>
          <a:p>
            <a:pPr marL="342900" indent="-342900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5085184"/>
            <a:ext cx="18710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5       3    </a:t>
            </a:r>
            <a:endParaRPr lang="ru-RU" sz="4000" b="1" dirty="0"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29322" y="6000768"/>
            <a:ext cx="4106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6</a:t>
            </a:r>
            <a:endParaRPr lang="ru-RU" sz="40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0" name="TextBox 3"/>
          <p:cNvSpPr txBox="1">
            <a:spLocks noChangeArrowheads="1"/>
          </p:cNvSpPr>
          <p:nvPr/>
        </p:nvSpPr>
        <p:spPr bwMode="auto">
          <a:xfrm>
            <a:off x="1142976" y="1071546"/>
            <a:ext cx="482441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dirty="0">
                <a:latin typeface="Monotype Corsiva" pitchFamily="66" charset="0"/>
              </a:rPr>
              <a:t>Треугольник называется </a:t>
            </a:r>
            <a:r>
              <a:rPr lang="ru-RU" sz="4000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остроугольным</a:t>
            </a:r>
            <a:r>
              <a:rPr lang="ru-RU" sz="4000" dirty="0">
                <a:latin typeface="Monotype Corsiva" pitchFamily="66" charset="0"/>
              </a:rPr>
              <a:t>, если у него  все углы острые</a:t>
            </a:r>
          </a:p>
        </p:txBody>
      </p:sp>
      <p:sp>
        <p:nvSpPr>
          <p:cNvPr id="5" name="Равнобедренный треугольник 4"/>
          <p:cNvSpPr>
            <a:spLocks noChangeArrowheads="1"/>
          </p:cNvSpPr>
          <p:nvPr/>
        </p:nvSpPr>
        <p:spPr bwMode="auto">
          <a:xfrm>
            <a:off x="4859338" y="2997200"/>
            <a:ext cx="2665412" cy="1727200"/>
          </a:xfrm>
          <a:prstGeom prst="triangle">
            <a:avLst>
              <a:gd name="adj" fmla="val 75463"/>
            </a:avLst>
          </a:prstGeom>
          <a:noFill/>
          <a:ln w="508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2292" name="TextBox 5"/>
          <p:cNvSpPr txBox="1">
            <a:spLocks noChangeArrowheads="1"/>
          </p:cNvSpPr>
          <p:nvPr/>
        </p:nvSpPr>
        <p:spPr bwMode="auto">
          <a:xfrm>
            <a:off x="6732588" y="25654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В</a:t>
            </a:r>
          </a:p>
        </p:txBody>
      </p:sp>
      <p:sp>
        <p:nvSpPr>
          <p:cNvPr id="12293" name="TextBox 6"/>
          <p:cNvSpPr txBox="1">
            <a:spLocks noChangeArrowheads="1"/>
          </p:cNvSpPr>
          <p:nvPr/>
        </p:nvSpPr>
        <p:spPr bwMode="auto">
          <a:xfrm>
            <a:off x="7596188" y="4581525"/>
            <a:ext cx="373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omic Sans MS" pitchFamily="66" charset="0"/>
              </a:rPr>
              <a:t>С</a:t>
            </a:r>
          </a:p>
        </p:txBody>
      </p:sp>
      <p:sp>
        <p:nvSpPr>
          <p:cNvPr id="12294" name="TextBox 7"/>
          <p:cNvSpPr txBox="1">
            <a:spLocks noChangeArrowheads="1"/>
          </p:cNvSpPr>
          <p:nvPr/>
        </p:nvSpPr>
        <p:spPr bwMode="auto">
          <a:xfrm>
            <a:off x="4356100" y="4508500"/>
            <a:ext cx="40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omic Sans MS" pitchFamily="66" charset="0"/>
              </a:rPr>
              <a:t>А</a:t>
            </a:r>
          </a:p>
        </p:txBody>
      </p:sp>
      <p:sp>
        <p:nvSpPr>
          <p:cNvPr id="12297" name="Arc 9"/>
          <p:cNvSpPr>
            <a:spLocks/>
          </p:cNvSpPr>
          <p:nvPr/>
        </p:nvSpPr>
        <p:spPr bwMode="auto">
          <a:xfrm>
            <a:off x="5435600" y="4221163"/>
            <a:ext cx="288925" cy="50323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9" name="Arc 11"/>
          <p:cNvSpPr>
            <a:spLocks/>
          </p:cNvSpPr>
          <p:nvPr/>
        </p:nvSpPr>
        <p:spPr bwMode="auto">
          <a:xfrm>
            <a:off x="6443663" y="3357563"/>
            <a:ext cx="573087" cy="288925"/>
          </a:xfrm>
          <a:custGeom>
            <a:avLst/>
            <a:gdLst>
              <a:gd name="G0" fmla="+- 21597 0 0"/>
              <a:gd name="G1" fmla="+- 0 0 0"/>
              <a:gd name="G2" fmla="+- 21600 0 0"/>
              <a:gd name="T0" fmla="*/ 43093 w 43093"/>
              <a:gd name="T1" fmla="*/ 2117 h 21600"/>
              <a:gd name="T2" fmla="*/ 0 w 43093"/>
              <a:gd name="T3" fmla="*/ 385 h 21600"/>
              <a:gd name="T4" fmla="*/ 21597 w 43093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093" h="21600" fill="none" extrusionOk="0">
                <a:moveTo>
                  <a:pt x="43093" y="2117"/>
                </a:moveTo>
                <a:cubicBezTo>
                  <a:pt x="42004" y="13172"/>
                  <a:pt x="32706" y="21599"/>
                  <a:pt x="21597" y="21600"/>
                </a:cubicBezTo>
                <a:cubicBezTo>
                  <a:pt x="9817" y="21600"/>
                  <a:pt x="210" y="12162"/>
                  <a:pt x="0" y="384"/>
                </a:cubicBezTo>
              </a:path>
              <a:path w="43093" h="21600" stroke="0" extrusionOk="0">
                <a:moveTo>
                  <a:pt x="43093" y="2117"/>
                </a:moveTo>
                <a:cubicBezTo>
                  <a:pt x="42004" y="13172"/>
                  <a:pt x="32706" y="21599"/>
                  <a:pt x="21597" y="21600"/>
                </a:cubicBezTo>
                <a:cubicBezTo>
                  <a:pt x="9817" y="21600"/>
                  <a:pt x="210" y="12162"/>
                  <a:pt x="0" y="384"/>
                </a:cubicBezTo>
                <a:lnTo>
                  <a:pt x="21597" y="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00" name="Arc 12"/>
          <p:cNvSpPr>
            <a:spLocks/>
          </p:cNvSpPr>
          <p:nvPr/>
        </p:nvSpPr>
        <p:spPr bwMode="auto">
          <a:xfrm>
            <a:off x="5219700" y="4335463"/>
            <a:ext cx="285750" cy="460375"/>
          </a:xfrm>
          <a:custGeom>
            <a:avLst/>
            <a:gdLst>
              <a:gd name="G0" fmla="+- 0 0 0"/>
              <a:gd name="G1" fmla="+- 19771 0 0"/>
              <a:gd name="G2" fmla="+- 21600 0 0"/>
              <a:gd name="T0" fmla="*/ 8699 w 21363"/>
              <a:gd name="T1" fmla="*/ 0 h 19771"/>
              <a:gd name="T2" fmla="*/ 21363 w 21363"/>
              <a:gd name="T3" fmla="*/ 16581 h 19771"/>
              <a:gd name="T4" fmla="*/ 0 w 21363"/>
              <a:gd name="T5" fmla="*/ 19771 h 197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63" h="19771" fill="none" extrusionOk="0">
                <a:moveTo>
                  <a:pt x="8698" y="0"/>
                </a:moveTo>
                <a:cubicBezTo>
                  <a:pt x="15486" y="2986"/>
                  <a:pt x="20267" y="9246"/>
                  <a:pt x="21363" y="16580"/>
                </a:cubicBezTo>
              </a:path>
              <a:path w="21363" h="19771" stroke="0" extrusionOk="0">
                <a:moveTo>
                  <a:pt x="8698" y="0"/>
                </a:moveTo>
                <a:cubicBezTo>
                  <a:pt x="15486" y="2986"/>
                  <a:pt x="20267" y="9246"/>
                  <a:pt x="21363" y="16580"/>
                </a:cubicBezTo>
                <a:lnTo>
                  <a:pt x="0" y="19771"/>
                </a:lnTo>
                <a:close/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804025" y="4149725"/>
            <a:ext cx="574675" cy="717550"/>
            <a:chOff x="4332" y="2614"/>
            <a:chExt cx="362" cy="452"/>
          </a:xfrm>
        </p:grpSpPr>
        <p:sp>
          <p:nvSpPr>
            <p:cNvPr id="12298" name="Arc 10"/>
            <p:cNvSpPr>
              <a:spLocks/>
            </p:cNvSpPr>
            <p:nvPr/>
          </p:nvSpPr>
          <p:spPr bwMode="auto">
            <a:xfrm flipH="1">
              <a:off x="4332" y="2614"/>
              <a:ext cx="272" cy="36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9933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1" name="Arc 13"/>
            <p:cNvSpPr>
              <a:spLocks/>
            </p:cNvSpPr>
            <p:nvPr/>
          </p:nvSpPr>
          <p:spPr bwMode="auto">
            <a:xfrm flipH="1">
              <a:off x="4381" y="2659"/>
              <a:ext cx="268" cy="36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248"/>
                <a:gd name="T1" fmla="*/ 0 h 21600"/>
                <a:gd name="T2" fmla="*/ 21248 w 21248"/>
                <a:gd name="T3" fmla="*/ 17715 h 21600"/>
                <a:gd name="T4" fmla="*/ 0 w 21248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248" h="21600" fill="none" extrusionOk="0">
                  <a:moveTo>
                    <a:pt x="-1" y="0"/>
                  </a:moveTo>
                  <a:cubicBezTo>
                    <a:pt x="10430" y="0"/>
                    <a:pt x="19371" y="7454"/>
                    <a:pt x="21247" y="17715"/>
                  </a:cubicBezTo>
                </a:path>
                <a:path w="21248" h="21600" stroke="0" extrusionOk="0">
                  <a:moveTo>
                    <a:pt x="-1" y="0"/>
                  </a:moveTo>
                  <a:cubicBezTo>
                    <a:pt x="10430" y="0"/>
                    <a:pt x="19371" y="7454"/>
                    <a:pt x="21247" y="17715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9933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2" name="Arc 14"/>
            <p:cNvSpPr>
              <a:spLocks/>
            </p:cNvSpPr>
            <p:nvPr/>
          </p:nvSpPr>
          <p:spPr bwMode="auto">
            <a:xfrm flipH="1">
              <a:off x="4430" y="2708"/>
              <a:ext cx="264" cy="358"/>
            </a:xfrm>
            <a:custGeom>
              <a:avLst/>
              <a:gdLst>
                <a:gd name="G0" fmla="+- 0 0 0"/>
                <a:gd name="G1" fmla="+- 21381 0 0"/>
                <a:gd name="G2" fmla="+- 21600 0 0"/>
                <a:gd name="T0" fmla="*/ 3070 w 20988"/>
                <a:gd name="T1" fmla="*/ 0 h 21381"/>
                <a:gd name="T2" fmla="*/ 20988 w 20988"/>
                <a:gd name="T3" fmla="*/ 16274 h 21381"/>
                <a:gd name="T4" fmla="*/ 0 w 20988"/>
                <a:gd name="T5" fmla="*/ 21381 h 21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88" h="21381" fill="none" extrusionOk="0">
                  <a:moveTo>
                    <a:pt x="3069" y="0"/>
                  </a:moveTo>
                  <a:cubicBezTo>
                    <a:pt x="11806" y="1254"/>
                    <a:pt x="18900" y="7698"/>
                    <a:pt x="20987" y="16274"/>
                  </a:cubicBezTo>
                </a:path>
                <a:path w="20988" h="21381" stroke="0" extrusionOk="0">
                  <a:moveTo>
                    <a:pt x="3069" y="0"/>
                  </a:moveTo>
                  <a:cubicBezTo>
                    <a:pt x="11806" y="1254"/>
                    <a:pt x="18900" y="7698"/>
                    <a:pt x="20987" y="16274"/>
                  </a:cubicBezTo>
                  <a:lnTo>
                    <a:pt x="0" y="21381"/>
                  </a:lnTo>
                  <a:close/>
                </a:path>
              </a:pathLst>
            </a:custGeom>
            <a:noFill/>
            <a:ln w="38100">
              <a:solidFill>
                <a:srgbClr val="FF9933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7" grpId="0" animBg="1"/>
      <p:bldP spid="12299" grpId="0" animBg="1"/>
      <p:bldP spid="1230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TextBox 3"/>
          <p:cNvSpPr txBox="1">
            <a:spLocks noChangeArrowheads="1"/>
          </p:cNvSpPr>
          <p:nvPr/>
        </p:nvSpPr>
        <p:spPr bwMode="auto">
          <a:xfrm>
            <a:off x="1285852" y="785794"/>
            <a:ext cx="660241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dirty="0">
                <a:latin typeface="Monotype Corsiva" pitchFamily="66" charset="0"/>
              </a:rPr>
              <a:t>Треугольник называется  </a:t>
            </a:r>
            <a:r>
              <a:rPr lang="ru-RU" sz="4400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тупоугольным</a:t>
            </a:r>
            <a:r>
              <a:rPr lang="ru-RU" sz="4400" dirty="0">
                <a:latin typeface="Monotype Corsiva" pitchFamily="66" charset="0"/>
              </a:rPr>
              <a:t>, если у него один угол тупой.</a:t>
            </a:r>
            <a:endParaRPr lang="en-US" sz="4400" dirty="0">
              <a:latin typeface="Monotype Corsiva" pitchFamily="66" charset="0"/>
            </a:endParaRPr>
          </a:p>
          <a:p>
            <a:r>
              <a:rPr lang="ru-RU" sz="4400" dirty="0">
                <a:latin typeface="Monotype Corsiva" pitchFamily="66" charset="0"/>
              </a:rPr>
              <a:t>          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3276600" y="5516563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Century Schoolbook" pitchFamily="18" charset="0"/>
              </a:rPr>
              <a:t>А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1042988" y="29972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Century Schoolbook" pitchFamily="18" charset="0"/>
              </a:rPr>
              <a:t>В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7956550" y="40767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Century Schoolbook" pitchFamily="18" charset="0"/>
              </a:rPr>
              <a:t>С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403350" y="3429000"/>
            <a:ext cx="6553200" cy="1944688"/>
            <a:chOff x="748" y="2024"/>
            <a:chExt cx="4128" cy="1225"/>
          </a:xfrm>
        </p:grpSpPr>
        <p:sp>
          <p:nvSpPr>
            <p:cNvPr id="13329" name="Line 17"/>
            <p:cNvSpPr>
              <a:spLocks noChangeShapeType="1"/>
            </p:cNvSpPr>
            <p:nvPr/>
          </p:nvSpPr>
          <p:spPr bwMode="auto">
            <a:xfrm>
              <a:off x="748" y="2024"/>
              <a:ext cx="1542" cy="122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30" name="Line 18"/>
            <p:cNvSpPr>
              <a:spLocks noChangeShapeType="1"/>
            </p:cNvSpPr>
            <p:nvPr/>
          </p:nvSpPr>
          <p:spPr bwMode="auto">
            <a:xfrm flipV="1">
              <a:off x="2290" y="2840"/>
              <a:ext cx="2586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31" name="Line 19"/>
            <p:cNvSpPr>
              <a:spLocks noChangeShapeType="1"/>
            </p:cNvSpPr>
            <p:nvPr/>
          </p:nvSpPr>
          <p:spPr bwMode="auto">
            <a:xfrm>
              <a:off x="748" y="2024"/>
              <a:ext cx="4128" cy="8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333" name="Arc 21"/>
          <p:cNvSpPr>
            <a:spLocks/>
          </p:cNvSpPr>
          <p:nvPr/>
        </p:nvSpPr>
        <p:spPr bwMode="auto">
          <a:xfrm rot="-1578759">
            <a:off x="3492500" y="4652963"/>
            <a:ext cx="936625" cy="8636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TextBox 3"/>
          <p:cNvSpPr txBox="1">
            <a:spLocks noChangeArrowheads="1"/>
          </p:cNvSpPr>
          <p:nvPr/>
        </p:nvSpPr>
        <p:spPr bwMode="auto">
          <a:xfrm>
            <a:off x="1285852" y="785794"/>
            <a:ext cx="660241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dirty="0">
                <a:latin typeface="Monotype Corsiva" pitchFamily="66" charset="0"/>
              </a:rPr>
              <a:t>Треугольник называется  </a:t>
            </a:r>
            <a:r>
              <a:rPr lang="ru-RU" sz="4400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тупоугольным</a:t>
            </a:r>
            <a:r>
              <a:rPr lang="ru-RU" sz="4400" dirty="0">
                <a:latin typeface="Monotype Corsiva" pitchFamily="66" charset="0"/>
              </a:rPr>
              <a:t>, если у него один угол тупой.</a:t>
            </a:r>
            <a:endParaRPr lang="en-US" sz="4400" dirty="0">
              <a:latin typeface="Monotype Corsiva" pitchFamily="66" charset="0"/>
            </a:endParaRPr>
          </a:p>
          <a:p>
            <a:r>
              <a:rPr lang="ru-RU" sz="4400" dirty="0">
                <a:latin typeface="Monotype Corsiva" pitchFamily="66" charset="0"/>
              </a:rPr>
              <a:t>          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3276600" y="5516563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Century Schoolbook" pitchFamily="18" charset="0"/>
              </a:rPr>
              <a:t>А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1042988" y="29972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Century Schoolbook" pitchFamily="18" charset="0"/>
              </a:rPr>
              <a:t>В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7956550" y="40767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Century Schoolbook" pitchFamily="18" charset="0"/>
              </a:rPr>
              <a:t>С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403350" y="3429000"/>
            <a:ext cx="6553200" cy="1944688"/>
            <a:chOff x="748" y="2024"/>
            <a:chExt cx="4128" cy="1225"/>
          </a:xfrm>
        </p:grpSpPr>
        <p:sp>
          <p:nvSpPr>
            <p:cNvPr id="13329" name="Line 17"/>
            <p:cNvSpPr>
              <a:spLocks noChangeShapeType="1"/>
            </p:cNvSpPr>
            <p:nvPr/>
          </p:nvSpPr>
          <p:spPr bwMode="auto">
            <a:xfrm>
              <a:off x="748" y="2024"/>
              <a:ext cx="1542" cy="122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30" name="Line 18"/>
            <p:cNvSpPr>
              <a:spLocks noChangeShapeType="1"/>
            </p:cNvSpPr>
            <p:nvPr/>
          </p:nvSpPr>
          <p:spPr bwMode="auto">
            <a:xfrm flipV="1">
              <a:off x="2290" y="2840"/>
              <a:ext cx="2586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31" name="Line 19"/>
            <p:cNvSpPr>
              <a:spLocks noChangeShapeType="1"/>
            </p:cNvSpPr>
            <p:nvPr/>
          </p:nvSpPr>
          <p:spPr bwMode="auto">
            <a:xfrm>
              <a:off x="748" y="2024"/>
              <a:ext cx="4128" cy="8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333" name="Arc 21"/>
          <p:cNvSpPr>
            <a:spLocks/>
          </p:cNvSpPr>
          <p:nvPr/>
        </p:nvSpPr>
        <p:spPr bwMode="auto">
          <a:xfrm rot="-1578759">
            <a:off x="3492500" y="4652963"/>
            <a:ext cx="936625" cy="8636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6147" name="Picture 3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1428728" y="571480"/>
            <a:ext cx="68580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Прямоугольные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786182" y="2214554"/>
            <a:ext cx="48006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i="1" dirty="0">
                <a:latin typeface="Monotype Corsiva" pitchFamily="66" charset="0"/>
              </a:rPr>
              <a:t>Если </a:t>
            </a:r>
            <a:r>
              <a:rPr lang="ru-RU" sz="3600" b="1" i="1" dirty="0">
                <a:latin typeface="Monotype Corsiva" pitchFamily="66" charset="0"/>
              </a:rPr>
              <a:t>один</a:t>
            </a:r>
            <a:r>
              <a:rPr lang="ru-RU" sz="3600" i="1" dirty="0">
                <a:latin typeface="Monotype Corsiva" pitchFamily="66" charset="0"/>
              </a:rPr>
              <a:t> из углов треугольника прямой, то треугольник называется прямоугольным.</a:t>
            </a: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1142976" y="1928802"/>
            <a:ext cx="3200400" cy="4000528"/>
          </a:xfrm>
          <a:prstGeom prst="rtTriangle">
            <a:avLst/>
          </a:prstGeom>
          <a:noFill/>
          <a:ln w="635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1142976" y="5500702"/>
            <a:ext cx="381000" cy="381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33" grpId="0" animBg="1"/>
      <p:bldP spid="14" grpId="0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142844" y="642918"/>
            <a:ext cx="82550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dirty="0">
                <a:latin typeface="Monotype Corsiva" pitchFamily="66" charset="0"/>
              </a:rPr>
              <a:t>Треугольник называется </a:t>
            </a:r>
            <a:r>
              <a:rPr lang="ru-RU" sz="4400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равнобедренным</a:t>
            </a:r>
            <a:r>
              <a:rPr lang="ru-RU" sz="4400" dirty="0">
                <a:latin typeface="Monotype Corsiva" pitchFamily="66" charset="0"/>
              </a:rPr>
              <a:t>, </a:t>
            </a:r>
          </a:p>
          <a:p>
            <a:pPr algn="ctr"/>
            <a:r>
              <a:rPr lang="ru-RU" sz="4400" dirty="0">
                <a:latin typeface="Monotype Corsiva" pitchFamily="66" charset="0"/>
              </a:rPr>
              <a:t>если у него две стороны равны.</a:t>
            </a:r>
          </a:p>
          <a:p>
            <a:pPr algn="ctr"/>
            <a:endParaRPr lang="ru-RU" sz="4400" dirty="0">
              <a:latin typeface="Monotype Corsiva" pitchFamily="66" charset="0"/>
            </a:endParaRPr>
          </a:p>
        </p:txBody>
      </p:sp>
      <p:sp>
        <p:nvSpPr>
          <p:cNvPr id="3" name="Равнобедренный треугольник 2"/>
          <p:cNvSpPr>
            <a:spLocks noChangeArrowheads="1"/>
          </p:cNvSpPr>
          <p:nvPr/>
        </p:nvSpPr>
        <p:spPr bwMode="auto">
          <a:xfrm>
            <a:off x="2700338" y="3213100"/>
            <a:ext cx="1800225" cy="2519363"/>
          </a:xfrm>
          <a:prstGeom prst="triangle">
            <a:avLst>
              <a:gd name="adj" fmla="val 50000"/>
            </a:avLst>
          </a:prstGeom>
          <a:noFill/>
          <a:ln w="508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2195513" y="5445125"/>
            <a:ext cx="350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entury Schoolbook" pitchFamily="18" charset="0"/>
              </a:rPr>
              <a:t>А</a:t>
            </a:r>
          </a:p>
        </p:txBody>
      </p:sp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3348038" y="263683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entury Schoolbook" pitchFamily="18" charset="0"/>
              </a:rPr>
              <a:t>В</a:t>
            </a:r>
          </a:p>
        </p:txBody>
      </p:sp>
      <p:sp>
        <p:nvSpPr>
          <p:cNvPr id="17414" name="TextBox 5"/>
          <p:cNvSpPr txBox="1">
            <a:spLocks noChangeArrowheads="1"/>
          </p:cNvSpPr>
          <p:nvPr/>
        </p:nvSpPr>
        <p:spPr bwMode="auto">
          <a:xfrm>
            <a:off x="4787900" y="5445125"/>
            <a:ext cx="40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entury Schoolbook" pitchFamily="18" charset="0"/>
              </a:rPr>
              <a:t>С</a:t>
            </a:r>
          </a:p>
        </p:txBody>
      </p:sp>
      <p:sp>
        <p:nvSpPr>
          <p:cNvPr id="17415" name="TextBox 6"/>
          <p:cNvSpPr txBox="1">
            <a:spLocks noChangeArrowheads="1"/>
          </p:cNvSpPr>
          <p:nvPr/>
        </p:nvSpPr>
        <p:spPr bwMode="auto">
          <a:xfrm>
            <a:off x="2857488" y="5643578"/>
            <a:ext cx="13660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Monotype Corsiva" pitchFamily="66" charset="0"/>
              </a:rPr>
              <a:t>Основание</a:t>
            </a:r>
          </a:p>
        </p:txBody>
      </p:sp>
      <p:sp>
        <p:nvSpPr>
          <p:cNvPr id="17417" name="TextBox 8"/>
          <p:cNvSpPr txBox="1">
            <a:spLocks noChangeArrowheads="1"/>
          </p:cNvSpPr>
          <p:nvPr/>
        </p:nvSpPr>
        <p:spPr bwMode="auto">
          <a:xfrm>
            <a:off x="4857752" y="3286124"/>
            <a:ext cx="258436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latin typeface="Monotype Corsiva" pitchFamily="66" charset="0"/>
              </a:rPr>
              <a:t>АВ </a:t>
            </a:r>
            <a:r>
              <a:rPr lang="ru-RU" sz="2800" b="1" dirty="0" smtClean="0">
                <a:latin typeface="Monotype Corsiva" pitchFamily="66" charset="0"/>
              </a:rPr>
              <a:t>= ВС - </a:t>
            </a:r>
            <a:endParaRPr lang="ru-RU" sz="2800" b="1" dirty="0">
              <a:latin typeface="Monotype Corsiva" pitchFamily="66" charset="0"/>
            </a:endParaRPr>
          </a:p>
          <a:p>
            <a:pPr algn="ctr"/>
            <a:r>
              <a:rPr lang="ru-RU" sz="2800" b="1" dirty="0">
                <a:latin typeface="Monotype Corsiva" pitchFamily="66" charset="0"/>
              </a:rPr>
              <a:t>боковые стороны.</a:t>
            </a:r>
          </a:p>
          <a:p>
            <a:pPr algn="ctr"/>
            <a:r>
              <a:rPr lang="ru-RU" sz="2800" b="1" dirty="0">
                <a:latin typeface="Monotype Corsiva" pitchFamily="66" charset="0"/>
              </a:rPr>
              <a:t>АС - основание</a:t>
            </a:r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2916238" y="4581525"/>
            <a:ext cx="288925" cy="2159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 flipV="1">
            <a:off x="3995738" y="4508500"/>
            <a:ext cx="217487" cy="2159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7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9" grpId="0" animBg="1"/>
      <p:bldP spid="174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357158" y="428604"/>
            <a:ext cx="636424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dirty="0">
                <a:latin typeface="Monotype Corsiva" pitchFamily="66" charset="0"/>
              </a:rPr>
              <a:t>Треугольник называется </a:t>
            </a:r>
            <a:endParaRPr lang="ru-RU" sz="3600" dirty="0" smtClean="0">
              <a:latin typeface="Monotype Corsiva" pitchFamily="66" charset="0"/>
            </a:endParaRPr>
          </a:p>
          <a:p>
            <a:pPr algn="ctr"/>
            <a:r>
              <a:rPr lang="ru-RU" sz="3600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равносторонним</a:t>
            </a:r>
            <a:r>
              <a:rPr lang="ru-RU" sz="3600" dirty="0">
                <a:latin typeface="Monotype Corsiva" pitchFamily="66" charset="0"/>
              </a:rPr>
              <a:t>, </a:t>
            </a:r>
          </a:p>
          <a:p>
            <a:pPr algn="ctr"/>
            <a:r>
              <a:rPr lang="ru-RU" sz="3600" dirty="0">
                <a:latin typeface="Monotype Corsiva" pitchFamily="66" charset="0"/>
              </a:rPr>
              <a:t>если у него все три стороны  равны.</a:t>
            </a:r>
          </a:p>
        </p:txBody>
      </p:sp>
      <p:sp>
        <p:nvSpPr>
          <p:cNvPr id="3" name="Равнобедренный треугольник 2"/>
          <p:cNvSpPr>
            <a:spLocks noChangeArrowheads="1"/>
          </p:cNvSpPr>
          <p:nvPr/>
        </p:nvSpPr>
        <p:spPr bwMode="auto">
          <a:xfrm>
            <a:off x="2555875" y="3068638"/>
            <a:ext cx="3384550" cy="2520950"/>
          </a:xfrm>
          <a:prstGeom prst="triangle">
            <a:avLst>
              <a:gd name="adj" fmla="val 50000"/>
            </a:avLst>
          </a:prstGeom>
          <a:noFill/>
          <a:ln w="508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642910" y="2857496"/>
            <a:ext cx="28584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АВ</a:t>
            </a:r>
            <a:r>
              <a:rPr lang="en-US" sz="4400" b="1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=</a:t>
            </a:r>
            <a:r>
              <a:rPr lang="ru-RU" sz="4400" b="1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 ВС=АС</a:t>
            </a:r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1979613" y="537368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entury Schoolbook" pitchFamily="18" charset="0"/>
              </a:rPr>
              <a:t>А</a:t>
            </a:r>
          </a:p>
        </p:txBody>
      </p:sp>
      <p:sp>
        <p:nvSpPr>
          <p:cNvPr id="18438" name="TextBox 5"/>
          <p:cNvSpPr txBox="1">
            <a:spLocks noChangeArrowheads="1"/>
          </p:cNvSpPr>
          <p:nvPr/>
        </p:nvSpPr>
        <p:spPr bwMode="auto">
          <a:xfrm>
            <a:off x="4067175" y="2492375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entury Schoolbook" pitchFamily="18" charset="0"/>
              </a:rPr>
              <a:t>В</a:t>
            </a:r>
          </a:p>
        </p:txBody>
      </p:sp>
      <p:sp>
        <p:nvSpPr>
          <p:cNvPr id="18439" name="TextBox 6"/>
          <p:cNvSpPr txBox="1">
            <a:spLocks noChangeArrowheads="1"/>
          </p:cNvSpPr>
          <p:nvPr/>
        </p:nvSpPr>
        <p:spPr bwMode="auto">
          <a:xfrm>
            <a:off x="6156325" y="5373688"/>
            <a:ext cx="403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entury Schoolbook" pitchFamily="18" charset="0"/>
              </a:rPr>
              <a:t>С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>
            <a:off x="3348038" y="4221163"/>
            <a:ext cx="142875" cy="1428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2" name="Line 10"/>
          <p:cNvSpPr>
            <a:spLocks noChangeShapeType="1"/>
          </p:cNvSpPr>
          <p:nvPr/>
        </p:nvSpPr>
        <p:spPr bwMode="auto">
          <a:xfrm flipV="1">
            <a:off x="5003800" y="4221163"/>
            <a:ext cx="142875" cy="1428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3" name="Line 11"/>
          <p:cNvSpPr>
            <a:spLocks noChangeShapeType="1"/>
          </p:cNvSpPr>
          <p:nvPr/>
        </p:nvSpPr>
        <p:spPr bwMode="auto">
          <a:xfrm>
            <a:off x="4211638" y="5445125"/>
            <a:ext cx="0" cy="2159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41" grpId="0" animBg="1"/>
      <p:bldP spid="18442" grpId="0" animBg="1"/>
      <p:bldP spid="184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nder parchemin papyrus - Autres/Inconnu - PNG image sans fond - Posté par AE86 - Telecharger le rend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https://ds04.infourok.ru/uploads/ex/10ed/000ccea4-6da23d96/img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4" descr="Historian Bratindra Nath Mukherjee passes away, Bratindra Nath Mukherjee death, Bratindra Nath Mukherjee die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888" y="4206875"/>
            <a:ext cx="3186112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28662" y="2643182"/>
            <a:ext cx="7772400" cy="1470025"/>
          </a:xfrm>
        </p:spPr>
        <p:txBody>
          <a:bodyPr/>
          <a:lstStyle/>
          <a:p>
            <a:r>
              <a:rPr lang="ru-RU" altLang="ru-RU" dirty="0">
                <a:latin typeface="Monotype Corsiva" pitchFamily="66" charset="0"/>
              </a:rPr>
              <a:t>Свойства прямоугольных треугольников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357290" y="571480"/>
            <a:ext cx="6400800" cy="1752600"/>
          </a:xfrm>
        </p:spPr>
        <p:txBody>
          <a:bodyPr/>
          <a:lstStyle/>
          <a:p>
            <a:r>
              <a:rPr lang="ru-RU" dirty="0" smtClean="0"/>
              <a:t>02.03.</a:t>
            </a:r>
          </a:p>
          <a:p>
            <a:r>
              <a:rPr lang="ru-RU" dirty="0" smtClean="0"/>
              <a:t>Классная работа 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8674" name="Picture 2" descr="C:\Users\Елена\Desktop\img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42" name="WordArt 2"/>
          <p:cNvSpPr>
            <a:spLocks noChangeArrowheads="1" noChangeShapeType="1" noTextEdit="1"/>
          </p:cNvSpPr>
          <p:nvPr/>
        </p:nvSpPr>
        <p:spPr bwMode="auto">
          <a:xfrm rot="1140627">
            <a:off x="455770" y="1430242"/>
            <a:ext cx="7634288" cy="10064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Прямоугольный</a:t>
            </a:r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6565"/>
                    </a:gs>
                    <a:gs pos="100000">
                      <a:srgbClr val="FF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 </a:t>
            </a:r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треугольник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6565"/>
                  </a:gs>
                  <a:gs pos="100000">
                    <a:srgbClr val="FF0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Monotype Corsiva" pitchFamily="66" charset="0"/>
              <a:cs typeface="Times New Roman"/>
            </a:endParaRPr>
          </a:p>
        </p:txBody>
      </p:sp>
      <p:sp>
        <p:nvSpPr>
          <p:cNvPr id="112654" name="Line 14"/>
          <p:cNvSpPr>
            <a:spLocks noChangeShapeType="1"/>
          </p:cNvSpPr>
          <p:nvPr/>
        </p:nvSpPr>
        <p:spPr bwMode="auto">
          <a:xfrm>
            <a:off x="5724525" y="573405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669" name="Text Box 29"/>
          <p:cNvSpPr txBox="1">
            <a:spLocks noChangeArrowheads="1"/>
          </p:cNvSpPr>
          <p:nvPr/>
        </p:nvSpPr>
        <p:spPr bwMode="auto">
          <a:xfrm>
            <a:off x="900113" y="1484313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А</a:t>
            </a:r>
          </a:p>
        </p:txBody>
      </p:sp>
      <p:sp>
        <p:nvSpPr>
          <p:cNvPr id="112671" name="Text Box 31"/>
          <p:cNvSpPr txBox="1">
            <a:spLocks noChangeArrowheads="1"/>
          </p:cNvSpPr>
          <p:nvPr/>
        </p:nvSpPr>
        <p:spPr bwMode="auto">
          <a:xfrm>
            <a:off x="4787900" y="5949950"/>
            <a:ext cx="420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В</a:t>
            </a:r>
          </a:p>
        </p:txBody>
      </p:sp>
      <p:sp>
        <p:nvSpPr>
          <p:cNvPr id="112678" name="Text Box 38"/>
          <p:cNvSpPr txBox="1">
            <a:spLocks noChangeArrowheads="1"/>
          </p:cNvSpPr>
          <p:nvPr/>
        </p:nvSpPr>
        <p:spPr bwMode="auto">
          <a:xfrm>
            <a:off x="971550" y="5949950"/>
            <a:ext cx="420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С</a:t>
            </a:r>
          </a:p>
        </p:txBody>
      </p:sp>
      <p:sp>
        <p:nvSpPr>
          <p:cNvPr id="112679" name="Text Box 39"/>
          <p:cNvSpPr txBox="1">
            <a:spLocks noChangeArrowheads="1"/>
          </p:cNvSpPr>
          <p:nvPr/>
        </p:nvSpPr>
        <p:spPr bwMode="auto">
          <a:xfrm>
            <a:off x="2051050" y="6021388"/>
            <a:ext cx="14811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latin typeface="Times New Roman" pitchFamily="18" charset="0"/>
              </a:rPr>
              <a:t>К а т е т</a:t>
            </a:r>
          </a:p>
        </p:txBody>
      </p:sp>
      <p:sp>
        <p:nvSpPr>
          <p:cNvPr id="112680" name="Text Box 40"/>
          <p:cNvSpPr txBox="1">
            <a:spLocks noChangeArrowheads="1"/>
          </p:cNvSpPr>
          <p:nvPr/>
        </p:nvSpPr>
        <p:spPr bwMode="auto">
          <a:xfrm rot="16200000">
            <a:off x="346075" y="3838576"/>
            <a:ext cx="14811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latin typeface="Times New Roman" pitchFamily="18" charset="0"/>
              </a:rPr>
              <a:t>К а т е т</a:t>
            </a:r>
          </a:p>
        </p:txBody>
      </p:sp>
      <p:sp>
        <p:nvSpPr>
          <p:cNvPr id="112681" name="Text Box 41"/>
          <p:cNvSpPr txBox="1">
            <a:spLocks noChangeArrowheads="1"/>
          </p:cNvSpPr>
          <p:nvPr/>
        </p:nvSpPr>
        <p:spPr bwMode="auto">
          <a:xfrm rot="3078051">
            <a:off x="1979613" y="3500437"/>
            <a:ext cx="2833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itchFamily="18" charset="0"/>
              </a:rPr>
              <a:t>Г и </a:t>
            </a:r>
            <a:r>
              <a:rPr lang="ru-RU" sz="2800" b="1" dirty="0" err="1">
                <a:latin typeface="Times New Roman" pitchFamily="18" charset="0"/>
              </a:rPr>
              <a:t>п</a:t>
            </a:r>
            <a:r>
              <a:rPr lang="ru-RU" sz="2800" b="1" dirty="0">
                <a:latin typeface="Times New Roman" pitchFamily="18" charset="0"/>
              </a:rPr>
              <a:t> о т е </a:t>
            </a:r>
            <a:r>
              <a:rPr lang="ru-RU" sz="2800" b="1" dirty="0" err="1">
                <a:latin typeface="Times New Roman" pitchFamily="18" charset="0"/>
              </a:rPr>
              <a:t>н</a:t>
            </a:r>
            <a:r>
              <a:rPr lang="ru-RU" sz="2800" b="1" dirty="0">
                <a:latin typeface="Times New Roman" pitchFamily="18" charset="0"/>
              </a:rPr>
              <a:t> у </a:t>
            </a:r>
            <a:r>
              <a:rPr lang="ru-RU" sz="2800" b="1" dirty="0" err="1">
                <a:latin typeface="Times New Roman" pitchFamily="18" charset="0"/>
              </a:rPr>
              <a:t>з</a:t>
            </a:r>
            <a:r>
              <a:rPr lang="ru-RU" sz="2800" b="1" dirty="0">
                <a:latin typeface="Times New Roman" pitchFamily="18" charset="0"/>
              </a:rPr>
              <a:t> а</a:t>
            </a:r>
          </a:p>
        </p:txBody>
      </p:sp>
      <p:sp>
        <p:nvSpPr>
          <p:cNvPr id="112682" name="Rectangle 42"/>
          <p:cNvSpPr>
            <a:spLocks noChangeArrowheads="1"/>
          </p:cNvSpPr>
          <p:nvPr/>
        </p:nvSpPr>
        <p:spPr bwMode="auto">
          <a:xfrm>
            <a:off x="1331913" y="5661025"/>
            <a:ext cx="360362" cy="35877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683" name="AutoShape 43"/>
          <p:cNvSpPr>
            <a:spLocks noChangeArrowheads="1"/>
          </p:cNvSpPr>
          <p:nvPr/>
        </p:nvSpPr>
        <p:spPr bwMode="auto">
          <a:xfrm>
            <a:off x="1331913" y="1844675"/>
            <a:ext cx="3529012" cy="4176713"/>
          </a:xfrm>
          <a:prstGeom prst="rtTriangle">
            <a:avLst/>
          </a:prstGeom>
          <a:noFill/>
          <a:ln w="5715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12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2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26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14414" y="928670"/>
            <a:ext cx="71753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atin typeface="Monotype Corsiva" pitchFamily="66" charset="0"/>
              </a:rPr>
              <a:t>Исследовательская работа</a:t>
            </a:r>
            <a:endParaRPr lang="ru-RU" sz="5400" dirty="0"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3857628"/>
            <a:ext cx="26965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atin typeface="Monotype Corsiva" pitchFamily="66" charset="0"/>
              </a:rPr>
              <a:t>Гипотеза</a:t>
            </a:r>
            <a:endParaRPr lang="ru-RU" sz="54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1186" name="WordArt 2"/>
          <p:cNvSpPr>
            <a:spLocks noChangeArrowheads="1" noChangeShapeType="1" noTextEdit="1"/>
          </p:cNvSpPr>
          <p:nvPr/>
        </p:nvSpPr>
        <p:spPr bwMode="auto">
          <a:xfrm>
            <a:off x="928662" y="642918"/>
            <a:ext cx="7634288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Свойство прямоугольного треугольника</a:t>
            </a:r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221187" name="Line 3"/>
          <p:cNvSpPr>
            <a:spLocks noChangeShapeType="1"/>
          </p:cNvSpPr>
          <p:nvPr/>
        </p:nvSpPr>
        <p:spPr bwMode="auto">
          <a:xfrm>
            <a:off x="5724525" y="573405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1189" name="Text Box 5"/>
          <p:cNvSpPr txBox="1">
            <a:spLocks noChangeArrowheads="1"/>
          </p:cNvSpPr>
          <p:nvPr/>
        </p:nvSpPr>
        <p:spPr bwMode="auto">
          <a:xfrm>
            <a:off x="900113" y="1484313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А</a:t>
            </a:r>
          </a:p>
        </p:txBody>
      </p:sp>
      <p:sp>
        <p:nvSpPr>
          <p:cNvPr id="221190" name="Text Box 6"/>
          <p:cNvSpPr txBox="1">
            <a:spLocks noChangeArrowheads="1"/>
          </p:cNvSpPr>
          <p:nvPr/>
        </p:nvSpPr>
        <p:spPr bwMode="auto">
          <a:xfrm>
            <a:off x="4067175" y="5084763"/>
            <a:ext cx="4206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В</a:t>
            </a:r>
          </a:p>
        </p:txBody>
      </p:sp>
      <p:sp>
        <p:nvSpPr>
          <p:cNvPr id="221192" name="Text Box 8"/>
          <p:cNvSpPr txBox="1">
            <a:spLocks noChangeArrowheads="1"/>
          </p:cNvSpPr>
          <p:nvPr/>
        </p:nvSpPr>
        <p:spPr bwMode="auto">
          <a:xfrm>
            <a:off x="900113" y="5084763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С</a:t>
            </a:r>
          </a:p>
        </p:txBody>
      </p:sp>
      <p:sp>
        <p:nvSpPr>
          <p:cNvPr id="221196" name="Rectangle 12"/>
          <p:cNvSpPr>
            <a:spLocks noChangeArrowheads="1"/>
          </p:cNvSpPr>
          <p:nvPr/>
        </p:nvSpPr>
        <p:spPr bwMode="auto">
          <a:xfrm>
            <a:off x="1331913" y="5013325"/>
            <a:ext cx="360362" cy="35877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1197" name="AutoShape 13"/>
          <p:cNvSpPr>
            <a:spLocks noChangeArrowheads="1"/>
          </p:cNvSpPr>
          <p:nvPr/>
        </p:nvSpPr>
        <p:spPr bwMode="auto">
          <a:xfrm>
            <a:off x="1331913" y="1844675"/>
            <a:ext cx="2735262" cy="3529013"/>
          </a:xfrm>
          <a:prstGeom prst="rtTriangle">
            <a:avLst/>
          </a:prstGeom>
          <a:noFill/>
          <a:ln w="5715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1198" name="Freeform 14"/>
          <p:cNvSpPr>
            <a:spLocks/>
          </p:cNvSpPr>
          <p:nvPr/>
        </p:nvSpPr>
        <p:spPr bwMode="auto">
          <a:xfrm rot="13263676">
            <a:off x="1403350" y="1557338"/>
            <a:ext cx="444500" cy="685800"/>
          </a:xfrm>
          <a:custGeom>
            <a:avLst/>
            <a:gdLst/>
            <a:ahLst/>
            <a:cxnLst>
              <a:cxn ang="0">
                <a:pos x="280" y="408"/>
              </a:cxn>
              <a:cxn ang="0">
                <a:pos x="104" y="248"/>
              </a:cxn>
              <a:cxn ang="0">
                <a:pos x="0" y="432"/>
              </a:cxn>
              <a:cxn ang="0">
                <a:pos x="64" y="0"/>
              </a:cxn>
              <a:cxn ang="0">
                <a:pos x="272" y="408"/>
              </a:cxn>
            </a:cxnLst>
            <a:rect l="0" t="0" r="r" b="b"/>
            <a:pathLst>
              <a:path w="280" h="432">
                <a:moveTo>
                  <a:pt x="280" y="408"/>
                </a:moveTo>
                <a:lnTo>
                  <a:pt x="104" y="248"/>
                </a:lnTo>
                <a:lnTo>
                  <a:pt x="0" y="432"/>
                </a:lnTo>
                <a:lnTo>
                  <a:pt x="64" y="0"/>
                </a:lnTo>
                <a:lnTo>
                  <a:pt x="272" y="408"/>
                </a:lnTo>
              </a:path>
            </a:pathLst>
          </a:custGeom>
          <a:solidFill>
            <a:srgbClr val="009900"/>
          </a:solidFill>
          <a:ln w="9525">
            <a:solidFill>
              <a:srgbClr val="0099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1199" name="Freeform 15"/>
          <p:cNvSpPr>
            <a:spLocks/>
          </p:cNvSpPr>
          <p:nvPr/>
        </p:nvSpPr>
        <p:spPr bwMode="auto">
          <a:xfrm rot="13263676">
            <a:off x="3708400" y="4508500"/>
            <a:ext cx="444500" cy="685800"/>
          </a:xfrm>
          <a:custGeom>
            <a:avLst/>
            <a:gdLst/>
            <a:ahLst/>
            <a:cxnLst>
              <a:cxn ang="0">
                <a:pos x="280" y="408"/>
              </a:cxn>
              <a:cxn ang="0">
                <a:pos x="104" y="248"/>
              </a:cxn>
              <a:cxn ang="0">
                <a:pos x="0" y="432"/>
              </a:cxn>
              <a:cxn ang="0">
                <a:pos x="64" y="0"/>
              </a:cxn>
              <a:cxn ang="0">
                <a:pos x="272" y="408"/>
              </a:cxn>
            </a:cxnLst>
            <a:rect l="0" t="0" r="r" b="b"/>
            <a:pathLst>
              <a:path w="280" h="432">
                <a:moveTo>
                  <a:pt x="280" y="408"/>
                </a:moveTo>
                <a:lnTo>
                  <a:pt x="104" y="248"/>
                </a:lnTo>
                <a:lnTo>
                  <a:pt x="0" y="432"/>
                </a:lnTo>
                <a:lnTo>
                  <a:pt x="64" y="0"/>
                </a:lnTo>
                <a:lnTo>
                  <a:pt x="272" y="408"/>
                </a:lnTo>
              </a:path>
            </a:pathLst>
          </a:custGeom>
          <a:solidFill>
            <a:srgbClr val="009900"/>
          </a:solidFill>
          <a:ln w="9525">
            <a:solidFill>
              <a:srgbClr val="0099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357686" y="3643314"/>
            <a:ext cx="4500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Segoe Script" pitchFamily="34" charset="0"/>
              </a:rPr>
              <a:t>           </a:t>
            </a:r>
          </a:p>
          <a:p>
            <a:r>
              <a:rPr lang="en-US" sz="4000" dirty="0" smtClean="0">
                <a:latin typeface="Segoe Script" pitchFamily="34" charset="0"/>
              </a:rPr>
              <a:t> A  +  B  = 90</a:t>
            </a:r>
            <a:endParaRPr lang="ru-RU" sz="4000" dirty="0">
              <a:latin typeface="Segoe Script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714744" y="157161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atin typeface="Segoe Script" pitchFamily="34" charset="0"/>
              </a:rPr>
              <a:t>В прямоугольном  треугольнике</a:t>
            </a:r>
          </a:p>
          <a:p>
            <a:pPr algn="ctr"/>
            <a:r>
              <a:rPr lang="ru-RU" sz="3200" dirty="0" smtClean="0">
                <a:latin typeface="Segoe Script" pitchFamily="34" charset="0"/>
              </a:rPr>
              <a:t>сумма острых углов равна </a:t>
            </a:r>
            <a:r>
              <a:rPr lang="ru-RU" sz="3200" dirty="0" smtClean="0">
                <a:solidFill>
                  <a:srgbClr val="CC0000"/>
                </a:solidFill>
                <a:latin typeface="Segoe Script" pitchFamily="34" charset="0"/>
              </a:rPr>
              <a:t>90</a:t>
            </a:r>
            <a:r>
              <a:rPr lang="ru-RU" sz="3200" baseline="30000" dirty="0" smtClean="0">
                <a:solidFill>
                  <a:srgbClr val="CC0000"/>
                </a:solidFill>
                <a:latin typeface="Segoe Script" pitchFamily="34" charset="0"/>
              </a:rPr>
              <a:t>0</a:t>
            </a:r>
            <a:r>
              <a:rPr lang="ru-RU" sz="3200" b="1" dirty="0" smtClean="0">
                <a:latin typeface="Segoe Script" pitchFamily="34" charset="0"/>
              </a:rPr>
              <a:t>.</a:t>
            </a:r>
            <a:endParaRPr lang="ru-RU" sz="3200" b="1" dirty="0">
              <a:latin typeface="Segoe Script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H="1">
            <a:off x="6072198" y="4071942"/>
            <a:ext cx="288032" cy="7298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4500562" y="4786322"/>
            <a:ext cx="47154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4500562" y="4071942"/>
            <a:ext cx="288032" cy="7298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72198" y="4786322"/>
            <a:ext cx="47154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8215338" y="4286256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1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1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5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21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221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98" grpId="0" animBg="1"/>
      <p:bldP spid="221198" grpId="1" animBg="1"/>
      <p:bldP spid="221198" grpId="2" animBg="1"/>
      <p:bldP spid="221198" grpId="3" animBg="1"/>
      <p:bldP spid="221199" grpId="0" animBg="1"/>
      <p:bldP spid="221199" grpId="1" animBg="1"/>
      <p:bldP spid="221199" grpId="2" animBg="1"/>
      <p:bldP spid="221199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2210" name="WordArt 2"/>
          <p:cNvSpPr>
            <a:spLocks noChangeArrowheads="1" noChangeShapeType="1" noTextEdit="1"/>
          </p:cNvSpPr>
          <p:nvPr/>
        </p:nvSpPr>
        <p:spPr bwMode="auto">
          <a:xfrm>
            <a:off x="714348" y="500042"/>
            <a:ext cx="7634288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Свойство прямоугольного </a:t>
            </a:r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треугольника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6565"/>
                  </a:gs>
                  <a:gs pos="100000">
                    <a:srgbClr val="FF0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22211" name="Line 3"/>
          <p:cNvSpPr>
            <a:spLocks noChangeShapeType="1"/>
          </p:cNvSpPr>
          <p:nvPr/>
        </p:nvSpPr>
        <p:spPr bwMode="auto">
          <a:xfrm>
            <a:off x="5724525" y="573405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2213" name="Text Box 5"/>
          <p:cNvSpPr txBox="1">
            <a:spLocks noChangeArrowheads="1"/>
          </p:cNvSpPr>
          <p:nvPr/>
        </p:nvSpPr>
        <p:spPr bwMode="auto">
          <a:xfrm>
            <a:off x="900113" y="1484313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А</a:t>
            </a:r>
          </a:p>
        </p:txBody>
      </p:sp>
      <p:sp>
        <p:nvSpPr>
          <p:cNvPr id="222214" name="Text Box 6"/>
          <p:cNvSpPr txBox="1">
            <a:spLocks noChangeArrowheads="1"/>
          </p:cNvSpPr>
          <p:nvPr/>
        </p:nvSpPr>
        <p:spPr bwMode="auto">
          <a:xfrm>
            <a:off x="4067175" y="5084763"/>
            <a:ext cx="4206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В</a:t>
            </a:r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900113" y="5084763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С</a:t>
            </a:r>
          </a:p>
        </p:txBody>
      </p:sp>
      <p:sp>
        <p:nvSpPr>
          <p:cNvPr id="222217" name="Rectangle 9"/>
          <p:cNvSpPr>
            <a:spLocks noChangeArrowheads="1"/>
          </p:cNvSpPr>
          <p:nvPr/>
        </p:nvSpPr>
        <p:spPr bwMode="auto">
          <a:xfrm>
            <a:off x="1331913" y="5013325"/>
            <a:ext cx="360362" cy="35877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2218" name="AutoShape 10"/>
          <p:cNvSpPr>
            <a:spLocks noChangeArrowheads="1"/>
          </p:cNvSpPr>
          <p:nvPr/>
        </p:nvSpPr>
        <p:spPr bwMode="auto">
          <a:xfrm>
            <a:off x="1331913" y="1844675"/>
            <a:ext cx="2735262" cy="3529013"/>
          </a:xfrm>
          <a:prstGeom prst="rtTriangle">
            <a:avLst/>
          </a:prstGeom>
          <a:noFill/>
          <a:ln w="5715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2220" name="Freeform 12"/>
          <p:cNvSpPr>
            <a:spLocks/>
          </p:cNvSpPr>
          <p:nvPr/>
        </p:nvSpPr>
        <p:spPr bwMode="auto">
          <a:xfrm rot="13263676">
            <a:off x="3924300" y="4652963"/>
            <a:ext cx="444500" cy="685800"/>
          </a:xfrm>
          <a:custGeom>
            <a:avLst/>
            <a:gdLst/>
            <a:ahLst/>
            <a:cxnLst>
              <a:cxn ang="0">
                <a:pos x="280" y="408"/>
              </a:cxn>
              <a:cxn ang="0">
                <a:pos x="104" y="248"/>
              </a:cxn>
              <a:cxn ang="0">
                <a:pos x="0" y="432"/>
              </a:cxn>
              <a:cxn ang="0">
                <a:pos x="64" y="0"/>
              </a:cxn>
              <a:cxn ang="0">
                <a:pos x="272" y="408"/>
              </a:cxn>
            </a:cxnLst>
            <a:rect l="0" t="0" r="r" b="b"/>
            <a:pathLst>
              <a:path w="280" h="432">
                <a:moveTo>
                  <a:pt x="280" y="408"/>
                </a:moveTo>
                <a:lnTo>
                  <a:pt x="104" y="248"/>
                </a:lnTo>
                <a:lnTo>
                  <a:pt x="0" y="432"/>
                </a:lnTo>
                <a:lnTo>
                  <a:pt x="64" y="0"/>
                </a:lnTo>
                <a:lnTo>
                  <a:pt x="272" y="408"/>
                </a:lnTo>
              </a:path>
            </a:pathLst>
          </a:custGeom>
          <a:solidFill>
            <a:srgbClr val="009900"/>
          </a:solidFill>
          <a:ln w="9525">
            <a:solidFill>
              <a:srgbClr val="0099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2222" name="AutoShape 14"/>
          <p:cNvSpPr>
            <a:spLocks noChangeArrowheads="1"/>
          </p:cNvSpPr>
          <p:nvPr/>
        </p:nvSpPr>
        <p:spPr bwMode="auto">
          <a:xfrm rot="36589937">
            <a:off x="1451769" y="2301082"/>
            <a:ext cx="198437" cy="438150"/>
          </a:xfrm>
          <a:prstGeom prst="moon">
            <a:avLst>
              <a:gd name="adj" fmla="val 3173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2223" name="Text Box 15"/>
          <p:cNvSpPr txBox="1">
            <a:spLocks noChangeArrowheads="1"/>
          </p:cNvSpPr>
          <p:nvPr/>
        </p:nvSpPr>
        <p:spPr bwMode="auto">
          <a:xfrm>
            <a:off x="1331913" y="2565400"/>
            <a:ext cx="660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latin typeface="Times New Roman" pitchFamily="18" charset="0"/>
              </a:rPr>
              <a:t>30</a:t>
            </a:r>
            <a:r>
              <a:rPr lang="ru-RU" sz="2800" b="1" baseline="30000">
                <a:latin typeface="Times New Roman" pitchFamily="18" charset="0"/>
              </a:rPr>
              <a:t>0</a:t>
            </a:r>
            <a:endParaRPr lang="ru-RU" sz="2800" b="1">
              <a:latin typeface="Times New Roman" pitchFamily="18" charset="0"/>
            </a:endParaRPr>
          </a:p>
        </p:txBody>
      </p:sp>
      <p:sp>
        <p:nvSpPr>
          <p:cNvPr id="222225" name="Freeform 17"/>
          <p:cNvSpPr>
            <a:spLocks/>
          </p:cNvSpPr>
          <p:nvPr/>
        </p:nvSpPr>
        <p:spPr bwMode="auto">
          <a:xfrm rot="13263676">
            <a:off x="1403350" y="1557338"/>
            <a:ext cx="444500" cy="685800"/>
          </a:xfrm>
          <a:custGeom>
            <a:avLst/>
            <a:gdLst/>
            <a:ahLst/>
            <a:cxnLst>
              <a:cxn ang="0">
                <a:pos x="280" y="408"/>
              </a:cxn>
              <a:cxn ang="0">
                <a:pos x="104" y="248"/>
              </a:cxn>
              <a:cxn ang="0">
                <a:pos x="0" y="432"/>
              </a:cxn>
              <a:cxn ang="0">
                <a:pos x="64" y="0"/>
              </a:cxn>
              <a:cxn ang="0">
                <a:pos x="272" y="408"/>
              </a:cxn>
            </a:cxnLst>
            <a:rect l="0" t="0" r="r" b="b"/>
            <a:pathLst>
              <a:path w="280" h="432">
                <a:moveTo>
                  <a:pt x="280" y="408"/>
                </a:moveTo>
                <a:lnTo>
                  <a:pt x="104" y="248"/>
                </a:lnTo>
                <a:lnTo>
                  <a:pt x="0" y="432"/>
                </a:lnTo>
                <a:lnTo>
                  <a:pt x="64" y="0"/>
                </a:lnTo>
                <a:lnTo>
                  <a:pt x="272" y="408"/>
                </a:lnTo>
              </a:path>
            </a:pathLst>
          </a:custGeom>
          <a:solidFill>
            <a:srgbClr val="009900"/>
          </a:solidFill>
          <a:ln w="9525">
            <a:solidFill>
              <a:srgbClr val="0099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4929190" y="4357694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Segoe Script" pitchFamily="34" charset="0"/>
              </a:rPr>
              <a:t>CB=1/2AB</a:t>
            </a:r>
            <a:endParaRPr lang="ru-RU" sz="4400" dirty="0">
              <a:latin typeface="Segoe Script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86182" y="185736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 smtClean="0">
                <a:latin typeface="Monotype Corsiva" pitchFamily="66" charset="0"/>
              </a:rPr>
              <a:t>В прямоугольном  треугольнике катет, лежащий </a:t>
            </a:r>
          </a:p>
          <a:p>
            <a:pPr algn="ctr"/>
            <a:r>
              <a:rPr lang="ru-RU" sz="2800" dirty="0" smtClean="0">
                <a:latin typeface="Monotype Corsiva" pitchFamily="66" charset="0"/>
              </a:rPr>
              <a:t>против угла в 30</a:t>
            </a:r>
            <a:r>
              <a:rPr lang="ru-RU" sz="2800" baseline="30000" dirty="0" smtClean="0">
                <a:latin typeface="Monotype Corsiva" pitchFamily="66" charset="0"/>
              </a:rPr>
              <a:t>0</a:t>
            </a:r>
            <a:r>
              <a:rPr lang="ru-RU" sz="2800" dirty="0" smtClean="0">
                <a:latin typeface="Monotype Corsiva" pitchFamily="66" charset="0"/>
              </a:rPr>
              <a:t>, равен </a:t>
            </a:r>
            <a:r>
              <a:rPr lang="ru-RU" sz="2800" dirty="0" smtClean="0">
                <a:solidFill>
                  <a:srgbClr val="CC0000"/>
                </a:solidFill>
                <a:latin typeface="Monotype Corsiva" pitchFamily="66" charset="0"/>
              </a:rPr>
              <a:t>половине</a:t>
            </a:r>
            <a:r>
              <a:rPr lang="ru-RU" sz="2800" dirty="0" smtClean="0">
                <a:latin typeface="Monotype Corsiva" pitchFamily="66" charset="0"/>
              </a:rPr>
              <a:t> гипотенузы</a:t>
            </a:r>
            <a:endParaRPr lang="ru-RU" sz="28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2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22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2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35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5.78035E-8 L -0.29201 0.0025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55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22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20" grpId="0" animBg="1"/>
      <p:bldP spid="222220" grpId="1" animBg="1"/>
      <p:bldP spid="222220" grpId="2" animBg="1"/>
      <p:bldP spid="222220" grpId="3" animBg="1"/>
      <p:bldP spid="222220" grpId="4" animBg="1"/>
      <p:bldP spid="222225" grpId="0" animBg="1"/>
      <p:bldP spid="222225" grpId="1" animBg="1"/>
      <p:bldP spid="222225" grpId="2" animBg="1"/>
      <p:bldP spid="222225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Елена\Desktop\fon-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5694363" y="4451350"/>
            <a:ext cx="2347912" cy="1058863"/>
          </a:xfrm>
          <a:prstGeom prst="roundRect">
            <a:avLst>
              <a:gd name="adj" fmla="val 50000"/>
            </a:avLst>
          </a:prstGeom>
          <a:solidFill>
            <a:schemeClr val="hlink">
              <a:alpha val="53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AutoShape 5"/>
          <p:cNvSpPr>
            <a:spLocks noChangeArrowheads="1"/>
          </p:cNvSpPr>
          <p:nvPr/>
        </p:nvSpPr>
        <p:spPr bwMode="auto">
          <a:xfrm>
            <a:off x="3013075" y="2289175"/>
            <a:ext cx="2187575" cy="3657600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820988" y="1822450"/>
            <a:ext cx="3698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2000"/>
              <a:t>А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806700" y="5937250"/>
            <a:ext cx="336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2000"/>
              <a:t>С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149850" y="5910263"/>
            <a:ext cx="3444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2000"/>
              <a:t>В</a:t>
            </a:r>
          </a:p>
        </p:txBody>
      </p:sp>
      <p:grpSp>
        <p:nvGrpSpPr>
          <p:cNvPr id="2" name="Group 56"/>
          <p:cNvGrpSpPr>
            <a:grpSpLocks/>
          </p:cNvGrpSpPr>
          <p:nvPr/>
        </p:nvGrpSpPr>
        <p:grpSpPr bwMode="auto">
          <a:xfrm>
            <a:off x="5227638" y="2982913"/>
            <a:ext cx="3190875" cy="581025"/>
            <a:chOff x="2955" y="1879"/>
            <a:chExt cx="2010" cy="366"/>
          </a:xfrm>
        </p:grpSpPr>
        <p:sp>
          <p:nvSpPr>
            <p:cNvPr id="11274" name="Text Box 10"/>
            <p:cNvSpPr txBox="1">
              <a:spLocks noChangeArrowheads="1"/>
            </p:cNvSpPr>
            <p:nvPr/>
          </p:nvSpPr>
          <p:spPr bwMode="auto">
            <a:xfrm>
              <a:off x="3036" y="1918"/>
              <a:ext cx="186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2800"/>
                <a:t>А </a:t>
              </a:r>
              <a:r>
                <a:rPr lang="en-US" altLang="ru-RU" sz="2800"/>
                <a:t>=</a:t>
              </a:r>
              <a:r>
                <a:rPr lang="ru-RU" altLang="ru-RU" sz="2800"/>
                <a:t>   В </a:t>
              </a:r>
              <a:r>
                <a:rPr lang="en-US" altLang="ru-RU" sz="2800"/>
                <a:t>=</a:t>
              </a:r>
              <a:r>
                <a:rPr lang="ru-RU" altLang="ru-RU" sz="2800"/>
                <a:t>   </a:t>
              </a:r>
              <a:r>
                <a:rPr lang="en-US" altLang="ru-RU" sz="2800"/>
                <a:t>D</a:t>
              </a:r>
              <a:r>
                <a:rPr lang="ru-RU" altLang="ru-RU" sz="2800"/>
                <a:t> = </a:t>
              </a:r>
              <a:r>
                <a:rPr lang="en-US" altLang="ru-RU" sz="2800"/>
                <a:t>6</a:t>
              </a:r>
              <a:r>
                <a:rPr lang="ru-RU" altLang="ru-RU" sz="2800"/>
                <a:t>0</a:t>
              </a:r>
            </a:p>
          </p:txBody>
        </p:sp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2955" y="2025"/>
              <a:ext cx="138" cy="145"/>
              <a:chOff x="3633" y="1590"/>
              <a:chExt cx="114" cy="134"/>
            </a:xfrm>
          </p:grpSpPr>
          <p:sp>
            <p:nvSpPr>
              <p:cNvPr id="11276" name="Line 12"/>
              <p:cNvSpPr>
                <a:spLocks noChangeShapeType="1"/>
              </p:cNvSpPr>
              <p:nvPr/>
            </p:nvSpPr>
            <p:spPr bwMode="auto">
              <a:xfrm flipH="1">
                <a:off x="3633" y="1590"/>
                <a:ext cx="70" cy="13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77" name="Line 13"/>
              <p:cNvSpPr>
                <a:spLocks noChangeShapeType="1"/>
              </p:cNvSpPr>
              <p:nvPr/>
            </p:nvSpPr>
            <p:spPr bwMode="auto">
              <a:xfrm>
                <a:off x="3636" y="1722"/>
                <a:ext cx="11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" name="Group 14"/>
            <p:cNvGrpSpPr>
              <a:grpSpLocks/>
            </p:cNvGrpSpPr>
            <p:nvPr/>
          </p:nvGrpSpPr>
          <p:grpSpPr bwMode="auto">
            <a:xfrm>
              <a:off x="3999" y="2013"/>
              <a:ext cx="138" cy="145"/>
              <a:chOff x="3633" y="1590"/>
              <a:chExt cx="114" cy="134"/>
            </a:xfrm>
          </p:grpSpPr>
          <p:sp>
            <p:nvSpPr>
              <p:cNvPr id="11279" name="Line 15"/>
              <p:cNvSpPr>
                <a:spLocks noChangeShapeType="1"/>
              </p:cNvSpPr>
              <p:nvPr/>
            </p:nvSpPr>
            <p:spPr bwMode="auto">
              <a:xfrm flipH="1">
                <a:off x="3633" y="1590"/>
                <a:ext cx="70" cy="13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80" name="Line 16"/>
              <p:cNvSpPr>
                <a:spLocks noChangeShapeType="1"/>
              </p:cNvSpPr>
              <p:nvPr/>
            </p:nvSpPr>
            <p:spPr bwMode="auto">
              <a:xfrm>
                <a:off x="3636" y="1722"/>
                <a:ext cx="11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3486" y="2019"/>
              <a:ext cx="138" cy="145"/>
              <a:chOff x="3633" y="1590"/>
              <a:chExt cx="114" cy="134"/>
            </a:xfrm>
          </p:grpSpPr>
          <p:sp>
            <p:nvSpPr>
              <p:cNvPr id="11282" name="Line 18"/>
              <p:cNvSpPr>
                <a:spLocks noChangeShapeType="1"/>
              </p:cNvSpPr>
              <p:nvPr/>
            </p:nvSpPr>
            <p:spPr bwMode="auto">
              <a:xfrm flipH="1">
                <a:off x="3633" y="1590"/>
                <a:ext cx="70" cy="13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83" name="Line 19"/>
              <p:cNvSpPr>
                <a:spLocks noChangeShapeType="1"/>
              </p:cNvSpPr>
              <p:nvPr/>
            </p:nvSpPr>
            <p:spPr bwMode="auto">
              <a:xfrm>
                <a:off x="3636" y="1722"/>
                <a:ext cx="11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1284" name="Text Box 20"/>
            <p:cNvSpPr txBox="1">
              <a:spLocks noChangeArrowheads="1"/>
            </p:cNvSpPr>
            <p:nvPr/>
          </p:nvSpPr>
          <p:spPr bwMode="auto">
            <a:xfrm>
              <a:off x="4781" y="1879"/>
              <a:ext cx="18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1400"/>
                <a:t>0</a:t>
              </a:r>
            </a:p>
          </p:txBody>
        </p:sp>
      </p:grp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3014663" y="5446713"/>
            <a:ext cx="363537" cy="49371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6715140" y="2214554"/>
            <a:ext cx="1504950" cy="609600"/>
            <a:chOff x="4022" y="1382"/>
            <a:chExt cx="948" cy="384"/>
          </a:xfrm>
        </p:grpSpPr>
        <p:sp>
          <p:nvSpPr>
            <p:cNvPr id="11287" name="Text Box 23"/>
            <p:cNvSpPr txBox="1">
              <a:spLocks noChangeArrowheads="1"/>
            </p:cNvSpPr>
            <p:nvPr/>
          </p:nvSpPr>
          <p:spPr bwMode="auto">
            <a:xfrm>
              <a:off x="4119" y="1439"/>
              <a:ext cx="77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2800"/>
                <a:t>С = 90</a:t>
              </a:r>
            </a:p>
          </p:txBody>
        </p:sp>
        <p:sp>
          <p:nvSpPr>
            <p:cNvPr id="11288" name="Text Box 24"/>
            <p:cNvSpPr txBox="1">
              <a:spLocks noChangeArrowheads="1"/>
            </p:cNvSpPr>
            <p:nvPr/>
          </p:nvSpPr>
          <p:spPr bwMode="auto">
            <a:xfrm>
              <a:off x="4786" y="1382"/>
              <a:ext cx="18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1400"/>
                <a:t>0</a:t>
              </a:r>
            </a:p>
          </p:txBody>
        </p:sp>
        <p:grpSp>
          <p:nvGrpSpPr>
            <p:cNvPr id="7" name="Group 25"/>
            <p:cNvGrpSpPr>
              <a:grpSpLocks/>
            </p:cNvGrpSpPr>
            <p:nvPr/>
          </p:nvGrpSpPr>
          <p:grpSpPr bwMode="auto">
            <a:xfrm>
              <a:off x="4022" y="1552"/>
              <a:ext cx="138" cy="145"/>
              <a:chOff x="3633" y="1590"/>
              <a:chExt cx="114" cy="134"/>
            </a:xfrm>
          </p:grpSpPr>
          <p:sp>
            <p:nvSpPr>
              <p:cNvPr id="11290" name="Line 26"/>
              <p:cNvSpPr>
                <a:spLocks noChangeShapeType="1"/>
              </p:cNvSpPr>
              <p:nvPr/>
            </p:nvSpPr>
            <p:spPr bwMode="auto">
              <a:xfrm flipH="1">
                <a:off x="3633" y="1590"/>
                <a:ext cx="70" cy="13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91" name="Line 27"/>
              <p:cNvSpPr>
                <a:spLocks noChangeShapeType="1"/>
              </p:cNvSpPr>
              <p:nvPr/>
            </p:nvSpPr>
            <p:spPr bwMode="auto">
              <a:xfrm>
                <a:off x="3636" y="1722"/>
                <a:ext cx="11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1303" name="AutoShape 39"/>
          <p:cNvSpPr>
            <a:spLocks noChangeArrowheads="1"/>
          </p:cNvSpPr>
          <p:nvPr/>
        </p:nvSpPr>
        <p:spPr bwMode="auto">
          <a:xfrm>
            <a:off x="3021013" y="2290763"/>
            <a:ext cx="2174875" cy="3657600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305" name="AutoShape 41"/>
          <p:cNvSpPr>
            <a:spLocks noChangeArrowheads="1"/>
          </p:cNvSpPr>
          <p:nvPr/>
        </p:nvSpPr>
        <p:spPr bwMode="auto">
          <a:xfrm flipH="1">
            <a:off x="823913" y="2289175"/>
            <a:ext cx="2168525" cy="3657600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8" name="Group 44"/>
          <p:cNvGrpSpPr>
            <a:grpSpLocks/>
          </p:cNvGrpSpPr>
          <p:nvPr/>
        </p:nvGrpSpPr>
        <p:grpSpPr bwMode="auto">
          <a:xfrm>
            <a:off x="3001963" y="2997200"/>
            <a:ext cx="546100" cy="428625"/>
            <a:chOff x="603" y="1896"/>
            <a:chExt cx="344" cy="270"/>
          </a:xfrm>
        </p:grpSpPr>
        <p:sp>
          <p:nvSpPr>
            <p:cNvPr id="11306" name="Text Box 42"/>
            <p:cNvSpPr txBox="1">
              <a:spLocks noChangeArrowheads="1"/>
            </p:cNvSpPr>
            <p:nvPr/>
          </p:nvSpPr>
          <p:spPr bwMode="auto">
            <a:xfrm>
              <a:off x="603" y="1935"/>
              <a:ext cx="29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/>
                <a:t>30</a:t>
              </a:r>
            </a:p>
          </p:txBody>
        </p:sp>
        <p:sp>
          <p:nvSpPr>
            <p:cNvPr id="11307" name="Text Box 43"/>
            <p:cNvSpPr txBox="1">
              <a:spLocks noChangeArrowheads="1"/>
            </p:cNvSpPr>
            <p:nvPr/>
          </p:nvSpPr>
          <p:spPr bwMode="auto">
            <a:xfrm>
              <a:off x="772" y="1896"/>
              <a:ext cx="17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0</a:t>
              </a:r>
            </a:p>
          </p:txBody>
        </p:sp>
      </p:grpSp>
      <p:grpSp>
        <p:nvGrpSpPr>
          <p:cNvPr id="9" name="Group 45"/>
          <p:cNvGrpSpPr>
            <a:grpSpLocks/>
          </p:cNvGrpSpPr>
          <p:nvPr/>
        </p:nvGrpSpPr>
        <p:grpSpPr bwMode="auto">
          <a:xfrm>
            <a:off x="4373563" y="5407025"/>
            <a:ext cx="546100" cy="428625"/>
            <a:chOff x="603" y="1896"/>
            <a:chExt cx="344" cy="270"/>
          </a:xfrm>
        </p:grpSpPr>
        <p:sp>
          <p:nvSpPr>
            <p:cNvPr id="11310" name="Text Box 46"/>
            <p:cNvSpPr txBox="1">
              <a:spLocks noChangeArrowheads="1"/>
            </p:cNvSpPr>
            <p:nvPr/>
          </p:nvSpPr>
          <p:spPr bwMode="auto">
            <a:xfrm>
              <a:off x="603" y="1935"/>
              <a:ext cx="29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/>
                <a:t>60</a:t>
              </a:r>
            </a:p>
          </p:txBody>
        </p:sp>
        <p:sp>
          <p:nvSpPr>
            <p:cNvPr id="11311" name="Text Box 47"/>
            <p:cNvSpPr txBox="1">
              <a:spLocks noChangeArrowheads="1"/>
            </p:cNvSpPr>
            <p:nvPr/>
          </p:nvSpPr>
          <p:spPr bwMode="auto">
            <a:xfrm>
              <a:off x="772" y="1896"/>
              <a:ext cx="17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0</a:t>
              </a:r>
            </a:p>
          </p:txBody>
        </p:sp>
      </p:grpSp>
      <p:grpSp>
        <p:nvGrpSpPr>
          <p:cNvPr id="10" name="Group 48"/>
          <p:cNvGrpSpPr>
            <a:grpSpLocks/>
          </p:cNvGrpSpPr>
          <p:nvPr/>
        </p:nvGrpSpPr>
        <p:grpSpPr bwMode="auto">
          <a:xfrm>
            <a:off x="2508250" y="2987675"/>
            <a:ext cx="546100" cy="428625"/>
            <a:chOff x="603" y="1896"/>
            <a:chExt cx="344" cy="270"/>
          </a:xfrm>
        </p:grpSpPr>
        <p:sp>
          <p:nvSpPr>
            <p:cNvPr id="11313" name="Text Box 49"/>
            <p:cNvSpPr txBox="1">
              <a:spLocks noChangeArrowheads="1"/>
            </p:cNvSpPr>
            <p:nvPr/>
          </p:nvSpPr>
          <p:spPr bwMode="auto">
            <a:xfrm>
              <a:off x="603" y="1935"/>
              <a:ext cx="29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/>
                <a:t>30</a:t>
              </a:r>
            </a:p>
          </p:txBody>
        </p:sp>
        <p:sp>
          <p:nvSpPr>
            <p:cNvPr id="11314" name="Text Box 50"/>
            <p:cNvSpPr txBox="1">
              <a:spLocks noChangeArrowheads="1"/>
            </p:cNvSpPr>
            <p:nvPr/>
          </p:nvSpPr>
          <p:spPr bwMode="auto">
            <a:xfrm>
              <a:off x="772" y="1896"/>
              <a:ext cx="17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0</a:t>
              </a:r>
            </a:p>
          </p:txBody>
        </p:sp>
      </p:grpSp>
      <p:grpSp>
        <p:nvGrpSpPr>
          <p:cNvPr id="11" name="Group 51"/>
          <p:cNvGrpSpPr>
            <a:grpSpLocks/>
          </p:cNvGrpSpPr>
          <p:nvPr/>
        </p:nvGrpSpPr>
        <p:grpSpPr bwMode="auto">
          <a:xfrm>
            <a:off x="1101725" y="5453063"/>
            <a:ext cx="546100" cy="428625"/>
            <a:chOff x="603" y="1896"/>
            <a:chExt cx="344" cy="270"/>
          </a:xfrm>
        </p:grpSpPr>
        <p:sp>
          <p:nvSpPr>
            <p:cNvPr id="11316" name="Text Box 52"/>
            <p:cNvSpPr txBox="1">
              <a:spLocks noChangeArrowheads="1"/>
            </p:cNvSpPr>
            <p:nvPr/>
          </p:nvSpPr>
          <p:spPr bwMode="auto">
            <a:xfrm>
              <a:off x="603" y="1935"/>
              <a:ext cx="29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/>
                <a:t>60</a:t>
              </a:r>
            </a:p>
          </p:txBody>
        </p:sp>
        <p:sp>
          <p:nvSpPr>
            <p:cNvPr id="11317" name="Text Box 53"/>
            <p:cNvSpPr txBox="1">
              <a:spLocks noChangeArrowheads="1"/>
            </p:cNvSpPr>
            <p:nvPr/>
          </p:nvSpPr>
          <p:spPr bwMode="auto">
            <a:xfrm>
              <a:off x="772" y="1896"/>
              <a:ext cx="17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0</a:t>
              </a:r>
            </a:p>
          </p:txBody>
        </p:sp>
      </p:grpSp>
      <p:sp>
        <p:nvSpPr>
          <p:cNvPr id="11318" name="Text Box 54"/>
          <p:cNvSpPr txBox="1">
            <a:spLocks noChangeArrowheads="1"/>
          </p:cNvSpPr>
          <p:nvPr/>
        </p:nvSpPr>
        <p:spPr bwMode="auto">
          <a:xfrm>
            <a:off x="663575" y="5967413"/>
            <a:ext cx="366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ru-RU" sz="2000"/>
              <a:t>D</a:t>
            </a:r>
            <a:endParaRPr lang="ru-RU" altLang="ru-RU" sz="2000"/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4486275" y="5324475"/>
            <a:ext cx="382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2800">
                <a:solidFill>
                  <a:srgbClr val="FF0000"/>
                </a:solidFill>
                <a:latin typeface="Arial" panose="020B0604020202020204" pitchFamily="34" charset="0"/>
              </a:rPr>
              <a:t>?</a:t>
            </a:r>
          </a:p>
        </p:txBody>
      </p:sp>
      <p:sp>
        <p:nvSpPr>
          <p:cNvPr id="11321" name="Text Box 57"/>
          <p:cNvSpPr txBox="1">
            <a:spLocks noChangeArrowheads="1"/>
          </p:cNvSpPr>
          <p:nvPr/>
        </p:nvSpPr>
        <p:spPr bwMode="auto">
          <a:xfrm>
            <a:off x="5611813" y="3795713"/>
            <a:ext cx="24542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ru-RU" sz="2800"/>
              <a:t>AB = BD = AD</a:t>
            </a:r>
            <a:endParaRPr lang="ru-RU" altLang="ru-RU" sz="2800"/>
          </a:p>
        </p:txBody>
      </p:sp>
      <p:grpSp>
        <p:nvGrpSpPr>
          <p:cNvPr id="12" name="Group 62"/>
          <p:cNvGrpSpPr>
            <a:grpSpLocks/>
          </p:cNvGrpSpPr>
          <p:nvPr/>
        </p:nvGrpSpPr>
        <p:grpSpPr bwMode="auto">
          <a:xfrm>
            <a:off x="5910263" y="4511675"/>
            <a:ext cx="1819275" cy="928688"/>
            <a:chOff x="3503" y="2806"/>
            <a:chExt cx="1146" cy="585"/>
          </a:xfrm>
        </p:grpSpPr>
        <p:sp>
          <p:nvSpPr>
            <p:cNvPr id="11324" name="Text Box 60"/>
            <p:cNvSpPr txBox="1">
              <a:spLocks noChangeArrowheads="1"/>
            </p:cNvSpPr>
            <p:nvPr/>
          </p:nvSpPr>
          <p:spPr bwMode="auto">
            <a:xfrm>
              <a:off x="4047" y="2806"/>
              <a:ext cx="20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sz="2400"/>
                <a:t>1</a:t>
              </a:r>
              <a:endParaRPr lang="ru-RU" altLang="ru-RU" sz="2400"/>
            </a:p>
          </p:txBody>
        </p:sp>
        <p:sp>
          <p:nvSpPr>
            <p:cNvPr id="11325" name="Text Box 61"/>
            <p:cNvSpPr txBox="1">
              <a:spLocks noChangeArrowheads="1"/>
            </p:cNvSpPr>
            <p:nvPr/>
          </p:nvSpPr>
          <p:spPr bwMode="auto">
            <a:xfrm>
              <a:off x="4033" y="3103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sz="2400"/>
                <a:t>2</a:t>
              </a:r>
              <a:endParaRPr lang="ru-RU" altLang="ru-RU" sz="2400"/>
            </a:p>
          </p:txBody>
        </p:sp>
        <p:sp>
          <p:nvSpPr>
            <p:cNvPr id="11322" name="Text Box 58"/>
            <p:cNvSpPr txBox="1">
              <a:spLocks noChangeArrowheads="1"/>
            </p:cNvSpPr>
            <p:nvPr/>
          </p:nvSpPr>
          <p:spPr bwMode="auto">
            <a:xfrm>
              <a:off x="3503" y="2917"/>
              <a:ext cx="114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sz="2800"/>
                <a:t>BC =    AB</a:t>
              </a:r>
              <a:endParaRPr lang="ru-RU" altLang="ru-RU" sz="2800"/>
            </a:p>
          </p:txBody>
        </p:sp>
        <p:sp>
          <p:nvSpPr>
            <p:cNvPr id="11323" name="Line 59"/>
            <p:cNvSpPr>
              <a:spLocks noChangeShapeType="1"/>
            </p:cNvSpPr>
            <p:nvPr/>
          </p:nvSpPr>
          <p:spPr bwMode="auto">
            <a:xfrm>
              <a:off x="4068" y="3099"/>
              <a:ext cx="16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2285984" y="642918"/>
            <a:ext cx="42066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latin typeface="Monotype Corsiva" pitchFamily="66" charset="0"/>
              </a:rPr>
              <a:t>Доказательство:</a:t>
            </a:r>
            <a:endParaRPr lang="ru-RU" sz="48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13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1000"/>
                                        <p:tgtEl>
                                          <p:spTgt spid="1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9" grpId="0" animBg="1"/>
      <p:bldP spid="11270" grpId="0"/>
      <p:bldP spid="11271" grpId="0"/>
      <p:bldP spid="11272" grpId="0"/>
      <p:bldP spid="11285" grpId="0" animBg="1"/>
      <p:bldP spid="11303" grpId="0" animBg="1"/>
      <p:bldP spid="11303" grpId="1" animBg="1"/>
      <p:bldP spid="11305" grpId="0" animBg="1"/>
      <p:bldP spid="11318" grpId="0"/>
      <p:bldP spid="11293" grpId="0"/>
      <p:bldP spid="11293" grpId="1"/>
      <p:bldP spid="113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4258" name="WordArt 2"/>
          <p:cNvSpPr>
            <a:spLocks noChangeArrowheads="1" noChangeShapeType="1" noTextEdit="1"/>
          </p:cNvSpPr>
          <p:nvPr/>
        </p:nvSpPr>
        <p:spPr bwMode="auto">
          <a:xfrm>
            <a:off x="857224" y="428604"/>
            <a:ext cx="7634288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Свойство прямоугольного </a:t>
            </a:r>
            <a:r>
              <a:rPr lang="ru-RU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4">
                    <a:lumMod val="75000"/>
                  </a:schemeClr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треугольника</a:t>
            </a:r>
            <a:endParaRPr lang="ru-RU" sz="36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6565"/>
                  </a:gs>
                  <a:gs pos="100000">
                    <a:srgbClr val="FF0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24259" name="Line 3"/>
          <p:cNvSpPr>
            <a:spLocks noChangeShapeType="1"/>
          </p:cNvSpPr>
          <p:nvPr/>
        </p:nvSpPr>
        <p:spPr bwMode="auto">
          <a:xfrm>
            <a:off x="5724525" y="573405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4261" name="Text Box 5"/>
          <p:cNvSpPr txBox="1">
            <a:spLocks noChangeArrowheads="1"/>
          </p:cNvSpPr>
          <p:nvPr/>
        </p:nvSpPr>
        <p:spPr bwMode="auto">
          <a:xfrm>
            <a:off x="900113" y="1484313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А</a:t>
            </a:r>
          </a:p>
        </p:txBody>
      </p:sp>
      <p:sp>
        <p:nvSpPr>
          <p:cNvPr id="224262" name="Text Box 6"/>
          <p:cNvSpPr txBox="1">
            <a:spLocks noChangeArrowheads="1"/>
          </p:cNvSpPr>
          <p:nvPr/>
        </p:nvSpPr>
        <p:spPr bwMode="auto">
          <a:xfrm>
            <a:off x="4067175" y="5084763"/>
            <a:ext cx="4206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В</a:t>
            </a:r>
          </a:p>
        </p:txBody>
      </p:sp>
      <p:sp>
        <p:nvSpPr>
          <p:cNvPr id="224264" name="Text Box 8"/>
          <p:cNvSpPr txBox="1">
            <a:spLocks noChangeArrowheads="1"/>
          </p:cNvSpPr>
          <p:nvPr/>
        </p:nvSpPr>
        <p:spPr bwMode="auto">
          <a:xfrm>
            <a:off x="900113" y="5084763"/>
            <a:ext cx="4206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latin typeface="Times New Roman" pitchFamily="18" charset="0"/>
              </a:rPr>
              <a:t>С</a:t>
            </a:r>
          </a:p>
        </p:txBody>
      </p:sp>
      <p:sp>
        <p:nvSpPr>
          <p:cNvPr id="224265" name="Rectangle 9"/>
          <p:cNvSpPr>
            <a:spLocks noChangeArrowheads="1"/>
          </p:cNvSpPr>
          <p:nvPr/>
        </p:nvSpPr>
        <p:spPr bwMode="auto">
          <a:xfrm>
            <a:off x="1331913" y="5013325"/>
            <a:ext cx="360362" cy="358775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4266" name="AutoShape 10"/>
          <p:cNvSpPr>
            <a:spLocks noChangeArrowheads="1"/>
          </p:cNvSpPr>
          <p:nvPr/>
        </p:nvSpPr>
        <p:spPr bwMode="auto">
          <a:xfrm>
            <a:off x="1331913" y="1844675"/>
            <a:ext cx="2735262" cy="3529013"/>
          </a:xfrm>
          <a:prstGeom prst="rtTriangle">
            <a:avLst/>
          </a:prstGeom>
          <a:noFill/>
          <a:ln w="5715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4267" name="Freeform 11"/>
          <p:cNvSpPr>
            <a:spLocks/>
          </p:cNvSpPr>
          <p:nvPr/>
        </p:nvSpPr>
        <p:spPr bwMode="auto">
          <a:xfrm rot="13263676">
            <a:off x="3924300" y="4652963"/>
            <a:ext cx="444500" cy="685800"/>
          </a:xfrm>
          <a:custGeom>
            <a:avLst/>
            <a:gdLst/>
            <a:ahLst/>
            <a:cxnLst>
              <a:cxn ang="0">
                <a:pos x="280" y="408"/>
              </a:cxn>
              <a:cxn ang="0">
                <a:pos x="104" y="248"/>
              </a:cxn>
              <a:cxn ang="0">
                <a:pos x="0" y="432"/>
              </a:cxn>
              <a:cxn ang="0">
                <a:pos x="64" y="0"/>
              </a:cxn>
              <a:cxn ang="0">
                <a:pos x="272" y="408"/>
              </a:cxn>
            </a:cxnLst>
            <a:rect l="0" t="0" r="r" b="b"/>
            <a:pathLst>
              <a:path w="280" h="432">
                <a:moveTo>
                  <a:pt x="280" y="408"/>
                </a:moveTo>
                <a:lnTo>
                  <a:pt x="104" y="248"/>
                </a:lnTo>
                <a:lnTo>
                  <a:pt x="0" y="432"/>
                </a:lnTo>
                <a:lnTo>
                  <a:pt x="64" y="0"/>
                </a:lnTo>
                <a:lnTo>
                  <a:pt x="272" y="408"/>
                </a:lnTo>
              </a:path>
            </a:pathLst>
          </a:custGeom>
          <a:solidFill>
            <a:srgbClr val="009900"/>
          </a:solidFill>
          <a:ln w="9525">
            <a:solidFill>
              <a:srgbClr val="0099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4269" name="AutoShape 13"/>
          <p:cNvSpPr>
            <a:spLocks noChangeArrowheads="1"/>
          </p:cNvSpPr>
          <p:nvPr/>
        </p:nvSpPr>
        <p:spPr bwMode="auto">
          <a:xfrm rot="36589937">
            <a:off x="1451769" y="2301082"/>
            <a:ext cx="198437" cy="438150"/>
          </a:xfrm>
          <a:prstGeom prst="moon">
            <a:avLst>
              <a:gd name="adj" fmla="val 31736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4270" name="Text Box 14"/>
          <p:cNvSpPr txBox="1">
            <a:spLocks noChangeArrowheads="1"/>
          </p:cNvSpPr>
          <p:nvPr/>
        </p:nvSpPr>
        <p:spPr bwMode="auto">
          <a:xfrm>
            <a:off x="1331913" y="2565400"/>
            <a:ext cx="660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latin typeface="Times New Roman" pitchFamily="18" charset="0"/>
              </a:rPr>
              <a:t>30</a:t>
            </a:r>
            <a:r>
              <a:rPr lang="ru-RU" sz="2800" b="1" baseline="30000">
                <a:latin typeface="Times New Roman" pitchFamily="18" charset="0"/>
              </a:rPr>
              <a:t>0</a:t>
            </a:r>
            <a:endParaRPr lang="ru-RU" sz="2800" b="1">
              <a:latin typeface="Times New Roman" pitchFamily="18" charset="0"/>
            </a:endParaRPr>
          </a:p>
        </p:txBody>
      </p:sp>
      <p:sp>
        <p:nvSpPr>
          <p:cNvPr id="224272" name="Freeform 16"/>
          <p:cNvSpPr>
            <a:spLocks/>
          </p:cNvSpPr>
          <p:nvPr/>
        </p:nvSpPr>
        <p:spPr bwMode="auto">
          <a:xfrm rot="13263676">
            <a:off x="1403350" y="1557338"/>
            <a:ext cx="444500" cy="685800"/>
          </a:xfrm>
          <a:custGeom>
            <a:avLst/>
            <a:gdLst/>
            <a:ahLst/>
            <a:cxnLst>
              <a:cxn ang="0">
                <a:pos x="280" y="408"/>
              </a:cxn>
              <a:cxn ang="0">
                <a:pos x="104" y="248"/>
              </a:cxn>
              <a:cxn ang="0">
                <a:pos x="0" y="432"/>
              </a:cxn>
              <a:cxn ang="0">
                <a:pos x="64" y="0"/>
              </a:cxn>
              <a:cxn ang="0">
                <a:pos x="272" y="408"/>
              </a:cxn>
            </a:cxnLst>
            <a:rect l="0" t="0" r="r" b="b"/>
            <a:pathLst>
              <a:path w="280" h="432">
                <a:moveTo>
                  <a:pt x="280" y="408"/>
                </a:moveTo>
                <a:lnTo>
                  <a:pt x="104" y="248"/>
                </a:lnTo>
                <a:lnTo>
                  <a:pt x="0" y="432"/>
                </a:lnTo>
                <a:lnTo>
                  <a:pt x="64" y="0"/>
                </a:lnTo>
                <a:lnTo>
                  <a:pt x="272" y="408"/>
                </a:lnTo>
              </a:path>
            </a:pathLst>
          </a:custGeom>
          <a:solidFill>
            <a:srgbClr val="009900"/>
          </a:solidFill>
          <a:ln w="9525">
            <a:solidFill>
              <a:srgbClr val="00990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565057" y="3971073"/>
            <a:ext cx="32861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Segoe Script" pitchFamily="34" charset="0"/>
              </a:rPr>
              <a:t>Если </a:t>
            </a:r>
            <a:r>
              <a:rPr lang="en-US" sz="2800" dirty="0" smtClean="0">
                <a:latin typeface="Segoe Script" pitchFamily="34" charset="0"/>
              </a:rPr>
              <a:t>CB=1/2AB</a:t>
            </a:r>
            <a:r>
              <a:rPr lang="ru-RU" sz="2800" dirty="0" smtClean="0">
                <a:latin typeface="Segoe Script" pitchFamily="34" charset="0"/>
              </a:rPr>
              <a:t>,</a:t>
            </a:r>
          </a:p>
          <a:p>
            <a:pPr algn="ctr"/>
            <a:r>
              <a:rPr lang="ru-RU" sz="2800" dirty="0" smtClean="0">
                <a:latin typeface="Segoe Script" pitchFamily="34" charset="0"/>
              </a:rPr>
              <a:t>То   А=30</a:t>
            </a:r>
            <a:endParaRPr lang="ru-RU" sz="2800" dirty="0">
              <a:latin typeface="Segoe Script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428992" y="1285860"/>
            <a:ext cx="49560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Monotype Corsiva" pitchFamily="66" charset="0"/>
                <a:cs typeface="Simplified Arabic" pitchFamily="18" charset="-78"/>
              </a:rPr>
              <a:t>В прямоугольном  треугольнике катет, </a:t>
            </a:r>
          </a:p>
          <a:p>
            <a:pPr algn="ctr"/>
            <a:r>
              <a:rPr lang="ru-RU" sz="3200" dirty="0" smtClean="0">
                <a:latin typeface="Monotype Corsiva" pitchFamily="66" charset="0"/>
                <a:cs typeface="Simplified Arabic" pitchFamily="18" charset="-78"/>
              </a:rPr>
              <a:t>равный </a:t>
            </a:r>
          </a:p>
          <a:p>
            <a:pPr algn="ctr"/>
            <a:r>
              <a:rPr lang="ru-RU" sz="3200" dirty="0" smtClean="0">
                <a:latin typeface="Monotype Corsiva" pitchFamily="66" charset="0"/>
                <a:cs typeface="Simplified Arabic" pitchFamily="18" charset="-78"/>
              </a:rPr>
              <a:t>половине  гипотенузы </a:t>
            </a:r>
          </a:p>
          <a:p>
            <a:pPr algn="ctr"/>
            <a:r>
              <a:rPr lang="ru-RU" sz="3200" dirty="0" smtClean="0">
                <a:latin typeface="Monotype Corsiva" pitchFamily="66" charset="0"/>
                <a:cs typeface="Simplified Arabic" pitchFamily="18" charset="-78"/>
              </a:rPr>
              <a:t>лежит против угла в 30</a:t>
            </a:r>
            <a:r>
              <a:rPr lang="ru-RU" sz="3200" baseline="30000" dirty="0" smtClean="0">
                <a:latin typeface="Monotype Corsiva" pitchFamily="66" charset="0"/>
                <a:cs typeface="Simplified Arabic" pitchFamily="18" charset="-78"/>
              </a:rPr>
              <a:t>0</a:t>
            </a:r>
            <a:r>
              <a:rPr lang="ru-RU" sz="3200" dirty="0" smtClean="0">
                <a:latin typeface="Monotype Corsiva" pitchFamily="66" charset="0"/>
                <a:cs typeface="Simplified Arabic" pitchFamily="18" charset="-78"/>
              </a:rPr>
              <a:t>.</a:t>
            </a:r>
            <a:endParaRPr lang="ru-RU" sz="3200" dirty="0">
              <a:latin typeface="Monotype Corsiva" pitchFamily="66" charset="0"/>
              <a:cs typeface="Simplified Arabic" pitchFamily="18" charset="-78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H="1">
            <a:off x="5868144" y="4767103"/>
            <a:ext cx="210308" cy="56142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868144" y="5323772"/>
            <a:ext cx="43204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7164288" y="4869160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4500562" y="5929330"/>
            <a:ext cx="22349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Monotype Corsiva" pitchFamily="66" charset="0"/>
              </a:rPr>
              <a:t>обратная</a:t>
            </a:r>
            <a:endParaRPr lang="ru-RU" sz="44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4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5.78035E-8 L -0.29201 0.0025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5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24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4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55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24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4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4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4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7" grpId="0" animBg="1"/>
      <p:bldP spid="224267" grpId="1" animBg="1"/>
      <p:bldP spid="224267" grpId="2" animBg="1"/>
      <p:bldP spid="224267" grpId="3" animBg="1"/>
      <p:bldP spid="224267" grpId="4" animBg="1"/>
      <p:bldP spid="224270" grpId="0"/>
      <p:bldP spid="224272" grpId="0" animBg="1"/>
      <p:bldP spid="224272" grpId="1" animBg="1"/>
      <p:bldP spid="224272" grpId="2" animBg="1"/>
      <p:bldP spid="224272" grpId="3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Users\Елена\Desktop\c86c5ba8dc44926134e11837c7eac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7803_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288" y="188913"/>
            <a:ext cx="2376487" cy="158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47631bi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-973138" y="4076700"/>
            <a:ext cx="2520951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motor_max_250_002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/>
          </a:blip>
          <a:srcRect t="29208" b="27333"/>
          <a:stretch>
            <a:fillRect/>
          </a:stretch>
        </p:blipFill>
        <p:spPr bwMode="auto">
          <a:xfrm rot="376049">
            <a:off x="5148263" y="4508500"/>
            <a:ext cx="3810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3" descr="ZP319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260350"/>
            <a:ext cx="2665413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15" descr="ZP3299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684213" y="1700213"/>
            <a:ext cx="2922588" cy="242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3786182" y="714356"/>
            <a:ext cx="1152525" cy="3168650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4284663" y="3860800"/>
            <a:ext cx="142875" cy="50482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39" name="Oval 19"/>
          <p:cNvSpPr>
            <a:spLocks noChangeArrowheads="1"/>
          </p:cNvSpPr>
          <p:nvPr/>
        </p:nvSpPr>
        <p:spPr bwMode="auto">
          <a:xfrm>
            <a:off x="3851275" y="765175"/>
            <a:ext cx="1008063" cy="1008063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40" name="Oval 20"/>
          <p:cNvSpPr>
            <a:spLocks noChangeArrowheads="1"/>
          </p:cNvSpPr>
          <p:nvPr/>
        </p:nvSpPr>
        <p:spPr bwMode="auto">
          <a:xfrm>
            <a:off x="3851275" y="1773238"/>
            <a:ext cx="1008063" cy="1008062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7676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41" name="Oval 21"/>
          <p:cNvSpPr>
            <a:spLocks noChangeArrowheads="1"/>
          </p:cNvSpPr>
          <p:nvPr/>
        </p:nvSpPr>
        <p:spPr bwMode="auto">
          <a:xfrm>
            <a:off x="3851275" y="2781300"/>
            <a:ext cx="1008063" cy="1008063"/>
          </a:xfrm>
          <a:prstGeom prst="ellipse">
            <a:avLst/>
          </a:prstGeom>
          <a:gradFill rotWithShape="1">
            <a:gsLst>
              <a:gs pos="0">
                <a:srgbClr val="00FF00"/>
              </a:gs>
              <a:gs pos="100000">
                <a:srgbClr val="0076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" name="veselye_rebyata_-_avtomobili_(zaycev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27657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L 1.09462 0.66157 " pathEditMode="relative" ptsTypes="AA">
                                      <p:cBhvr>
                                        <p:cTn id="9" dur="5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625 0.06852 L -1.00364 0.0581 " pathEditMode="relative" ptsTypes="AA">
                                      <p:cBhvr>
                                        <p:cTn id="15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667 -0.02129 L -1.08264 0.26227 " pathEditMode="relative" ptsTypes="AA">
                                      <p:cBhvr>
                                        <p:cTn id="2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24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500"/>
                            </p:stCondLst>
                            <p:childTnLst>
                              <p:par>
                                <p:cTn id="49" presetID="24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1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4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493 0.09629 L 1.30503 0.24329 " pathEditMode="relative" ptsTypes="AA">
                                      <p:cBhvr>
                                        <p:cTn id="63" dur="5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31 -0.00069 L 1.48837 0.02107 " pathEditMode="relative" rAng="0" ptsTypes="AA">
                                      <p:cBhvr>
                                        <p:cTn id="6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600" y="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918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137" grpId="0" animBg="1"/>
      <p:bldP spid="5138" grpId="0" animBg="1"/>
      <p:bldP spid="5139" grpId="0" animBg="1"/>
      <p:bldP spid="5139" grpId="1" animBg="1"/>
      <p:bldP spid="5139" grpId="2" animBg="1"/>
      <p:bldP spid="5140" grpId="0" animBg="1"/>
      <p:bldP spid="5140" grpId="1" animBg="1"/>
      <p:bldP spid="5140" grpId="2" animBg="1"/>
      <p:bldP spid="51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:\Users\Елена\Desktop\fon-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89122" name="Picture 2" descr="SCRIBEC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71744"/>
            <a:ext cx="2797175" cy="4089400"/>
          </a:xfrm>
          <a:prstGeom prst="rect">
            <a:avLst/>
          </a:prstGeom>
          <a:noFill/>
        </p:spPr>
      </p:pic>
      <p:sp>
        <p:nvSpPr>
          <p:cNvPr id="389125" name="Oval 5"/>
          <p:cNvSpPr>
            <a:spLocks noChangeArrowheads="1"/>
          </p:cNvSpPr>
          <p:nvPr/>
        </p:nvSpPr>
        <p:spPr bwMode="auto">
          <a:xfrm>
            <a:off x="228600" y="457200"/>
            <a:ext cx="1219200" cy="10668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2">
                <a:lumMod val="50000"/>
              </a:schemeClr>
            </a:solidFill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/>
            <a:r>
              <a:rPr lang="ru-RU" sz="3200">
                <a:effectLst/>
              </a:rPr>
              <a:t>№ 1</a:t>
            </a:r>
          </a:p>
        </p:txBody>
      </p:sp>
      <p:sp>
        <p:nvSpPr>
          <p:cNvPr id="389126" name="Text Box 6"/>
          <p:cNvSpPr txBox="1">
            <a:spLocks noChangeArrowheads="1"/>
          </p:cNvSpPr>
          <p:nvPr/>
        </p:nvSpPr>
        <p:spPr bwMode="auto">
          <a:xfrm>
            <a:off x="3124200" y="18288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А</a:t>
            </a:r>
          </a:p>
        </p:txBody>
      </p:sp>
      <p:sp>
        <p:nvSpPr>
          <p:cNvPr id="389127" name="Text Box 7"/>
          <p:cNvSpPr txBox="1">
            <a:spLocks noChangeArrowheads="1"/>
          </p:cNvSpPr>
          <p:nvPr/>
        </p:nvSpPr>
        <p:spPr bwMode="auto">
          <a:xfrm>
            <a:off x="3200400" y="5486400"/>
            <a:ext cx="401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С</a:t>
            </a:r>
          </a:p>
        </p:txBody>
      </p:sp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7086600" y="55626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В</a:t>
            </a:r>
          </a:p>
        </p:txBody>
      </p:sp>
      <p:sp>
        <p:nvSpPr>
          <p:cNvPr id="389142" name="AutoShape 22"/>
          <p:cNvSpPr>
            <a:spLocks noChangeArrowheads="1"/>
          </p:cNvSpPr>
          <p:nvPr/>
        </p:nvSpPr>
        <p:spPr bwMode="auto">
          <a:xfrm>
            <a:off x="3657600" y="2057400"/>
            <a:ext cx="3276600" cy="3657600"/>
          </a:xfrm>
          <a:prstGeom prst="rtTriangle">
            <a:avLst/>
          </a:prstGeom>
          <a:gradFill rotWithShape="1">
            <a:gsLst>
              <a:gs pos="0">
                <a:srgbClr val="CC00FF"/>
              </a:gs>
              <a:gs pos="50000">
                <a:schemeClr val="bg1"/>
              </a:gs>
              <a:gs pos="100000">
                <a:srgbClr val="CC00FF"/>
              </a:gs>
            </a:gsLst>
            <a:lin ang="2700000" scaled="1"/>
          </a:gradFill>
          <a:ln w="5715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143" name="Rectangle 23"/>
          <p:cNvSpPr>
            <a:spLocks noChangeArrowheads="1"/>
          </p:cNvSpPr>
          <p:nvPr/>
        </p:nvSpPr>
        <p:spPr bwMode="auto">
          <a:xfrm>
            <a:off x="3657600" y="5334000"/>
            <a:ext cx="381000" cy="381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129" name="Arc 9"/>
          <p:cNvSpPr>
            <a:spLocks/>
          </p:cNvSpPr>
          <p:nvPr/>
        </p:nvSpPr>
        <p:spPr bwMode="auto">
          <a:xfrm rot="7166726">
            <a:off x="3701257" y="2361406"/>
            <a:ext cx="292100" cy="366713"/>
          </a:xfrm>
          <a:custGeom>
            <a:avLst/>
            <a:gdLst>
              <a:gd name="G0" fmla="+- 0 0 0"/>
              <a:gd name="G1" fmla="+- 21562 0 0"/>
              <a:gd name="G2" fmla="+- 21600 0 0"/>
              <a:gd name="T0" fmla="*/ 1286 w 21363"/>
              <a:gd name="T1" fmla="*/ 0 h 21562"/>
              <a:gd name="T2" fmla="*/ 21363 w 21363"/>
              <a:gd name="T3" fmla="*/ 18374 h 21562"/>
              <a:gd name="T4" fmla="*/ 0 w 21363"/>
              <a:gd name="T5" fmla="*/ 21562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63" h="21562" fill="none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</a:path>
              <a:path w="21363" h="21562" stroke="0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  <a:lnTo>
                  <a:pt x="0" y="21562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144" name="Arc 24"/>
          <p:cNvSpPr>
            <a:spLocks/>
          </p:cNvSpPr>
          <p:nvPr/>
        </p:nvSpPr>
        <p:spPr bwMode="auto">
          <a:xfrm rot="15689002">
            <a:off x="6362700" y="5373688"/>
            <a:ext cx="293688" cy="366712"/>
          </a:xfrm>
          <a:custGeom>
            <a:avLst/>
            <a:gdLst>
              <a:gd name="G0" fmla="+- 0 0 0"/>
              <a:gd name="G1" fmla="+- 21562 0 0"/>
              <a:gd name="G2" fmla="+- 21600 0 0"/>
              <a:gd name="T0" fmla="*/ 1286 w 21463"/>
              <a:gd name="T1" fmla="*/ 0 h 21562"/>
              <a:gd name="T2" fmla="*/ 21463 w 21463"/>
              <a:gd name="T3" fmla="*/ 19130 h 21562"/>
              <a:gd name="T4" fmla="*/ 0 w 21463"/>
              <a:gd name="T5" fmla="*/ 21562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463" h="21562" fill="none" extrusionOk="0">
                <a:moveTo>
                  <a:pt x="1285" y="0"/>
                </a:moveTo>
                <a:cubicBezTo>
                  <a:pt x="11767" y="625"/>
                  <a:pt x="20280" y="8697"/>
                  <a:pt x="21462" y="19130"/>
                </a:cubicBezTo>
              </a:path>
              <a:path w="21463" h="21562" stroke="0" extrusionOk="0">
                <a:moveTo>
                  <a:pt x="1285" y="0"/>
                </a:moveTo>
                <a:cubicBezTo>
                  <a:pt x="11767" y="625"/>
                  <a:pt x="20280" y="8697"/>
                  <a:pt x="21462" y="19130"/>
                </a:cubicBezTo>
                <a:lnTo>
                  <a:pt x="0" y="21562"/>
                </a:lnTo>
                <a:close/>
              </a:path>
            </a:pathLst>
          </a:custGeom>
          <a:noFill/>
          <a:ln w="114300" cmpd="dbl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89130" name="Text Box 10"/>
          <p:cNvSpPr txBox="1">
            <a:spLocks noChangeArrowheads="1"/>
          </p:cNvSpPr>
          <p:nvPr/>
        </p:nvSpPr>
        <p:spPr bwMode="auto">
          <a:xfrm>
            <a:off x="3733800" y="2743200"/>
            <a:ext cx="855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200">
                <a:effectLst/>
              </a:rPr>
              <a:t>37</a:t>
            </a:r>
            <a:r>
              <a:rPr lang="ru-RU" sz="3200" baseline="30000">
                <a:effectLst/>
              </a:rPr>
              <a:t>0</a:t>
            </a:r>
          </a:p>
        </p:txBody>
      </p:sp>
      <p:sp>
        <p:nvSpPr>
          <p:cNvPr id="389138" name="Text Box 18"/>
          <p:cNvSpPr txBox="1">
            <a:spLocks noChangeArrowheads="1"/>
          </p:cNvSpPr>
          <p:nvPr/>
        </p:nvSpPr>
        <p:spPr bwMode="auto">
          <a:xfrm>
            <a:off x="5791200" y="4953000"/>
            <a:ext cx="461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000">
                <a:solidFill>
                  <a:srgbClr val="FF0066"/>
                </a:solidFill>
                <a:effectLst/>
              </a:rPr>
              <a:t>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9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9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891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9" grpId="0" animBg="1"/>
      <p:bldP spid="389144" grpId="0" animBg="1"/>
      <p:bldP spid="389130" grpId="0"/>
      <p:bldP spid="389138" grpId="0"/>
      <p:bldP spid="389138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C:\Users\Елена\Desktop\fon-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90146" name="Picture 2" descr="SCRIBEC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25" y="2590800"/>
            <a:ext cx="2797175" cy="4089400"/>
          </a:xfrm>
          <a:prstGeom prst="rect">
            <a:avLst/>
          </a:prstGeom>
          <a:noFill/>
        </p:spPr>
      </p:pic>
      <p:sp>
        <p:nvSpPr>
          <p:cNvPr id="390148" name="Oval 4"/>
          <p:cNvSpPr>
            <a:spLocks noChangeArrowheads="1"/>
          </p:cNvSpPr>
          <p:nvPr/>
        </p:nvSpPr>
        <p:spPr bwMode="auto">
          <a:xfrm>
            <a:off x="228600" y="457200"/>
            <a:ext cx="1219200" cy="10668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2">
                <a:lumMod val="50000"/>
              </a:schemeClr>
            </a:solidFill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/>
            <a:r>
              <a:rPr lang="ru-RU" sz="3200">
                <a:effectLst/>
              </a:rPr>
              <a:t>№ 2</a:t>
            </a:r>
          </a:p>
        </p:txBody>
      </p:sp>
      <p:sp>
        <p:nvSpPr>
          <p:cNvPr id="390158" name="Text Box 14"/>
          <p:cNvSpPr txBox="1">
            <a:spLocks noChangeArrowheads="1"/>
          </p:cNvSpPr>
          <p:nvPr/>
        </p:nvSpPr>
        <p:spPr bwMode="auto">
          <a:xfrm>
            <a:off x="4572000" y="57912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>
                <a:effectLst/>
              </a:rPr>
              <a:t>D</a:t>
            </a:r>
            <a:endParaRPr lang="ru-RU" sz="2400">
              <a:effectLst/>
            </a:endParaRPr>
          </a:p>
        </p:txBody>
      </p:sp>
      <p:sp>
        <p:nvSpPr>
          <p:cNvPr id="390170" name="Text Box 26"/>
          <p:cNvSpPr txBox="1">
            <a:spLocks noChangeArrowheads="1"/>
          </p:cNvSpPr>
          <p:nvPr/>
        </p:nvSpPr>
        <p:spPr bwMode="auto">
          <a:xfrm>
            <a:off x="3048000" y="57912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А</a:t>
            </a:r>
          </a:p>
        </p:txBody>
      </p:sp>
      <p:sp>
        <p:nvSpPr>
          <p:cNvPr id="390171" name="Text Box 27"/>
          <p:cNvSpPr txBox="1">
            <a:spLocks noChangeArrowheads="1"/>
          </p:cNvSpPr>
          <p:nvPr/>
        </p:nvSpPr>
        <p:spPr bwMode="auto">
          <a:xfrm>
            <a:off x="5791200" y="12954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В</a:t>
            </a:r>
          </a:p>
        </p:txBody>
      </p:sp>
      <p:sp>
        <p:nvSpPr>
          <p:cNvPr id="390172" name="Text Box 28"/>
          <p:cNvSpPr txBox="1">
            <a:spLocks noChangeArrowheads="1"/>
          </p:cNvSpPr>
          <p:nvPr/>
        </p:nvSpPr>
        <p:spPr bwMode="auto">
          <a:xfrm>
            <a:off x="6400800" y="5638800"/>
            <a:ext cx="401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С</a:t>
            </a:r>
          </a:p>
        </p:txBody>
      </p:sp>
      <p:sp>
        <p:nvSpPr>
          <p:cNvPr id="390179" name="AutoShape 35"/>
          <p:cNvSpPr>
            <a:spLocks noChangeArrowheads="1"/>
          </p:cNvSpPr>
          <p:nvPr/>
        </p:nvSpPr>
        <p:spPr bwMode="auto">
          <a:xfrm flipH="1">
            <a:off x="3276600" y="1600200"/>
            <a:ext cx="3048000" cy="4114800"/>
          </a:xfrm>
          <a:prstGeom prst="rtTriangle">
            <a:avLst/>
          </a:prstGeom>
          <a:gradFill rotWithShape="1">
            <a:gsLst>
              <a:gs pos="0">
                <a:srgbClr val="FF6600"/>
              </a:gs>
              <a:gs pos="50000">
                <a:schemeClr val="bg1"/>
              </a:gs>
              <a:gs pos="100000">
                <a:srgbClr val="FF6600"/>
              </a:gs>
            </a:gsLst>
            <a:lin ang="2700000" scaled="1"/>
          </a:gradFill>
          <a:ln w="5715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0153" name="Rectangle 9"/>
          <p:cNvSpPr>
            <a:spLocks noChangeArrowheads="1"/>
          </p:cNvSpPr>
          <p:nvPr/>
        </p:nvSpPr>
        <p:spPr bwMode="auto">
          <a:xfrm>
            <a:off x="5943600" y="5334000"/>
            <a:ext cx="381000" cy="381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0163" name="Freeform 19"/>
          <p:cNvSpPr>
            <a:spLocks/>
          </p:cNvSpPr>
          <p:nvPr/>
        </p:nvSpPr>
        <p:spPr bwMode="auto">
          <a:xfrm>
            <a:off x="4811713" y="1687513"/>
            <a:ext cx="1476375" cy="4010025"/>
          </a:xfrm>
          <a:custGeom>
            <a:avLst/>
            <a:gdLst/>
            <a:ahLst/>
            <a:cxnLst>
              <a:cxn ang="0">
                <a:pos x="930" y="0"/>
              </a:cxn>
              <a:cxn ang="0">
                <a:pos x="0" y="2526"/>
              </a:cxn>
            </a:cxnLst>
            <a:rect l="0" t="0" r="r" b="b"/>
            <a:pathLst>
              <a:path w="930" h="2526">
                <a:moveTo>
                  <a:pt x="930" y="0"/>
                </a:moveTo>
                <a:lnTo>
                  <a:pt x="0" y="2526"/>
                </a:lnTo>
              </a:path>
            </a:pathLst>
          </a:custGeom>
          <a:noFill/>
          <a:ln w="57150">
            <a:solidFill>
              <a:srgbClr val="000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90155" name="Arc 11"/>
          <p:cNvSpPr>
            <a:spLocks/>
          </p:cNvSpPr>
          <p:nvPr/>
        </p:nvSpPr>
        <p:spPr bwMode="auto">
          <a:xfrm rot="31954885">
            <a:off x="5410200" y="2667000"/>
            <a:ext cx="379413" cy="366713"/>
          </a:xfrm>
          <a:custGeom>
            <a:avLst/>
            <a:gdLst>
              <a:gd name="G0" fmla="+- 2992 0 0"/>
              <a:gd name="G1" fmla="+- 21600 0 0"/>
              <a:gd name="G2" fmla="+- 21600 0 0"/>
              <a:gd name="T0" fmla="*/ 0 w 23114"/>
              <a:gd name="T1" fmla="*/ 208 h 21600"/>
              <a:gd name="T2" fmla="*/ 23114 w 23114"/>
              <a:gd name="T3" fmla="*/ 13747 h 21600"/>
              <a:gd name="T4" fmla="*/ 2992 w 2311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114" h="21600" fill="none" extrusionOk="0">
                <a:moveTo>
                  <a:pt x="0" y="208"/>
                </a:moveTo>
                <a:cubicBezTo>
                  <a:pt x="991" y="69"/>
                  <a:pt x="1991" y="-1"/>
                  <a:pt x="2992" y="0"/>
                </a:cubicBezTo>
                <a:cubicBezTo>
                  <a:pt x="11890" y="0"/>
                  <a:pt x="19878" y="5457"/>
                  <a:pt x="23113" y="13747"/>
                </a:cubicBezTo>
              </a:path>
              <a:path w="23114" h="21600" stroke="0" extrusionOk="0">
                <a:moveTo>
                  <a:pt x="0" y="208"/>
                </a:moveTo>
                <a:cubicBezTo>
                  <a:pt x="991" y="69"/>
                  <a:pt x="1991" y="-1"/>
                  <a:pt x="2992" y="0"/>
                </a:cubicBezTo>
                <a:cubicBezTo>
                  <a:pt x="11890" y="0"/>
                  <a:pt x="19878" y="5457"/>
                  <a:pt x="23113" y="13747"/>
                </a:cubicBezTo>
                <a:lnTo>
                  <a:pt x="2992" y="21600"/>
                </a:lnTo>
                <a:close/>
              </a:path>
            </a:pathLst>
          </a:custGeom>
          <a:noFill/>
          <a:ln w="114300" cmpd="dbl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0180" name="Arc 36"/>
          <p:cNvSpPr>
            <a:spLocks/>
          </p:cNvSpPr>
          <p:nvPr/>
        </p:nvSpPr>
        <p:spPr bwMode="auto">
          <a:xfrm rot="31954885">
            <a:off x="5867400" y="2740025"/>
            <a:ext cx="420688" cy="366713"/>
          </a:xfrm>
          <a:custGeom>
            <a:avLst/>
            <a:gdLst>
              <a:gd name="G0" fmla="+- 5492 0 0"/>
              <a:gd name="G1" fmla="+- 21600 0 0"/>
              <a:gd name="G2" fmla="+- 21600 0 0"/>
              <a:gd name="T0" fmla="*/ 0 w 25614"/>
              <a:gd name="T1" fmla="*/ 710 h 21600"/>
              <a:gd name="T2" fmla="*/ 25614 w 25614"/>
              <a:gd name="T3" fmla="*/ 13747 h 21600"/>
              <a:gd name="T4" fmla="*/ 5492 w 2561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614" h="21600" fill="none" extrusionOk="0">
                <a:moveTo>
                  <a:pt x="-1" y="709"/>
                </a:moveTo>
                <a:cubicBezTo>
                  <a:pt x="1792" y="238"/>
                  <a:pt x="3638" y="-1"/>
                  <a:pt x="5492" y="0"/>
                </a:cubicBezTo>
                <a:cubicBezTo>
                  <a:pt x="14390" y="0"/>
                  <a:pt x="22378" y="5457"/>
                  <a:pt x="25613" y="13747"/>
                </a:cubicBezTo>
              </a:path>
              <a:path w="25614" h="21600" stroke="0" extrusionOk="0">
                <a:moveTo>
                  <a:pt x="-1" y="709"/>
                </a:moveTo>
                <a:cubicBezTo>
                  <a:pt x="1792" y="238"/>
                  <a:pt x="3638" y="-1"/>
                  <a:pt x="5492" y="0"/>
                </a:cubicBezTo>
                <a:cubicBezTo>
                  <a:pt x="14390" y="0"/>
                  <a:pt x="22378" y="5457"/>
                  <a:pt x="25613" y="13747"/>
                </a:cubicBezTo>
                <a:lnTo>
                  <a:pt x="5492" y="21600"/>
                </a:lnTo>
                <a:close/>
              </a:path>
            </a:pathLst>
          </a:custGeom>
          <a:noFill/>
          <a:ln w="114300" cmpd="dbl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0173" name="Text Box 29"/>
          <p:cNvSpPr txBox="1">
            <a:spLocks noChangeArrowheads="1"/>
          </p:cNvSpPr>
          <p:nvPr/>
        </p:nvSpPr>
        <p:spPr bwMode="auto">
          <a:xfrm>
            <a:off x="4876800" y="5181600"/>
            <a:ext cx="882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200" i="0">
                <a:effectLst/>
              </a:rPr>
              <a:t>70</a:t>
            </a:r>
            <a:r>
              <a:rPr lang="ru-RU" sz="3200" i="0" baseline="30000">
                <a:effectLst/>
              </a:rPr>
              <a:t>0</a:t>
            </a:r>
          </a:p>
        </p:txBody>
      </p:sp>
      <p:sp>
        <p:nvSpPr>
          <p:cNvPr id="390154" name="Arc 10"/>
          <p:cNvSpPr>
            <a:spLocks/>
          </p:cNvSpPr>
          <p:nvPr/>
        </p:nvSpPr>
        <p:spPr bwMode="auto">
          <a:xfrm rot="372045">
            <a:off x="3505200" y="5410200"/>
            <a:ext cx="292100" cy="366713"/>
          </a:xfrm>
          <a:custGeom>
            <a:avLst/>
            <a:gdLst>
              <a:gd name="G0" fmla="+- 0 0 0"/>
              <a:gd name="G1" fmla="+- 21562 0 0"/>
              <a:gd name="G2" fmla="+- 21600 0 0"/>
              <a:gd name="T0" fmla="*/ 1286 w 21363"/>
              <a:gd name="T1" fmla="*/ 0 h 21562"/>
              <a:gd name="T2" fmla="*/ 21363 w 21363"/>
              <a:gd name="T3" fmla="*/ 18374 h 21562"/>
              <a:gd name="T4" fmla="*/ 0 w 21363"/>
              <a:gd name="T5" fmla="*/ 21562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63" h="21562" fill="none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</a:path>
              <a:path w="21363" h="21562" stroke="0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  <a:lnTo>
                  <a:pt x="0" y="21562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0177" name="Text Box 33"/>
          <p:cNvSpPr txBox="1">
            <a:spLocks noChangeArrowheads="1"/>
          </p:cNvSpPr>
          <p:nvPr/>
        </p:nvSpPr>
        <p:spPr bwMode="auto">
          <a:xfrm>
            <a:off x="3733800" y="5029200"/>
            <a:ext cx="434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600">
                <a:solidFill>
                  <a:srgbClr val="99FF66"/>
                </a:solidFill>
                <a:effectLst/>
              </a:rPr>
              <a:t>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0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90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90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90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9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3901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58" grpId="0"/>
      <p:bldP spid="390163" grpId="0" animBg="1"/>
      <p:bldP spid="390155" grpId="0" animBg="1"/>
      <p:bldP spid="390180" grpId="0" animBg="1"/>
      <p:bldP spid="390173" grpId="0"/>
      <p:bldP spid="390154" grpId="0" animBg="1"/>
      <p:bldP spid="390177" grpId="0"/>
      <p:bldP spid="39017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C:\Users\Елена\Desktop\fon-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91170" name="Picture 2" descr="SCRIBEC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25" y="2590800"/>
            <a:ext cx="2797175" cy="4089400"/>
          </a:xfrm>
          <a:prstGeom prst="rect">
            <a:avLst/>
          </a:prstGeom>
          <a:noFill/>
        </p:spPr>
      </p:pic>
      <p:sp>
        <p:nvSpPr>
          <p:cNvPr id="391172" name="Oval 4"/>
          <p:cNvSpPr>
            <a:spLocks noChangeArrowheads="1"/>
          </p:cNvSpPr>
          <p:nvPr/>
        </p:nvSpPr>
        <p:spPr bwMode="auto">
          <a:xfrm>
            <a:off x="228600" y="457200"/>
            <a:ext cx="1219200" cy="10668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2">
                <a:lumMod val="50000"/>
              </a:schemeClr>
            </a:solidFill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/>
            <a:r>
              <a:rPr lang="ru-RU" sz="3200">
                <a:effectLst/>
              </a:rPr>
              <a:t>№ 3</a:t>
            </a:r>
          </a:p>
        </p:txBody>
      </p:sp>
      <p:sp>
        <p:nvSpPr>
          <p:cNvPr id="391177" name="AutoShape 9"/>
          <p:cNvSpPr>
            <a:spLocks noChangeArrowheads="1"/>
          </p:cNvSpPr>
          <p:nvPr/>
        </p:nvSpPr>
        <p:spPr bwMode="auto">
          <a:xfrm flipH="1">
            <a:off x="3124200" y="2590800"/>
            <a:ext cx="4800600" cy="2819400"/>
          </a:xfrm>
          <a:prstGeom prst="rtTriangle">
            <a:avLst/>
          </a:prstGeom>
          <a:gradFill rotWithShape="1">
            <a:gsLst>
              <a:gs pos="0">
                <a:srgbClr val="00CC00"/>
              </a:gs>
              <a:gs pos="50000">
                <a:schemeClr val="bg1"/>
              </a:gs>
              <a:gs pos="100000">
                <a:srgbClr val="00CC00"/>
              </a:gs>
            </a:gsLst>
            <a:lin ang="18900000" scaled="1"/>
          </a:gradFill>
          <a:ln w="5715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1178" name="Rectangle 10"/>
          <p:cNvSpPr>
            <a:spLocks noChangeArrowheads="1"/>
          </p:cNvSpPr>
          <p:nvPr/>
        </p:nvSpPr>
        <p:spPr bwMode="auto">
          <a:xfrm>
            <a:off x="7543800" y="5029200"/>
            <a:ext cx="381000" cy="381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1183" name="Arc 15"/>
          <p:cNvSpPr>
            <a:spLocks/>
          </p:cNvSpPr>
          <p:nvPr/>
        </p:nvSpPr>
        <p:spPr bwMode="auto">
          <a:xfrm rot="372045">
            <a:off x="3657600" y="5105400"/>
            <a:ext cx="292100" cy="366713"/>
          </a:xfrm>
          <a:custGeom>
            <a:avLst/>
            <a:gdLst>
              <a:gd name="G0" fmla="+- 0 0 0"/>
              <a:gd name="G1" fmla="+- 21562 0 0"/>
              <a:gd name="G2" fmla="+- 21600 0 0"/>
              <a:gd name="T0" fmla="*/ 1286 w 21363"/>
              <a:gd name="T1" fmla="*/ 0 h 21562"/>
              <a:gd name="T2" fmla="*/ 21363 w 21363"/>
              <a:gd name="T3" fmla="*/ 18374 h 21562"/>
              <a:gd name="T4" fmla="*/ 0 w 21363"/>
              <a:gd name="T5" fmla="*/ 21562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63" h="21562" fill="none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</a:path>
              <a:path w="21363" h="21562" stroke="0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  <a:lnTo>
                  <a:pt x="0" y="21562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1190" name="Text Box 22"/>
          <p:cNvSpPr txBox="1">
            <a:spLocks noChangeArrowheads="1"/>
          </p:cNvSpPr>
          <p:nvPr/>
        </p:nvSpPr>
        <p:spPr bwMode="auto">
          <a:xfrm>
            <a:off x="2971800" y="54102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А</a:t>
            </a:r>
          </a:p>
        </p:txBody>
      </p:sp>
      <p:sp>
        <p:nvSpPr>
          <p:cNvPr id="391191" name="Text Box 23"/>
          <p:cNvSpPr txBox="1">
            <a:spLocks noChangeArrowheads="1"/>
          </p:cNvSpPr>
          <p:nvPr/>
        </p:nvSpPr>
        <p:spPr bwMode="auto">
          <a:xfrm>
            <a:off x="8001000" y="23622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В</a:t>
            </a:r>
          </a:p>
        </p:txBody>
      </p:sp>
      <p:sp>
        <p:nvSpPr>
          <p:cNvPr id="391192" name="Text Box 24"/>
          <p:cNvSpPr txBox="1">
            <a:spLocks noChangeArrowheads="1"/>
          </p:cNvSpPr>
          <p:nvPr/>
        </p:nvSpPr>
        <p:spPr bwMode="auto">
          <a:xfrm>
            <a:off x="8001000" y="5181600"/>
            <a:ext cx="401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С</a:t>
            </a:r>
          </a:p>
        </p:txBody>
      </p:sp>
      <p:sp>
        <p:nvSpPr>
          <p:cNvPr id="391197" name="Text Box 29"/>
          <p:cNvSpPr txBox="1">
            <a:spLocks noChangeArrowheads="1"/>
          </p:cNvSpPr>
          <p:nvPr/>
        </p:nvSpPr>
        <p:spPr bwMode="auto">
          <a:xfrm>
            <a:off x="4038600" y="4706938"/>
            <a:ext cx="1004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600">
                <a:effectLst/>
              </a:rPr>
              <a:t>30</a:t>
            </a:r>
            <a:r>
              <a:rPr lang="ru-RU" sz="3600" baseline="30000">
                <a:effectLst/>
              </a:rPr>
              <a:t>0</a:t>
            </a:r>
          </a:p>
        </p:txBody>
      </p:sp>
      <p:sp>
        <p:nvSpPr>
          <p:cNvPr id="391198" name="Text Box 30"/>
          <p:cNvSpPr txBox="1">
            <a:spLocks noChangeArrowheads="1"/>
          </p:cNvSpPr>
          <p:nvPr/>
        </p:nvSpPr>
        <p:spPr bwMode="auto">
          <a:xfrm rot="-1541288">
            <a:off x="4664075" y="3270250"/>
            <a:ext cx="1443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600">
                <a:effectLst/>
              </a:rPr>
              <a:t>15 см</a:t>
            </a:r>
            <a:endParaRPr lang="ru-RU" sz="3600" baseline="30000">
              <a:effectLst/>
            </a:endParaRPr>
          </a:p>
        </p:txBody>
      </p:sp>
      <p:sp>
        <p:nvSpPr>
          <p:cNvPr id="391199" name="Text Box 31"/>
          <p:cNvSpPr txBox="1">
            <a:spLocks noChangeArrowheads="1"/>
          </p:cNvSpPr>
          <p:nvPr/>
        </p:nvSpPr>
        <p:spPr bwMode="auto">
          <a:xfrm>
            <a:off x="8001000" y="3868738"/>
            <a:ext cx="4905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400">
                <a:solidFill>
                  <a:srgbClr val="FF0066"/>
                </a:solidFill>
                <a:effectLst/>
              </a:rPr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91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91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1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911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83" grpId="0" animBg="1"/>
      <p:bldP spid="391197" grpId="0"/>
      <p:bldP spid="391198" grpId="0"/>
      <p:bldP spid="391199" grpId="0"/>
      <p:bldP spid="39119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C:\Users\Елена\Desktop\fon-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92194" name="Picture 2" descr="SCRIBEC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25" y="2590800"/>
            <a:ext cx="2797175" cy="4089400"/>
          </a:xfrm>
          <a:prstGeom prst="rect">
            <a:avLst/>
          </a:prstGeom>
          <a:noFill/>
        </p:spPr>
      </p:pic>
      <p:sp>
        <p:nvSpPr>
          <p:cNvPr id="392196" name="Oval 4"/>
          <p:cNvSpPr>
            <a:spLocks noChangeArrowheads="1"/>
          </p:cNvSpPr>
          <p:nvPr/>
        </p:nvSpPr>
        <p:spPr bwMode="auto">
          <a:xfrm>
            <a:off x="228600" y="457200"/>
            <a:ext cx="1219200" cy="10668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2">
                <a:lumMod val="50000"/>
              </a:schemeClr>
            </a:solidFill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/>
            <a:r>
              <a:rPr lang="ru-RU" sz="3200">
                <a:effectLst/>
              </a:rPr>
              <a:t>№ 4</a:t>
            </a:r>
          </a:p>
        </p:txBody>
      </p:sp>
      <p:sp>
        <p:nvSpPr>
          <p:cNvPr id="392200" name="AutoShape 8"/>
          <p:cNvSpPr>
            <a:spLocks noChangeArrowheads="1"/>
          </p:cNvSpPr>
          <p:nvPr/>
        </p:nvSpPr>
        <p:spPr bwMode="auto">
          <a:xfrm rot="-14024783">
            <a:off x="3983831" y="3331369"/>
            <a:ext cx="3165475" cy="4275138"/>
          </a:xfrm>
          <a:prstGeom prst="rtTriangle">
            <a:avLst/>
          </a:prstGeom>
          <a:gradFill rotWithShape="1">
            <a:gsLst>
              <a:gs pos="0">
                <a:srgbClr val="99CC00"/>
              </a:gs>
              <a:gs pos="100000">
                <a:schemeClr val="bg1"/>
              </a:gs>
            </a:gsLst>
            <a:path path="rect">
              <a:fillToRect l="100000" t="100000"/>
            </a:path>
          </a:gradFill>
          <a:ln w="5715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2201" name="Rectangle 9"/>
          <p:cNvSpPr>
            <a:spLocks noChangeArrowheads="1"/>
          </p:cNvSpPr>
          <p:nvPr/>
        </p:nvSpPr>
        <p:spPr bwMode="auto">
          <a:xfrm rot="1915859">
            <a:off x="4648200" y="3048000"/>
            <a:ext cx="381000" cy="381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2202" name="Arc 10"/>
          <p:cNvSpPr>
            <a:spLocks/>
          </p:cNvSpPr>
          <p:nvPr/>
        </p:nvSpPr>
        <p:spPr bwMode="auto">
          <a:xfrm rot="-534355">
            <a:off x="3124200" y="5181600"/>
            <a:ext cx="292100" cy="366713"/>
          </a:xfrm>
          <a:custGeom>
            <a:avLst/>
            <a:gdLst>
              <a:gd name="G0" fmla="+- 0 0 0"/>
              <a:gd name="G1" fmla="+- 21562 0 0"/>
              <a:gd name="G2" fmla="+- 21600 0 0"/>
              <a:gd name="T0" fmla="*/ 1286 w 21363"/>
              <a:gd name="T1" fmla="*/ 0 h 21562"/>
              <a:gd name="T2" fmla="*/ 21363 w 21363"/>
              <a:gd name="T3" fmla="*/ 18374 h 21562"/>
              <a:gd name="T4" fmla="*/ 0 w 21363"/>
              <a:gd name="T5" fmla="*/ 21562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63" h="21562" fill="none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</a:path>
              <a:path w="21363" h="21562" stroke="0" extrusionOk="0">
                <a:moveTo>
                  <a:pt x="1285" y="0"/>
                </a:moveTo>
                <a:cubicBezTo>
                  <a:pt x="11480" y="608"/>
                  <a:pt x="19856" y="8273"/>
                  <a:pt x="21363" y="18373"/>
                </a:cubicBezTo>
                <a:lnTo>
                  <a:pt x="0" y="21562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2203" name="Arc 11"/>
          <p:cNvSpPr>
            <a:spLocks/>
          </p:cNvSpPr>
          <p:nvPr/>
        </p:nvSpPr>
        <p:spPr bwMode="auto">
          <a:xfrm rot="15689002">
            <a:off x="7427913" y="5068887"/>
            <a:ext cx="293688" cy="366713"/>
          </a:xfrm>
          <a:custGeom>
            <a:avLst/>
            <a:gdLst>
              <a:gd name="G0" fmla="+- 0 0 0"/>
              <a:gd name="G1" fmla="+- 21562 0 0"/>
              <a:gd name="G2" fmla="+- 21600 0 0"/>
              <a:gd name="T0" fmla="*/ 1286 w 21463"/>
              <a:gd name="T1" fmla="*/ 0 h 21562"/>
              <a:gd name="T2" fmla="*/ 21463 w 21463"/>
              <a:gd name="T3" fmla="*/ 19130 h 21562"/>
              <a:gd name="T4" fmla="*/ 0 w 21463"/>
              <a:gd name="T5" fmla="*/ 21562 h 21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463" h="21562" fill="none" extrusionOk="0">
                <a:moveTo>
                  <a:pt x="1285" y="0"/>
                </a:moveTo>
                <a:cubicBezTo>
                  <a:pt x="11767" y="625"/>
                  <a:pt x="20280" y="8697"/>
                  <a:pt x="21462" y="19130"/>
                </a:cubicBezTo>
              </a:path>
              <a:path w="21463" h="21562" stroke="0" extrusionOk="0">
                <a:moveTo>
                  <a:pt x="1285" y="0"/>
                </a:moveTo>
                <a:cubicBezTo>
                  <a:pt x="11767" y="625"/>
                  <a:pt x="20280" y="8697"/>
                  <a:pt x="21462" y="19130"/>
                </a:cubicBezTo>
                <a:lnTo>
                  <a:pt x="0" y="21562"/>
                </a:lnTo>
                <a:close/>
              </a:path>
            </a:pathLst>
          </a:custGeom>
          <a:noFill/>
          <a:ln w="114300" cmpd="dbl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2213" name="Text Box 21"/>
          <p:cNvSpPr txBox="1">
            <a:spLocks noChangeArrowheads="1"/>
          </p:cNvSpPr>
          <p:nvPr/>
        </p:nvSpPr>
        <p:spPr bwMode="auto">
          <a:xfrm>
            <a:off x="3505200" y="4679950"/>
            <a:ext cx="461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000">
                <a:solidFill>
                  <a:srgbClr val="FF0066"/>
                </a:solidFill>
                <a:effectLst/>
              </a:rPr>
              <a:t>?</a:t>
            </a:r>
          </a:p>
        </p:txBody>
      </p:sp>
      <p:sp>
        <p:nvSpPr>
          <p:cNvPr id="392214" name="Text Box 22"/>
          <p:cNvSpPr txBox="1">
            <a:spLocks noChangeArrowheads="1"/>
          </p:cNvSpPr>
          <p:nvPr/>
        </p:nvSpPr>
        <p:spPr bwMode="auto">
          <a:xfrm>
            <a:off x="7924800" y="5387975"/>
            <a:ext cx="492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200">
                <a:effectLst/>
              </a:rPr>
              <a:t>В</a:t>
            </a:r>
          </a:p>
        </p:txBody>
      </p:sp>
      <p:sp>
        <p:nvSpPr>
          <p:cNvPr id="392215" name="Text Box 23"/>
          <p:cNvSpPr txBox="1">
            <a:spLocks noChangeArrowheads="1"/>
          </p:cNvSpPr>
          <p:nvPr/>
        </p:nvSpPr>
        <p:spPr bwMode="auto">
          <a:xfrm>
            <a:off x="2895600" y="5464175"/>
            <a:ext cx="492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200">
                <a:effectLst/>
              </a:rPr>
              <a:t>А</a:t>
            </a:r>
          </a:p>
        </p:txBody>
      </p:sp>
      <p:sp>
        <p:nvSpPr>
          <p:cNvPr id="392216" name="Text Box 24"/>
          <p:cNvSpPr txBox="1">
            <a:spLocks noChangeArrowheads="1"/>
          </p:cNvSpPr>
          <p:nvPr/>
        </p:nvSpPr>
        <p:spPr bwMode="auto">
          <a:xfrm>
            <a:off x="4419600" y="2416175"/>
            <a:ext cx="474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200">
                <a:effectLst/>
              </a:rPr>
              <a:t>С</a:t>
            </a:r>
          </a:p>
        </p:txBody>
      </p:sp>
      <p:sp>
        <p:nvSpPr>
          <p:cNvPr id="392217" name="Text Box 25"/>
          <p:cNvSpPr txBox="1">
            <a:spLocks noChangeArrowheads="1"/>
          </p:cNvSpPr>
          <p:nvPr/>
        </p:nvSpPr>
        <p:spPr bwMode="auto">
          <a:xfrm>
            <a:off x="6934200" y="4800600"/>
            <a:ext cx="461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000">
                <a:solidFill>
                  <a:srgbClr val="FF0066"/>
                </a:solidFill>
                <a:effectLst/>
              </a:rPr>
              <a:t>?</a:t>
            </a:r>
          </a:p>
        </p:txBody>
      </p:sp>
      <p:sp>
        <p:nvSpPr>
          <p:cNvPr id="392218" name="Text Box 26"/>
          <p:cNvSpPr txBox="1">
            <a:spLocks noChangeArrowheads="1"/>
          </p:cNvSpPr>
          <p:nvPr/>
        </p:nvSpPr>
        <p:spPr bwMode="auto">
          <a:xfrm rot="2192698">
            <a:off x="6084888" y="3663950"/>
            <a:ext cx="1346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800">
                <a:effectLst/>
              </a:rPr>
              <a:t>4,2 см</a:t>
            </a:r>
          </a:p>
        </p:txBody>
      </p:sp>
      <p:sp>
        <p:nvSpPr>
          <p:cNvPr id="392219" name="Text Box 27"/>
          <p:cNvSpPr txBox="1">
            <a:spLocks noChangeArrowheads="1"/>
          </p:cNvSpPr>
          <p:nvPr/>
        </p:nvSpPr>
        <p:spPr bwMode="auto">
          <a:xfrm>
            <a:off x="4953000" y="5540375"/>
            <a:ext cx="13636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800">
                <a:effectLst/>
              </a:rPr>
              <a:t>8,4 см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2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92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92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92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2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2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3922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922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2202" grpId="0" animBg="1"/>
      <p:bldP spid="392203" grpId="0" animBg="1"/>
      <p:bldP spid="392213" grpId="0"/>
      <p:bldP spid="392213" grpId="1"/>
      <p:bldP spid="392217" grpId="0"/>
      <p:bldP spid="392217" grpId="1"/>
      <p:bldP spid="392218" grpId="0"/>
      <p:bldP spid="3922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C:\Users\Елена\Desktop\fon-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93218" name="Picture 2" descr="SCRIBEC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25" y="2590800"/>
            <a:ext cx="2797175" cy="4089400"/>
          </a:xfrm>
          <a:prstGeom prst="rect">
            <a:avLst/>
          </a:prstGeom>
          <a:noFill/>
        </p:spPr>
      </p:pic>
      <p:sp>
        <p:nvSpPr>
          <p:cNvPr id="393220" name="Oval 4"/>
          <p:cNvSpPr>
            <a:spLocks noChangeArrowheads="1"/>
          </p:cNvSpPr>
          <p:nvPr/>
        </p:nvSpPr>
        <p:spPr bwMode="auto">
          <a:xfrm>
            <a:off x="228600" y="457200"/>
            <a:ext cx="1219200" cy="10668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38100">
            <a:solidFill>
              <a:schemeClr val="tx2">
                <a:lumMod val="50000"/>
              </a:schemeClr>
            </a:solidFill>
            <a:round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 algn="ctr"/>
            <a:r>
              <a:rPr lang="ru-RU" sz="3200">
                <a:effectLst/>
              </a:rPr>
              <a:t>№ 5</a:t>
            </a:r>
          </a:p>
        </p:txBody>
      </p:sp>
      <p:sp>
        <p:nvSpPr>
          <p:cNvPr id="393221" name="AutoShape 5"/>
          <p:cNvSpPr>
            <a:spLocks noChangeArrowheads="1"/>
          </p:cNvSpPr>
          <p:nvPr/>
        </p:nvSpPr>
        <p:spPr bwMode="auto">
          <a:xfrm rot="5400000" flipH="1">
            <a:off x="3581400" y="2133600"/>
            <a:ext cx="3886200" cy="3429000"/>
          </a:xfrm>
          <a:prstGeom prst="rtTriangle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3222" name="Rectangle 6"/>
          <p:cNvSpPr>
            <a:spLocks noChangeArrowheads="1"/>
          </p:cNvSpPr>
          <p:nvPr/>
        </p:nvSpPr>
        <p:spPr bwMode="auto">
          <a:xfrm>
            <a:off x="3810000" y="5410200"/>
            <a:ext cx="381000" cy="381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3223" name="Arc 7"/>
          <p:cNvSpPr>
            <a:spLocks/>
          </p:cNvSpPr>
          <p:nvPr/>
        </p:nvSpPr>
        <p:spPr bwMode="auto">
          <a:xfrm rot="-1103558">
            <a:off x="6889750" y="5111750"/>
            <a:ext cx="746125" cy="768350"/>
          </a:xfrm>
          <a:custGeom>
            <a:avLst/>
            <a:gdLst>
              <a:gd name="G0" fmla="+- 1661 0 0"/>
              <a:gd name="G1" fmla="+- 21600 0 0"/>
              <a:gd name="G2" fmla="+- 21600 0 0"/>
              <a:gd name="T0" fmla="*/ 0 w 23261"/>
              <a:gd name="T1" fmla="*/ 64 h 28415"/>
              <a:gd name="T2" fmla="*/ 22158 w 23261"/>
              <a:gd name="T3" fmla="*/ 28415 h 28415"/>
              <a:gd name="T4" fmla="*/ 1661 w 23261"/>
              <a:gd name="T5" fmla="*/ 21600 h 28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261" h="28415" fill="none" extrusionOk="0">
                <a:moveTo>
                  <a:pt x="-1" y="63"/>
                </a:moveTo>
                <a:cubicBezTo>
                  <a:pt x="552" y="21"/>
                  <a:pt x="1106" y="-1"/>
                  <a:pt x="1661" y="0"/>
                </a:cubicBezTo>
                <a:cubicBezTo>
                  <a:pt x="13590" y="0"/>
                  <a:pt x="23261" y="9670"/>
                  <a:pt x="23261" y="21600"/>
                </a:cubicBezTo>
                <a:cubicBezTo>
                  <a:pt x="23261" y="23916"/>
                  <a:pt x="22888" y="26217"/>
                  <a:pt x="22157" y="28414"/>
                </a:cubicBezTo>
              </a:path>
              <a:path w="23261" h="28415" stroke="0" extrusionOk="0">
                <a:moveTo>
                  <a:pt x="-1" y="63"/>
                </a:moveTo>
                <a:cubicBezTo>
                  <a:pt x="552" y="21"/>
                  <a:pt x="1106" y="-1"/>
                  <a:pt x="1661" y="0"/>
                </a:cubicBezTo>
                <a:cubicBezTo>
                  <a:pt x="13590" y="0"/>
                  <a:pt x="23261" y="9670"/>
                  <a:pt x="23261" y="21600"/>
                </a:cubicBezTo>
                <a:cubicBezTo>
                  <a:pt x="23261" y="23916"/>
                  <a:pt x="22888" y="26217"/>
                  <a:pt x="22157" y="28414"/>
                </a:cubicBezTo>
                <a:lnTo>
                  <a:pt x="1661" y="21600"/>
                </a:lnTo>
                <a:close/>
              </a:path>
            </a:pathLst>
          </a:custGeom>
          <a:noFill/>
          <a:ln w="762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3234" name="Text Box 18"/>
          <p:cNvSpPr txBox="1">
            <a:spLocks noChangeArrowheads="1"/>
          </p:cNvSpPr>
          <p:nvPr/>
        </p:nvSpPr>
        <p:spPr bwMode="auto">
          <a:xfrm>
            <a:off x="7315200" y="4724400"/>
            <a:ext cx="1109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200">
                <a:effectLst/>
              </a:rPr>
              <a:t>120</a:t>
            </a:r>
            <a:r>
              <a:rPr lang="ru-RU" sz="3200" baseline="30000">
                <a:effectLst/>
              </a:rPr>
              <a:t>0</a:t>
            </a:r>
          </a:p>
        </p:txBody>
      </p:sp>
      <p:sp>
        <p:nvSpPr>
          <p:cNvPr id="393235" name="Text Box 19"/>
          <p:cNvSpPr txBox="1">
            <a:spLocks noChangeArrowheads="1"/>
          </p:cNvSpPr>
          <p:nvPr/>
        </p:nvSpPr>
        <p:spPr bwMode="auto">
          <a:xfrm>
            <a:off x="4876800" y="5791200"/>
            <a:ext cx="1123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3200">
                <a:effectLst/>
              </a:rPr>
              <a:t>4 см</a:t>
            </a:r>
            <a:endParaRPr lang="ru-RU" sz="3200" baseline="30000">
              <a:effectLst/>
            </a:endParaRPr>
          </a:p>
        </p:txBody>
      </p:sp>
      <p:sp>
        <p:nvSpPr>
          <p:cNvPr id="393236" name="Text Box 20"/>
          <p:cNvSpPr txBox="1">
            <a:spLocks noChangeArrowheads="1"/>
          </p:cNvSpPr>
          <p:nvPr/>
        </p:nvSpPr>
        <p:spPr bwMode="auto">
          <a:xfrm>
            <a:off x="8305800" y="58674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>
                <a:effectLst/>
              </a:rPr>
              <a:t>D</a:t>
            </a:r>
            <a:endParaRPr lang="ru-RU" sz="2400">
              <a:effectLst/>
            </a:endParaRPr>
          </a:p>
        </p:txBody>
      </p:sp>
      <p:sp>
        <p:nvSpPr>
          <p:cNvPr id="393241" name="Line 25"/>
          <p:cNvSpPr>
            <a:spLocks noChangeShapeType="1"/>
          </p:cNvSpPr>
          <p:nvPr/>
        </p:nvSpPr>
        <p:spPr bwMode="auto">
          <a:xfrm>
            <a:off x="3810000" y="5791200"/>
            <a:ext cx="5029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93242" name="Text Box 26"/>
          <p:cNvSpPr txBox="1">
            <a:spLocks noChangeArrowheads="1"/>
          </p:cNvSpPr>
          <p:nvPr/>
        </p:nvSpPr>
        <p:spPr bwMode="auto">
          <a:xfrm>
            <a:off x="3505200" y="5867400"/>
            <a:ext cx="401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С</a:t>
            </a:r>
          </a:p>
        </p:txBody>
      </p:sp>
      <p:sp>
        <p:nvSpPr>
          <p:cNvPr id="393243" name="Text Box 27"/>
          <p:cNvSpPr txBox="1">
            <a:spLocks noChangeArrowheads="1"/>
          </p:cNvSpPr>
          <p:nvPr/>
        </p:nvSpPr>
        <p:spPr bwMode="auto">
          <a:xfrm>
            <a:off x="6934200" y="59436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А</a:t>
            </a:r>
          </a:p>
        </p:txBody>
      </p:sp>
      <p:sp>
        <p:nvSpPr>
          <p:cNvPr id="393244" name="Text Box 28"/>
          <p:cNvSpPr txBox="1">
            <a:spLocks noChangeArrowheads="1"/>
          </p:cNvSpPr>
          <p:nvPr/>
        </p:nvSpPr>
        <p:spPr bwMode="auto">
          <a:xfrm>
            <a:off x="3276600" y="19050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2400">
                <a:effectLst/>
              </a:rPr>
              <a:t>В</a:t>
            </a:r>
          </a:p>
        </p:txBody>
      </p:sp>
      <p:sp>
        <p:nvSpPr>
          <p:cNvPr id="393245" name="Text Box 29"/>
          <p:cNvSpPr txBox="1">
            <a:spLocks noChangeArrowheads="1"/>
          </p:cNvSpPr>
          <p:nvPr/>
        </p:nvSpPr>
        <p:spPr bwMode="auto">
          <a:xfrm>
            <a:off x="5638800" y="3429000"/>
            <a:ext cx="461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sz="4000">
                <a:solidFill>
                  <a:srgbClr val="FF0066"/>
                </a:solidFill>
                <a:effectLst/>
              </a:rPr>
              <a:t>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93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9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3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93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932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3223" grpId="0" animBg="1"/>
      <p:bldP spid="393234" grpId="0"/>
      <p:bldP spid="393235" grpId="0"/>
      <p:bldP spid="393236" grpId="0"/>
      <p:bldP spid="393241" grpId="0" animBg="1"/>
      <p:bldP spid="393245" grpId="0"/>
      <p:bldP spid="393245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857356" y="1000108"/>
            <a:ext cx="55358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Segoe Script" pitchFamily="34" charset="0"/>
              </a:rPr>
              <a:t>Задача № 254</a:t>
            </a:r>
            <a:endParaRPr lang="ru-RU" sz="4400" dirty="0">
              <a:latin typeface="Segoe Script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Елена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AutoShape 3"/>
          <p:cNvSpPr>
            <a:spLocks noChangeArrowheads="1"/>
          </p:cNvSpPr>
          <p:nvPr/>
        </p:nvSpPr>
        <p:spPr bwMode="auto">
          <a:xfrm>
            <a:off x="1524000" y="2057400"/>
            <a:ext cx="1295400" cy="1447800"/>
          </a:xfrm>
          <a:prstGeom prst="rtTriangl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6" name="AutoShape 4"/>
          <p:cNvSpPr>
            <a:spLocks noChangeArrowheads="1"/>
          </p:cNvSpPr>
          <p:nvPr/>
        </p:nvSpPr>
        <p:spPr bwMode="auto">
          <a:xfrm rot="7620000">
            <a:off x="4953000" y="2286000"/>
            <a:ext cx="914400" cy="1676400"/>
          </a:xfrm>
          <a:prstGeom prst="rtTriangl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10800000">
            <a:off x="2971800" y="2057400"/>
            <a:ext cx="914400" cy="1676400"/>
          </a:xfrm>
          <a:prstGeom prst="rtTriangl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 rot="16200000">
            <a:off x="6972300" y="2400300"/>
            <a:ext cx="1828800" cy="990600"/>
          </a:xfrm>
          <a:prstGeom prst="rtTriangl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 flipH="1">
            <a:off x="6629400" y="38100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 rot="8580000">
            <a:off x="1524000" y="4876800"/>
            <a:ext cx="1828800" cy="1371600"/>
          </a:xfrm>
          <a:prstGeom prst="rtTriangl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4267200" y="4343400"/>
            <a:ext cx="1295400" cy="1295400"/>
          </a:xfrm>
          <a:prstGeom prst="rtTriangl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22" name="AutoShape 10"/>
          <p:cNvSpPr>
            <a:spLocks noChangeArrowheads="1"/>
          </p:cNvSpPr>
          <p:nvPr/>
        </p:nvSpPr>
        <p:spPr bwMode="auto">
          <a:xfrm>
            <a:off x="6781800" y="4267200"/>
            <a:ext cx="1371600" cy="1752600"/>
          </a:xfrm>
          <a:prstGeom prst="triangle">
            <a:avLst>
              <a:gd name="adj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7162800" y="19812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4)</a:t>
            </a: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2438400" y="1905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/>
              <a:t>2)</a:t>
            </a:r>
          </a:p>
        </p:txBody>
      </p:sp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990600" y="19050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/>
              <a:t>1)</a:t>
            </a:r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4343400" y="19812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/>
              <a:t>3)</a:t>
            </a:r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1219200" y="44196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/>
              <a:t>5)</a:t>
            </a:r>
          </a:p>
        </p:txBody>
      </p:sp>
      <p:sp>
        <p:nvSpPr>
          <p:cNvPr id="13328" name="Rectangle 16"/>
          <p:cNvSpPr>
            <a:spLocks noChangeArrowheads="1"/>
          </p:cNvSpPr>
          <p:nvPr/>
        </p:nvSpPr>
        <p:spPr bwMode="auto">
          <a:xfrm>
            <a:off x="3657600" y="4343400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/>
              <a:t>6)</a:t>
            </a:r>
          </a:p>
        </p:txBody>
      </p:sp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6248400" y="4419600"/>
            <a:ext cx="68105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400" dirty="0" smtClean="0"/>
              <a:t>7)</a:t>
            </a:r>
            <a:endParaRPr lang="ru-RU" sz="2400" dirty="0"/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5562600" y="5486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2743200" y="3276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1219200" y="35052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C</a:t>
            </a:r>
            <a:endParaRPr lang="ru-RU" sz="2400"/>
          </a:p>
        </p:txBody>
      </p:sp>
      <p:sp>
        <p:nvSpPr>
          <p:cNvPr id="13333" name="Text Box 21"/>
          <p:cNvSpPr txBox="1">
            <a:spLocks noChangeArrowheads="1"/>
          </p:cNvSpPr>
          <p:nvPr/>
        </p:nvSpPr>
        <p:spPr bwMode="auto">
          <a:xfrm>
            <a:off x="4038600" y="2819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</a:t>
            </a:r>
            <a:endParaRPr lang="ru-RU" sz="2400"/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3886200" y="3581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13335" name="Text Box 23"/>
          <p:cNvSpPr txBox="1">
            <a:spLocks noChangeArrowheads="1"/>
          </p:cNvSpPr>
          <p:nvPr/>
        </p:nvSpPr>
        <p:spPr bwMode="auto">
          <a:xfrm>
            <a:off x="4800600" y="18288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C</a:t>
            </a:r>
            <a:endParaRPr lang="ru-RU" sz="2400"/>
          </a:p>
        </p:txBody>
      </p:sp>
      <p:sp>
        <p:nvSpPr>
          <p:cNvPr id="13336" name="Text Box 24"/>
          <p:cNvSpPr txBox="1">
            <a:spLocks noChangeArrowheads="1"/>
          </p:cNvSpPr>
          <p:nvPr/>
        </p:nvSpPr>
        <p:spPr bwMode="auto">
          <a:xfrm>
            <a:off x="914400" y="53340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</a:t>
            </a:r>
            <a:endParaRPr lang="ru-RU" sz="2400"/>
          </a:p>
        </p:txBody>
      </p:sp>
      <p:sp>
        <p:nvSpPr>
          <p:cNvPr id="13337" name="Text Box 25"/>
          <p:cNvSpPr txBox="1">
            <a:spLocks noChangeArrowheads="1"/>
          </p:cNvSpPr>
          <p:nvPr/>
        </p:nvSpPr>
        <p:spPr bwMode="auto">
          <a:xfrm>
            <a:off x="2514600" y="4038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C</a:t>
            </a:r>
            <a:endParaRPr lang="ru-RU" sz="2400"/>
          </a:p>
        </p:txBody>
      </p:sp>
      <p:sp>
        <p:nvSpPr>
          <p:cNvPr id="13338" name="Text Box 26"/>
          <p:cNvSpPr txBox="1">
            <a:spLocks noChangeArrowheads="1"/>
          </p:cNvSpPr>
          <p:nvPr/>
        </p:nvSpPr>
        <p:spPr bwMode="auto">
          <a:xfrm>
            <a:off x="3581400" y="5486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13339" name="Text Box 27"/>
          <p:cNvSpPr txBox="1">
            <a:spLocks noChangeArrowheads="1"/>
          </p:cNvSpPr>
          <p:nvPr/>
        </p:nvSpPr>
        <p:spPr bwMode="auto">
          <a:xfrm>
            <a:off x="3886200" y="41148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</a:t>
            </a:r>
            <a:endParaRPr lang="ru-RU" sz="2400"/>
          </a:p>
        </p:txBody>
      </p:sp>
      <p:sp>
        <p:nvSpPr>
          <p:cNvPr id="13340" name="Text Box 28"/>
          <p:cNvSpPr txBox="1">
            <a:spLocks noChangeArrowheads="1"/>
          </p:cNvSpPr>
          <p:nvPr/>
        </p:nvSpPr>
        <p:spPr bwMode="auto">
          <a:xfrm>
            <a:off x="1447800" y="1752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</a:t>
            </a:r>
            <a:endParaRPr lang="ru-RU" sz="2400"/>
          </a:p>
        </p:txBody>
      </p:sp>
      <p:sp>
        <p:nvSpPr>
          <p:cNvPr id="13341" name="Text Box 29"/>
          <p:cNvSpPr txBox="1">
            <a:spLocks noChangeArrowheads="1"/>
          </p:cNvSpPr>
          <p:nvPr/>
        </p:nvSpPr>
        <p:spPr bwMode="auto">
          <a:xfrm>
            <a:off x="3886200" y="5562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C</a:t>
            </a:r>
            <a:endParaRPr lang="ru-RU" sz="2400"/>
          </a:p>
        </p:txBody>
      </p:sp>
      <p:sp>
        <p:nvSpPr>
          <p:cNvPr id="13342" name="Text Box 30"/>
          <p:cNvSpPr txBox="1">
            <a:spLocks noChangeArrowheads="1"/>
          </p:cNvSpPr>
          <p:nvPr/>
        </p:nvSpPr>
        <p:spPr bwMode="auto">
          <a:xfrm>
            <a:off x="6400800" y="57912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</a:t>
            </a:r>
            <a:endParaRPr lang="ru-RU" sz="2400"/>
          </a:p>
        </p:txBody>
      </p:sp>
      <p:sp>
        <p:nvSpPr>
          <p:cNvPr id="13343" name="Text Box 31"/>
          <p:cNvSpPr txBox="1">
            <a:spLocks noChangeArrowheads="1"/>
          </p:cNvSpPr>
          <p:nvPr/>
        </p:nvSpPr>
        <p:spPr bwMode="auto">
          <a:xfrm>
            <a:off x="7391400" y="3962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13344" name="Text Box 32"/>
          <p:cNvSpPr txBox="1">
            <a:spLocks noChangeArrowheads="1"/>
          </p:cNvSpPr>
          <p:nvPr/>
        </p:nvSpPr>
        <p:spPr bwMode="auto">
          <a:xfrm>
            <a:off x="8077200" y="5867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  <a:endParaRPr lang="ru-RU" sz="2400"/>
          </a:p>
        </p:txBody>
      </p:sp>
      <p:sp>
        <p:nvSpPr>
          <p:cNvPr id="13348" name="Line 36"/>
          <p:cNvSpPr>
            <a:spLocks noChangeShapeType="1"/>
          </p:cNvSpPr>
          <p:nvPr/>
        </p:nvSpPr>
        <p:spPr bwMode="auto">
          <a:xfrm flipV="1">
            <a:off x="7772400" y="51816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3349" name="Line 37"/>
          <p:cNvSpPr>
            <a:spLocks noChangeShapeType="1"/>
          </p:cNvSpPr>
          <p:nvPr/>
        </p:nvSpPr>
        <p:spPr bwMode="auto">
          <a:xfrm>
            <a:off x="7010400" y="51816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3354" name="Text Box 42"/>
          <p:cNvSpPr txBox="1">
            <a:spLocks noChangeArrowheads="1"/>
          </p:cNvSpPr>
          <p:nvPr/>
        </p:nvSpPr>
        <p:spPr bwMode="auto">
          <a:xfrm>
            <a:off x="6781800" y="56388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  <p:sp>
        <p:nvSpPr>
          <p:cNvPr id="13355" name="Arc 43"/>
          <p:cNvSpPr>
            <a:spLocks/>
          </p:cNvSpPr>
          <p:nvPr/>
        </p:nvSpPr>
        <p:spPr bwMode="auto">
          <a:xfrm>
            <a:off x="1676400" y="5257800"/>
            <a:ext cx="152400" cy="304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57" name="Text Box 45"/>
          <p:cNvSpPr txBox="1">
            <a:spLocks noChangeArrowheads="1"/>
          </p:cNvSpPr>
          <p:nvPr/>
        </p:nvSpPr>
        <p:spPr bwMode="auto">
          <a:xfrm>
            <a:off x="1752600" y="51054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  <p:sp>
        <p:nvSpPr>
          <p:cNvPr id="13358" name="Text Box 46"/>
          <p:cNvSpPr txBox="1">
            <a:spLocks noChangeArrowheads="1"/>
          </p:cNvSpPr>
          <p:nvPr/>
        </p:nvSpPr>
        <p:spPr bwMode="auto">
          <a:xfrm>
            <a:off x="1981200" y="56388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4,8 </a:t>
            </a:r>
            <a:endParaRPr lang="ru-RU" sz="2400"/>
          </a:p>
        </p:txBody>
      </p:sp>
      <p:sp>
        <p:nvSpPr>
          <p:cNvPr id="13359" name="Text Box 47"/>
          <p:cNvSpPr txBox="1">
            <a:spLocks noChangeArrowheads="1"/>
          </p:cNvSpPr>
          <p:nvPr/>
        </p:nvSpPr>
        <p:spPr bwMode="auto">
          <a:xfrm>
            <a:off x="2971800" y="4572000"/>
            <a:ext cx="106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2,4 </a:t>
            </a:r>
          </a:p>
        </p:txBody>
      </p:sp>
      <p:sp>
        <p:nvSpPr>
          <p:cNvPr id="13362" name="Text Box 50"/>
          <p:cNvSpPr txBox="1">
            <a:spLocks noChangeArrowheads="1"/>
          </p:cNvSpPr>
          <p:nvPr/>
        </p:nvSpPr>
        <p:spPr bwMode="auto">
          <a:xfrm>
            <a:off x="4800600" y="3032125"/>
            <a:ext cx="106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/>
              <a:t>2,4 </a:t>
            </a:r>
          </a:p>
        </p:txBody>
      </p:sp>
      <p:sp>
        <p:nvSpPr>
          <p:cNvPr id="13365" name="Arc 53"/>
          <p:cNvSpPr>
            <a:spLocks/>
          </p:cNvSpPr>
          <p:nvPr/>
        </p:nvSpPr>
        <p:spPr bwMode="auto">
          <a:xfrm flipH="1">
            <a:off x="5715000" y="2895600"/>
            <a:ext cx="152400" cy="304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66" name="Text Box 54"/>
          <p:cNvSpPr txBox="1">
            <a:spLocks noChangeArrowheads="1"/>
          </p:cNvSpPr>
          <p:nvPr/>
        </p:nvSpPr>
        <p:spPr bwMode="auto">
          <a:xfrm>
            <a:off x="7315200" y="47244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 25°</a:t>
            </a:r>
            <a:r>
              <a:rPr lang="ru-RU" sz="2400"/>
              <a:t> </a:t>
            </a:r>
          </a:p>
        </p:txBody>
      </p:sp>
      <p:sp>
        <p:nvSpPr>
          <p:cNvPr id="13367" name="Rectangle 55"/>
          <p:cNvSpPr>
            <a:spLocks noChangeArrowheads="1"/>
          </p:cNvSpPr>
          <p:nvPr/>
        </p:nvSpPr>
        <p:spPr bwMode="auto">
          <a:xfrm>
            <a:off x="1524000" y="3276600"/>
            <a:ext cx="2286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68" name="Rectangle 56"/>
          <p:cNvSpPr>
            <a:spLocks noChangeArrowheads="1"/>
          </p:cNvSpPr>
          <p:nvPr/>
        </p:nvSpPr>
        <p:spPr bwMode="auto">
          <a:xfrm>
            <a:off x="3657600" y="2057400"/>
            <a:ext cx="2286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69" name="Rectangle 57"/>
          <p:cNvSpPr>
            <a:spLocks noChangeArrowheads="1"/>
          </p:cNvSpPr>
          <p:nvPr/>
        </p:nvSpPr>
        <p:spPr bwMode="auto">
          <a:xfrm rot="7620000">
            <a:off x="4953000" y="2286000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70" name="Rectangle 58"/>
          <p:cNvSpPr>
            <a:spLocks noChangeArrowheads="1"/>
          </p:cNvSpPr>
          <p:nvPr/>
        </p:nvSpPr>
        <p:spPr bwMode="auto">
          <a:xfrm>
            <a:off x="8153400" y="3581400"/>
            <a:ext cx="2286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72" name="Rectangle 60"/>
          <p:cNvSpPr>
            <a:spLocks noChangeArrowheads="1"/>
          </p:cNvSpPr>
          <p:nvPr/>
        </p:nvSpPr>
        <p:spPr bwMode="auto">
          <a:xfrm rot="8580000">
            <a:off x="2667000" y="4495800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73" name="Rectangle 61"/>
          <p:cNvSpPr>
            <a:spLocks noChangeArrowheads="1"/>
          </p:cNvSpPr>
          <p:nvPr/>
        </p:nvSpPr>
        <p:spPr bwMode="auto">
          <a:xfrm>
            <a:off x="4267200" y="5410200"/>
            <a:ext cx="2286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75" name="Text Box 63"/>
          <p:cNvSpPr txBox="1">
            <a:spLocks noChangeArrowheads="1"/>
          </p:cNvSpPr>
          <p:nvPr/>
        </p:nvSpPr>
        <p:spPr bwMode="auto">
          <a:xfrm>
            <a:off x="2057400" y="3048000"/>
            <a:ext cx="560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/>
              <a:t>70</a:t>
            </a:r>
            <a:r>
              <a:rPr lang="ru-RU" sz="2400"/>
              <a:t>°</a:t>
            </a:r>
          </a:p>
        </p:txBody>
      </p:sp>
      <p:sp>
        <p:nvSpPr>
          <p:cNvPr id="13376" name="Arc 64"/>
          <p:cNvSpPr>
            <a:spLocks/>
          </p:cNvSpPr>
          <p:nvPr/>
        </p:nvSpPr>
        <p:spPr bwMode="auto">
          <a:xfrm flipH="1">
            <a:off x="2514600" y="3276600"/>
            <a:ext cx="152400" cy="2286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77" name="Text Box 65"/>
          <p:cNvSpPr txBox="1">
            <a:spLocks noChangeArrowheads="1"/>
          </p:cNvSpPr>
          <p:nvPr/>
        </p:nvSpPr>
        <p:spPr bwMode="auto">
          <a:xfrm>
            <a:off x="1524000" y="2209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  <p:sp>
        <p:nvSpPr>
          <p:cNvPr id="13379" name="Text Box 67"/>
          <p:cNvSpPr txBox="1">
            <a:spLocks noChangeArrowheads="1"/>
          </p:cNvSpPr>
          <p:nvPr/>
        </p:nvSpPr>
        <p:spPr bwMode="auto">
          <a:xfrm>
            <a:off x="5334000" y="2743200"/>
            <a:ext cx="50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/>
              <a:t>60</a:t>
            </a:r>
            <a:r>
              <a:rPr lang="ru-RU" sz="2400"/>
              <a:t>°</a:t>
            </a:r>
          </a:p>
        </p:txBody>
      </p:sp>
      <p:sp>
        <p:nvSpPr>
          <p:cNvPr id="13380" name="Arc 68"/>
          <p:cNvSpPr>
            <a:spLocks/>
          </p:cNvSpPr>
          <p:nvPr/>
        </p:nvSpPr>
        <p:spPr bwMode="auto">
          <a:xfrm>
            <a:off x="3657600" y="3276600"/>
            <a:ext cx="228600" cy="152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81" name="Arc 69"/>
          <p:cNvSpPr>
            <a:spLocks/>
          </p:cNvSpPr>
          <p:nvPr/>
        </p:nvSpPr>
        <p:spPr bwMode="auto">
          <a:xfrm flipH="1">
            <a:off x="7085013" y="3581400"/>
            <a:ext cx="458787" cy="228600"/>
          </a:xfrm>
          <a:custGeom>
            <a:avLst/>
            <a:gdLst>
              <a:gd name="G0" fmla="+- 3382 0 0"/>
              <a:gd name="G1" fmla="+- 21600 0 0"/>
              <a:gd name="G2" fmla="+- 21600 0 0"/>
              <a:gd name="T0" fmla="*/ 0 w 24982"/>
              <a:gd name="T1" fmla="*/ 266 h 21600"/>
              <a:gd name="T2" fmla="*/ 24982 w 24982"/>
              <a:gd name="T3" fmla="*/ 21600 h 21600"/>
              <a:gd name="T4" fmla="*/ 3382 w 2498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982" h="21600" fill="none" extrusionOk="0">
                <a:moveTo>
                  <a:pt x="0" y="266"/>
                </a:moveTo>
                <a:cubicBezTo>
                  <a:pt x="1118" y="89"/>
                  <a:pt x="2249" y="-1"/>
                  <a:pt x="3382" y="0"/>
                </a:cubicBezTo>
                <a:cubicBezTo>
                  <a:pt x="15311" y="0"/>
                  <a:pt x="24982" y="9670"/>
                  <a:pt x="24982" y="21600"/>
                </a:cubicBezTo>
              </a:path>
              <a:path w="24982" h="21600" stroke="0" extrusionOk="0">
                <a:moveTo>
                  <a:pt x="0" y="266"/>
                </a:moveTo>
                <a:cubicBezTo>
                  <a:pt x="1118" y="89"/>
                  <a:pt x="2249" y="-1"/>
                  <a:pt x="3382" y="0"/>
                </a:cubicBezTo>
                <a:cubicBezTo>
                  <a:pt x="15311" y="0"/>
                  <a:pt x="24982" y="9670"/>
                  <a:pt x="24982" y="21600"/>
                </a:cubicBezTo>
                <a:lnTo>
                  <a:pt x="3382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82" name="Text Box 70"/>
          <p:cNvSpPr txBox="1">
            <a:spLocks noChangeArrowheads="1"/>
          </p:cNvSpPr>
          <p:nvPr/>
        </p:nvSpPr>
        <p:spPr bwMode="auto">
          <a:xfrm>
            <a:off x="6934200" y="3200400"/>
            <a:ext cx="687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/>
              <a:t>140</a:t>
            </a:r>
            <a:r>
              <a:rPr lang="ru-RU" sz="2400"/>
              <a:t>°</a:t>
            </a:r>
          </a:p>
        </p:txBody>
      </p:sp>
      <p:sp>
        <p:nvSpPr>
          <p:cNvPr id="13383" name="Text Box 71"/>
          <p:cNvSpPr txBox="1">
            <a:spLocks noChangeArrowheads="1"/>
          </p:cNvSpPr>
          <p:nvPr/>
        </p:nvSpPr>
        <p:spPr bwMode="auto">
          <a:xfrm>
            <a:off x="8077200" y="22860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  <p:sp>
        <p:nvSpPr>
          <p:cNvPr id="13384" name="Text Box 72"/>
          <p:cNvSpPr txBox="1">
            <a:spLocks noChangeArrowheads="1"/>
          </p:cNvSpPr>
          <p:nvPr/>
        </p:nvSpPr>
        <p:spPr bwMode="auto">
          <a:xfrm>
            <a:off x="4191000" y="4419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  <p:sp>
        <p:nvSpPr>
          <p:cNvPr id="13385" name="Text Box 73"/>
          <p:cNvSpPr txBox="1">
            <a:spLocks noChangeArrowheads="1"/>
          </p:cNvSpPr>
          <p:nvPr/>
        </p:nvSpPr>
        <p:spPr bwMode="auto">
          <a:xfrm>
            <a:off x="5105400" y="52578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  <p:sp>
        <p:nvSpPr>
          <p:cNvPr id="13386" name="Text Box 74"/>
          <p:cNvSpPr txBox="1">
            <a:spLocks noChangeArrowheads="1"/>
          </p:cNvSpPr>
          <p:nvPr/>
        </p:nvSpPr>
        <p:spPr bwMode="auto">
          <a:xfrm>
            <a:off x="3505200" y="2743200"/>
            <a:ext cx="534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800"/>
              <a:t>30</a:t>
            </a:r>
            <a:r>
              <a:rPr lang="ru-RU" sz="2400"/>
              <a:t>°</a:t>
            </a:r>
          </a:p>
        </p:txBody>
      </p:sp>
      <p:sp>
        <p:nvSpPr>
          <p:cNvPr id="13387" name="Text Box 75"/>
          <p:cNvSpPr txBox="1">
            <a:spLocks noChangeArrowheads="1"/>
          </p:cNvSpPr>
          <p:nvPr/>
        </p:nvSpPr>
        <p:spPr bwMode="auto">
          <a:xfrm>
            <a:off x="2971800" y="2743200"/>
            <a:ext cx="1066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10 </a:t>
            </a:r>
          </a:p>
        </p:txBody>
      </p:sp>
      <p:sp>
        <p:nvSpPr>
          <p:cNvPr id="13388" name="Text Box 76"/>
          <p:cNvSpPr txBox="1">
            <a:spLocks noChangeArrowheads="1"/>
          </p:cNvSpPr>
          <p:nvPr/>
        </p:nvSpPr>
        <p:spPr bwMode="auto">
          <a:xfrm>
            <a:off x="2667000" y="18288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</a:t>
            </a:r>
            <a:endParaRPr lang="ru-RU" sz="2400"/>
          </a:p>
        </p:txBody>
      </p:sp>
      <p:sp>
        <p:nvSpPr>
          <p:cNvPr id="13390" name="Text Box 78"/>
          <p:cNvSpPr txBox="1">
            <a:spLocks noChangeArrowheads="1"/>
          </p:cNvSpPr>
          <p:nvPr/>
        </p:nvSpPr>
        <p:spPr bwMode="auto">
          <a:xfrm>
            <a:off x="3962400" y="19050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C</a:t>
            </a:r>
            <a:endParaRPr lang="ru-RU" sz="2400"/>
          </a:p>
        </p:txBody>
      </p:sp>
      <p:sp>
        <p:nvSpPr>
          <p:cNvPr id="13391" name="Text Box 79"/>
          <p:cNvSpPr txBox="1">
            <a:spLocks noChangeArrowheads="1"/>
          </p:cNvSpPr>
          <p:nvPr/>
        </p:nvSpPr>
        <p:spPr bwMode="auto">
          <a:xfrm>
            <a:off x="6324600" y="3200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13392" name="Text Box 80"/>
          <p:cNvSpPr txBox="1">
            <a:spLocks noChangeArrowheads="1"/>
          </p:cNvSpPr>
          <p:nvPr/>
        </p:nvSpPr>
        <p:spPr bwMode="auto">
          <a:xfrm>
            <a:off x="7239000" y="37338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</a:t>
            </a:r>
            <a:endParaRPr lang="ru-RU" sz="2400"/>
          </a:p>
        </p:txBody>
      </p:sp>
      <p:sp>
        <p:nvSpPr>
          <p:cNvPr id="13393" name="Text Box 81"/>
          <p:cNvSpPr txBox="1">
            <a:spLocks noChangeArrowheads="1"/>
          </p:cNvSpPr>
          <p:nvPr/>
        </p:nvSpPr>
        <p:spPr bwMode="auto">
          <a:xfrm>
            <a:off x="8153400" y="16764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13394" name="Text Box 82"/>
          <p:cNvSpPr txBox="1">
            <a:spLocks noChangeArrowheads="1"/>
          </p:cNvSpPr>
          <p:nvPr/>
        </p:nvSpPr>
        <p:spPr bwMode="auto">
          <a:xfrm>
            <a:off x="8382000" y="3657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C</a:t>
            </a:r>
            <a:endParaRPr lang="ru-RU" sz="2400"/>
          </a:p>
        </p:txBody>
      </p:sp>
      <p:sp>
        <p:nvSpPr>
          <p:cNvPr id="13395" name="Text Box 83"/>
          <p:cNvSpPr txBox="1">
            <a:spLocks noChangeArrowheads="1"/>
          </p:cNvSpPr>
          <p:nvPr/>
        </p:nvSpPr>
        <p:spPr bwMode="auto">
          <a:xfrm>
            <a:off x="6477000" y="37338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  <a:endParaRPr lang="ru-RU" sz="2400"/>
          </a:p>
        </p:txBody>
      </p:sp>
      <p:sp>
        <p:nvSpPr>
          <p:cNvPr id="13396" name="Line 84"/>
          <p:cNvSpPr>
            <a:spLocks noChangeShapeType="1"/>
          </p:cNvSpPr>
          <p:nvPr/>
        </p:nvSpPr>
        <p:spPr bwMode="auto">
          <a:xfrm>
            <a:off x="4114800" y="51816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3397" name="Line 85"/>
          <p:cNvSpPr>
            <a:spLocks noChangeShapeType="1"/>
          </p:cNvSpPr>
          <p:nvPr/>
        </p:nvSpPr>
        <p:spPr bwMode="auto">
          <a:xfrm>
            <a:off x="4800600" y="5486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3399" name="Text Box 87"/>
          <p:cNvSpPr txBox="1">
            <a:spLocks noChangeArrowheads="1"/>
          </p:cNvSpPr>
          <p:nvPr/>
        </p:nvSpPr>
        <p:spPr bwMode="auto">
          <a:xfrm>
            <a:off x="7315200" y="60198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C</a:t>
            </a:r>
            <a:endParaRPr lang="ru-RU" sz="2400"/>
          </a:p>
        </p:txBody>
      </p:sp>
      <p:graphicFrame>
        <p:nvGraphicFramePr>
          <p:cNvPr id="13460" name="Group 148"/>
          <p:cNvGraphicFramePr>
            <a:graphicFrameLocks noGrp="1"/>
          </p:cNvGraphicFramePr>
          <p:nvPr/>
        </p:nvGraphicFramePr>
        <p:xfrm>
          <a:off x="3810000" y="533400"/>
          <a:ext cx="4876800" cy="1036320"/>
        </p:xfrm>
        <a:graphic>
          <a:graphicData uri="http://schemas.openxmlformats.org/drawingml/2006/table">
            <a:tbl>
              <a:tblPr/>
              <a:tblGrid>
                <a:gridCol w="696913"/>
                <a:gridCol w="696912"/>
                <a:gridCol w="696913"/>
                <a:gridCol w="695325"/>
                <a:gridCol w="696912"/>
                <a:gridCol w="696913"/>
                <a:gridCol w="696912"/>
              </a:tblGrid>
              <a:tr h="279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itchFamily="18" charset="0"/>
                        </a:rPr>
                        <a:t>65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itchFamily="18" charset="0"/>
                        </a:rPr>
                        <a:t>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itchFamily="18" charset="0"/>
                        </a:rPr>
                        <a:t>20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itchFamily="18" charset="0"/>
                        </a:rPr>
                        <a:t>1,2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itchFamily="18" charset="0"/>
                        </a:rPr>
                        <a:t>45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itchFamily="18" charset="0"/>
                        </a:rPr>
                        <a:t>30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436" name="Text Box 124"/>
          <p:cNvSpPr txBox="1">
            <a:spLocks noChangeArrowheads="1"/>
          </p:cNvSpPr>
          <p:nvPr/>
        </p:nvSpPr>
        <p:spPr bwMode="auto">
          <a:xfrm>
            <a:off x="3962400" y="533400"/>
            <a:ext cx="3930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99"/>
                </a:solidFill>
              </a:rPr>
              <a:t>К</a:t>
            </a:r>
            <a:endParaRPr lang="ru-RU" sz="2800" dirty="0">
              <a:solidFill>
                <a:srgbClr val="000099"/>
              </a:solidFill>
            </a:endParaRPr>
          </a:p>
        </p:txBody>
      </p:sp>
      <p:sp>
        <p:nvSpPr>
          <p:cNvPr id="13437" name="Text Box 125"/>
          <p:cNvSpPr txBox="1">
            <a:spLocks noChangeArrowheads="1"/>
          </p:cNvSpPr>
          <p:nvPr/>
        </p:nvSpPr>
        <p:spPr bwMode="auto">
          <a:xfrm>
            <a:off x="4648200" y="533400"/>
            <a:ext cx="423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99"/>
                </a:solidFill>
              </a:rPr>
              <a:t>А</a:t>
            </a:r>
            <a:endParaRPr lang="ru-RU" sz="2800" dirty="0">
              <a:solidFill>
                <a:srgbClr val="000099"/>
              </a:solidFill>
            </a:endParaRPr>
          </a:p>
        </p:txBody>
      </p:sp>
      <p:sp>
        <p:nvSpPr>
          <p:cNvPr id="13438" name="Text Box 126"/>
          <p:cNvSpPr txBox="1">
            <a:spLocks noChangeArrowheads="1"/>
          </p:cNvSpPr>
          <p:nvPr/>
        </p:nvSpPr>
        <p:spPr bwMode="auto">
          <a:xfrm>
            <a:off x="5334000" y="533400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99"/>
                </a:solidFill>
              </a:rPr>
              <a:t>Т</a:t>
            </a:r>
            <a:endParaRPr lang="ru-RU" sz="2800" dirty="0">
              <a:solidFill>
                <a:srgbClr val="000099"/>
              </a:solidFill>
            </a:endParaRPr>
          </a:p>
        </p:txBody>
      </p:sp>
      <p:sp>
        <p:nvSpPr>
          <p:cNvPr id="13439" name="Text Box 127"/>
          <p:cNvSpPr txBox="1">
            <a:spLocks noChangeArrowheads="1"/>
          </p:cNvSpPr>
          <p:nvPr/>
        </p:nvSpPr>
        <p:spPr bwMode="auto">
          <a:xfrm>
            <a:off x="6019800" y="533400"/>
            <a:ext cx="441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>
                <a:solidFill>
                  <a:srgbClr val="000099"/>
                </a:solidFill>
              </a:rPr>
              <a:t>А</a:t>
            </a:r>
            <a:endParaRPr lang="ru-RU" sz="2400"/>
          </a:p>
        </p:txBody>
      </p:sp>
      <p:sp>
        <p:nvSpPr>
          <p:cNvPr id="13440" name="Text Box 128"/>
          <p:cNvSpPr txBox="1">
            <a:spLocks noChangeArrowheads="1"/>
          </p:cNvSpPr>
          <p:nvPr/>
        </p:nvSpPr>
        <p:spPr bwMode="auto">
          <a:xfrm>
            <a:off x="6781800" y="533400"/>
            <a:ext cx="4571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99"/>
                </a:solidFill>
              </a:rPr>
              <a:t>Ф</a:t>
            </a:r>
            <a:endParaRPr lang="ru-RU" sz="2800" dirty="0">
              <a:solidFill>
                <a:srgbClr val="000099"/>
              </a:solidFill>
            </a:endParaRPr>
          </a:p>
        </p:txBody>
      </p:sp>
      <p:sp>
        <p:nvSpPr>
          <p:cNvPr id="13441" name="Text Box 129"/>
          <p:cNvSpPr txBox="1">
            <a:spLocks noChangeArrowheads="1"/>
          </p:cNvSpPr>
          <p:nvPr/>
        </p:nvSpPr>
        <p:spPr bwMode="auto">
          <a:xfrm>
            <a:off x="7391400" y="533400"/>
            <a:ext cx="441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99"/>
                </a:solidFill>
              </a:rPr>
              <a:t>О</a:t>
            </a:r>
          </a:p>
        </p:txBody>
      </p:sp>
      <p:sp>
        <p:nvSpPr>
          <p:cNvPr id="13442" name="Rectangle 130"/>
          <p:cNvSpPr>
            <a:spLocks noChangeArrowheads="1"/>
          </p:cNvSpPr>
          <p:nvPr/>
        </p:nvSpPr>
        <p:spPr bwMode="auto">
          <a:xfrm>
            <a:off x="8153400" y="533400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99"/>
                </a:solidFill>
              </a:rPr>
              <a:t>Т</a:t>
            </a:r>
            <a:endParaRPr lang="ru-RU" sz="2800" dirty="0">
              <a:solidFill>
                <a:srgbClr val="000099"/>
              </a:solidFill>
            </a:endParaRPr>
          </a:p>
        </p:txBody>
      </p:sp>
      <p:sp>
        <p:nvSpPr>
          <p:cNvPr id="13465" name="Line 153"/>
          <p:cNvSpPr>
            <a:spLocks noChangeShapeType="1"/>
          </p:cNvSpPr>
          <p:nvPr/>
        </p:nvSpPr>
        <p:spPr bwMode="auto">
          <a:xfrm>
            <a:off x="7467600" y="42672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3466" name="Rectangle 154"/>
          <p:cNvSpPr>
            <a:spLocks noChangeArrowheads="1"/>
          </p:cNvSpPr>
          <p:nvPr/>
        </p:nvSpPr>
        <p:spPr bwMode="auto">
          <a:xfrm>
            <a:off x="7239000" y="5791200"/>
            <a:ext cx="2286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467" name="Arc 155"/>
          <p:cNvSpPr>
            <a:spLocks/>
          </p:cNvSpPr>
          <p:nvPr/>
        </p:nvSpPr>
        <p:spPr bwMode="auto">
          <a:xfrm flipV="1">
            <a:off x="7467600" y="4724400"/>
            <a:ext cx="152400" cy="762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468" name="Text Box 156"/>
          <p:cNvSpPr txBox="1">
            <a:spLocks noChangeArrowheads="1"/>
          </p:cNvSpPr>
          <p:nvPr/>
        </p:nvSpPr>
        <p:spPr bwMode="auto">
          <a:xfrm>
            <a:off x="3276600" y="1676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  <p:sp>
        <p:nvSpPr>
          <p:cNvPr id="13469" name="Text Box 157"/>
          <p:cNvSpPr txBox="1">
            <a:spLocks noChangeArrowheads="1"/>
          </p:cNvSpPr>
          <p:nvPr/>
        </p:nvSpPr>
        <p:spPr bwMode="auto">
          <a:xfrm>
            <a:off x="5486400" y="2286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?</a:t>
            </a:r>
            <a:endParaRPr lang="ru-RU" sz="240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3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3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1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5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1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5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13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13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000"/>
                            </p:stCondLst>
                            <p:childTnLst>
                              <p:par>
                                <p:cTn id="1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500"/>
                            </p:stCondLst>
                            <p:childTnLst>
                              <p:par>
                                <p:cTn id="1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3" dur="500"/>
                                        <p:tgtEl>
                                          <p:spTgt spid="1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1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500"/>
                            </p:stCondLst>
                            <p:childTnLst>
                              <p:par>
                                <p:cTn id="1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1" dur="500"/>
                                        <p:tgtEl>
                                          <p:spTgt spid="13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5" dur="500"/>
                                        <p:tgtEl>
                                          <p:spTgt spid="1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500"/>
                            </p:stCondLst>
                            <p:childTnLst>
                              <p:par>
                                <p:cTn id="1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9" dur="500"/>
                                        <p:tgtEl>
                                          <p:spTgt spid="1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4000"/>
                            </p:stCondLst>
                            <p:childTnLst>
                              <p:par>
                                <p:cTn id="17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3" dur="500"/>
                                        <p:tgtEl>
                                          <p:spTgt spid="13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500"/>
                            </p:stCondLst>
                            <p:childTnLst>
                              <p:par>
                                <p:cTn id="1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7" dur="500"/>
                                        <p:tgtEl>
                                          <p:spTgt spid="13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0"/>
                            </p:stCondLst>
                            <p:childTnLst>
                              <p:par>
                                <p:cTn id="1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1" dur="500"/>
                                        <p:tgtEl>
                                          <p:spTgt spid="13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6" dur="500"/>
                                        <p:tgtEl>
                                          <p:spTgt spid="1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1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00"/>
                            </p:stCondLst>
                            <p:childTnLst>
                              <p:par>
                                <p:cTn id="1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5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000"/>
                            </p:stCondLst>
                            <p:childTnLst>
                              <p:par>
                                <p:cTn id="1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9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500"/>
                            </p:stCondLst>
                            <p:childTnLst>
                              <p:par>
                                <p:cTn id="2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3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000"/>
                            </p:stCondLst>
                            <p:childTnLst>
                              <p:par>
                                <p:cTn id="2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7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500"/>
                            </p:stCondLst>
                            <p:childTnLst>
                              <p:par>
                                <p:cTn id="2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1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000"/>
                            </p:stCondLst>
                            <p:childTnLst>
                              <p:par>
                                <p:cTn id="2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5" dur="500"/>
                                        <p:tgtEl>
                                          <p:spTgt spid="13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500"/>
                            </p:stCondLst>
                            <p:childTnLst>
                              <p:par>
                                <p:cTn id="2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9" dur="5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3" dur="5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7" dur="500"/>
                                        <p:tgtEl>
                                          <p:spTgt spid="13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2" dur="500"/>
                                        <p:tgtEl>
                                          <p:spTgt spid="13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00"/>
                            </p:stCondLst>
                            <p:childTnLst>
                              <p:par>
                                <p:cTn id="2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1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00"/>
                            </p:stCondLst>
                            <p:childTnLst>
                              <p:par>
                                <p:cTn id="2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5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500"/>
                            </p:stCondLst>
                            <p:childTnLst>
                              <p:par>
                                <p:cTn id="2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9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2000"/>
                            </p:stCondLst>
                            <p:childTnLst>
                              <p:par>
                                <p:cTn id="2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3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7" dur="500"/>
                                        <p:tgtEl>
                                          <p:spTgt spid="1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3000"/>
                            </p:stCondLst>
                            <p:childTnLst>
                              <p:par>
                                <p:cTn id="2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1" dur="500"/>
                                        <p:tgtEl>
                                          <p:spTgt spid="1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3500"/>
                            </p:stCondLst>
                            <p:childTnLst>
                              <p:par>
                                <p:cTn id="2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5" dur="500"/>
                                        <p:tgtEl>
                                          <p:spTgt spid="1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000"/>
                            </p:stCondLst>
                            <p:childTnLst>
                              <p:par>
                                <p:cTn id="2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9" dur="500"/>
                                        <p:tgtEl>
                                          <p:spTgt spid="13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4500"/>
                            </p:stCondLst>
                            <p:childTnLst>
                              <p:par>
                                <p:cTn id="27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3" dur="500"/>
                                        <p:tgtEl>
                                          <p:spTgt spid="13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8" dur="500"/>
                                        <p:tgtEl>
                                          <p:spTgt spid="13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3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500"/>
                            </p:stCondLst>
                            <p:childTnLst>
                              <p:par>
                                <p:cTn id="2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1000"/>
                            </p:stCondLst>
                            <p:childTnLst>
                              <p:par>
                                <p:cTn id="2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1" dur="5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500"/>
                            </p:stCondLst>
                            <p:childTnLst>
                              <p:par>
                                <p:cTn id="2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5" dur="50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9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2500"/>
                            </p:stCondLst>
                            <p:childTnLst>
                              <p:par>
                                <p:cTn id="3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3" dur="5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3000"/>
                            </p:stCondLst>
                            <p:childTnLst>
                              <p:par>
                                <p:cTn id="3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7" dur="500"/>
                                        <p:tgtEl>
                                          <p:spTgt spid="13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3500"/>
                            </p:stCondLst>
                            <p:childTnLst>
                              <p:par>
                                <p:cTn id="3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1" dur="500"/>
                                        <p:tgtEl>
                                          <p:spTgt spid="13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4000"/>
                            </p:stCondLst>
                            <p:childTnLst>
                              <p:par>
                                <p:cTn id="3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5" dur="500"/>
                                        <p:tgtEl>
                                          <p:spTgt spid="1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4500"/>
                            </p:stCondLst>
                            <p:childTnLst>
                              <p:par>
                                <p:cTn id="3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9" dur="500"/>
                                        <p:tgtEl>
                                          <p:spTgt spid="13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5000"/>
                            </p:stCondLst>
                            <p:childTnLst>
                              <p:par>
                                <p:cTn id="3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3" dur="500"/>
                                        <p:tgtEl>
                                          <p:spTgt spid="13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5500"/>
                            </p:stCondLst>
                            <p:childTnLst>
                              <p:par>
                                <p:cTn id="3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7" dur="500"/>
                                        <p:tgtEl>
                                          <p:spTgt spid="13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6000"/>
                            </p:stCondLst>
                            <p:childTnLst>
                              <p:par>
                                <p:cTn id="3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1" dur="500"/>
                                        <p:tgtEl>
                                          <p:spTgt spid="13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6" dur="500"/>
                                        <p:tgtEl>
                                          <p:spTgt spid="1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  <p:bldP spid="13316" grpId="0" animBg="1"/>
      <p:bldP spid="13317" grpId="0" animBg="1"/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utoUpdateAnimBg="0"/>
      <p:bldP spid="13324" grpId="0" autoUpdateAnimBg="0"/>
      <p:bldP spid="13325" grpId="0" autoUpdateAnimBg="0"/>
      <p:bldP spid="13326" grpId="0" autoUpdateAnimBg="0"/>
      <p:bldP spid="13327" grpId="0" autoUpdateAnimBg="0"/>
      <p:bldP spid="13328" grpId="0" autoUpdateAnimBg="0"/>
      <p:bldP spid="13329" grpId="0" autoUpdateAnimBg="0"/>
      <p:bldP spid="13330" grpId="0" autoUpdateAnimBg="0"/>
      <p:bldP spid="13331" grpId="0" autoUpdateAnimBg="0"/>
      <p:bldP spid="13332" grpId="0" autoUpdateAnimBg="0"/>
      <p:bldP spid="13333" grpId="0" autoUpdateAnimBg="0"/>
      <p:bldP spid="13334" grpId="0" autoUpdateAnimBg="0"/>
      <p:bldP spid="13335" grpId="0" autoUpdateAnimBg="0"/>
      <p:bldP spid="13336" grpId="0" autoUpdateAnimBg="0"/>
      <p:bldP spid="13337" grpId="0" autoUpdateAnimBg="0"/>
      <p:bldP spid="13338" grpId="0" autoUpdateAnimBg="0"/>
      <p:bldP spid="13339" grpId="0" autoUpdateAnimBg="0"/>
      <p:bldP spid="13340" grpId="0" autoUpdateAnimBg="0"/>
      <p:bldP spid="13341" grpId="0" autoUpdateAnimBg="0"/>
      <p:bldP spid="13342" grpId="0" autoUpdateAnimBg="0"/>
      <p:bldP spid="13343" grpId="0" autoUpdateAnimBg="0"/>
      <p:bldP spid="13344" grpId="0" autoUpdateAnimBg="0"/>
      <p:bldP spid="13348" grpId="0" animBg="1"/>
      <p:bldP spid="13349" grpId="0" animBg="1"/>
      <p:bldP spid="13354" grpId="0" autoUpdateAnimBg="0"/>
      <p:bldP spid="13355" grpId="0" animBg="1"/>
      <p:bldP spid="13357" grpId="0" autoUpdateAnimBg="0"/>
      <p:bldP spid="13358" grpId="0" autoUpdateAnimBg="0"/>
      <p:bldP spid="13359" grpId="0" autoUpdateAnimBg="0"/>
      <p:bldP spid="13362" grpId="0" autoUpdateAnimBg="0"/>
      <p:bldP spid="13365" grpId="0" animBg="1"/>
      <p:bldP spid="13366" grpId="0" autoUpdateAnimBg="0"/>
      <p:bldP spid="13367" grpId="0" animBg="1"/>
      <p:bldP spid="13368" grpId="0" animBg="1"/>
      <p:bldP spid="13369" grpId="0" animBg="1"/>
      <p:bldP spid="13370" grpId="0" animBg="1"/>
      <p:bldP spid="13372" grpId="0" animBg="1"/>
      <p:bldP spid="13373" grpId="0" animBg="1"/>
      <p:bldP spid="13375" grpId="0" autoUpdateAnimBg="0"/>
      <p:bldP spid="13376" grpId="0" animBg="1"/>
      <p:bldP spid="13377" grpId="0" autoUpdateAnimBg="0"/>
      <p:bldP spid="13379" grpId="0" autoUpdateAnimBg="0"/>
      <p:bldP spid="13380" grpId="0" animBg="1"/>
      <p:bldP spid="13381" grpId="0" animBg="1"/>
      <p:bldP spid="13382" grpId="0" autoUpdateAnimBg="0"/>
      <p:bldP spid="13383" grpId="0" autoUpdateAnimBg="0"/>
      <p:bldP spid="13384" grpId="0" autoUpdateAnimBg="0"/>
      <p:bldP spid="13385" grpId="0" autoUpdateAnimBg="0"/>
      <p:bldP spid="13386" grpId="0" autoUpdateAnimBg="0"/>
      <p:bldP spid="13387" grpId="0" autoUpdateAnimBg="0"/>
      <p:bldP spid="13388" grpId="0" autoUpdateAnimBg="0"/>
      <p:bldP spid="13390" grpId="0" autoUpdateAnimBg="0"/>
      <p:bldP spid="13391" grpId="0" autoUpdateAnimBg="0"/>
      <p:bldP spid="13392" grpId="0" autoUpdateAnimBg="0"/>
      <p:bldP spid="13393" grpId="0" autoUpdateAnimBg="0"/>
      <p:bldP spid="13394" grpId="0" autoUpdateAnimBg="0"/>
      <p:bldP spid="13395" grpId="0" autoUpdateAnimBg="0"/>
      <p:bldP spid="13396" grpId="0" animBg="1"/>
      <p:bldP spid="13397" grpId="0" animBg="1"/>
      <p:bldP spid="13399" grpId="0" autoUpdateAnimBg="0"/>
      <p:bldP spid="13436" grpId="0" autoUpdateAnimBg="0"/>
      <p:bldP spid="13437" grpId="0" autoUpdateAnimBg="0"/>
      <p:bldP spid="13438" grpId="0" autoUpdateAnimBg="0"/>
      <p:bldP spid="13439" grpId="0" autoUpdateAnimBg="0"/>
      <p:bldP spid="13440" grpId="0" autoUpdateAnimBg="0"/>
      <p:bldP spid="13441" grpId="0" autoUpdateAnimBg="0"/>
      <p:bldP spid="13442" grpId="0" autoUpdateAnimBg="0"/>
      <p:bldP spid="13465" grpId="0" animBg="1"/>
      <p:bldP spid="13466" grpId="0" animBg="1"/>
      <p:bldP spid="13467" grpId="0" animBg="1"/>
      <p:bldP spid="13468" grpId="0" autoUpdateAnimBg="0"/>
      <p:bldP spid="13469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Прямоугольник 6"/>
          <p:cNvSpPr>
            <a:spLocks noChangeArrowheads="1"/>
          </p:cNvSpPr>
          <p:nvPr/>
        </p:nvSpPr>
        <p:spPr bwMode="auto">
          <a:xfrm>
            <a:off x="3929058" y="5286364"/>
            <a:ext cx="34813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ru-RU" sz="6000" b="1" u="none" dirty="0">
                <a:solidFill>
                  <a:schemeClr val="accent2">
                    <a:lumMod val="75000"/>
                  </a:schemeClr>
                </a:solidFill>
                <a:latin typeface="Mistral" pitchFamily="66" charset="0"/>
              </a:rPr>
              <a:t>КАТАФОТ</a:t>
            </a:r>
            <a:endParaRPr lang="ru-RU" sz="6000" u="none" dirty="0">
              <a:solidFill>
                <a:schemeClr val="accent2">
                  <a:lumMod val="75000"/>
                </a:schemeClr>
              </a:solidFill>
              <a:latin typeface="Mistral" pitchFamily="66" charset="0"/>
            </a:endParaRPr>
          </a:p>
        </p:txBody>
      </p:sp>
      <p:sp>
        <p:nvSpPr>
          <p:cNvPr id="15364" name="Прямоугольник 8"/>
          <p:cNvSpPr>
            <a:spLocks noChangeArrowheads="1"/>
          </p:cNvSpPr>
          <p:nvPr/>
        </p:nvSpPr>
        <p:spPr bwMode="auto">
          <a:xfrm>
            <a:off x="214282" y="285728"/>
            <a:ext cx="73580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u="none" dirty="0">
                <a:latin typeface="Monotype Corsiva" pitchFamily="66" charset="0"/>
              </a:rPr>
              <a:t>Применение свойства </a:t>
            </a:r>
            <a:endParaRPr lang="ru-RU" sz="3200" u="none" dirty="0" smtClean="0">
              <a:latin typeface="Monotype Corsiva" pitchFamily="66" charset="0"/>
            </a:endParaRPr>
          </a:p>
          <a:p>
            <a:pPr algn="ctr"/>
            <a:r>
              <a:rPr lang="ru-RU" sz="3200" u="none" dirty="0" smtClean="0">
                <a:latin typeface="Monotype Corsiva" pitchFamily="66" charset="0"/>
              </a:rPr>
              <a:t>о </a:t>
            </a:r>
            <a:r>
              <a:rPr lang="ru-RU" sz="3200" u="none" dirty="0">
                <a:latin typeface="Monotype Corsiva" pitchFamily="66" charset="0"/>
              </a:rPr>
              <a:t>сумме острых углов прямоугольного треугольника в повседневной жизни </a:t>
            </a:r>
          </a:p>
        </p:txBody>
      </p:sp>
      <p:pic>
        <p:nvPicPr>
          <p:cNvPr id="10" name="Рисунок 9" descr="velosiped_zhenskiy_gorodskoy_rival_goll12andiya_b_u_27491436_3_F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1857364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31a0bd43697e4682b35748edc2352370_60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143116"/>
            <a:ext cx="29940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P1010096_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428736"/>
            <a:ext cx="6143668" cy="4500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440182" y="620688"/>
            <a:ext cx="42402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Mistral" pitchFamily="66" charset="0"/>
              </a:rPr>
              <a:t>ОПОРЫ ДЛЯ МОСТА</a:t>
            </a:r>
            <a:endParaRPr lang="ru-RU" sz="4400" dirty="0">
              <a:latin typeface="Mistral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714612" y="500042"/>
            <a:ext cx="34964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Mistral" pitchFamily="66" charset="0"/>
              </a:rPr>
              <a:t>ЗАДАЧА   № 256</a:t>
            </a:r>
            <a:endParaRPr lang="ru-RU" sz="4400" dirty="0">
              <a:latin typeface="Mistral" pitchFamily="66" charset="0"/>
            </a:endParaRPr>
          </a:p>
        </p:txBody>
      </p:sp>
      <p:sp>
        <p:nvSpPr>
          <p:cNvPr id="5" name="AutoShape 43"/>
          <p:cNvSpPr>
            <a:spLocks noChangeArrowheads="1"/>
          </p:cNvSpPr>
          <p:nvPr/>
        </p:nvSpPr>
        <p:spPr bwMode="auto">
          <a:xfrm>
            <a:off x="785786" y="1428736"/>
            <a:ext cx="3529012" cy="4176713"/>
          </a:xfrm>
          <a:prstGeom prst="rtTriangle">
            <a:avLst/>
          </a:prstGeom>
          <a:noFill/>
          <a:ln w="5715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344058" y="2143116"/>
            <a:ext cx="58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1285852" y="12144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Елена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928670"/>
            <a:ext cx="60722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Mistral" pitchFamily="66" charset="0"/>
              </a:rPr>
              <a:t>Домашнее задание:</a:t>
            </a:r>
          </a:p>
          <a:p>
            <a:pPr algn="just"/>
            <a:r>
              <a:rPr lang="ru-RU" sz="3600" b="1" dirty="0" smtClean="0">
                <a:latin typeface="Mistral" pitchFamily="66" charset="0"/>
              </a:rPr>
              <a:t>1.Параграф 3 п. 34 (теория, доказать обратную теорему)</a:t>
            </a:r>
          </a:p>
          <a:p>
            <a:pPr algn="just"/>
            <a:r>
              <a:rPr lang="ru-RU" sz="3600" b="1" dirty="0" smtClean="0">
                <a:latin typeface="Mistral" pitchFamily="66" charset="0"/>
              </a:rPr>
              <a:t>2. №255</a:t>
            </a:r>
          </a:p>
          <a:p>
            <a:pPr algn="just"/>
            <a:r>
              <a:rPr lang="ru-RU" sz="3600" b="1" dirty="0" smtClean="0">
                <a:latin typeface="Mistral" pitchFamily="66" charset="0"/>
              </a:rPr>
              <a:t>3. К следующему уроку самые любознательные постараются найти другие специальные названия прямоугольных треугольников</a:t>
            </a:r>
            <a:endParaRPr lang="ru-RU" sz="3600" b="1" i="1" dirty="0" smtClean="0">
              <a:latin typeface="Mistral" pitchFamily="66" charset="0"/>
            </a:endParaRPr>
          </a:p>
          <a:p>
            <a:endParaRPr lang="ru-RU" b="1" i="1" dirty="0" smtClean="0"/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ds04.infourok.ru/uploads/ex/0c2b/0002a43a-2f79dcf9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691680" y="5684314"/>
            <a:ext cx="619268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istral" pitchFamily="66" charset="0"/>
              </a:rPr>
              <a:t>СПАСИБО ЗА ВНИМАНИЕ</a:t>
            </a:r>
            <a:endParaRPr lang="ru-RU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istral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454</Words>
  <Application>Microsoft Office PowerPoint</Application>
  <PresentationFormat>Экран (4:3)</PresentationFormat>
  <Paragraphs>210</Paragraphs>
  <Slides>32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Свойства прямоугольных треугольников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Татьяна Николаевна Кащеева</cp:lastModifiedBy>
  <cp:revision>51</cp:revision>
  <dcterms:created xsi:type="dcterms:W3CDTF">2015-03-12T17:52:45Z</dcterms:created>
  <dcterms:modified xsi:type="dcterms:W3CDTF">2018-02-28T09:09:57Z</dcterms:modified>
</cp:coreProperties>
</file>