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7" r:id="rId6"/>
    <p:sldId id="263" r:id="rId7"/>
    <p:sldId id="264" r:id="rId8"/>
    <p:sldId id="265" r:id="rId9"/>
    <p:sldId id="266" r:id="rId10"/>
    <p:sldId id="260" r:id="rId11"/>
    <p:sldId id="261" r:id="rId12"/>
    <p:sldId id="268" r:id="rId13"/>
    <p:sldId id="262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51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slide" Target="../slides/slide11.xml"/><Relationship Id="rId13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12" Type="http://schemas.openxmlformats.org/officeDocument/2006/relationships/slide" Target="../slides/slide13.xml"/><Relationship Id="rId2" Type="http://schemas.openxmlformats.org/officeDocument/2006/relationships/slide" Target="../slides/slide3.xml"/><Relationship Id="rId1" Type="http://schemas.openxmlformats.org/officeDocument/2006/relationships/image" Target="../media/image4.jpg"/><Relationship Id="rId6" Type="http://schemas.openxmlformats.org/officeDocument/2006/relationships/slide" Target="../slides/slide10.xml"/><Relationship Id="rId11" Type="http://schemas.openxmlformats.org/officeDocument/2006/relationships/image" Target="../media/image9.jpeg"/><Relationship Id="rId5" Type="http://schemas.openxmlformats.org/officeDocument/2006/relationships/image" Target="../media/image6.jpeg"/><Relationship Id="rId10" Type="http://schemas.openxmlformats.org/officeDocument/2006/relationships/slide" Target="../slides/slide12.xml"/><Relationship Id="rId4" Type="http://schemas.openxmlformats.org/officeDocument/2006/relationships/slide" Target="../slides/slide4.xml"/><Relationship Id="rId9" Type="http://schemas.openxmlformats.org/officeDocument/2006/relationships/image" Target="../media/image8.png"/><Relationship Id="rId14" Type="http://schemas.openxmlformats.org/officeDocument/2006/relationships/slide" Target="../slides/slide14.xml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image" Target="../media/image4.jpg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E2EFC4-AA50-4176-8D9E-9F6D77C265DA}" type="doc">
      <dgm:prSet loTypeId="urn:microsoft.com/office/officeart/2005/8/layout/vList3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9540F67E-23A7-40B3-B154-DE969D0126EF}">
      <dgm:prSet phldrT="[Текст]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ru-RU" dirty="0" smtClean="0"/>
            <a:t>      </a:t>
          </a:r>
          <a:r>
            <a:rPr lang="ru-RU" b="1" dirty="0" smtClean="0"/>
            <a:t>Решаем задачи   </a:t>
          </a:r>
          <a:endParaRPr lang="ru-RU" b="1" dirty="0"/>
        </a:p>
      </dgm:t>
    </dgm:pt>
    <dgm:pt modelId="{B0010979-D8A7-414F-B978-A18DC9A65E9B}" type="sibTrans" cxnId="{9C4FE94E-0492-4545-852C-CA45BF97A5AE}">
      <dgm:prSet/>
      <dgm:spPr/>
      <dgm:t>
        <a:bodyPr/>
        <a:lstStyle/>
        <a:p>
          <a:endParaRPr lang="ru-RU"/>
        </a:p>
      </dgm:t>
    </dgm:pt>
    <dgm:pt modelId="{5BB0ACA4-5757-48C1-A1A9-E0752BB32A6E}" type="parTrans" cxnId="{9C4FE94E-0492-4545-852C-CA45BF97A5AE}">
      <dgm:prSet/>
      <dgm:spPr/>
      <dgm:t>
        <a:bodyPr/>
        <a:lstStyle/>
        <a:p>
          <a:endParaRPr lang="ru-RU"/>
        </a:p>
      </dgm:t>
    </dgm:pt>
    <dgm:pt modelId="{612FFBCD-6F5C-4E6F-946C-E145DA87B1AF}">
      <dgm:prSet phldrT="[Текст]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ru-RU" b="1" dirty="0" smtClean="0"/>
            <a:t>      Изучаем новую тему</a:t>
          </a:r>
          <a:endParaRPr lang="ru-RU" b="1" dirty="0"/>
        </a:p>
      </dgm:t>
    </dgm:pt>
    <dgm:pt modelId="{010F6A75-7F63-4818-90F8-67B992CE1D8D}" type="sibTrans" cxnId="{5B4B99A0-B270-4C3B-834E-7E8BEF835E0A}">
      <dgm:prSet/>
      <dgm:spPr/>
      <dgm:t>
        <a:bodyPr/>
        <a:lstStyle/>
        <a:p>
          <a:endParaRPr lang="ru-RU"/>
        </a:p>
      </dgm:t>
    </dgm:pt>
    <dgm:pt modelId="{87ECA34D-8CF7-45F0-9344-EA54DA0B81A6}" type="parTrans" cxnId="{5B4B99A0-B270-4C3B-834E-7E8BEF835E0A}">
      <dgm:prSet/>
      <dgm:spPr/>
      <dgm:t>
        <a:bodyPr/>
        <a:lstStyle/>
        <a:p>
          <a:endParaRPr lang="ru-RU"/>
        </a:p>
      </dgm:t>
    </dgm:pt>
    <dgm:pt modelId="{5B12CE47-3F6A-4170-BEB6-8E6C362B2C7C}">
      <dgm:prSet phldrT="[Текст]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/>
            <a:t>Проверяем домашнее задание</a:t>
          </a:r>
          <a:endParaRPr lang="ru-RU" b="1" dirty="0"/>
        </a:p>
      </dgm:t>
    </dgm:pt>
    <dgm:pt modelId="{E0A03794-A9DF-4C13-B29D-9D74824C2443}" type="sibTrans" cxnId="{A3C525BE-2669-4EF7-9610-B86200AE981E}">
      <dgm:prSet/>
      <dgm:spPr/>
      <dgm:t>
        <a:bodyPr/>
        <a:lstStyle/>
        <a:p>
          <a:endParaRPr lang="ru-RU"/>
        </a:p>
      </dgm:t>
    </dgm:pt>
    <dgm:pt modelId="{77D9BE43-C2A2-4DC8-BE29-7479BC9B6D28}" type="parTrans" cxnId="{A3C525BE-2669-4EF7-9610-B86200AE981E}">
      <dgm:prSet/>
      <dgm:spPr/>
      <dgm:t>
        <a:bodyPr/>
        <a:lstStyle/>
        <a:p>
          <a:endParaRPr lang="ru-RU"/>
        </a:p>
      </dgm:t>
    </dgm:pt>
    <dgm:pt modelId="{A6A0D191-F266-4EFB-9A30-AA09B7EB6A5B}">
      <dgm:prSet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/>
            <a:t>    Выполняем практическую работу</a:t>
          </a:r>
          <a:endParaRPr lang="ru-RU" dirty="0"/>
        </a:p>
      </dgm:t>
    </dgm:pt>
    <dgm:pt modelId="{94E0A073-6F4E-4718-B3C8-06D71484E4E0}" type="parTrans" cxnId="{52853F56-715C-44FE-B219-C16845EB6AB2}">
      <dgm:prSet/>
      <dgm:spPr/>
      <dgm:t>
        <a:bodyPr/>
        <a:lstStyle/>
        <a:p>
          <a:endParaRPr lang="ru-RU"/>
        </a:p>
      </dgm:t>
    </dgm:pt>
    <dgm:pt modelId="{42721C59-892A-4824-AD3D-7B7B7280B934}" type="sibTrans" cxnId="{52853F56-715C-44FE-B219-C16845EB6AB2}">
      <dgm:prSet/>
      <dgm:spPr/>
      <dgm:t>
        <a:bodyPr/>
        <a:lstStyle/>
        <a:p>
          <a:endParaRPr lang="ru-RU"/>
        </a:p>
      </dgm:t>
    </dgm:pt>
    <dgm:pt modelId="{A2C11A6F-62D4-416D-8E39-A9D36E73ECC4}">
      <dgm:prSet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ru-RU" b="1" dirty="0" smtClean="0"/>
            <a:t>      Подводим итоги занятия</a:t>
          </a:r>
          <a:endParaRPr lang="ru-RU" b="1" dirty="0"/>
        </a:p>
      </dgm:t>
    </dgm:pt>
    <dgm:pt modelId="{7281CB86-5899-4A56-AA8D-E40081A32CD6}" type="parTrans" cxnId="{84A2A1DD-1AC3-401C-B129-8AE2EE53573D}">
      <dgm:prSet/>
      <dgm:spPr/>
      <dgm:t>
        <a:bodyPr/>
        <a:lstStyle/>
        <a:p>
          <a:endParaRPr lang="ru-RU"/>
        </a:p>
      </dgm:t>
    </dgm:pt>
    <dgm:pt modelId="{BAF73652-21BD-47D4-A1E4-63CC63927124}" type="sibTrans" cxnId="{84A2A1DD-1AC3-401C-B129-8AE2EE53573D}">
      <dgm:prSet/>
      <dgm:spPr/>
      <dgm:t>
        <a:bodyPr/>
        <a:lstStyle/>
        <a:p>
          <a:endParaRPr lang="ru-RU"/>
        </a:p>
      </dgm:t>
    </dgm:pt>
    <dgm:pt modelId="{8115644D-7FEB-4600-BCFC-E29C6746EE59}">
      <dgm:prSet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ru-RU" b="1" dirty="0" smtClean="0"/>
            <a:t>      Рефлексия</a:t>
          </a:r>
          <a:endParaRPr lang="ru-RU" b="1" dirty="0"/>
        </a:p>
      </dgm:t>
    </dgm:pt>
    <dgm:pt modelId="{CA8114E9-065D-4072-B228-6A4B012638E5}" type="parTrans" cxnId="{77EE3A06-4FD9-4DB5-9DD5-99D727843102}">
      <dgm:prSet/>
      <dgm:spPr/>
      <dgm:t>
        <a:bodyPr/>
        <a:lstStyle/>
        <a:p>
          <a:endParaRPr lang="ru-RU"/>
        </a:p>
      </dgm:t>
    </dgm:pt>
    <dgm:pt modelId="{88C13C34-F5BE-4507-8824-C905668D3C83}" type="sibTrans" cxnId="{77EE3A06-4FD9-4DB5-9DD5-99D727843102}">
      <dgm:prSet/>
      <dgm:spPr/>
      <dgm:t>
        <a:bodyPr/>
        <a:lstStyle/>
        <a:p>
          <a:endParaRPr lang="ru-RU"/>
        </a:p>
      </dgm:t>
    </dgm:pt>
    <dgm:pt modelId="{02D43DE8-52DD-4E39-B58C-9B4676DF1E1B}">
      <dgm:prSet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ru-RU" b="1" dirty="0" smtClean="0"/>
            <a:t>       Домашнее  задание</a:t>
          </a:r>
          <a:endParaRPr lang="ru-RU" b="1" dirty="0"/>
        </a:p>
      </dgm:t>
    </dgm:pt>
    <dgm:pt modelId="{44BA1DC9-13FC-45E7-9F88-76CBC5200FED}" type="parTrans" cxnId="{F94ECBC7-B582-4FBC-A5A1-84345404618E}">
      <dgm:prSet/>
      <dgm:spPr/>
      <dgm:t>
        <a:bodyPr/>
        <a:lstStyle/>
        <a:p>
          <a:endParaRPr lang="ru-RU"/>
        </a:p>
      </dgm:t>
    </dgm:pt>
    <dgm:pt modelId="{D2D0C187-2083-44CA-9452-35EB013C1D4A}" type="sibTrans" cxnId="{F94ECBC7-B582-4FBC-A5A1-84345404618E}">
      <dgm:prSet/>
      <dgm:spPr/>
      <dgm:t>
        <a:bodyPr/>
        <a:lstStyle/>
        <a:p>
          <a:endParaRPr lang="ru-RU"/>
        </a:p>
      </dgm:t>
    </dgm:pt>
    <dgm:pt modelId="{B82D6742-AD96-48A1-A39B-D88FB0808FF7}" type="pres">
      <dgm:prSet presAssocID="{CBE2EFC4-AA50-4176-8D9E-9F6D77C265DA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ECD251-6003-4430-9875-21509A2E2F5B}" type="pres">
      <dgm:prSet presAssocID="{5B12CE47-3F6A-4170-BEB6-8E6C362B2C7C}" presName="composite" presStyleCnt="0"/>
      <dgm:spPr/>
    </dgm:pt>
    <dgm:pt modelId="{0B7AC04D-7D52-4570-B6FE-E88E1992FCE9}" type="pres">
      <dgm:prSet presAssocID="{5B12CE47-3F6A-4170-BEB6-8E6C362B2C7C}" presName="imgShp" presStyleLbl="fgImgPlac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CF912888-4740-43AA-BE85-BD06E85663C0}" type="pres">
      <dgm:prSet presAssocID="{5B12CE47-3F6A-4170-BEB6-8E6C362B2C7C}" presName="txShp" presStyleLbl="node1" presStyleIdx="0" presStyleCnt="7" custScaleX="124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4BDD83-6918-410D-9E8D-1ED8CA0C841A}" type="pres">
      <dgm:prSet presAssocID="{E0A03794-A9DF-4C13-B29D-9D74824C2443}" presName="spacing" presStyleCnt="0"/>
      <dgm:spPr/>
    </dgm:pt>
    <dgm:pt modelId="{BF76DACF-C9C8-44F5-ACD9-46D3FDD3EA06}" type="pres">
      <dgm:prSet presAssocID="{612FFBCD-6F5C-4E6F-946C-E145DA87B1AF}" presName="composite" presStyleCnt="0"/>
      <dgm:spPr/>
    </dgm:pt>
    <dgm:pt modelId="{76361A22-AF3F-4573-92FA-8CAAD089CB4E}" type="pres">
      <dgm:prSet presAssocID="{612FFBCD-6F5C-4E6F-946C-E145DA87B1AF}" presName="imgShp" presStyleLbl="fgImgPlace1" presStyleIdx="1" presStyleCnt="7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47AACD6F-2DD2-4F2E-B901-EE3DF5E6BA9F}" type="pres">
      <dgm:prSet presAssocID="{612FFBCD-6F5C-4E6F-946C-E145DA87B1AF}" presName="txShp" presStyleLbl="node1" presStyleIdx="1" presStyleCnt="7" custScaleX="1251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4CEF9A-0764-4F73-81E0-F821A0129152}" type="pres">
      <dgm:prSet presAssocID="{010F6A75-7F63-4818-90F8-67B992CE1D8D}" presName="spacing" presStyleCnt="0"/>
      <dgm:spPr/>
    </dgm:pt>
    <dgm:pt modelId="{3FD5F68B-2764-4CF7-96BA-C92E16C33A3B}" type="pres">
      <dgm:prSet presAssocID="{9540F67E-23A7-40B3-B154-DE969D0126EF}" presName="composite" presStyleCnt="0"/>
      <dgm:spPr/>
    </dgm:pt>
    <dgm:pt modelId="{6889B7B9-713E-4ED9-A6E0-28F1E1E1EA7F}" type="pres">
      <dgm:prSet presAssocID="{9540F67E-23A7-40B3-B154-DE969D0126EF}" presName="imgShp" presStyleLbl="fgImgPlace1" presStyleIdx="2" presStyleCnt="7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305F725B-51FD-4B4C-AFDF-F5F140457954}" type="pres">
      <dgm:prSet presAssocID="{9540F67E-23A7-40B3-B154-DE969D0126EF}" presName="txShp" presStyleLbl="node1" presStyleIdx="2" presStyleCnt="7" custScaleX="1251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0D2A9E-C585-4DDC-B92C-1B1FC6771FF3}" type="pres">
      <dgm:prSet presAssocID="{B0010979-D8A7-414F-B978-A18DC9A65E9B}" presName="spacing" presStyleCnt="0"/>
      <dgm:spPr/>
    </dgm:pt>
    <dgm:pt modelId="{7BAC8615-4A61-4182-8D09-E074EC2558FB}" type="pres">
      <dgm:prSet presAssocID="{A6A0D191-F266-4EFB-9A30-AA09B7EB6A5B}" presName="composite" presStyleCnt="0"/>
      <dgm:spPr/>
    </dgm:pt>
    <dgm:pt modelId="{6FAAD2AB-2A4D-4D97-B0FE-EDF9393652CA}" type="pres">
      <dgm:prSet presAssocID="{A6A0D191-F266-4EFB-9A30-AA09B7EB6A5B}" presName="imgShp" presStyleLbl="fgImgPlace1" presStyleIdx="3" presStyleCnt="7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8" action="ppaction://hlinksldjump"/>
          </dgm14:cNvPr>
        </a:ext>
      </dgm:extLst>
    </dgm:pt>
    <dgm:pt modelId="{653DB573-A79E-4E9A-A545-2E6AD191C166}" type="pres">
      <dgm:prSet presAssocID="{A6A0D191-F266-4EFB-9A30-AA09B7EB6A5B}" presName="txShp" presStyleLbl="node1" presStyleIdx="3" presStyleCnt="7" custScaleX="1251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B315ED-C7A5-465C-B4F7-A2C74D6DBFC2}" type="pres">
      <dgm:prSet presAssocID="{42721C59-892A-4824-AD3D-7B7B7280B934}" presName="spacing" presStyleCnt="0"/>
      <dgm:spPr/>
    </dgm:pt>
    <dgm:pt modelId="{F140C855-DE11-4BE7-9E69-5AE6523425A2}" type="pres">
      <dgm:prSet presAssocID="{A2C11A6F-62D4-416D-8E39-A9D36E73ECC4}" presName="composite" presStyleCnt="0"/>
      <dgm:spPr/>
    </dgm:pt>
    <dgm:pt modelId="{843635B5-BE26-4942-81CD-D876C60CF97E}" type="pres">
      <dgm:prSet presAssocID="{A2C11A6F-62D4-416D-8E39-A9D36E73ECC4}" presName="imgShp" presStyleLbl="fgImgPlace1" presStyleIdx="4" presStyleCnt="7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0" action="ppaction://hlinksldjump"/>
          </dgm14:cNvPr>
        </a:ext>
      </dgm:extLst>
    </dgm:pt>
    <dgm:pt modelId="{4B7BE140-D0B3-4A05-B365-CAA26910FC70}" type="pres">
      <dgm:prSet presAssocID="{A2C11A6F-62D4-416D-8E39-A9D36E73ECC4}" presName="txShp" presStyleLbl="node1" presStyleIdx="4" presStyleCnt="7" custScaleX="1251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D1AA89-47CE-4E58-82EE-2C73A21F39E5}" type="pres">
      <dgm:prSet presAssocID="{BAF73652-21BD-47D4-A1E4-63CC63927124}" presName="spacing" presStyleCnt="0"/>
      <dgm:spPr/>
    </dgm:pt>
    <dgm:pt modelId="{4A2D206D-FFAF-4E87-B677-27C6F06E0C37}" type="pres">
      <dgm:prSet presAssocID="{8115644D-7FEB-4600-BCFC-E29C6746EE59}" presName="composite" presStyleCnt="0"/>
      <dgm:spPr/>
    </dgm:pt>
    <dgm:pt modelId="{25669DFE-517F-4ECC-BDB6-DFAD0FB7F19B}" type="pres">
      <dgm:prSet presAssocID="{8115644D-7FEB-4600-BCFC-E29C6746EE59}" presName="imgShp" presStyleLbl="fgImgPlace1" presStyleIdx="5" presStyleCnt="7"/>
      <dgm:spPr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2" action="ppaction://hlinksldjump"/>
          </dgm14:cNvPr>
        </a:ext>
      </dgm:extLst>
    </dgm:pt>
    <dgm:pt modelId="{86709629-C3B5-4C1C-B8FC-2955EB464429}" type="pres">
      <dgm:prSet presAssocID="{8115644D-7FEB-4600-BCFC-E29C6746EE59}" presName="txShp" presStyleLbl="node1" presStyleIdx="5" presStyleCnt="7" custScaleX="1251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488FCC-E995-4881-A5FB-11D5C4038445}" type="pres">
      <dgm:prSet presAssocID="{88C13C34-F5BE-4507-8824-C905668D3C83}" presName="spacing" presStyleCnt="0"/>
      <dgm:spPr/>
    </dgm:pt>
    <dgm:pt modelId="{A43839BC-F520-4039-8EDD-EDD379D7013E}" type="pres">
      <dgm:prSet presAssocID="{02D43DE8-52DD-4E39-B58C-9B4676DF1E1B}" presName="composite" presStyleCnt="0"/>
      <dgm:spPr/>
    </dgm:pt>
    <dgm:pt modelId="{95718E39-67A6-431B-9092-275F6120FE88}" type="pres">
      <dgm:prSet presAssocID="{02D43DE8-52DD-4E39-B58C-9B4676DF1E1B}" presName="imgShp" presStyleLbl="fgImgPlace1" presStyleIdx="6" presStyleCnt="7"/>
      <dgm:spPr>
        <a:blipFill>
          <a:blip xmlns:r="http://schemas.openxmlformats.org/officeDocument/2006/relationships"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4" action="ppaction://hlinksldjump"/>
          </dgm14:cNvPr>
        </a:ext>
      </dgm:extLst>
    </dgm:pt>
    <dgm:pt modelId="{3BF4F192-BADC-47F1-9346-E6E35D85488B}" type="pres">
      <dgm:prSet presAssocID="{02D43DE8-52DD-4E39-B58C-9B4676DF1E1B}" presName="txShp" presStyleLbl="node1" presStyleIdx="6" presStyleCnt="7" custScaleX="1264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F00A065-1B9E-4AF5-BF72-3EF87627AAC2}" type="presOf" srcId="{A2C11A6F-62D4-416D-8E39-A9D36E73ECC4}" destId="{4B7BE140-D0B3-4A05-B365-CAA26910FC70}" srcOrd="0" destOrd="0" presId="urn:microsoft.com/office/officeart/2005/8/layout/vList3"/>
    <dgm:cxn modelId="{F94ECBC7-B582-4FBC-A5A1-84345404618E}" srcId="{CBE2EFC4-AA50-4176-8D9E-9F6D77C265DA}" destId="{02D43DE8-52DD-4E39-B58C-9B4676DF1E1B}" srcOrd="6" destOrd="0" parTransId="{44BA1DC9-13FC-45E7-9F88-76CBC5200FED}" sibTransId="{D2D0C187-2083-44CA-9452-35EB013C1D4A}"/>
    <dgm:cxn modelId="{84A2A1DD-1AC3-401C-B129-8AE2EE53573D}" srcId="{CBE2EFC4-AA50-4176-8D9E-9F6D77C265DA}" destId="{A2C11A6F-62D4-416D-8E39-A9D36E73ECC4}" srcOrd="4" destOrd="0" parTransId="{7281CB86-5899-4A56-AA8D-E40081A32CD6}" sibTransId="{BAF73652-21BD-47D4-A1E4-63CC63927124}"/>
    <dgm:cxn modelId="{52853F56-715C-44FE-B219-C16845EB6AB2}" srcId="{CBE2EFC4-AA50-4176-8D9E-9F6D77C265DA}" destId="{A6A0D191-F266-4EFB-9A30-AA09B7EB6A5B}" srcOrd="3" destOrd="0" parTransId="{94E0A073-6F4E-4718-B3C8-06D71484E4E0}" sibTransId="{42721C59-892A-4824-AD3D-7B7B7280B934}"/>
    <dgm:cxn modelId="{A65EAD11-5660-45C0-88AC-2CEA297475ED}" type="presOf" srcId="{8115644D-7FEB-4600-BCFC-E29C6746EE59}" destId="{86709629-C3B5-4C1C-B8FC-2955EB464429}" srcOrd="0" destOrd="0" presId="urn:microsoft.com/office/officeart/2005/8/layout/vList3"/>
    <dgm:cxn modelId="{44B34A4B-75FC-477D-A33E-4C8AC10C43A3}" type="presOf" srcId="{CBE2EFC4-AA50-4176-8D9E-9F6D77C265DA}" destId="{B82D6742-AD96-48A1-A39B-D88FB0808FF7}" srcOrd="0" destOrd="0" presId="urn:microsoft.com/office/officeart/2005/8/layout/vList3"/>
    <dgm:cxn modelId="{9C4FE94E-0492-4545-852C-CA45BF97A5AE}" srcId="{CBE2EFC4-AA50-4176-8D9E-9F6D77C265DA}" destId="{9540F67E-23A7-40B3-B154-DE969D0126EF}" srcOrd="2" destOrd="0" parTransId="{5BB0ACA4-5757-48C1-A1A9-E0752BB32A6E}" sibTransId="{B0010979-D8A7-414F-B978-A18DC9A65E9B}"/>
    <dgm:cxn modelId="{A39ECFF1-356A-442B-9183-DF474227CF9E}" type="presOf" srcId="{612FFBCD-6F5C-4E6F-946C-E145DA87B1AF}" destId="{47AACD6F-2DD2-4F2E-B901-EE3DF5E6BA9F}" srcOrd="0" destOrd="0" presId="urn:microsoft.com/office/officeart/2005/8/layout/vList3"/>
    <dgm:cxn modelId="{85205CBF-E234-4DC9-9F22-6568C4109F63}" type="presOf" srcId="{5B12CE47-3F6A-4170-BEB6-8E6C362B2C7C}" destId="{CF912888-4740-43AA-BE85-BD06E85663C0}" srcOrd="0" destOrd="0" presId="urn:microsoft.com/office/officeart/2005/8/layout/vList3"/>
    <dgm:cxn modelId="{77EE3A06-4FD9-4DB5-9DD5-99D727843102}" srcId="{CBE2EFC4-AA50-4176-8D9E-9F6D77C265DA}" destId="{8115644D-7FEB-4600-BCFC-E29C6746EE59}" srcOrd="5" destOrd="0" parTransId="{CA8114E9-065D-4072-B228-6A4B012638E5}" sibTransId="{88C13C34-F5BE-4507-8824-C905668D3C83}"/>
    <dgm:cxn modelId="{E5323DB7-DE66-4884-8A2A-D37C84FB1A68}" type="presOf" srcId="{9540F67E-23A7-40B3-B154-DE969D0126EF}" destId="{305F725B-51FD-4B4C-AFDF-F5F140457954}" srcOrd="0" destOrd="0" presId="urn:microsoft.com/office/officeart/2005/8/layout/vList3"/>
    <dgm:cxn modelId="{B437E71A-CB95-4C6D-BD04-C4906EBC33FA}" type="presOf" srcId="{A6A0D191-F266-4EFB-9A30-AA09B7EB6A5B}" destId="{653DB573-A79E-4E9A-A545-2E6AD191C166}" srcOrd="0" destOrd="0" presId="urn:microsoft.com/office/officeart/2005/8/layout/vList3"/>
    <dgm:cxn modelId="{19B063E8-D814-4880-BEAA-1D36432957C9}" type="presOf" srcId="{02D43DE8-52DD-4E39-B58C-9B4676DF1E1B}" destId="{3BF4F192-BADC-47F1-9346-E6E35D85488B}" srcOrd="0" destOrd="0" presId="urn:microsoft.com/office/officeart/2005/8/layout/vList3"/>
    <dgm:cxn modelId="{5B4B99A0-B270-4C3B-834E-7E8BEF835E0A}" srcId="{CBE2EFC4-AA50-4176-8D9E-9F6D77C265DA}" destId="{612FFBCD-6F5C-4E6F-946C-E145DA87B1AF}" srcOrd="1" destOrd="0" parTransId="{87ECA34D-8CF7-45F0-9344-EA54DA0B81A6}" sibTransId="{010F6A75-7F63-4818-90F8-67B992CE1D8D}"/>
    <dgm:cxn modelId="{A3C525BE-2669-4EF7-9610-B86200AE981E}" srcId="{CBE2EFC4-AA50-4176-8D9E-9F6D77C265DA}" destId="{5B12CE47-3F6A-4170-BEB6-8E6C362B2C7C}" srcOrd="0" destOrd="0" parTransId="{77D9BE43-C2A2-4DC8-BE29-7479BC9B6D28}" sibTransId="{E0A03794-A9DF-4C13-B29D-9D74824C2443}"/>
    <dgm:cxn modelId="{476F92B1-D357-4DA2-8798-7F38841D1CA3}" type="presParOf" srcId="{B82D6742-AD96-48A1-A39B-D88FB0808FF7}" destId="{6AECD251-6003-4430-9875-21509A2E2F5B}" srcOrd="0" destOrd="0" presId="urn:microsoft.com/office/officeart/2005/8/layout/vList3"/>
    <dgm:cxn modelId="{F294B5DB-5EDE-4946-BCEC-665F0F5EBE71}" type="presParOf" srcId="{6AECD251-6003-4430-9875-21509A2E2F5B}" destId="{0B7AC04D-7D52-4570-B6FE-E88E1992FCE9}" srcOrd="0" destOrd="0" presId="urn:microsoft.com/office/officeart/2005/8/layout/vList3"/>
    <dgm:cxn modelId="{6824B55C-4BF0-4EA7-9986-750E37A34648}" type="presParOf" srcId="{6AECD251-6003-4430-9875-21509A2E2F5B}" destId="{CF912888-4740-43AA-BE85-BD06E85663C0}" srcOrd="1" destOrd="0" presId="urn:microsoft.com/office/officeart/2005/8/layout/vList3"/>
    <dgm:cxn modelId="{5F93FBF1-92AC-42F0-8980-E86E3FB18978}" type="presParOf" srcId="{B82D6742-AD96-48A1-A39B-D88FB0808FF7}" destId="{8D4BDD83-6918-410D-9E8D-1ED8CA0C841A}" srcOrd="1" destOrd="0" presId="urn:microsoft.com/office/officeart/2005/8/layout/vList3"/>
    <dgm:cxn modelId="{979B5CD0-4450-4D07-A15E-569A082F51B8}" type="presParOf" srcId="{B82D6742-AD96-48A1-A39B-D88FB0808FF7}" destId="{BF76DACF-C9C8-44F5-ACD9-46D3FDD3EA06}" srcOrd="2" destOrd="0" presId="urn:microsoft.com/office/officeart/2005/8/layout/vList3"/>
    <dgm:cxn modelId="{603F9A53-B077-4920-9C47-52589285DB89}" type="presParOf" srcId="{BF76DACF-C9C8-44F5-ACD9-46D3FDD3EA06}" destId="{76361A22-AF3F-4573-92FA-8CAAD089CB4E}" srcOrd="0" destOrd="0" presId="urn:microsoft.com/office/officeart/2005/8/layout/vList3"/>
    <dgm:cxn modelId="{160BABE3-EED2-4968-9DC0-AC2A52FE996C}" type="presParOf" srcId="{BF76DACF-C9C8-44F5-ACD9-46D3FDD3EA06}" destId="{47AACD6F-2DD2-4F2E-B901-EE3DF5E6BA9F}" srcOrd="1" destOrd="0" presId="urn:microsoft.com/office/officeart/2005/8/layout/vList3"/>
    <dgm:cxn modelId="{53BE9B1A-6AA2-4F6C-B324-802CEB26C74E}" type="presParOf" srcId="{B82D6742-AD96-48A1-A39B-D88FB0808FF7}" destId="{004CEF9A-0764-4F73-81E0-F821A0129152}" srcOrd="3" destOrd="0" presId="urn:microsoft.com/office/officeart/2005/8/layout/vList3"/>
    <dgm:cxn modelId="{E4681FA5-AB6F-4338-9467-90B645F1BC91}" type="presParOf" srcId="{B82D6742-AD96-48A1-A39B-D88FB0808FF7}" destId="{3FD5F68B-2764-4CF7-96BA-C92E16C33A3B}" srcOrd="4" destOrd="0" presId="urn:microsoft.com/office/officeart/2005/8/layout/vList3"/>
    <dgm:cxn modelId="{9969F786-F5A0-4A75-9F5B-261337885059}" type="presParOf" srcId="{3FD5F68B-2764-4CF7-96BA-C92E16C33A3B}" destId="{6889B7B9-713E-4ED9-A6E0-28F1E1E1EA7F}" srcOrd="0" destOrd="0" presId="urn:microsoft.com/office/officeart/2005/8/layout/vList3"/>
    <dgm:cxn modelId="{F3B5110B-0316-4DF7-A1A1-977D56BD6FCB}" type="presParOf" srcId="{3FD5F68B-2764-4CF7-96BA-C92E16C33A3B}" destId="{305F725B-51FD-4B4C-AFDF-F5F140457954}" srcOrd="1" destOrd="0" presId="urn:microsoft.com/office/officeart/2005/8/layout/vList3"/>
    <dgm:cxn modelId="{FB4F58E4-1CFC-447C-B37B-074A5D60CBE6}" type="presParOf" srcId="{B82D6742-AD96-48A1-A39B-D88FB0808FF7}" destId="{5A0D2A9E-C585-4DDC-B92C-1B1FC6771FF3}" srcOrd="5" destOrd="0" presId="urn:microsoft.com/office/officeart/2005/8/layout/vList3"/>
    <dgm:cxn modelId="{94AF552B-D3C3-4023-B69D-7AF45CC72094}" type="presParOf" srcId="{B82D6742-AD96-48A1-A39B-D88FB0808FF7}" destId="{7BAC8615-4A61-4182-8D09-E074EC2558FB}" srcOrd="6" destOrd="0" presId="urn:microsoft.com/office/officeart/2005/8/layout/vList3"/>
    <dgm:cxn modelId="{69600C77-2F7E-4001-B296-FFD8F215ED29}" type="presParOf" srcId="{7BAC8615-4A61-4182-8D09-E074EC2558FB}" destId="{6FAAD2AB-2A4D-4D97-B0FE-EDF9393652CA}" srcOrd="0" destOrd="0" presId="urn:microsoft.com/office/officeart/2005/8/layout/vList3"/>
    <dgm:cxn modelId="{DEE8A7D7-9577-4DB3-B1E2-2DC938C2086E}" type="presParOf" srcId="{7BAC8615-4A61-4182-8D09-E074EC2558FB}" destId="{653DB573-A79E-4E9A-A545-2E6AD191C166}" srcOrd="1" destOrd="0" presId="urn:microsoft.com/office/officeart/2005/8/layout/vList3"/>
    <dgm:cxn modelId="{C140FF6E-0F63-435C-B333-27E8AB33287A}" type="presParOf" srcId="{B82D6742-AD96-48A1-A39B-D88FB0808FF7}" destId="{25B315ED-C7A5-465C-B4F7-A2C74D6DBFC2}" srcOrd="7" destOrd="0" presId="urn:microsoft.com/office/officeart/2005/8/layout/vList3"/>
    <dgm:cxn modelId="{CB57686B-1513-4311-AB02-F43A0DFCA525}" type="presParOf" srcId="{B82D6742-AD96-48A1-A39B-D88FB0808FF7}" destId="{F140C855-DE11-4BE7-9E69-5AE6523425A2}" srcOrd="8" destOrd="0" presId="urn:microsoft.com/office/officeart/2005/8/layout/vList3"/>
    <dgm:cxn modelId="{7A0C3056-E4AD-4474-97AA-58F71AAC63B5}" type="presParOf" srcId="{F140C855-DE11-4BE7-9E69-5AE6523425A2}" destId="{843635B5-BE26-4942-81CD-D876C60CF97E}" srcOrd="0" destOrd="0" presId="urn:microsoft.com/office/officeart/2005/8/layout/vList3"/>
    <dgm:cxn modelId="{EC59C7BD-584C-4A14-A392-4606321E49EE}" type="presParOf" srcId="{F140C855-DE11-4BE7-9E69-5AE6523425A2}" destId="{4B7BE140-D0B3-4A05-B365-CAA26910FC70}" srcOrd="1" destOrd="0" presId="urn:microsoft.com/office/officeart/2005/8/layout/vList3"/>
    <dgm:cxn modelId="{4B3117FE-9B09-4E0B-AA56-E4B921DB1679}" type="presParOf" srcId="{B82D6742-AD96-48A1-A39B-D88FB0808FF7}" destId="{E7D1AA89-47CE-4E58-82EE-2C73A21F39E5}" srcOrd="9" destOrd="0" presId="urn:microsoft.com/office/officeart/2005/8/layout/vList3"/>
    <dgm:cxn modelId="{63552F53-491F-4299-B7D2-0656D76017A3}" type="presParOf" srcId="{B82D6742-AD96-48A1-A39B-D88FB0808FF7}" destId="{4A2D206D-FFAF-4E87-B677-27C6F06E0C37}" srcOrd="10" destOrd="0" presId="urn:microsoft.com/office/officeart/2005/8/layout/vList3"/>
    <dgm:cxn modelId="{C38ABFB3-E233-415C-A939-3BEC439C9180}" type="presParOf" srcId="{4A2D206D-FFAF-4E87-B677-27C6F06E0C37}" destId="{25669DFE-517F-4ECC-BDB6-DFAD0FB7F19B}" srcOrd="0" destOrd="0" presId="urn:microsoft.com/office/officeart/2005/8/layout/vList3"/>
    <dgm:cxn modelId="{A7E3D404-45B1-4ADD-AA78-AD9B97C9498A}" type="presParOf" srcId="{4A2D206D-FFAF-4E87-B677-27C6F06E0C37}" destId="{86709629-C3B5-4C1C-B8FC-2955EB464429}" srcOrd="1" destOrd="0" presId="urn:microsoft.com/office/officeart/2005/8/layout/vList3"/>
    <dgm:cxn modelId="{B45DBBE8-803E-423E-802B-C8F0007C88FE}" type="presParOf" srcId="{B82D6742-AD96-48A1-A39B-D88FB0808FF7}" destId="{80488FCC-E995-4881-A5FB-11D5C4038445}" srcOrd="11" destOrd="0" presId="urn:microsoft.com/office/officeart/2005/8/layout/vList3"/>
    <dgm:cxn modelId="{BC13C16F-BCF5-4921-B379-B172F6101AD4}" type="presParOf" srcId="{B82D6742-AD96-48A1-A39B-D88FB0808FF7}" destId="{A43839BC-F520-4039-8EDD-EDD379D7013E}" srcOrd="12" destOrd="0" presId="urn:microsoft.com/office/officeart/2005/8/layout/vList3"/>
    <dgm:cxn modelId="{E5335D8E-5059-4467-A2B2-19616BAE1784}" type="presParOf" srcId="{A43839BC-F520-4039-8EDD-EDD379D7013E}" destId="{95718E39-67A6-431B-9092-275F6120FE88}" srcOrd="0" destOrd="0" presId="urn:microsoft.com/office/officeart/2005/8/layout/vList3"/>
    <dgm:cxn modelId="{47918F22-67EB-43C4-90B7-8563FD11E7EA}" type="presParOf" srcId="{A43839BC-F520-4039-8EDD-EDD379D7013E}" destId="{3BF4F192-BADC-47F1-9346-E6E35D85488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912888-4740-43AA-BE85-BD06E85663C0}">
      <dsp:nvSpPr>
        <dsp:cNvPr id="0" name=""/>
        <dsp:cNvSpPr/>
      </dsp:nvSpPr>
      <dsp:spPr>
        <a:xfrm rot="10800000">
          <a:off x="733575" y="1002"/>
          <a:ext cx="7101801" cy="646865"/>
        </a:xfrm>
        <a:prstGeom prst="homePlate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285250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Проверяем домашнее задание</a:t>
          </a:r>
          <a:endParaRPr lang="ru-RU" sz="2800" b="1" kern="1200" dirty="0"/>
        </a:p>
      </dsp:txBody>
      <dsp:txXfrm rot="10800000">
        <a:off x="895291" y="1002"/>
        <a:ext cx="6940085" cy="646865"/>
      </dsp:txXfrm>
    </dsp:sp>
    <dsp:sp modelId="{0B7AC04D-7D52-4570-B6FE-E88E1992FCE9}">
      <dsp:nvSpPr>
        <dsp:cNvPr id="0" name=""/>
        <dsp:cNvSpPr/>
      </dsp:nvSpPr>
      <dsp:spPr>
        <a:xfrm>
          <a:off x="1111866" y="1002"/>
          <a:ext cx="646865" cy="646865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AACD6F-2DD2-4F2E-B901-EE3DF5E6BA9F}">
      <dsp:nvSpPr>
        <dsp:cNvPr id="0" name=""/>
        <dsp:cNvSpPr/>
      </dsp:nvSpPr>
      <dsp:spPr>
        <a:xfrm rot="10800000">
          <a:off x="720070" y="840962"/>
          <a:ext cx="7128811" cy="646865"/>
        </a:xfrm>
        <a:prstGeom prst="homePlate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285250" tIns="106680" rIns="199136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      Изучаем новую тему</a:t>
          </a:r>
          <a:endParaRPr lang="ru-RU" sz="2800" b="1" kern="1200" dirty="0"/>
        </a:p>
      </dsp:txBody>
      <dsp:txXfrm rot="10800000">
        <a:off x="881786" y="840962"/>
        <a:ext cx="6967095" cy="646865"/>
      </dsp:txXfrm>
    </dsp:sp>
    <dsp:sp modelId="{76361A22-AF3F-4573-92FA-8CAAD089CB4E}">
      <dsp:nvSpPr>
        <dsp:cNvPr id="0" name=""/>
        <dsp:cNvSpPr/>
      </dsp:nvSpPr>
      <dsp:spPr>
        <a:xfrm>
          <a:off x="1111866" y="840962"/>
          <a:ext cx="646865" cy="646865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5F725B-51FD-4B4C-AFDF-F5F140457954}">
      <dsp:nvSpPr>
        <dsp:cNvPr id="0" name=""/>
        <dsp:cNvSpPr/>
      </dsp:nvSpPr>
      <dsp:spPr>
        <a:xfrm rot="10800000">
          <a:off x="720070" y="1680922"/>
          <a:ext cx="7128811" cy="646865"/>
        </a:xfrm>
        <a:prstGeom prst="homePlate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285250" tIns="106680" rIns="199136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      </a:t>
          </a:r>
          <a:r>
            <a:rPr lang="ru-RU" sz="2800" b="1" kern="1200" dirty="0" smtClean="0"/>
            <a:t>Решаем задачи   </a:t>
          </a:r>
          <a:endParaRPr lang="ru-RU" sz="2800" b="1" kern="1200" dirty="0"/>
        </a:p>
      </dsp:txBody>
      <dsp:txXfrm rot="10800000">
        <a:off x="881786" y="1680922"/>
        <a:ext cx="6967095" cy="646865"/>
      </dsp:txXfrm>
    </dsp:sp>
    <dsp:sp modelId="{6889B7B9-713E-4ED9-A6E0-28F1E1E1EA7F}">
      <dsp:nvSpPr>
        <dsp:cNvPr id="0" name=""/>
        <dsp:cNvSpPr/>
      </dsp:nvSpPr>
      <dsp:spPr>
        <a:xfrm>
          <a:off x="1111866" y="1680922"/>
          <a:ext cx="646865" cy="646865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3DB573-A79E-4E9A-A545-2E6AD191C166}">
      <dsp:nvSpPr>
        <dsp:cNvPr id="0" name=""/>
        <dsp:cNvSpPr/>
      </dsp:nvSpPr>
      <dsp:spPr>
        <a:xfrm rot="10800000">
          <a:off x="720070" y="2520883"/>
          <a:ext cx="7128811" cy="646865"/>
        </a:xfrm>
        <a:prstGeom prst="homePlate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285250" tIns="102870" rIns="192024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    Выполняем практическую работу</a:t>
          </a:r>
          <a:endParaRPr lang="ru-RU" sz="2700" kern="1200" dirty="0"/>
        </a:p>
      </dsp:txBody>
      <dsp:txXfrm rot="10800000">
        <a:off x="881786" y="2520883"/>
        <a:ext cx="6967095" cy="646865"/>
      </dsp:txXfrm>
    </dsp:sp>
    <dsp:sp modelId="{6FAAD2AB-2A4D-4D97-B0FE-EDF9393652CA}">
      <dsp:nvSpPr>
        <dsp:cNvPr id="0" name=""/>
        <dsp:cNvSpPr/>
      </dsp:nvSpPr>
      <dsp:spPr>
        <a:xfrm>
          <a:off x="1111866" y="2520883"/>
          <a:ext cx="646865" cy="646865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7BE140-D0B3-4A05-B365-CAA26910FC70}">
      <dsp:nvSpPr>
        <dsp:cNvPr id="0" name=""/>
        <dsp:cNvSpPr/>
      </dsp:nvSpPr>
      <dsp:spPr>
        <a:xfrm rot="10800000">
          <a:off x="720070" y="3360843"/>
          <a:ext cx="7128811" cy="646865"/>
        </a:xfrm>
        <a:prstGeom prst="homePlate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285250" tIns="102870" rIns="192024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      Подводим итоги занятия</a:t>
          </a:r>
          <a:endParaRPr lang="ru-RU" sz="2700" b="1" kern="1200" dirty="0"/>
        </a:p>
      </dsp:txBody>
      <dsp:txXfrm rot="10800000">
        <a:off x="881786" y="3360843"/>
        <a:ext cx="6967095" cy="646865"/>
      </dsp:txXfrm>
    </dsp:sp>
    <dsp:sp modelId="{843635B5-BE26-4942-81CD-D876C60CF97E}">
      <dsp:nvSpPr>
        <dsp:cNvPr id="0" name=""/>
        <dsp:cNvSpPr/>
      </dsp:nvSpPr>
      <dsp:spPr>
        <a:xfrm>
          <a:off x="1111866" y="3360843"/>
          <a:ext cx="646865" cy="646865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709629-C3B5-4C1C-B8FC-2955EB464429}">
      <dsp:nvSpPr>
        <dsp:cNvPr id="0" name=""/>
        <dsp:cNvSpPr/>
      </dsp:nvSpPr>
      <dsp:spPr>
        <a:xfrm rot="10800000">
          <a:off x="720070" y="4200803"/>
          <a:ext cx="7128811" cy="646865"/>
        </a:xfrm>
        <a:prstGeom prst="homePlate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285250" tIns="102870" rIns="192024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      Рефлексия</a:t>
          </a:r>
          <a:endParaRPr lang="ru-RU" sz="2700" b="1" kern="1200" dirty="0"/>
        </a:p>
      </dsp:txBody>
      <dsp:txXfrm rot="10800000">
        <a:off x="881786" y="4200803"/>
        <a:ext cx="6967095" cy="646865"/>
      </dsp:txXfrm>
    </dsp:sp>
    <dsp:sp modelId="{25669DFE-517F-4ECC-BDB6-DFAD0FB7F19B}">
      <dsp:nvSpPr>
        <dsp:cNvPr id="0" name=""/>
        <dsp:cNvSpPr/>
      </dsp:nvSpPr>
      <dsp:spPr>
        <a:xfrm>
          <a:off x="1111866" y="4200803"/>
          <a:ext cx="646865" cy="646865"/>
        </a:xfrm>
        <a:prstGeom prst="ellipse">
          <a:avLst/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F4F192-BADC-47F1-9346-E6E35D85488B}">
      <dsp:nvSpPr>
        <dsp:cNvPr id="0" name=""/>
        <dsp:cNvSpPr/>
      </dsp:nvSpPr>
      <dsp:spPr>
        <a:xfrm rot="10800000">
          <a:off x="681008" y="5040763"/>
          <a:ext cx="7206935" cy="646865"/>
        </a:xfrm>
        <a:prstGeom prst="homePlate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285250" tIns="102870" rIns="192024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       Домашнее  задание</a:t>
          </a:r>
          <a:endParaRPr lang="ru-RU" sz="2700" b="1" kern="1200" dirty="0"/>
        </a:p>
      </dsp:txBody>
      <dsp:txXfrm rot="10800000">
        <a:off x="842724" y="5040763"/>
        <a:ext cx="7045219" cy="646865"/>
      </dsp:txXfrm>
    </dsp:sp>
    <dsp:sp modelId="{95718E39-67A6-431B-9092-275F6120FE88}">
      <dsp:nvSpPr>
        <dsp:cNvPr id="0" name=""/>
        <dsp:cNvSpPr/>
      </dsp:nvSpPr>
      <dsp:spPr>
        <a:xfrm>
          <a:off x="1111866" y="5040763"/>
          <a:ext cx="646865" cy="646865"/>
        </a:xfrm>
        <a:prstGeom prst="ellipse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auto"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716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048000"/>
            <a:ext cx="6400800" cy="6858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 sz="1200"/>
            </a:lvl1pPr>
          </a:lstStyle>
          <a:p>
            <a:fld id="{1D1F403C-FD8A-426F-950D-A7F946D2DEEA}" type="datetimeFigureOut">
              <a:rPr lang="ru-RU" smtClean="0"/>
              <a:t>28.02.2018</a:t>
            </a:fld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 sz="1200"/>
            </a:lvl1pPr>
          </a:lstStyle>
          <a:p>
            <a:fld id="{4E4A0B43-E6A3-4C87-956F-4C499128F9C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1F403C-FD8A-426F-950D-A7F946D2DEEA}" type="datetimeFigureOut">
              <a:rPr lang="ru-RU" smtClean="0"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A0B43-E6A3-4C87-956F-4C499128F9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858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1F403C-FD8A-426F-950D-A7F946D2DEEA}" type="datetimeFigureOut">
              <a:rPr lang="ru-RU" smtClean="0"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A0B43-E6A3-4C87-956F-4C499128F9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99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1F403C-FD8A-426F-950D-A7F946D2DEEA}" type="datetimeFigureOut">
              <a:rPr lang="ru-RU" smtClean="0"/>
              <a:t>28.02.2018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A0B43-E6A3-4C87-956F-4C499128F9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354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1F403C-FD8A-426F-950D-A7F946D2DEEA}" type="datetimeFigureOut">
              <a:rPr lang="ru-RU" smtClean="0"/>
              <a:t>28.02.2018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A0B43-E6A3-4C87-956F-4C499128F9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709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1F403C-FD8A-426F-950D-A7F946D2DEEA}" type="datetimeFigureOut">
              <a:rPr lang="ru-RU" smtClean="0"/>
              <a:t>28.02.2018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A0B43-E6A3-4C87-956F-4C499128F9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532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1F403C-FD8A-426F-950D-A7F946D2DEEA}" type="datetimeFigureOut">
              <a:rPr lang="ru-RU" smtClean="0"/>
              <a:t>28.02.2018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A0B43-E6A3-4C87-956F-4C499128F9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127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1F403C-FD8A-426F-950D-A7F946D2DEEA}" type="datetimeFigureOut">
              <a:rPr lang="ru-RU" smtClean="0"/>
              <a:t>28.02.2018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A0B43-E6A3-4C87-956F-4C499128F9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603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1F403C-FD8A-426F-950D-A7F946D2DEEA}" type="datetimeFigureOut">
              <a:rPr lang="ru-RU" smtClean="0"/>
              <a:t>28.02.2018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A0B43-E6A3-4C87-956F-4C499128F9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65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1F403C-FD8A-426F-950D-A7F946D2DEEA}" type="datetimeFigureOut">
              <a:rPr lang="ru-RU" smtClean="0"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A0B43-E6A3-4C87-956F-4C499128F9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936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1F403C-FD8A-426F-950D-A7F946D2DEEA}" type="datetimeFigureOut">
              <a:rPr lang="ru-RU" smtClean="0"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A0B43-E6A3-4C87-956F-4C499128F9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209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fld id="{1D1F403C-FD8A-426F-950D-A7F946D2DEEA}" type="datetimeFigureOut">
              <a:rPr lang="ru-RU" smtClean="0"/>
              <a:t>28.02.2018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4E4A0B43-E6A3-4C87-956F-4C499128F9C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oo.gl/forms/GHVQaCfMfRGngtvX2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s://drive.google.com/file/d/1ynsvvPAg3Tn199m7XK2WrUAEPtxKbRI3/view?usp=shari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easyinformatics.ru/uroki/excel/funkcii-min-i-maks-excel" TargetMode="External"/><Relationship Id="rId3" Type="http://schemas.openxmlformats.org/officeDocument/2006/relationships/hyperlink" Target="http://shuelena.ucoz.net/_si/0/45171519.jpg" TargetMode="External"/><Relationship Id="rId7" Type="http://schemas.openxmlformats.org/officeDocument/2006/relationships/hyperlink" Target="http://lumpics.ru/count-function-in-excel/" TargetMode="External"/><Relationship Id="rId2" Type="http://schemas.openxmlformats.org/officeDocument/2006/relationships/hyperlink" Target="http://www.uchportal.ru/_pu/82/s1086267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xceltable.com/funkcii-excel/kak-nayti-srednee-arifmeticheskoe-chislo" TargetMode="External"/><Relationship Id="rId5" Type="http://schemas.openxmlformats.org/officeDocument/2006/relationships/hyperlink" Target="http://exceltable.com/funkcii-excel/primery-funktsii-summ" TargetMode="External"/><Relationship Id="rId4" Type="http://schemas.openxmlformats.org/officeDocument/2006/relationships/hyperlink" Target="https://lh3.googleusercontent.com/TAp_IblB-iH4G3Fjg0xoG58XFkNSmNua3c_L44gSGzu7Dzg2WRgjk6tajjBbL9sLdg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1" y="1371600"/>
            <a:ext cx="8865317" cy="1470025"/>
          </a:xfrm>
        </p:spPr>
        <p:txBody>
          <a:bodyPr/>
          <a:lstStyle/>
          <a:p>
            <a:r>
              <a:rPr lang="kk-KZ" sz="2800" b="1" dirty="0" smtClean="0">
                <a:solidFill>
                  <a:schemeClr val="tx2"/>
                </a:solidFill>
              </a:rPr>
              <a:t>Прикладная среда табличного процессора Excel</a:t>
            </a:r>
            <a:r>
              <a:rPr lang="kk-KZ" sz="3200" b="1" dirty="0"/>
              <a:t>. Встроенные </a:t>
            </a:r>
            <a:r>
              <a:rPr lang="kk-KZ" sz="3200" b="1" dirty="0" smtClean="0"/>
              <a:t>функции.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9 класс</a:t>
            </a:r>
          </a:p>
          <a:p>
            <a:endParaRPr lang="ru-RU" dirty="0"/>
          </a:p>
        </p:txBody>
      </p:sp>
      <p:pic>
        <p:nvPicPr>
          <p:cNvPr id="4" name="Picture 4" descr="http://www.andnet.ru/files/46665/Logo_excel_2010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521155" y="480955"/>
            <a:ext cx="2664296" cy="797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57658" y="6315123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2018 год</a:t>
            </a: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553728" y="3980090"/>
            <a:ext cx="4491101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Автор</a:t>
            </a:r>
          </a:p>
          <a:p>
            <a:pPr algn="ctr"/>
            <a:endParaRPr lang="ru-RU" sz="1050" dirty="0" smtClean="0"/>
          </a:p>
          <a:p>
            <a:pPr>
              <a:spcAft>
                <a:spcPts val="600"/>
              </a:spcAft>
            </a:pPr>
            <a:r>
              <a:rPr lang="ru-RU" dirty="0"/>
              <a:t>Мирошниченко Наталья Васильевна</a:t>
            </a:r>
          </a:p>
          <a:p>
            <a:pPr>
              <a:spcAft>
                <a:spcPts val="600"/>
              </a:spcAft>
            </a:pPr>
            <a:r>
              <a:rPr lang="ru-RU" dirty="0"/>
              <a:t>у</a:t>
            </a:r>
            <a:r>
              <a:rPr lang="ru-RU" dirty="0" smtClean="0"/>
              <a:t>читель информатики и ИКТ</a:t>
            </a:r>
          </a:p>
          <a:p>
            <a:pPr>
              <a:spcAft>
                <a:spcPts val="600"/>
              </a:spcAft>
            </a:pPr>
            <a:r>
              <a:rPr lang="ru-RU" sz="1600" b="1" dirty="0"/>
              <a:t>МБОУ </a:t>
            </a:r>
            <a:r>
              <a:rPr lang="ru-RU" sz="1600" b="1" dirty="0" smtClean="0"/>
              <a:t>Матвеево-Курганской </a:t>
            </a:r>
            <a:r>
              <a:rPr lang="ru-RU" sz="1600" b="1" dirty="0" err="1"/>
              <a:t>сош</a:t>
            </a:r>
            <a:r>
              <a:rPr lang="ru-RU" sz="1600" b="1" dirty="0"/>
              <a:t> № 3 </a:t>
            </a:r>
            <a:endParaRPr lang="ru-RU" sz="1600" b="1" dirty="0" smtClean="0"/>
          </a:p>
          <a:p>
            <a:pPr>
              <a:spcAft>
                <a:spcPts val="600"/>
              </a:spcAft>
            </a:pPr>
            <a:r>
              <a:rPr lang="ru-RU" sz="1600" b="1" dirty="0" smtClean="0"/>
              <a:t>им</a:t>
            </a:r>
            <a:r>
              <a:rPr lang="ru-RU" sz="1600" b="1" dirty="0"/>
              <a:t>. Героя Советского Союза </a:t>
            </a:r>
            <a:r>
              <a:rPr lang="ru-RU" sz="1600" b="1" dirty="0" smtClean="0"/>
              <a:t>А.М</a:t>
            </a:r>
            <a:r>
              <a:rPr lang="ru-RU" sz="1600" b="1" dirty="0"/>
              <a:t>. Ерошина</a:t>
            </a:r>
          </a:p>
          <a:p>
            <a:endParaRPr lang="ru-RU" dirty="0"/>
          </a:p>
        </p:txBody>
      </p:sp>
      <p:pic>
        <p:nvPicPr>
          <p:cNvPr id="1026" name="Picture 2" descr="F:\2017-18\Открытый урок-2018_конкурс\урок\К уроку\Word Art 1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416" y="2732652"/>
            <a:ext cx="3247123" cy="378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75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29958754"/>
              </p:ext>
            </p:extLst>
          </p:nvPr>
        </p:nvGraphicFramePr>
        <p:xfrm>
          <a:off x="140438" y="997969"/>
          <a:ext cx="8568953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Управляющая кнопка: домой 2">
            <a:hlinkClick r:id="" action="ppaction://hlinkshowjump?jump=endshow" highlightClick="1"/>
          </p:cNvPr>
          <p:cNvSpPr/>
          <p:nvPr/>
        </p:nvSpPr>
        <p:spPr>
          <a:xfrm>
            <a:off x="8529391" y="6241275"/>
            <a:ext cx="360000" cy="360000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63803" y="188640"/>
            <a:ext cx="8229600" cy="706090"/>
          </a:xfrm>
        </p:spPr>
        <p:txBody>
          <a:bodyPr/>
          <a:lstStyle/>
          <a:p>
            <a:r>
              <a:rPr lang="ru-RU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План занятия</a:t>
            </a:r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458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211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800" b="1" dirty="0">
                <a:solidFill>
                  <a:schemeClr val="tx2"/>
                </a:solidFill>
              </a:rPr>
              <a:t>Использование в формулах  относительных, абсолютных и смешанных  ссылок</a:t>
            </a:r>
            <a:endParaRPr lang="ru-RU" sz="2800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18957"/>
              </p:ext>
            </p:extLst>
          </p:nvPr>
        </p:nvGraphicFramePr>
        <p:xfrm>
          <a:off x="-36512" y="1058222"/>
          <a:ext cx="9180511" cy="494802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6984776"/>
                <a:gridCol w="936104"/>
                <a:gridCol w="1259631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Утверждение</a:t>
                      </a:r>
                      <a:endParaRPr lang="ru-RU" sz="2400" b="1" dirty="0"/>
                    </a:p>
                  </a:txBody>
                  <a:tcPr>
                    <a:solidFill>
                      <a:schemeClr val="bg1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Верно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Неверно</a:t>
                      </a:r>
                      <a:endParaRPr lang="ru-RU" dirty="0"/>
                    </a:p>
                  </a:txBody>
                  <a:tcPr>
                    <a:solidFill>
                      <a:schemeClr val="bg1">
                        <a:lumMod val="50000"/>
                        <a:alpha val="20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Ссылка – адрес ячейки в формуле</a:t>
                      </a:r>
                      <a:endParaRPr lang="ru-RU" sz="1800" b="1" dirty="0"/>
                    </a:p>
                  </a:txBody>
                  <a:tcPr>
                    <a:solidFill>
                      <a:schemeClr val="bg1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bg1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bg1">
                        <a:lumMod val="50000"/>
                        <a:alpha val="20000"/>
                      </a:schemeClr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Ссылка вида А1 называется относительной, если</a:t>
                      </a:r>
                    </a:p>
                    <a:p>
                      <a:r>
                        <a:rPr lang="ru-RU" sz="1800" b="1" dirty="0" smtClean="0"/>
                        <a:t>при перемещении или копировании формулы из активной ячейки относительные ссылки автоматически изменяются в зависимости от положения ячейки, в которую скопирована формула.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Абсолютная ссылка указывает фиксированный адрес ячейки и не изменяется при </a:t>
                      </a:r>
                      <a:r>
                        <a:rPr lang="ru-RU" sz="1800" b="1" dirty="0" err="1" smtClean="0"/>
                        <a:t>автозаполнении</a:t>
                      </a:r>
                      <a:r>
                        <a:rPr lang="ru-RU" sz="1800" b="1" dirty="0" smtClean="0"/>
                        <a:t>, копировании и перемещении</a:t>
                      </a:r>
                      <a:endParaRPr lang="ru-RU" sz="1800" b="1" dirty="0"/>
                    </a:p>
                  </a:txBody>
                  <a:tcPr>
                    <a:solidFill>
                      <a:schemeClr val="bg1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>
                        <a:lumMod val="50000"/>
                        <a:alpha val="2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Смешанная ссылка при перемещении или копировании формулы из активной ячейки  не изменяется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У смешанной ссылки при перемещении или копировании формулы из активной ячейки меняется только одна часть (не отмеченная знаком $).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верно"/>
          <p:cNvSpPr/>
          <p:nvPr/>
        </p:nvSpPr>
        <p:spPr>
          <a:xfrm>
            <a:off x="7236296" y="1617083"/>
            <a:ext cx="360000" cy="36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еверно"/>
          <p:cNvSpPr/>
          <p:nvPr/>
        </p:nvSpPr>
        <p:spPr>
          <a:xfrm>
            <a:off x="7273978" y="4629005"/>
            <a:ext cx="360000" cy="36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827584" y="6251509"/>
            <a:ext cx="360000" cy="360000"/>
          </a:xfrm>
          <a:prstGeom prst="flowChartConnector">
            <a:avLst/>
          </a:prstGeom>
          <a:solidFill>
            <a:srgbClr val="00B050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B050"/>
              </a:solidFill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2771800" y="6243425"/>
            <a:ext cx="360000" cy="360000"/>
          </a:xfrm>
          <a:prstGeom prst="flowChartConnector">
            <a:avLst/>
          </a:prstGeom>
          <a:solidFill>
            <a:srgbClr val="002060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403648" y="6186537"/>
            <a:ext cx="9364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Верно</a:t>
            </a:r>
            <a:endParaRPr lang="ru-RU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419872" y="6211399"/>
            <a:ext cx="12458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Неверно</a:t>
            </a:r>
            <a:endParaRPr lang="ru-RU" sz="2000" b="1" dirty="0"/>
          </a:p>
        </p:txBody>
      </p:sp>
      <p:sp>
        <p:nvSpPr>
          <p:cNvPr id="13" name="верно"/>
          <p:cNvSpPr/>
          <p:nvPr/>
        </p:nvSpPr>
        <p:spPr>
          <a:xfrm>
            <a:off x="7273978" y="2561057"/>
            <a:ext cx="360000" cy="36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верно"/>
          <p:cNvSpPr/>
          <p:nvPr/>
        </p:nvSpPr>
        <p:spPr>
          <a:xfrm>
            <a:off x="7273978" y="3742337"/>
            <a:ext cx="360000" cy="36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верно"/>
          <p:cNvSpPr/>
          <p:nvPr/>
        </p:nvSpPr>
        <p:spPr>
          <a:xfrm>
            <a:off x="7273978" y="5392979"/>
            <a:ext cx="360000" cy="36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8513509" y="6251509"/>
            <a:ext cx="360000" cy="360000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>
            <a:hlinkClick r:id="rId3"/>
          </p:cNvPr>
          <p:cNvSpPr/>
          <p:nvPr/>
        </p:nvSpPr>
        <p:spPr>
          <a:xfrm>
            <a:off x="5796136" y="6239248"/>
            <a:ext cx="2016224" cy="3641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Пройди тест!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" name="верно"/>
          <p:cNvSpPr/>
          <p:nvPr/>
        </p:nvSpPr>
        <p:spPr>
          <a:xfrm>
            <a:off x="8333509" y="4629005"/>
            <a:ext cx="360000" cy="36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неверно"/>
          <p:cNvSpPr/>
          <p:nvPr/>
        </p:nvSpPr>
        <p:spPr>
          <a:xfrm>
            <a:off x="8333509" y="1617083"/>
            <a:ext cx="360000" cy="36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неверно"/>
          <p:cNvSpPr/>
          <p:nvPr/>
        </p:nvSpPr>
        <p:spPr>
          <a:xfrm>
            <a:off x="8333509" y="2561057"/>
            <a:ext cx="360000" cy="36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неверно"/>
          <p:cNvSpPr/>
          <p:nvPr/>
        </p:nvSpPr>
        <p:spPr>
          <a:xfrm>
            <a:off x="8333509" y="3742337"/>
            <a:ext cx="360000" cy="36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неверно"/>
          <p:cNvSpPr/>
          <p:nvPr/>
        </p:nvSpPr>
        <p:spPr>
          <a:xfrm>
            <a:off x="8338084" y="5373256"/>
            <a:ext cx="360000" cy="36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64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  <p:animClr clrSpc="rgb" dir="cw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3" grpId="0" animBg="1"/>
      <p:bldP spid="14" grpId="0" animBg="1"/>
      <p:bldP spid="16" grpId="0" animBg="1"/>
      <p:bldP spid="15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/>
              <a:t>Встроенные функции</a:t>
            </a:r>
            <a:endParaRPr lang="ru-RU" b="1" dirty="0"/>
          </a:p>
        </p:txBody>
      </p:sp>
      <p:pic>
        <p:nvPicPr>
          <p:cNvPr id="11" name="Picture 3" descr="H:\2017-18\Уроки\9 класс\2 четверть\Открытый урок\Image 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"/>
          <a:stretch/>
        </p:blipFill>
        <p:spPr bwMode="auto">
          <a:xfrm>
            <a:off x="251520" y="1004690"/>
            <a:ext cx="8604448" cy="5884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83888" y="1844824"/>
            <a:ext cx="8464575" cy="129614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8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/>
              <a:t>Встроенные функции</a:t>
            </a:r>
            <a:endParaRPr lang="ru-RU" b="1" dirty="0"/>
          </a:p>
        </p:txBody>
      </p:sp>
      <p:sp>
        <p:nvSpPr>
          <p:cNvPr id="4" name="Название"/>
          <p:cNvSpPr/>
          <p:nvPr/>
        </p:nvSpPr>
        <p:spPr>
          <a:xfrm>
            <a:off x="503802" y="1196752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Название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5" name="Действие"/>
          <p:cNvSpPr/>
          <p:nvPr/>
        </p:nvSpPr>
        <p:spPr>
          <a:xfrm>
            <a:off x="3383868" y="1212229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Действие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Пример"/>
          <p:cNvSpPr/>
          <p:nvPr/>
        </p:nvSpPr>
        <p:spPr>
          <a:xfrm>
            <a:off x="6263934" y="1227706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Пример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сумм"/>
          <p:cNvSpPr txBox="1"/>
          <p:nvPr/>
        </p:nvSpPr>
        <p:spPr>
          <a:xfrm>
            <a:off x="754130" y="1898246"/>
            <a:ext cx="1875608" cy="58477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СУММ()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8" name="суммирование"/>
          <p:cNvSpPr txBox="1"/>
          <p:nvPr/>
        </p:nvSpPr>
        <p:spPr>
          <a:xfrm>
            <a:off x="3203848" y="1805915"/>
            <a:ext cx="2736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суммирование значений ячеек</a:t>
            </a:r>
            <a:endParaRPr lang="ru-RU" sz="2400" dirty="0"/>
          </a:p>
        </p:txBody>
      </p:sp>
      <p:sp>
        <p:nvSpPr>
          <p:cNvPr id="9" name="образец"/>
          <p:cNvSpPr txBox="1"/>
          <p:nvPr/>
        </p:nvSpPr>
        <p:spPr>
          <a:xfrm>
            <a:off x="6030116" y="1805912"/>
            <a:ext cx="30636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=СУММ(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A1:A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3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)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charset="0"/>
            </a:endParaRP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000" b="1" dirty="0"/>
              <a:t>=СУММ(</a:t>
            </a:r>
            <a:r>
              <a:rPr lang="en-US" sz="2000" b="1" dirty="0"/>
              <a:t>A1:A10;C1:C10</a:t>
            </a:r>
            <a:r>
              <a:rPr lang="en-US" sz="2000" b="1" dirty="0" smtClean="0"/>
              <a:t>)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5" y="2656954"/>
            <a:ext cx="9043550" cy="3888432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290883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/>
              <a:t>Встроенные функции</a:t>
            </a:r>
            <a:endParaRPr lang="ru-RU" b="1" dirty="0"/>
          </a:p>
        </p:txBody>
      </p:sp>
      <p:sp>
        <p:nvSpPr>
          <p:cNvPr id="4" name="Название"/>
          <p:cNvSpPr/>
          <p:nvPr/>
        </p:nvSpPr>
        <p:spPr>
          <a:xfrm>
            <a:off x="503802" y="1196752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Название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5" name="Действие"/>
          <p:cNvSpPr/>
          <p:nvPr/>
        </p:nvSpPr>
        <p:spPr>
          <a:xfrm>
            <a:off x="3383868" y="1212229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Действие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Пример"/>
          <p:cNvSpPr/>
          <p:nvPr/>
        </p:nvSpPr>
        <p:spPr>
          <a:xfrm>
            <a:off x="6263934" y="1227706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Пример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счет"/>
          <p:cNvSpPr txBox="1"/>
          <p:nvPr/>
        </p:nvSpPr>
        <p:spPr>
          <a:xfrm>
            <a:off x="754130" y="1898246"/>
            <a:ext cx="1875608" cy="58477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СЧЁТ()</a:t>
            </a:r>
          </a:p>
        </p:txBody>
      </p:sp>
      <p:sp>
        <p:nvSpPr>
          <p:cNvPr id="8" name="суммирование"/>
          <p:cNvSpPr txBox="1"/>
          <p:nvPr/>
        </p:nvSpPr>
        <p:spPr>
          <a:xfrm>
            <a:off x="2880066" y="1805915"/>
            <a:ext cx="31500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Подсчитывает количество ячеек в выделенном диапазоне</a:t>
            </a:r>
          </a:p>
        </p:txBody>
      </p:sp>
      <p:sp>
        <p:nvSpPr>
          <p:cNvPr id="9" name="образец"/>
          <p:cNvSpPr txBox="1"/>
          <p:nvPr/>
        </p:nvSpPr>
        <p:spPr>
          <a:xfrm>
            <a:off x="6263934" y="1868057"/>
            <a:ext cx="28800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=СЧЁТ(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A1:C10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)</a:t>
            </a:r>
          </a:p>
          <a:p>
            <a:pPr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=СЧЁТ(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A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2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: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В</a:t>
            </a:r>
            <a:r>
              <a:rPr lang="ru-RU" sz="2000" b="1" dirty="0" smtClean="0">
                <a:cs typeface="Arial" charset="0"/>
              </a:rPr>
              <a:t>6;</a:t>
            </a:r>
            <a:r>
              <a:rPr lang="en-US" sz="2000" b="1" dirty="0" smtClean="0">
                <a:cs typeface="Arial" charset="0"/>
              </a:rPr>
              <a:t>D2:E6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075"/>
          <a:stretch/>
        </p:blipFill>
        <p:spPr>
          <a:xfrm>
            <a:off x="453769" y="2636912"/>
            <a:ext cx="8186131" cy="4221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915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/>
              <a:t>Встроенные функции</a:t>
            </a:r>
            <a:endParaRPr lang="ru-RU" b="1" dirty="0"/>
          </a:p>
        </p:txBody>
      </p:sp>
      <p:sp>
        <p:nvSpPr>
          <p:cNvPr id="4" name="Название"/>
          <p:cNvSpPr/>
          <p:nvPr/>
        </p:nvSpPr>
        <p:spPr>
          <a:xfrm>
            <a:off x="503802" y="1196752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Название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5" name="Действие"/>
          <p:cNvSpPr/>
          <p:nvPr/>
        </p:nvSpPr>
        <p:spPr>
          <a:xfrm>
            <a:off x="3383868" y="1212229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Действие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Пример"/>
          <p:cNvSpPr/>
          <p:nvPr/>
        </p:nvSpPr>
        <p:spPr>
          <a:xfrm>
            <a:off x="6263934" y="1227706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Пример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счет"/>
          <p:cNvSpPr txBox="1"/>
          <p:nvPr/>
        </p:nvSpPr>
        <p:spPr>
          <a:xfrm>
            <a:off x="611560" y="1898246"/>
            <a:ext cx="2018178" cy="58477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СРЗНАЧ()</a:t>
            </a:r>
          </a:p>
        </p:txBody>
      </p:sp>
      <p:sp>
        <p:nvSpPr>
          <p:cNvPr id="8" name="суммирование"/>
          <p:cNvSpPr txBox="1"/>
          <p:nvPr/>
        </p:nvSpPr>
        <p:spPr>
          <a:xfrm>
            <a:off x="2880066" y="1805915"/>
            <a:ext cx="31500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Подсчитывает среднее арифметическое в выделенном диапазон</a:t>
            </a:r>
          </a:p>
        </p:txBody>
      </p:sp>
      <p:sp>
        <p:nvSpPr>
          <p:cNvPr id="9" name="образец"/>
          <p:cNvSpPr txBox="1"/>
          <p:nvPr/>
        </p:nvSpPr>
        <p:spPr>
          <a:xfrm>
            <a:off x="6030116" y="1868057"/>
            <a:ext cx="31138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=СРЗНАЧ(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A1:C10)</a:t>
            </a:r>
          </a:p>
          <a:p>
            <a:pPr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=СРЗНАЧ(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A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2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: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В</a:t>
            </a:r>
            <a:r>
              <a:rPr lang="ru-RU" sz="2000" b="1" dirty="0" smtClean="0">
                <a:cs typeface="Arial" charset="0"/>
              </a:rPr>
              <a:t>6;</a:t>
            </a:r>
            <a:r>
              <a:rPr lang="en-US" sz="2000" b="1" dirty="0" smtClean="0">
                <a:cs typeface="Arial" charset="0"/>
              </a:rPr>
              <a:t>D2:E6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)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52" y="3166602"/>
            <a:ext cx="8901495" cy="2782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72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/>
              <a:t>Встроенные функции</a:t>
            </a:r>
            <a:endParaRPr lang="ru-RU" b="1" dirty="0"/>
          </a:p>
        </p:txBody>
      </p:sp>
      <p:sp>
        <p:nvSpPr>
          <p:cNvPr id="4" name="Название"/>
          <p:cNvSpPr/>
          <p:nvPr/>
        </p:nvSpPr>
        <p:spPr>
          <a:xfrm>
            <a:off x="503802" y="1196752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Название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5" name="Действие"/>
          <p:cNvSpPr/>
          <p:nvPr/>
        </p:nvSpPr>
        <p:spPr>
          <a:xfrm>
            <a:off x="3383868" y="1212229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Действие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Пример"/>
          <p:cNvSpPr/>
          <p:nvPr/>
        </p:nvSpPr>
        <p:spPr>
          <a:xfrm>
            <a:off x="6263934" y="1227706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Пример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счет"/>
          <p:cNvSpPr txBox="1"/>
          <p:nvPr/>
        </p:nvSpPr>
        <p:spPr>
          <a:xfrm>
            <a:off x="754130" y="1898246"/>
            <a:ext cx="1875608" cy="58477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МИН()</a:t>
            </a:r>
          </a:p>
        </p:txBody>
      </p:sp>
      <p:sp>
        <p:nvSpPr>
          <p:cNvPr id="8" name="суммирование"/>
          <p:cNvSpPr txBox="1"/>
          <p:nvPr/>
        </p:nvSpPr>
        <p:spPr>
          <a:xfrm>
            <a:off x="2880066" y="1805915"/>
            <a:ext cx="31500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Определение наименьшего значения из списка аргументов</a:t>
            </a:r>
          </a:p>
        </p:txBody>
      </p:sp>
      <p:sp>
        <p:nvSpPr>
          <p:cNvPr id="9" name="образец"/>
          <p:cNvSpPr txBox="1"/>
          <p:nvPr/>
        </p:nvSpPr>
        <p:spPr>
          <a:xfrm>
            <a:off x="6030116" y="1868057"/>
            <a:ext cx="31138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=МИН(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A1:A10)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=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МИН(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A1:A10;C1:C10)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879" y="2821578"/>
            <a:ext cx="3775774" cy="377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8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/>
              <a:t>Встроенные функции</a:t>
            </a:r>
            <a:endParaRPr lang="ru-RU" b="1" dirty="0"/>
          </a:p>
        </p:txBody>
      </p:sp>
      <p:sp>
        <p:nvSpPr>
          <p:cNvPr id="4" name="Название"/>
          <p:cNvSpPr/>
          <p:nvPr/>
        </p:nvSpPr>
        <p:spPr>
          <a:xfrm>
            <a:off x="503802" y="1196752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Название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5" name="Действие"/>
          <p:cNvSpPr/>
          <p:nvPr/>
        </p:nvSpPr>
        <p:spPr>
          <a:xfrm>
            <a:off x="3383868" y="1212229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Действие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Пример"/>
          <p:cNvSpPr/>
          <p:nvPr/>
        </p:nvSpPr>
        <p:spPr>
          <a:xfrm>
            <a:off x="6263934" y="1227706"/>
            <a:ext cx="2376264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Пример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счет"/>
          <p:cNvSpPr txBox="1"/>
          <p:nvPr/>
        </p:nvSpPr>
        <p:spPr>
          <a:xfrm>
            <a:off x="754130" y="1898246"/>
            <a:ext cx="1875608" cy="58477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МАКС()</a:t>
            </a:r>
          </a:p>
        </p:txBody>
      </p:sp>
      <p:sp>
        <p:nvSpPr>
          <p:cNvPr id="8" name="суммирование"/>
          <p:cNvSpPr txBox="1"/>
          <p:nvPr/>
        </p:nvSpPr>
        <p:spPr>
          <a:xfrm>
            <a:off x="2880066" y="1805915"/>
            <a:ext cx="31500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Определение наибольшего значения из списка аргументов</a:t>
            </a:r>
          </a:p>
        </p:txBody>
      </p:sp>
      <p:sp>
        <p:nvSpPr>
          <p:cNvPr id="9" name="образец"/>
          <p:cNvSpPr txBox="1"/>
          <p:nvPr/>
        </p:nvSpPr>
        <p:spPr>
          <a:xfrm>
            <a:off x="6030116" y="1868057"/>
            <a:ext cx="31138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=МАКС(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A1:A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7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)</a:t>
            </a:r>
          </a:p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=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МАКС(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A1:A10;C1:C10)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412" y="2847810"/>
            <a:ext cx="4114804" cy="4010190"/>
          </a:xfrm>
          <a:prstGeom prst="rect">
            <a:avLst/>
          </a:prstGeom>
        </p:spPr>
      </p:pic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8513509" y="6251509"/>
            <a:ext cx="360000" cy="360000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1354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23" y="0"/>
            <a:ext cx="9144000" cy="76470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Используя встроенные функции, составьте формулы </a:t>
            </a:r>
            <a:r>
              <a:rPr lang="ru-RU" sz="2800" b="1" dirty="0">
                <a:solidFill>
                  <a:srgbClr val="002060"/>
                </a:solidFill>
              </a:rPr>
              <a:t>для определения</a:t>
            </a:r>
            <a:r>
              <a:rPr lang="ru-RU" sz="2800" b="1" dirty="0" smtClean="0">
                <a:solidFill>
                  <a:srgbClr val="002060"/>
                </a:solidFill>
              </a:rPr>
              <a:t>:</a:t>
            </a:r>
            <a:endParaRPr lang="ru-RU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83440" y="2497539"/>
            <a:ext cx="9232763" cy="4360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693394" y="6421275"/>
            <a:ext cx="360000" cy="360000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891864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1</a:t>
            </a:r>
            <a:r>
              <a:rPr lang="ru-RU" sz="2400" b="1" dirty="0"/>
              <a:t>) среднего балла </a:t>
            </a:r>
            <a:r>
              <a:rPr lang="ru-RU" sz="2400" b="1" dirty="0" smtClean="0"/>
              <a:t>по всем предметам в </a:t>
            </a:r>
            <a:r>
              <a:rPr lang="ru-RU" sz="2400" b="1" dirty="0"/>
              <a:t>классе; </a:t>
            </a:r>
            <a:br>
              <a:rPr lang="ru-RU" sz="2400" b="1" dirty="0"/>
            </a:br>
            <a:r>
              <a:rPr lang="ru-RU" sz="2400" b="1" dirty="0"/>
              <a:t>2) минимального и максимального балла по каждому предмету;</a:t>
            </a:r>
            <a:br>
              <a:rPr lang="ru-RU" sz="2400" b="1" dirty="0"/>
            </a:br>
            <a:r>
              <a:rPr lang="ru-RU" sz="2400" b="1" dirty="0"/>
              <a:t>3) количества оценок по всем предметам в классе.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7374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586" y="260648"/>
            <a:ext cx="8229600" cy="720080"/>
          </a:xfrm>
        </p:spPr>
        <p:txBody>
          <a:bodyPr/>
          <a:lstStyle/>
          <a:p>
            <a:r>
              <a:rPr lang="ru-RU" b="1" dirty="0" smtClean="0"/>
              <a:t>Практическая работа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586" y="1124744"/>
            <a:ext cx="8229600" cy="4525963"/>
          </a:xfrm>
        </p:spPr>
        <p:txBody>
          <a:bodyPr/>
          <a:lstStyle/>
          <a:p>
            <a:r>
              <a:rPr lang="ru-RU" sz="2000" dirty="0" smtClean="0"/>
              <a:t>Открой файл </a:t>
            </a:r>
            <a:r>
              <a:rPr lang="ru-RU" sz="2000" b="1" dirty="0" smtClean="0"/>
              <a:t>Встроенные </a:t>
            </a:r>
            <a:r>
              <a:rPr lang="ru-RU" sz="2000" b="1" dirty="0" err="1" smtClean="0"/>
              <a:t>функции_задание</a:t>
            </a:r>
            <a:endParaRPr lang="ru-RU" sz="2000" b="1" dirty="0" smtClean="0"/>
          </a:p>
          <a:p>
            <a:r>
              <a:rPr lang="ru-RU" sz="2000" dirty="0" smtClean="0"/>
              <a:t>На листе «</a:t>
            </a:r>
            <a:r>
              <a:rPr lang="ru-RU" sz="2000" b="1" dirty="0" smtClean="0"/>
              <a:t>Перевозки</a:t>
            </a:r>
            <a:r>
              <a:rPr lang="ru-RU" sz="2000" dirty="0" smtClean="0"/>
              <a:t>» выполни задание: в ячейках, выделенных цветом, составь формулы для выполнения расчетов.</a:t>
            </a:r>
            <a:endParaRPr lang="ru-RU" sz="2000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529391" y="6241275"/>
            <a:ext cx="360000" cy="360000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:\2017-18\Открытый урок-2018_конкурс\Image 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2492896"/>
            <a:ext cx="911477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796136" y="2852936"/>
            <a:ext cx="3318636" cy="129614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008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b="1" dirty="0" smtClean="0"/>
              <a:t>Продолжи предложения: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9791" y="1340768"/>
            <a:ext cx="8229600" cy="508050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b="1" dirty="0" smtClean="0"/>
              <a:t>Встроенные функции </a:t>
            </a:r>
            <a:r>
              <a:rPr lang="ru-RU" dirty="0" smtClean="0"/>
              <a:t>– это …</a:t>
            </a:r>
          </a:p>
          <a:p>
            <a:pPr>
              <a:lnSpc>
                <a:spcPct val="150000"/>
              </a:lnSpc>
            </a:pPr>
            <a:r>
              <a:rPr lang="ru-RU" b="1" dirty="0" smtClean="0"/>
              <a:t>Аргумент</a:t>
            </a:r>
            <a:r>
              <a:rPr lang="ru-RU" dirty="0" smtClean="0"/>
              <a:t> – это … </a:t>
            </a:r>
          </a:p>
          <a:p>
            <a:pPr>
              <a:lnSpc>
                <a:spcPct val="150000"/>
              </a:lnSpc>
            </a:pPr>
            <a:r>
              <a:rPr lang="ru-RU" dirty="0"/>
              <a:t>Функция </a:t>
            </a:r>
            <a:r>
              <a:rPr lang="ru-RU" b="1" dirty="0"/>
              <a:t>СУММ</a:t>
            </a:r>
            <a:r>
              <a:rPr lang="ru-RU" dirty="0" smtClean="0"/>
              <a:t>() предназначена для …</a:t>
            </a:r>
          </a:p>
          <a:p>
            <a:pPr>
              <a:lnSpc>
                <a:spcPct val="150000"/>
              </a:lnSpc>
            </a:pPr>
            <a:r>
              <a:rPr lang="ru-RU" dirty="0"/>
              <a:t>Функция </a:t>
            </a:r>
            <a:r>
              <a:rPr lang="ru-RU" b="1" dirty="0" smtClean="0"/>
              <a:t>СЧЁТ</a:t>
            </a:r>
            <a:r>
              <a:rPr lang="ru-RU" dirty="0" smtClean="0"/>
              <a:t>() подсчитывает …</a:t>
            </a:r>
          </a:p>
          <a:p>
            <a:pPr>
              <a:lnSpc>
                <a:spcPct val="150000"/>
              </a:lnSpc>
            </a:pPr>
            <a:r>
              <a:rPr lang="ru-RU" dirty="0"/>
              <a:t>Функция </a:t>
            </a:r>
            <a:r>
              <a:rPr lang="ru-RU" b="1" dirty="0"/>
              <a:t>СРЗНАЧ</a:t>
            </a:r>
            <a:r>
              <a:rPr lang="ru-RU" dirty="0" smtClean="0"/>
              <a:t>() …</a:t>
            </a:r>
            <a:endParaRPr lang="ru-RU" dirty="0"/>
          </a:p>
          <a:p>
            <a:pPr>
              <a:lnSpc>
                <a:spcPct val="150000"/>
              </a:lnSpc>
            </a:pPr>
            <a:r>
              <a:rPr lang="ru-RU" dirty="0"/>
              <a:t>Функция </a:t>
            </a:r>
            <a:r>
              <a:rPr lang="ru-RU" b="1" dirty="0"/>
              <a:t>МИН</a:t>
            </a:r>
            <a:r>
              <a:rPr lang="ru-RU" dirty="0" smtClean="0"/>
              <a:t>() …</a:t>
            </a:r>
          </a:p>
          <a:p>
            <a:pPr>
              <a:lnSpc>
                <a:spcPct val="150000"/>
              </a:lnSpc>
            </a:pPr>
            <a:r>
              <a:rPr lang="ru-RU" dirty="0"/>
              <a:t>Функция  </a:t>
            </a:r>
            <a:r>
              <a:rPr lang="ru-RU" b="1" dirty="0"/>
              <a:t>МАКС</a:t>
            </a:r>
            <a:r>
              <a:rPr lang="ru-RU" dirty="0" smtClean="0"/>
              <a:t>() … </a:t>
            </a:r>
          </a:p>
          <a:p>
            <a:pPr>
              <a:lnSpc>
                <a:spcPct val="150000"/>
              </a:lnSpc>
            </a:pPr>
            <a:endParaRPr lang="ru-RU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529391" y="6241275"/>
            <a:ext cx="360000" cy="360000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4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1668"/>
            <a:ext cx="9144000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3200" b="1" dirty="0">
                <a:solidFill>
                  <a:schemeClr val="tx1"/>
                </a:solidFill>
              </a:rPr>
              <a:t>На </a:t>
            </a:r>
            <a:r>
              <a:rPr lang="ru-RU" sz="3200" b="1" dirty="0" smtClean="0">
                <a:solidFill>
                  <a:schemeClr val="tx1"/>
                </a:solidFill>
              </a:rPr>
              <a:t>шкале </a:t>
            </a:r>
            <a:r>
              <a:rPr lang="ru-RU" sz="3200" b="1" dirty="0">
                <a:solidFill>
                  <a:schemeClr val="tx1"/>
                </a:solidFill>
              </a:rPr>
              <a:t>отметьте высказывание, с которым вы согласны</a:t>
            </a:r>
          </a:p>
        </p:txBody>
      </p:sp>
      <p:pic>
        <p:nvPicPr>
          <p:cNvPr id="5121" name="Picture 1" descr="F:\2017-18\Открытый урок-2018_конкурс\урок\К уроку\Рефлексия Встроенные функции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3" b="2553"/>
          <a:stretch/>
        </p:blipFill>
        <p:spPr bwMode="auto">
          <a:xfrm>
            <a:off x="626503" y="1124744"/>
            <a:ext cx="8005003" cy="573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709391" y="6275398"/>
            <a:ext cx="360000" cy="360000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49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dirty="0" smtClean="0"/>
              <a:t>Домашнее задание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6143" y="1124745"/>
            <a:ext cx="8229600" cy="2376264"/>
          </a:xfrm>
        </p:spPr>
        <p:txBody>
          <a:bodyPr/>
          <a:lstStyle/>
          <a:p>
            <a:r>
              <a:rPr lang="ru-RU" dirty="0" smtClean="0"/>
              <a:t>Скачай и открой </a:t>
            </a:r>
            <a:r>
              <a:rPr lang="ru-RU" dirty="0"/>
              <a:t>файл </a:t>
            </a:r>
            <a:r>
              <a:rPr lang="ru-RU" b="1" dirty="0">
                <a:hlinkClick r:id="rId2"/>
              </a:rPr>
              <a:t>Встроенные </a:t>
            </a:r>
            <a:r>
              <a:rPr lang="ru-RU" b="1" dirty="0" err="1">
                <a:hlinkClick r:id="rId2"/>
              </a:rPr>
              <a:t>функции_задание</a:t>
            </a:r>
            <a:endParaRPr lang="ru-RU" b="1" dirty="0"/>
          </a:p>
          <a:p>
            <a:r>
              <a:rPr lang="ru-RU" dirty="0"/>
              <a:t>На </a:t>
            </a:r>
            <a:r>
              <a:rPr lang="ru-RU" dirty="0" smtClean="0"/>
              <a:t>листах «</a:t>
            </a:r>
            <a:r>
              <a:rPr lang="ru-RU" b="1" dirty="0" smtClean="0"/>
              <a:t>Погода</a:t>
            </a:r>
            <a:r>
              <a:rPr lang="ru-RU" dirty="0" smtClean="0"/>
              <a:t>» и «</a:t>
            </a:r>
            <a:r>
              <a:rPr lang="ru-RU" b="1" dirty="0" smtClean="0"/>
              <a:t>Продукты</a:t>
            </a:r>
            <a:r>
              <a:rPr lang="ru-RU" dirty="0" smtClean="0"/>
              <a:t>» выполни </a:t>
            </a:r>
            <a:r>
              <a:rPr lang="ru-RU" dirty="0"/>
              <a:t>задание: в ячейках, выделенных цветом, составь формулы для выполнения расчетов.</a:t>
            </a:r>
          </a:p>
          <a:p>
            <a:endParaRPr lang="ru-RU" dirty="0"/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529391" y="6068109"/>
            <a:ext cx="360000" cy="360000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 descr="H:\2017-18\Открытый урок-2018_конкурс\Image 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03" r="5709" b="30855"/>
          <a:stretch/>
        </p:blipFill>
        <p:spPr bwMode="auto">
          <a:xfrm>
            <a:off x="683568" y="3701347"/>
            <a:ext cx="7713644" cy="227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H:\2017-18\Открытый урок-2018_конкурс\Image 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49" r="3749" b="19119"/>
          <a:stretch/>
        </p:blipFill>
        <p:spPr bwMode="auto">
          <a:xfrm>
            <a:off x="179512" y="3501007"/>
            <a:ext cx="8249620" cy="292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023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dirty="0" smtClean="0"/>
              <a:t>Источники информации: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5544616"/>
          </a:xfrm>
        </p:spPr>
        <p:txBody>
          <a:bodyPr/>
          <a:lstStyle/>
          <a:p>
            <a:pPr marL="0" indent="0" algn="ctr">
              <a:buNone/>
            </a:pPr>
            <a:r>
              <a:rPr lang="ru-RU" sz="1800" dirty="0" smtClean="0"/>
              <a:t>Картинки:</a:t>
            </a:r>
            <a:endParaRPr lang="ru-RU" sz="1800" dirty="0"/>
          </a:p>
          <a:p>
            <a:r>
              <a:rPr lang="ru-RU" sz="1800" u="sng" dirty="0">
                <a:hlinkClick r:id="rId2"/>
              </a:rPr>
              <a:t>http://www.uchportal.ru/_pu/82/s10862672.jpg</a:t>
            </a:r>
            <a:endParaRPr lang="ru-RU" sz="1800" dirty="0"/>
          </a:p>
          <a:p>
            <a:r>
              <a:rPr lang="ru-RU" sz="1800" u="sng" dirty="0" smtClean="0">
                <a:hlinkClick r:id="rId3"/>
              </a:rPr>
              <a:t>http</a:t>
            </a:r>
            <a:r>
              <a:rPr lang="ru-RU" sz="1800" u="sng" dirty="0">
                <a:hlinkClick r:id="rId3"/>
              </a:rPr>
              <a:t>://shuelena.ucoz.net/_si/0/45171519.jpg</a:t>
            </a:r>
            <a:endParaRPr lang="ru-RU" sz="1800" dirty="0"/>
          </a:p>
          <a:p>
            <a:r>
              <a:rPr lang="ru-RU" sz="1800" u="sng" dirty="0" smtClean="0">
                <a:hlinkClick r:id="rId3"/>
              </a:rPr>
              <a:t>http</a:t>
            </a:r>
            <a:r>
              <a:rPr lang="ru-RU" sz="1800" u="sng" dirty="0">
                <a:hlinkClick r:id="rId3"/>
              </a:rPr>
              <a:t>://shuelena.ucoz.net/_si/0/45171519.jpg</a:t>
            </a:r>
            <a:endParaRPr lang="ru-RU" sz="1800" dirty="0"/>
          </a:p>
          <a:p>
            <a:r>
              <a:rPr lang="ru-RU" sz="1800" dirty="0"/>
              <a:t> </a:t>
            </a:r>
            <a:r>
              <a:rPr lang="ru-RU" sz="1800" u="sng" dirty="0" smtClean="0">
                <a:hlinkClick r:id="rId4"/>
              </a:rPr>
              <a:t>https</a:t>
            </a:r>
            <a:r>
              <a:rPr lang="ru-RU" sz="1800" u="sng" dirty="0">
                <a:hlinkClick r:id="rId4"/>
              </a:rPr>
              <a:t>://lh3.googleusercontent.com/TAp_IblB-iH4G3Fjg0xoG58XFkNSmNua3c_L44gSGzu7Dzg2WRgjk6tajjBbL9sLdgA</a:t>
            </a:r>
            <a:endParaRPr lang="ru-RU" sz="1800" dirty="0"/>
          </a:p>
          <a:p>
            <a:pPr marL="0" indent="0" algn="ctr">
              <a:buNone/>
            </a:pPr>
            <a:r>
              <a:rPr lang="ru-RU" sz="1800" dirty="0"/>
              <a:t> </a:t>
            </a:r>
            <a:r>
              <a:rPr lang="ru-RU" sz="1800" dirty="0" smtClean="0"/>
              <a:t>Функция СУММ()</a:t>
            </a:r>
            <a:endParaRPr lang="ru-RU" sz="1800" dirty="0"/>
          </a:p>
          <a:p>
            <a:r>
              <a:rPr lang="ru-RU" sz="1800" u="sng" dirty="0">
                <a:hlinkClick r:id="rId5"/>
              </a:rPr>
              <a:t>http://</a:t>
            </a:r>
            <a:r>
              <a:rPr lang="ru-RU" sz="1800" u="sng" dirty="0" smtClean="0">
                <a:hlinkClick r:id="rId5"/>
              </a:rPr>
              <a:t>exceltable.com/funkcii-excel/primery-funktsii-summ</a:t>
            </a:r>
            <a:endParaRPr lang="ru-RU" sz="1800" dirty="0"/>
          </a:p>
          <a:p>
            <a:pPr marL="0" indent="0" algn="ctr">
              <a:buNone/>
            </a:pPr>
            <a:r>
              <a:rPr lang="ru-RU" sz="1800" dirty="0"/>
              <a:t>Функция </a:t>
            </a:r>
            <a:r>
              <a:rPr lang="ru-RU" sz="1800" dirty="0" smtClean="0"/>
              <a:t>СРЗНАЧ()</a:t>
            </a:r>
            <a:endParaRPr lang="ru-RU" sz="1800" dirty="0"/>
          </a:p>
          <a:p>
            <a:r>
              <a:rPr lang="ru-RU" sz="1800" u="sng" dirty="0">
                <a:hlinkClick r:id="rId6"/>
              </a:rPr>
              <a:t>http://</a:t>
            </a:r>
            <a:r>
              <a:rPr lang="ru-RU" sz="1800" u="sng" dirty="0" smtClean="0">
                <a:hlinkClick r:id="rId6"/>
              </a:rPr>
              <a:t>exceltable.com/funkcii-excel/kak-nayti-srednee-arifmeticheskoe-chislo</a:t>
            </a:r>
            <a:endParaRPr lang="ru-RU" sz="1800" dirty="0"/>
          </a:p>
          <a:p>
            <a:pPr marL="0" indent="0" algn="ctr">
              <a:buNone/>
            </a:pPr>
            <a:r>
              <a:rPr lang="ru-RU" sz="1800" dirty="0"/>
              <a:t>Функция </a:t>
            </a:r>
            <a:r>
              <a:rPr lang="ru-RU" sz="1800" dirty="0" smtClean="0"/>
              <a:t>СЧЁТ()</a:t>
            </a:r>
            <a:endParaRPr lang="ru-RU" sz="1800" dirty="0"/>
          </a:p>
          <a:p>
            <a:r>
              <a:rPr lang="ru-RU" sz="1800" u="sng" dirty="0">
                <a:hlinkClick r:id="rId7"/>
              </a:rPr>
              <a:t>http://lumpics.ru/count-function-in-excel</a:t>
            </a:r>
            <a:r>
              <a:rPr lang="ru-RU" sz="1800" u="sng" dirty="0" smtClean="0">
                <a:hlinkClick r:id="rId7"/>
              </a:rPr>
              <a:t>/</a:t>
            </a:r>
            <a:endParaRPr lang="ru-RU" sz="1800" dirty="0"/>
          </a:p>
          <a:p>
            <a:pPr marL="0" indent="0" algn="ctr">
              <a:buNone/>
            </a:pPr>
            <a:r>
              <a:rPr lang="ru-RU" sz="1800" dirty="0" smtClean="0"/>
              <a:t>Функции МИН() и МАКС()</a:t>
            </a:r>
            <a:endParaRPr lang="ru-RU" sz="1800" dirty="0"/>
          </a:p>
          <a:p>
            <a:r>
              <a:rPr lang="ru-RU" sz="1800" u="sng" dirty="0">
                <a:hlinkClick r:id="rId8"/>
              </a:rPr>
              <a:t>http://</a:t>
            </a:r>
            <a:r>
              <a:rPr lang="ru-RU" sz="1800" u="sng" dirty="0" smtClean="0">
                <a:hlinkClick r:id="rId8"/>
              </a:rPr>
              <a:t>easyinformatics.ru/uroki/excel/funkcii-min-i-maks-excel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92323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Too many files design templat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Too many files design template</Template>
  <TotalTime>500</TotalTime>
  <Words>415</Words>
  <Application>Microsoft Office PowerPoint</Application>
  <PresentationFormat>Экран (4:3)</PresentationFormat>
  <Paragraphs>102</Paragraphs>
  <Slides>15</Slides>
  <Notes>0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Too many files design template</vt:lpstr>
      <vt:lpstr>Прикладная среда табличного процессора Excel. Встроенные функции.</vt:lpstr>
      <vt:lpstr>План занятия:</vt:lpstr>
      <vt:lpstr>Использование в формулах  относительных, абсолютных и смешанных  ссылок</vt:lpstr>
      <vt:lpstr>Встроенные функции</vt:lpstr>
      <vt:lpstr>Встроенные функции</vt:lpstr>
      <vt:lpstr>Встроенные функции</vt:lpstr>
      <vt:lpstr>Встроенные функции</vt:lpstr>
      <vt:lpstr>Встроенные функции</vt:lpstr>
      <vt:lpstr>Встроенные функции</vt:lpstr>
      <vt:lpstr>Используя встроенные функции, составьте формулы для определения:</vt:lpstr>
      <vt:lpstr>Практическая работа</vt:lpstr>
      <vt:lpstr>Продолжи предложения:</vt:lpstr>
      <vt:lpstr>На шкале отметьте высказывание, с которым вы согласны</vt:lpstr>
      <vt:lpstr>Домашнее задание</vt:lpstr>
      <vt:lpstr>Источники информации: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Прикладная среда табличного процессора Excel.</dc:title>
  <dc:creator>nat</dc:creator>
  <cp:lastModifiedBy>Учитель</cp:lastModifiedBy>
  <cp:revision>37</cp:revision>
  <dcterms:created xsi:type="dcterms:W3CDTF">2018-02-13T14:42:55Z</dcterms:created>
  <dcterms:modified xsi:type="dcterms:W3CDTF">2018-02-28T06:49:05Z</dcterms:modified>
</cp:coreProperties>
</file>