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98" r:id="rId3"/>
    <p:sldId id="265" r:id="rId4"/>
    <p:sldId id="259" r:id="rId5"/>
    <p:sldId id="286" r:id="rId6"/>
    <p:sldId id="285" r:id="rId7"/>
    <p:sldId id="284" r:id="rId8"/>
    <p:sldId id="283" r:id="rId9"/>
    <p:sldId id="282" r:id="rId10"/>
    <p:sldId id="281" r:id="rId11"/>
    <p:sldId id="271" r:id="rId12"/>
    <p:sldId id="260" r:id="rId13"/>
    <p:sldId id="272" r:id="rId14"/>
    <p:sldId id="273" r:id="rId15"/>
    <p:sldId id="275" r:id="rId16"/>
    <p:sldId id="276" r:id="rId17"/>
    <p:sldId id="277" r:id="rId18"/>
    <p:sldId id="261" r:id="rId19"/>
    <p:sldId id="279" r:id="rId20"/>
    <p:sldId id="280" r:id="rId21"/>
    <p:sldId id="278" r:id="rId22"/>
    <p:sldId id="296" r:id="rId23"/>
    <p:sldId id="297" r:id="rId24"/>
    <p:sldId id="274" r:id="rId25"/>
    <p:sldId id="262" r:id="rId26"/>
    <p:sldId id="266" r:id="rId27"/>
    <p:sldId id="267" r:id="rId28"/>
    <p:sldId id="268" r:id="rId29"/>
    <p:sldId id="270" r:id="rId30"/>
    <p:sldId id="269" r:id="rId31"/>
    <p:sldId id="287" r:id="rId32"/>
    <p:sldId id="263" r:id="rId33"/>
    <p:sldId id="290" r:id="rId34"/>
    <p:sldId id="289" r:id="rId35"/>
    <p:sldId id="291" r:id="rId36"/>
    <p:sldId id="292" r:id="rId37"/>
    <p:sldId id="288" r:id="rId38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9644"/>
    <a:srgbClr val="13180A"/>
    <a:srgbClr val="3F1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88" d="100"/>
          <a:sy n="88" d="100"/>
        </p:scale>
        <p:origin x="-102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ACCB4-A251-4D04-9D62-DB5D700E3634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C527B-E044-45D3-86E8-3041FFD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15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C527B-E044-45D3-86E8-3041FFD6474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29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54075-95C0-4883-8E50-9D137DBBB1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CB828-2715-47AE-9ACF-BCDB1422BB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3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5D21C-154C-4381-94E0-88C694CA29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35758-4670-4504-ADCD-1A3AB0776A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4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E7AD7-83C5-44C4-B415-4ACBAB217C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AC9E8-F51F-410E-9472-D1469A651F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83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FD90E-2AEB-40FE-9812-E2D7E27F02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4BFBD-26D9-46CE-9370-2FC6BBCFF9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2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9C3F0-EE50-4184-9BC4-584C2E36E8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FBD1D-C0A7-4172-BDD1-237D045327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21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8929B-4259-44F3-83AB-454170F795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C6FFA-05CF-458B-8BA7-4256CA3743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4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A3E59-30AE-4723-9316-F7EE246BEC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B89EF-E948-43BD-8E9B-EAD682A198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4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21E03-E235-487D-B03E-7F7F3C0BB3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B019C-5A8A-448A-8CCD-F239BFCCC0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40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16CFC-A618-4707-9E89-F271F00F86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8D94-859F-40E0-B345-B034372F50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A441A-5A95-4E54-A9FD-DDA20B869C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63397-0E71-4204-A222-B855DE5FE2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3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E57A71-2896-4823-B0E2-C005B6F1AC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F790D9-D371-49AF-948D-3E22169BCB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slide" Target="slide9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8.xml"/><Relationship Id="rId7" Type="http://schemas.openxmlformats.org/officeDocument/2006/relationships/slide" Target="slide22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5" Type="http://schemas.openxmlformats.org/officeDocument/2006/relationships/slide" Target="slide21.xml"/><Relationship Id="rId10" Type="http://schemas.openxmlformats.org/officeDocument/2006/relationships/image" Target="../media/image6.gif"/><Relationship Id="rId4" Type="http://schemas.openxmlformats.org/officeDocument/2006/relationships/slide" Target="slide20.xml"/><Relationship Id="rId9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6.gif"/><Relationship Id="rId4" Type="http://schemas.openxmlformats.org/officeDocument/2006/relationships/slide" Target="slide7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5" Type="http://schemas.openxmlformats.org/officeDocument/2006/relationships/image" Target="../media/image10.png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5.xml"/><Relationship Id="rId7" Type="http://schemas.openxmlformats.org/officeDocument/2006/relationships/slide" Target="slide29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5" Type="http://schemas.openxmlformats.org/officeDocument/2006/relationships/slide" Target="slide28.xml"/><Relationship Id="rId4" Type="http://schemas.openxmlformats.org/officeDocument/2006/relationships/slide" Target="slide27.xml"/><Relationship Id="rId9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slide" Target="slide2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31.xml"/><Relationship Id="rId7" Type="http://schemas.openxmlformats.org/officeDocument/2006/relationships/slide" Target="slide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32.xml"/><Relationship Id="rId9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35" y="3501008"/>
            <a:ext cx="26574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96950"/>
            <a:ext cx="26574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7" y="3062772"/>
            <a:ext cx="26574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35728"/>
            <a:ext cx="9036496" cy="18633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475656" y="5749610"/>
            <a:ext cx="1479855" cy="900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156176" y="5749610"/>
            <a:ext cx="1479855" cy="900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523" y="2060848"/>
            <a:ext cx="7866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викторина по страницам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Лента лицом вверх 12"/>
          <p:cNvSpPr/>
          <p:nvPr/>
        </p:nvSpPr>
        <p:spPr>
          <a:xfrm>
            <a:off x="214651" y="303918"/>
            <a:ext cx="8856984" cy="1789900"/>
          </a:xfrm>
          <a:prstGeom prst="ribbon2">
            <a:avLst>
              <a:gd name="adj1" fmla="val 29418"/>
              <a:gd name="adj2" fmla="val 75000"/>
            </a:avLst>
          </a:prstGeom>
          <a:gradFill rotWithShape="1">
            <a:gsLst>
              <a:gs pos="0">
                <a:sysClr val="windowText" lastClr="000000">
                  <a:lumMod val="95000"/>
                  <a:lumOff val="5000"/>
                </a:sysClr>
              </a:gs>
              <a:gs pos="53000">
                <a:srgbClr val="F79646">
                  <a:lumMod val="60000"/>
                  <a:lumOff val="4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-1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Этих дней не смолкнет слава</a:t>
            </a:r>
          </a:p>
        </p:txBody>
      </p:sp>
    </p:spTree>
    <p:extLst>
      <p:ext uri="{BB962C8B-B14F-4D97-AF65-F5344CB8AC3E}">
        <p14:creationId xmlns:p14="http://schemas.microsoft.com/office/powerpoint/2010/main" val="2253324664"/>
      </p:ext>
    </p:extLst>
  </p:cSld>
  <p:clrMapOvr>
    <a:masterClrMapping/>
  </p:clrMapOvr>
  <p:transition spd="slow" advTm="1108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87623" y="-7563"/>
            <a:ext cx="7837987" cy="1080120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2371" y="215456"/>
            <a:ext cx="5630886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Города-герои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072557"/>
            <a:ext cx="7909993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/>
              <a:t>В годы Великой Отечественной войны 28 бойцов И.В. Панфилова отразили несколько танковых атак фашистов. Почти все погибли, но врага не пропустили. Какой город защищали герои - панфиловцы?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3221" y="3501008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Ленинград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1236" y="4157085"/>
            <a:ext cx="2494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Сталинград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6778" y="4964610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Москва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230481" y="3548446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255416" y="4711711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87542" y="6260123"/>
            <a:ext cx="456458" cy="54868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08514" y="1154603"/>
            <a:ext cx="738082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3600" dirty="0" smtClean="0"/>
              <a:t>Назовите </a:t>
            </a:r>
            <a:r>
              <a:rPr lang="ru-RU" sz="3600" dirty="0"/>
              <a:t>крепость, которая </a:t>
            </a:r>
            <a:r>
              <a:rPr lang="ru-RU" sz="3600" dirty="0" smtClean="0"/>
              <a:t>одна из первых 22 июня 1941 года встретила фашистскую армию. </a:t>
            </a:r>
            <a:endParaRPr lang="ru-RU" sz="3600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012160" y="3358487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167061" y="4869160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3248678"/>
            <a:ext cx="2269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Брестская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013176"/>
            <a:ext cx="2685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Белогорская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4" y="4077072"/>
            <a:ext cx="3776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Петропавловская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47480" y="6255704"/>
            <a:ext cx="456458" cy="54868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5"/>
          <p:cNvSpPr>
            <a:spLocks noGrp="1"/>
          </p:cNvSpPr>
          <p:nvPr>
            <p:ph type="title"/>
          </p:nvPr>
        </p:nvSpPr>
        <p:spPr>
          <a:xfrm>
            <a:off x="1235557" y="-12855"/>
            <a:ext cx="7728931" cy="989996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r>
              <a:rPr lang="ru-RU" b="1" dirty="0" smtClean="0"/>
              <a:t>Города-герои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646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124744"/>
            <a:ext cx="763284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smtClean="0"/>
              <a:t> По </a:t>
            </a:r>
            <a:r>
              <a:rPr lang="ru-RU" sz="3200" dirty="0"/>
              <a:t>льду какого озера проходила «Дорога жизни», проложенная для снабжения блокадного Ленинграда? 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5873585" y="4499317"/>
            <a:ext cx="2088232" cy="576064"/>
          </a:xfrm>
          <a:prstGeom prst="wedgeRectCallout">
            <a:avLst>
              <a:gd name="adj1" fmla="val -20833"/>
              <a:gd name="adj2" fmla="val 7693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796135" y="3212976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852986"/>
            <a:ext cx="2437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Ладожское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2996952"/>
            <a:ext cx="22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Онежское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4733559"/>
            <a:ext cx="1616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Байкал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87542" y="6249263"/>
            <a:ext cx="456458" cy="54868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5"/>
          <p:cNvSpPr>
            <a:spLocks noGrp="1"/>
          </p:cNvSpPr>
          <p:nvPr>
            <p:ph type="title"/>
          </p:nvPr>
        </p:nvSpPr>
        <p:spPr>
          <a:xfrm>
            <a:off x="1235557" y="-12855"/>
            <a:ext cx="7728931" cy="989996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r>
              <a:rPr lang="ru-RU" b="1" dirty="0" smtClean="0"/>
              <a:t>Города-герои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3712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204113" y="0"/>
            <a:ext cx="7400336" cy="1052736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48132" y="203202"/>
            <a:ext cx="4127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Игра со зрителями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470" y="1124744"/>
            <a:ext cx="59183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Прослушайте стихотворение </a:t>
            </a:r>
            <a:endParaRPr lang="ru-RU" sz="3600" dirty="0"/>
          </a:p>
        </p:txBody>
      </p:sp>
      <p:pic>
        <p:nvPicPr>
          <p:cNvPr id="10" name="жди меня_Безру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65" y="1796477"/>
            <a:ext cx="36576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4113" y="3370155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Константин Симонов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32671" y="4023837"/>
            <a:ext cx="2636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Лев Кассиль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75056" y="4725144"/>
            <a:ext cx="503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Александр Твардовский</a:t>
            </a:r>
            <a:endParaRPr lang="ru-RU" sz="3600" b="1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448" y="6165304"/>
            <a:ext cx="456458" cy="54868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82186" y="2464050"/>
            <a:ext cx="568863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solidFill>
                  <a:prstClr val="black"/>
                </a:solidFill>
              </a:rPr>
              <a:t>Ответьте, </a:t>
            </a:r>
            <a:r>
              <a:rPr lang="ru-RU" sz="3600" dirty="0">
                <a:solidFill>
                  <a:prstClr val="black"/>
                </a:solidFill>
              </a:rPr>
              <a:t>кто его автор?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6648400" y="4008921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6725850" y="4936937"/>
            <a:ext cx="2088232" cy="576064"/>
          </a:xfrm>
          <a:prstGeom prst="wedgeRectCallout">
            <a:avLst>
              <a:gd name="adj1" fmla="val -19948"/>
              <a:gd name="adj2" fmla="val 8013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6648400" y="3212976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вопрос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4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87623" y="0"/>
            <a:ext cx="7715741" cy="908720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6331" y="137319"/>
            <a:ext cx="576064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Города-герои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3" y="980728"/>
            <a:ext cx="7643733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smtClean="0"/>
              <a:t>  Название </a:t>
            </a:r>
            <a:r>
              <a:rPr lang="ru-RU" sz="3200" dirty="0"/>
              <a:t>деревни, у которой произошло знаменитое танковое сражение в ходе Курской </a:t>
            </a:r>
            <a:r>
              <a:rPr lang="ru-RU" sz="3200" dirty="0" smtClean="0"/>
              <a:t>битвы.</a:t>
            </a:r>
            <a:endParaRPr lang="ru-RU" sz="3200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737682" y="4497969"/>
            <a:ext cx="2088232" cy="576064"/>
          </a:xfrm>
          <a:prstGeom prst="wedgeRectCallout">
            <a:avLst>
              <a:gd name="adj1" fmla="val -19506"/>
              <a:gd name="adj2" fmla="val 7532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660232" y="3272198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933" y="3073594"/>
            <a:ext cx="2590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Прохоровка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0348" y="3851638"/>
            <a:ext cx="2200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Бородино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7876" y="4683139"/>
            <a:ext cx="3382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Простоквашино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17057" y="6271964"/>
            <a:ext cx="456458" cy="54868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46487" y="1673"/>
            <a:ext cx="7789562" cy="1080120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469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Города-герои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03201" y="1081793"/>
            <a:ext cx="7632848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2800" dirty="0"/>
              <a:t>В каком городе можно посетить Мамаев курган, на котором расположен памятник-ансамбль «Героям Сталинградской битвы»?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161618" y="4481087"/>
            <a:ext cx="2088232" cy="576064"/>
          </a:xfrm>
          <a:prstGeom prst="wedgeRectCallout">
            <a:avLst>
              <a:gd name="adj1" fmla="val -20391"/>
              <a:gd name="adj2" fmla="val 8334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084168" y="3141156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5567" y="3020919"/>
            <a:ext cx="2494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Сталинград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1755" y="3861047"/>
            <a:ext cx="2242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Волгоград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4190" y="4805598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Ленинград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29463" y="6144599"/>
            <a:ext cx="456458" cy="54868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0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293858"/>
              </p:ext>
            </p:extLst>
          </p:nvPr>
        </p:nvGraphicFramePr>
        <p:xfrm>
          <a:off x="1352260" y="980728"/>
          <a:ext cx="7488831" cy="4968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6277"/>
                <a:gridCol w="2496277"/>
                <a:gridCol w="2496277"/>
              </a:tblGrid>
              <a:tr h="24842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8427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1403648" y="1052736"/>
            <a:ext cx="2376264" cy="2304256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1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3851920" y="1052736"/>
            <a:ext cx="2376264" cy="2304256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1408127" y="3558023"/>
            <a:ext cx="2376264" cy="2304256"/>
          </a:xfrm>
          <a:prstGeom prst="rect">
            <a:avLst/>
          </a:prstGeom>
          <a:gradFill>
            <a:gsLst>
              <a:gs pos="3360">
                <a:schemeClr val="accent2">
                  <a:lumMod val="75000"/>
                </a:schemeClr>
              </a:gs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4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3923928" y="3558023"/>
            <a:ext cx="2376264" cy="2304256"/>
          </a:xfrm>
          <a:prstGeom prst="rect">
            <a:avLst/>
          </a:prstGeom>
          <a:gradFill>
            <a:gsLst>
              <a:gs pos="4160">
                <a:srgbClr val="903D3D"/>
              </a:gs>
              <a:gs pos="0">
                <a:schemeClr val="accent2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5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6421393" y="1052736"/>
            <a:ext cx="2376264" cy="2304256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6443504" y="3558023"/>
            <a:ext cx="2376264" cy="2304256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6</a:t>
            </a:r>
            <a:endParaRPr lang="ru-RU" sz="96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7"/>
          <a:stretch/>
        </p:blipFill>
        <p:spPr bwMode="auto">
          <a:xfrm>
            <a:off x="1261282" y="-3798"/>
            <a:ext cx="7701556" cy="92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9" action="ppaction://hlinksldjump" highlightClick="1"/>
          </p:cNvPr>
          <p:cNvSpPr/>
          <p:nvPr/>
        </p:nvSpPr>
        <p:spPr>
          <a:xfrm>
            <a:off x="8560297" y="6346684"/>
            <a:ext cx="539552" cy="476672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77" y="5240610"/>
            <a:ext cx="19621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сражения»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24744"/>
            <a:ext cx="7488832" cy="14687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Чтобы </a:t>
            </a:r>
            <a:r>
              <a:rPr lang="ru-RU" dirty="0"/>
              <a:t>остановить отступление советских </a:t>
            </a:r>
            <a:r>
              <a:rPr lang="ru-RU" dirty="0" smtClean="0"/>
              <a:t>войск под Сталинградом, </a:t>
            </a:r>
            <a:r>
              <a:rPr lang="ru-RU" dirty="0"/>
              <a:t>Сталин издал приказ №227 от 28 июля 1942 года более известный как…?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222314"/>
            <a:ext cx="3331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«Ни шагу назад!»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60533" y="4732848"/>
            <a:ext cx="2088232" cy="57606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433323" y="342900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676456" y="6306278"/>
            <a:ext cx="415722" cy="47667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864804"/>
            <a:ext cx="4220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«Русские не сдаются!»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3985233"/>
            <a:ext cx="3364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«Только вперед!»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921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857" y="260648"/>
            <a:ext cx="7499176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сражения»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24744"/>
            <a:ext cx="7521732" cy="16561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 Победа в какой Битве положила начало коренному перелому в ходе Великой Отечественной войны.</a:t>
            </a: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76456" y="6306278"/>
            <a:ext cx="415722" cy="47667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433323" y="342900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60533" y="4732848"/>
            <a:ext cx="2088232" cy="57606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9477" y="4190553"/>
            <a:ext cx="4490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В Сталинградской битве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3388931"/>
            <a:ext cx="445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В Битве на Курской дуге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27060" y="5016524"/>
            <a:ext cx="4000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В Битве под Москвой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0480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88832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сражения»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115616" y="1124744"/>
            <a:ext cx="7579366" cy="125273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sz="4000" dirty="0" smtClean="0"/>
              <a:t> </a:t>
            </a:r>
            <a:r>
              <a:rPr lang="ru-RU" sz="3600" dirty="0" smtClean="0"/>
              <a:t>Назовите </a:t>
            </a:r>
            <a:r>
              <a:rPr lang="ru-RU" sz="3600" dirty="0"/>
              <a:t>дату - начало битвы за Москву. </a:t>
            </a: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76456" y="6306278"/>
            <a:ext cx="415722" cy="47667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460533" y="4732848"/>
            <a:ext cx="2088232" cy="57606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33323" y="342900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951946"/>
            <a:ext cx="411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F1E03"/>
                </a:solidFill>
              </a:rPr>
              <a:t>30 сентября 1941 года</a:t>
            </a:r>
            <a:endParaRPr lang="ru-RU" sz="3200" b="1" dirty="0">
              <a:solidFill>
                <a:srgbClr val="3F1E0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3789040"/>
            <a:ext cx="3476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F1E03"/>
                </a:solidFill>
              </a:rPr>
              <a:t>22 июня 1941 года</a:t>
            </a:r>
            <a:endParaRPr lang="ru-RU" sz="3200" b="1" dirty="0">
              <a:solidFill>
                <a:srgbClr val="3F1E0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4747090"/>
            <a:ext cx="3093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F1E03"/>
                </a:solidFill>
              </a:rPr>
              <a:t>9 мая 1945 года</a:t>
            </a:r>
            <a:endParaRPr lang="ru-RU" sz="3200" b="1" dirty="0">
              <a:solidFill>
                <a:srgbClr val="3F1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7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86776"/>
              </p:ext>
            </p:extLst>
          </p:nvPr>
        </p:nvGraphicFramePr>
        <p:xfrm>
          <a:off x="1341242" y="980728"/>
          <a:ext cx="7488831" cy="489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6277"/>
                <a:gridCol w="2496277"/>
                <a:gridCol w="2496277"/>
              </a:tblGrid>
              <a:tr h="24842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122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1403648" y="1124744"/>
            <a:ext cx="2376264" cy="23042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chemeClr val="tx1"/>
                </a:solidFill>
              </a:rPr>
              <a:t>1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3913979" y="1124744"/>
            <a:ext cx="2376264" cy="23042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1403648" y="3501008"/>
            <a:ext cx="2376264" cy="23042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chemeClr val="tx1"/>
                </a:solidFill>
              </a:rPr>
              <a:t>4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3923928" y="3501008"/>
            <a:ext cx="2376264" cy="23042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chemeClr val="tx1"/>
                </a:solidFill>
              </a:rPr>
              <a:t>5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6372200" y="1094764"/>
            <a:ext cx="2376264" cy="23042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6372200" y="3501008"/>
            <a:ext cx="2376264" cy="23042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chemeClr val="tx1"/>
                </a:solidFill>
              </a:rPr>
              <a:t>6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1190329" y="0"/>
            <a:ext cx="7639744" cy="980728"/>
          </a:xfrm>
          <a:prstGeom prst="horizontalScroll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31" y="127848"/>
            <a:ext cx="13287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609328" y="276772"/>
            <a:ext cx="6131024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Трагическое начало</a:t>
            </a:r>
            <a:endParaRPr lang="ru-RU" b="1" dirty="0"/>
          </a:p>
        </p:txBody>
      </p:sp>
      <p:sp>
        <p:nvSpPr>
          <p:cNvPr id="15" name="Управляющая кнопка: далее 14">
            <a:hlinkClick r:id="rId9" action="ppaction://hlinksldjump" highlightClick="1"/>
          </p:cNvPr>
          <p:cNvSpPr/>
          <p:nvPr/>
        </p:nvSpPr>
        <p:spPr>
          <a:xfrm>
            <a:off x="8560297" y="6346684"/>
            <a:ext cx="539552" cy="476672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85" y="5229200"/>
            <a:ext cx="19621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сражения»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1974" y="1052736"/>
            <a:ext cx="7476085" cy="16561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Весной 1945 года наши войска вступили на территорию Германии. Советское командование начало последнюю в этой войне операцию. Как она называлась?</a:t>
            </a: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76456" y="6306278"/>
            <a:ext cx="415722" cy="47667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460533" y="4732848"/>
            <a:ext cx="2088232" cy="57606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33323" y="342900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4540" y="3136612"/>
            <a:ext cx="2679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«Барбаросса»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3941714"/>
            <a:ext cx="3366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Операция «Уран»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82262" y="4653136"/>
            <a:ext cx="3849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Берлинская </a:t>
            </a:r>
          </a:p>
          <a:p>
            <a:pPr algn="ctr"/>
            <a:r>
              <a:rPr lang="ru-RU" sz="3200" b="1" dirty="0" smtClean="0"/>
              <a:t>военная операция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426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сражения»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03648" y="1124744"/>
            <a:ext cx="725610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dirty="0" smtClean="0"/>
              <a:t> Какой </a:t>
            </a:r>
            <a:r>
              <a:rPr lang="ru-RU" dirty="0"/>
              <a:t>город России в годы </a:t>
            </a:r>
            <a:r>
              <a:rPr lang="ru-RU" dirty="0" smtClean="0"/>
              <a:t>Великой Отечественной войны </a:t>
            </a:r>
            <a:r>
              <a:rPr lang="ru-RU" dirty="0"/>
              <a:t>выдержал 900-дневную осаду немцев? </a:t>
            </a: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76456" y="6306278"/>
            <a:ext cx="415722" cy="47667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57897" y="3246159"/>
            <a:ext cx="2241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F1E03"/>
                </a:solidFill>
              </a:rPr>
              <a:t>Сталинград</a:t>
            </a:r>
            <a:endParaRPr lang="ru-RU" sz="3200" b="1" dirty="0">
              <a:solidFill>
                <a:srgbClr val="3F1E0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897" y="4013667"/>
            <a:ext cx="2418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F1E03"/>
                </a:solidFill>
              </a:rPr>
              <a:t>Севастополь</a:t>
            </a:r>
            <a:endParaRPr lang="ru-RU" sz="3200" b="1" dirty="0">
              <a:solidFill>
                <a:srgbClr val="3F1E0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1597" y="4812226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F1E03"/>
                </a:solidFill>
              </a:rPr>
              <a:t>Ленинград</a:t>
            </a:r>
            <a:endParaRPr lang="ru-RU" sz="3200" b="1" dirty="0">
              <a:solidFill>
                <a:srgbClr val="3F1E03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33323" y="342900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510773" y="4805863"/>
            <a:ext cx="2088232" cy="57606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521" y="274638"/>
            <a:ext cx="6273856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Игра со зрителями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6856" y="1124744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3F1E03"/>
                </a:solidFill>
              </a:rPr>
              <a:t>«Угадай мелодию» </a:t>
            </a:r>
            <a:endParaRPr lang="ru-RU" b="1" i="1" dirty="0">
              <a:solidFill>
                <a:srgbClr val="3F1E03"/>
              </a:solidFill>
            </a:endParaRPr>
          </a:p>
        </p:txBody>
      </p:sp>
      <p:sp>
        <p:nvSpPr>
          <p:cNvPr id="5" name="Управляющая кнопка: домой 4">
            <a:hlinkClick r:id="rId14" action="ppaction://hlinksldjump" highlightClick="1"/>
          </p:cNvPr>
          <p:cNvSpPr/>
          <p:nvPr/>
        </p:nvSpPr>
        <p:spPr>
          <a:xfrm>
            <a:off x="8676456" y="6306278"/>
            <a:ext cx="415722" cy="47667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Военные песни - Катюша (minus 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10" y="1740576"/>
            <a:ext cx="782268" cy="1259493"/>
          </a:xfrm>
          <a:prstGeom prst="rect">
            <a:avLst/>
          </a:prstGeom>
        </p:spPr>
      </p:pic>
      <p:pic>
        <p:nvPicPr>
          <p:cNvPr id="8" name="pesni_voennyh_let_-_Zemlyanka_mi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20" y="3298818"/>
            <a:ext cx="929485" cy="1237252"/>
          </a:xfrm>
          <a:prstGeom prst="rect">
            <a:avLst/>
          </a:prstGeom>
        </p:spPr>
      </p:pic>
      <p:pic>
        <p:nvPicPr>
          <p:cNvPr id="9" name="Юлия Началова - Синий платочек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66" y="4763278"/>
            <a:ext cx="782268" cy="1259493"/>
          </a:xfrm>
          <a:prstGeom prst="rect">
            <a:avLst/>
          </a:prstGeom>
        </p:spPr>
      </p:pic>
      <p:pic>
        <p:nvPicPr>
          <p:cNvPr id="10" name="Военные_песни_-_Катюш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87" y="1740575"/>
            <a:ext cx="959896" cy="1277731"/>
          </a:xfrm>
          <a:prstGeom prst="rect">
            <a:avLst/>
          </a:prstGeom>
        </p:spPr>
      </p:pic>
      <p:pic>
        <p:nvPicPr>
          <p:cNvPr id="12" name="Леонид Утёсов - В землянке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39" y="3263548"/>
            <a:ext cx="739021" cy="11898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90975" y="3625057"/>
            <a:ext cx="2663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«В землянке»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3" name="Клавдия Шульженко - Синий платочек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60" y="4559685"/>
            <a:ext cx="935423" cy="1245155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3182009" y="3438293"/>
            <a:ext cx="3168352" cy="702004"/>
          </a:xfrm>
          <a:prstGeom prst="wedgeRectCallout">
            <a:avLst>
              <a:gd name="adj1" fmla="val -18748"/>
              <a:gd name="adj2" fmla="val 7572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7277" y="2022841"/>
            <a:ext cx="2250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«Катюша»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203848" y="2025622"/>
            <a:ext cx="3024336" cy="755306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08117" y="4886514"/>
            <a:ext cx="3608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«Синий платочек»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861192" y="4808685"/>
            <a:ext cx="3702530" cy="66260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9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3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3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5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41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3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4624"/>
            <a:ext cx="5400600" cy="77809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«Великие люди»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388500"/>
              </p:ext>
            </p:extLst>
          </p:nvPr>
        </p:nvGraphicFramePr>
        <p:xfrm>
          <a:off x="1475656" y="908720"/>
          <a:ext cx="7488831" cy="4968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6277"/>
                <a:gridCol w="2496277"/>
                <a:gridCol w="2496277"/>
              </a:tblGrid>
              <a:tr h="24842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8427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1547664" y="1002292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1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4067944" y="1009041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1547664" y="3429000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4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4030999" y="3445590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5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6535146" y="1009041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6516216" y="3452479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6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6" name="Управляющая кнопка: далее 15">
            <a:hlinkClick r:id="rId8" action="ppaction://hlinksldjump" highlightClick="1"/>
          </p:cNvPr>
          <p:cNvSpPr/>
          <p:nvPr/>
        </p:nvSpPr>
        <p:spPr>
          <a:xfrm>
            <a:off x="8560297" y="6346684"/>
            <a:ext cx="539552" cy="476672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83" y="5229200"/>
            <a:ext cx="19621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6264696" cy="70609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люди»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710" y="1052736"/>
            <a:ext cx="7759116" cy="23762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Этот пистолет-пулемёт </a:t>
            </a:r>
            <a:r>
              <a:rPr lang="ru-RU" dirty="0"/>
              <a:t>был принят на вооружение </a:t>
            </a:r>
            <a:r>
              <a:rPr lang="ru-RU" dirty="0" smtClean="0"/>
              <a:t>21 декабря 1940 г. Сокращенно его называли ППШ. Кто </a:t>
            </a:r>
            <a:r>
              <a:rPr lang="ru-RU" dirty="0"/>
              <a:t>является конструктором этого </a:t>
            </a:r>
            <a:r>
              <a:rPr lang="ru-RU" dirty="0" smtClean="0"/>
              <a:t>оружия?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31055" y="4135543"/>
            <a:ext cx="2504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Г.С. Шпагин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36688" y="4713615"/>
            <a:ext cx="2897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В.А. Дегтярёв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02710" y="5354088"/>
            <a:ext cx="2522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С. А. Мосин</a:t>
            </a:r>
            <a:endParaRPr lang="ru-RU" sz="3600" b="1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360343" y="4135543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37793" y="5085184"/>
            <a:ext cx="2088232" cy="592070"/>
          </a:xfrm>
          <a:prstGeom prst="wedgeRectCallout">
            <a:avLst>
              <a:gd name="adj1" fmla="val -20833"/>
              <a:gd name="adj2" fmla="val 7545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676456" y="6445069"/>
            <a:ext cx="467544" cy="412931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1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5" grpId="2"/>
      <p:bldP spid="5" grpId="3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08720"/>
            <a:ext cx="7416824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Этот </a:t>
            </a:r>
            <a:r>
              <a:rPr lang="ru-RU" dirty="0"/>
              <a:t>русский разведчик первым сообщил в Москву точную дату нападения Германии на нашу страну.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056784" cy="648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люди»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4114" y="3137299"/>
            <a:ext cx="2851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Рихард Зорге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54384" y="2541197"/>
            <a:ext cx="320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В.А. Молодцов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03046" y="3786392"/>
            <a:ext cx="288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Лёня Голиков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665" y="2545033"/>
            <a:ext cx="1674791" cy="18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22" y="2723672"/>
            <a:ext cx="1344227" cy="211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009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60" y="4488581"/>
            <a:ext cx="1179939" cy="18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1547664" y="5150073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08104" y="5150073"/>
            <a:ext cx="2088232" cy="576064"/>
          </a:xfrm>
          <a:prstGeom prst="wedgeRectCallout">
            <a:avLst>
              <a:gd name="adj1" fmla="val -20312"/>
              <a:gd name="adj2" fmla="val 8139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676456" y="6445069"/>
            <a:ext cx="467544" cy="412931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9044" y="1483097"/>
            <a:ext cx="7571184" cy="11087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В </a:t>
            </a:r>
            <a:r>
              <a:rPr lang="ru-RU" dirty="0"/>
              <a:t>августе 1941 г. в должности Верховного Главнокомандующего был </a:t>
            </a:r>
            <a:r>
              <a:rPr lang="ru-RU" dirty="0" smtClean="0"/>
              <a:t>утверждён…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7809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«Великие люди»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9632" y="3132257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И.В. Сталин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3933056"/>
            <a:ext cx="217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Г.К. Жуков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1111100"/>
            <a:ext cx="28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Закончите предложение:</a:t>
            </a:r>
            <a:endParaRPr lang="ru-RU" b="1" i="1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292043" y="3345943"/>
            <a:ext cx="2316329" cy="620464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06091" y="4517831"/>
            <a:ext cx="2088232" cy="576064"/>
          </a:xfrm>
          <a:prstGeom prst="wedgeRectCallout">
            <a:avLst>
              <a:gd name="adj1" fmla="val -20833"/>
              <a:gd name="adj2" fmla="val 8013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4466" y="4885470"/>
            <a:ext cx="283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В.М. Молотов</a:t>
            </a:r>
            <a:endParaRPr lang="ru-RU" sz="3200" b="1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76456" y="6467450"/>
            <a:ext cx="467544" cy="412931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39" y="908720"/>
            <a:ext cx="7378419" cy="26208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Снайпер </a:t>
            </a:r>
            <a:r>
              <a:rPr lang="ru-RU" dirty="0"/>
              <a:t>62-й армии Сталинградского фронта, Герой Советского Союза во время Сталинградской битвы за полтора месяца, уничтожил 225 германских солдат и офицеров, включая 11 снайперов.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984776" cy="56207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люди»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2581" y="379566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Василий Зайцев</a:t>
            </a:r>
            <a:endParaRPr lang="ru-RU" sz="3200" b="1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587182" y="3952838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587182" y="4945522"/>
            <a:ext cx="2088232" cy="576064"/>
          </a:xfrm>
          <a:prstGeom prst="wedgeRectCallout">
            <a:avLst>
              <a:gd name="adj1" fmla="val -19948"/>
              <a:gd name="adj2" fmla="val 8013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71970" y="4509118"/>
            <a:ext cx="2436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Яков Павлов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0901" y="5229199"/>
            <a:ext cx="3632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Николай Сердюков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76456" y="6445069"/>
            <a:ext cx="467544" cy="412931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6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124744"/>
            <a:ext cx="7077472" cy="7486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Кто руководил обороной Москвы?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70609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люди»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208" y="2996952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444208" y="4221088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009" y="4293096"/>
            <a:ext cx="217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И.С. Конев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3429000"/>
            <a:ext cx="217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Г.К. Жуков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31640" y="2541366"/>
            <a:ext cx="2824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Н.Ф. Ватутин</a:t>
            </a:r>
            <a:endParaRPr lang="ru-RU" sz="3200" b="1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76456" y="6445069"/>
            <a:ext cx="467544" cy="412931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8500" y="1124744"/>
            <a:ext cx="7611728" cy="11087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dirty="0"/>
              <a:t> Чей голос звучал по всесоюзному радио, оповещая о событиях </a:t>
            </a:r>
            <a:r>
              <a:rPr lang="ru-RU" dirty="0" smtClean="0"/>
              <a:t>Великой Отечественной войны?</a:t>
            </a:r>
            <a:r>
              <a:rPr lang="ru-RU" dirty="0"/>
              <a:t>	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57641" y="332656"/>
            <a:ext cx="7236296" cy="70609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«Великие люди»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3377361"/>
            <a:ext cx="2574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Ю.Б. Левитан</a:t>
            </a:r>
            <a:endParaRPr lang="ru-RU" sz="3200" b="1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305633" y="379279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383083" y="4941168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" name="YUrij_Levitan_-_radiosoobcshenie_o_pobede_Krasnoj_Armii_v_Stalingradskoj_bitve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56" y="2420888"/>
            <a:ext cx="368659" cy="6144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85416" y="4221088"/>
            <a:ext cx="2676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В.М. Молотов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5085183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И.В. Сталин</a:t>
            </a:r>
            <a:endParaRPr lang="ru-RU" sz="3200" b="1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676456" y="6445069"/>
            <a:ext cx="467544" cy="412931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208930" y="61491"/>
            <a:ext cx="7898938" cy="1080120"/>
          </a:xfrm>
          <a:prstGeom prst="horizontalScroll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40668"/>
            <a:ext cx="5987008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Трагическое начало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95325"/>
            <a:ext cx="8229600" cy="4525963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sz="3600" dirty="0" smtClean="0"/>
              <a:t> Назовите </a:t>
            </a:r>
            <a:r>
              <a:rPr lang="ru-RU" sz="3600" dirty="0"/>
              <a:t>дату начала Великой Отечественной войны.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3287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6286429" y="3299015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363880" y="4615164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7278" y="4005064"/>
            <a:ext cx="2580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22 июня 1941 г.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37558" y="3197297"/>
            <a:ext cx="2959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1 сентября 1939 г.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4797152"/>
            <a:ext cx="2164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9 мая 1945 г.</a:t>
            </a:r>
            <a:endParaRPr lang="ru-RU" sz="2800" b="1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748464" y="6368550"/>
            <a:ext cx="360040" cy="432048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480720" cy="77809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Оружие победы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69743"/>
              </p:ext>
            </p:extLst>
          </p:nvPr>
        </p:nvGraphicFramePr>
        <p:xfrm>
          <a:off x="1404715" y="908720"/>
          <a:ext cx="7488831" cy="4968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6277"/>
                <a:gridCol w="2496277"/>
                <a:gridCol w="2496277"/>
              </a:tblGrid>
              <a:tr h="24842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842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90897" y="1001510"/>
            <a:ext cx="2376264" cy="230425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1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hlinkClick r:id="rId4" action="ppaction://hlinksldjump"/>
          </p:cNvPr>
          <p:cNvSpPr/>
          <p:nvPr/>
        </p:nvSpPr>
        <p:spPr>
          <a:xfrm>
            <a:off x="3967692" y="1001510"/>
            <a:ext cx="2376264" cy="2304256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1475656" y="3501008"/>
            <a:ext cx="2376264" cy="230425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4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3977463" y="3501008"/>
            <a:ext cx="2376264" cy="2304256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5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6501150" y="1001510"/>
            <a:ext cx="2376264" cy="230425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Прямоугольник 13">
            <a:hlinkClick r:id="rId8" action="ppaction://hlinksldjump"/>
          </p:cNvPr>
          <p:cNvSpPr/>
          <p:nvPr/>
        </p:nvSpPr>
        <p:spPr>
          <a:xfrm>
            <a:off x="6501150" y="3501008"/>
            <a:ext cx="2376264" cy="230425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6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48464" y="6381328"/>
            <a:ext cx="395536" cy="476672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229200"/>
            <a:ext cx="19621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Оружие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96752"/>
            <a:ext cx="7565916" cy="11087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Самый </a:t>
            </a:r>
            <a:r>
              <a:rPr lang="ru-RU" dirty="0"/>
              <a:t>известный советский танк Великой Отечественной войны?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01117" y="3208015"/>
            <a:ext cx="2539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13180A"/>
                </a:solidFill>
              </a:rPr>
              <a:t>Танк «Т </a:t>
            </a:r>
            <a:r>
              <a:rPr lang="ru-RU" sz="3200" b="1" dirty="0">
                <a:solidFill>
                  <a:srgbClr val="13180A"/>
                </a:solidFill>
              </a:rPr>
              <a:t>– </a:t>
            </a:r>
            <a:r>
              <a:rPr lang="ru-RU" sz="3200" b="1" dirty="0" smtClean="0">
                <a:solidFill>
                  <a:srgbClr val="13180A"/>
                </a:solidFill>
              </a:rPr>
              <a:t>34»</a:t>
            </a:r>
            <a:endParaRPr lang="ru-RU" sz="3200" b="1" dirty="0">
              <a:solidFill>
                <a:srgbClr val="13180A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305633" y="379279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305633" y="4927788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1244" y="4045106"/>
            <a:ext cx="2998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13180A"/>
                </a:solidFill>
              </a:rPr>
              <a:t>Танк «Пантера»</a:t>
            </a:r>
            <a:endParaRPr lang="ru-RU" sz="3200" b="1" dirty="0">
              <a:solidFill>
                <a:srgbClr val="13180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4919862"/>
            <a:ext cx="1989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13180A"/>
                </a:solidFill>
              </a:rPr>
              <a:t>Танк «КВ»</a:t>
            </a:r>
            <a:endParaRPr lang="ru-RU" sz="3200" b="1" dirty="0">
              <a:solidFill>
                <a:srgbClr val="13180A"/>
              </a:solidFill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707289" y="6353944"/>
            <a:ext cx="426607" cy="504056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03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9" grpId="0"/>
      <p:bldP spid="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88" y="274638"/>
            <a:ext cx="7548512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Оружие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124744"/>
            <a:ext cx="7365504" cy="1224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Как </a:t>
            </a:r>
            <a:r>
              <a:rPr lang="ru-RU" dirty="0"/>
              <a:t>расшифровывается аббревиатура знаменитого пистолета советских офицеров «ТТ»?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38288" y="3211503"/>
            <a:ext cx="3520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Тульский Токарева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305633" y="379279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228184" y="5013176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8568" y="4149079"/>
            <a:ext cx="3539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Тульский </a:t>
            </a:r>
            <a:r>
              <a:rPr lang="ru-RU" sz="3200" b="1" dirty="0" smtClean="0"/>
              <a:t>Туполева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38288" y="5004464"/>
            <a:ext cx="3562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Тульский </a:t>
            </a:r>
            <a:r>
              <a:rPr lang="ru-RU" sz="3200" b="1" dirty="0" smtClean="0"/>
              <a:t>Тихонова</a:t>
            </a:r>
            <a:endParaRPr lang="ru-RU" sz="3200" b="1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707289" y="6353944"/>
            <a:ext cx="426607" cy="504056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528" y="274638"/>
            <a:ext cx="7420272" cy="77809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Оружие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6527" y="1196752"/>
            <a:ext cx="7440761" cy="936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 Какие имя и фамилия зашифрованы в названии советского танка «ИС»?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305633" y="379279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383083" y="5013176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6528" y="3065095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Иосиф Сталин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9627" y="3792790"/>
            <a:ext cx="3263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Сергей Ильюшин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30111" y="4593140"/>
            <a:ext cx="2636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Иван Сусанин</a:t>
            </a:r>
            <a:endParaRPr lang="ru-RU" sz="3200" b="1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707289" y="6353944"/>
            <a:ext cx="426607" cy="504056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Оружие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7509520" cy="218509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dirty="0" smtClean="0"/>
              <a:t> Самолет известный своими боевыми подвигами. Его </a:t>
            </a:r>
            <a:r>
              <a:rPr lang="ru-RU" dirty="0"/>
              <a:t>конструктором является  С. В. Ильюшин. </a:t>
            </a:r>
            <a:r>
              <a:rPr lang="ru-RU" dirty="0" smtClean="0"/>
              <a:t>Его прозвали </a:t>
            </a:r>
            <a:r>
              <a:rPr lang="ru-RU" b="1" i="1" dirty="0" smtClean="0"/>
              <a:t>«летающим танком», </a:t>
            </a:r>
            <a:r>
              <a:rPr lang="ru-RU" dirty="0" smtClean="0"/>
              <a:t>потому что он имел отличную броню.</a:t>
            </a:r>
            <a:endParaRPr lang="ru-RU" dirty="0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6305633" y="379279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305633" y="5085184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7041" y="4322410"/>
            <a:ext cx="3313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Самолёт «Ил – 2»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3480368"/>
            <a:ext cx="3546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Самолёт «Ту - 134»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221" y="5117574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Самолёт «Як - 40»</a:t>
            </a: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707289" y="6353944"/>
            <a:ext cx="426607" cy="504056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021" y="260648"/>
            <a:ext cx="7587268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Оружие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21" y="1196752"/>
            <a:ext cx="7916475" cy="10801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dirty="0" smtClean="0"/>
              <a:t> Какое народное название получила боевая машина реактивной артиллерии БМ-13?</a:t>
            </a:r>
            <a:endParaRPr lang="ru-RU" dirty="0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6305633" y="3792790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305498" y="4903849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835" y="4725144"/>
            <a:ext cx="2041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«Катюша»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88383" y="3136393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«Ванюша»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20021" y="3907345"/>
            <a:ext cx="1844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«Ксюша»</a:t>
            </a:r>
            <a:endParaRPr lang="ru-RU" sz="3200" b="1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707289" y="6353944"/>
            <a:ext cx="426607" cy="504056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200800" cy="70609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Блиц-игра со зрителями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4775" y="841622"/>
            <a:ext cx="7632848" cy="94859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prstClr val="black"/>
                </a:solidFill>
              </a:rPr>
              <a:t>1. </a:t>
            </a:r>
            <a:r>
              <a:rPr lang="ru-RU" sz="3800" dirty="0" smtClean="0">
                <a:solidFill>
                  <a:prstClr val="black"/>
                </a:solidFill>
              </a:rPr>
              <a:t>Какую </a:t>
            </a:r>
            <a:r>
              <a:rPr lang="ru-RU" sz="3800" dirty="0">
                <a:solidFill>
                  <a:prstClr val="black"/>
                </a:solidFill>
              </a:rPr>
              <a:t>годовщину со дня Победы праздновали </a:t>
            </a:r>
            <a:r>
              <a:rPr lang="ru-RU" sz="3800" dirty="0" smtClean="0">
                <a:solidFill>
                  <a:prstClr val="black"/>
                </a:solidFill>
              </a:rPr>
              <a:t>в 2015 </a:t>
            </a:r>
            <a:r>
              <a:rPr lang="ru-RU" sz="3800" dirty="0">
                <a:solidFill>
                  <a:prstClr val="black"/>
                </a:solidFill>
              </a:rPr>
              <a:t>году?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62281" y="2132856"/>
            <a:ext cx="7968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2. За </a:t>
            </a:r>
            <a:r>
              <a:rPr lang="ru-RU" sz="3200" dirty="0">
                <a:solidFill>
                  <a:prstClr val="black"/>
                </a:solidFill>
              </a:rPr>
              <a:t>что вручали самую известную медаль </a:t>
            </a:r>
            <a:r>
              <a:rPr lang="ru-RU" sz="3200" dirty="0" smtClean="0">
                <a:solidFill>
                  <a:prstClr val="black"/>
                </a:solidFill>
              </a:rPr>
              <a:t>в Великой Отечественной войне?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691611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</a:rPr>
              <a:t>3. Первый </a:t>
            </a:r>
            <a:r>
              <a:rPr lang="ru-RU" sz="3200" dirty="0">
                <a:solidFill>
                  <a:prstClr val="black"/>
                </a:solidFill>
              </a:rPr>
              <a:t>салют в Москве был дан в честь победы советских войск в битве: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3948" y="5227998"/>
            <a:ext cx="2595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Под </a:t>
            </a:r>
            <a:r>
              <a:rPr lang="ru-RU" sz="3200" b="1" dirty="0">
                <a:solidFill>
                  <a:srgbClr val="002060"/>
                </a:solidFill>
              </a:rPr>
              <a:t>Москвой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0065" y="4740063"/>
            <a:ext cx="3552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Под </a:t>
            </a:r>
            <a:r>
              <a:rPr lang="ru-RU" sz="3200" b="1" dirty="0">
                <a:solidFill>
                  <a:srgbClr val="002060"/>
                </a:solidFill>
              </a:rPr>
              <a:t>Сталинградом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84380" y="5324838"/>
            <a:ext cx="3059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На </a:t>
            </a:r>
            <a:r>
              <a:rPr lang="ru-RU" sz="3200" b="1" dirty="0">
                <a:solidFill>
                  <a:srgbClr val="002060"/>
                </a:solidFill>
              </a:rPr>
              <a:t>Курской дуге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2120" y="3058345"/>
            <a:ext cx="2244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2A9644"/>
                </a:solidFill>
              </a:rPr>
              <a:t>«За отвагу»</a:t>
            </a:r>
            <a:endParaRPr lang="ru-RU" b="1" dirty="0">
              <a:solidFill>
                <a:srgbClr val="2A964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1700808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65 лет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1700873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70 лет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1737819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50 лет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97785" y="3263300"/>
            <a:ext cx="2924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2A9644"/>
                </a:solidFill>
              </a:rPr>
              <a:t>«За храбрость»</a:t>
            </a:r>
            <a:endParaRPr lang="ru-RU" b="1" dirty="0">
              <a:solidFill>
                <a:srgbClr val="2A9644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03332" y="3076816"/>
            <a:ext cx="2863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2A9644"/>
                </a:solidFill>
              </a:rPr>
              <a:t>«За мужество»</a:t>
            </a:r>
            <a:endParaRPr lang="ru-RU" b="1" dirty="0">
              <a:solidFill>
                <a:srgbClr val="2A9644"/>
              </a:solidFill>
            </a:endParaRPr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707289" y="6353944"/>
            <a:ext cx="426607" cy="504056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0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6" grpId="1"/>
      <p:bldP spid="7" grpId="0"/>
      <p:bldP spid="7" grpId="1"/>
      <p:bldP spid="8" grpId="0"/>
      <p:bldP spid="9" grpId="0"/>
      <p:bldP spid="10" grpId="0"/>
      <p:bldP spid="10" grpId="1"/>
      <p:bldP spid="11" grpId="0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112423" y="61491"/>
            <a:ext cx="7605534" cy="1080120"/>
          </a:xfrm>
          <a:prstGeom prst="horizontalScroll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987008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Трагическое начало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2422" y="1484784"/>
            <a:ext cx="7636041" cy="1252735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dirty="0" smtClean="0"/>
              <a:t> Назовите название плана нападения </a:t>
            </a:r>
            <a:r>
              <a:rPr lang="ru-RU" dirty="0"/>
              <a:t>фашистской Германии </a:t>
            </a:r>
            <a:r>
              <a:rPr lang="ru-RU" dirty="0" smtClean="0"/>
              <a:t>на СССР.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3287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924872"/>
            <a:ext cx="299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«Барбаросса»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3766764"/>
            <a:ext cx="164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«Уран»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53883" y="4664749"/>
            <a:ext cx="260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«Цитадель»</a:t>
            </a:r>
            <a:endParaRPr lang="ru-RU" sz="3600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295211" y="3033953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372661" y="4376717"/>
            <a:ext cx="2088232" cy="576064"/>
          </a:xfrm>
          <a:prstGeom prst="wedgeRectCallout">
            <a:avLst>
              <a:gd name="adj1" fmla="val -18621"/>
              <a:gd name="adj2" fmla="val 8494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748464" y="6381328"/>
            <a:ext cx="360040" cy="432048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115616" y="61491"/>
            <a:ext cx="7776864" cy="1080120"/>
          </a:xfrm>
          <a:prstGeom prst="horizontalScroll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065" y="332656"/>
            <a:ext cx="5987008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Трагическое начало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84784"/>
            <a:ext cx="7821663" cy="748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 Когда </a:t>
            </a:r>
            <a:r>
              <a:rPr lang="ru-RU" dirty="0"/>
              <a:t>началась блокада Ленинграда?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3287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5338" y="4644961"/>
            <a:ext cx="3743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8 сентября </a:t>
            </a:r>
            <a:r>
              <a:rPr lang="ru-RU" sz="3600" b="1" dirty="0" smtClean="0"/>
              <a:t>1941 г</a:t>
            </a:r>
            <a:r>
              <a:rPr lang="ru-RU" sz="3600" b="1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745794"/>
            <a:ext cx="3582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27 января 1944 г.</a:t>
            </a:r>
            <a:endParaRPr lang="ru-RU" sz="3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27151" y="3645024"/>
            <a:ext cx="3776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2 февраля 1943 г.</a:t>
            </a:r>
            <a:endParaRPr lang="ru-RU" sz="36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264896" y="2796606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342346" y="4068254"/>
            <a:ext cx="2088232" cy="576064"/>
          </a:xfrm>
          <a:prstGeom prst="wedgeRectCallout">
            <a:avLst>
              <a:gd name="adj1" fmla="val -20391"/>
              <a:gd name="adj2" fmla="val 7532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624837" y="6241809"/>
            <a:ext cx="456458" cy="54868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07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200958" y="-15095"/>
            <a:ext cx="7423879" cy="1080120"/>
          </a:xfrm>
          <a:prstGeom prst="horizontalScroll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7029" y="188640"/>
            <a:ext cx="5987008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Игра </a:t>
            </a:r>
            <a:r>
              <a:rPr lang="ru-RU" b="1" dirty="0"/>
              <a:t>со зрителями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3287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24837" y="6241809"/>
            <a:ext cx="456458" cy="54868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06151" y="980728"/>
            <a:ext cx="524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«Военные переводчики»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1009" y="3530545"/>
            <a:ext cx="874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Тыл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08942" y="4221229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Броня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39819" y="2768151"/>
            <a:ext cx="2647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Эвакуировать</a:t>
            </a:r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02951" y="1973236"/>
            <a:ext cx="272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Оккупировать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02951" y="5102101"/>
            <a:ext cx="3490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Контрнаступление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23379" y="1988840"/>
            <a:ext cx="459446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Перемещать технику, людей из одного </a:t>
            </a:r>
          </a:p>
          <a:p>
            <a:pPr algn="ctr"/>
            <a:r>
              <a:rPr lang="ru-RU" dirty="0" smtClean="0"/>
              <a:t>города в другой, находящемся в безопасном</a:t>
            </a:r>
          </a:p>
          <a:p>
            <a:pPr algn="ctr"/>
            <a:r>
              <a:rPr lang="ru-RU" dirty="0" smtClean="0"/>
              <a:t> месте.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31072" y="3053492"/>
            <a:ext cx="37882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Переход от обороны к наступлению.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53386" y="3557449"/>
            <a:ext cx="386445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Захватить территорию другой страны</a:t>
            </a:r>
          </a:p>
          <a:p>
            <a:pPr algn="ctr"/>
            <a:r>
              <a:rPr lang="ru-RU" dirty="0" smtClean="0"/>
              <a:t> и установить на ней </a:t>
            </a:r>
          </a:p>
          <a:p>
            <a:pPr algn="ctr"/>
            <a:r>
              <a:rPr lang="ru-RU" dirty="0" smtClean="0"/>
              <a:t>военный режим управления.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751003" y="4566523"/>
            <a:ext cx="439299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 время войны так называли территорию</a:t>
            </a:r>
          </a:p>
          <a:p>
            <a:pPr algn="ctr"/>
            <a:r>
              <a:rPr lang="ru-RU" dirty="0" smtClean="0"/>
              <a:t>страны, где не велись боевые действия.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988" y="5349549"/>
            <a:ext cx="351807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Толстые листы железа, которыми </a:t>
            </a:r>
          </a:p>
          <a:p>
            <a:pPr algn="ctr"/>
            <a:r>
              <a:rPr lang="ru-RU" dirty="0" smtClean="0"/>
              <a:t>покрывали танки.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707904" y="2348880"/>
            <a:ext cx="1345482" cy="1584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642439" y="2618079"/>
            <a:ext cx="717808" cy="4354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176295" y="3858243"/>
            <a:ext cx="2574708" cy="10667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383530" y="4566523"/>
            <a:ext cx="2951458" cy="9507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3642439" y="3191780"/>
            <a:ext cx="1128005" cy="21577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8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467544" y="188640"/>
            <a:ext cx="8280920" cy="1080120"/>
          </a:xfrm>
          <a:prstGeom prst="horizontalScroll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40668"/>
            <a:ext cx="5987008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Трагическое начало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7847" y="1412777"/>
            <a:ext cx="7469086" cy="1224136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ru-RU" dirty="0" smtClean="0"/>
              <a:t>  Кто </a:t>
            </a:r>
            <a:r>
              <a:rPr lang="ru-RU" dirty="0"/>
              <a:t>выступил по радио и сообщил о начале войны?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3287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7847" y="4043677"/>
            <a:ext cx="308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В.М. Молотов 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17847" y="3212976"/>
            <a:ext cx="2496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И.В. Сталин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17847" y="4869160"/>
            <a:ext cx="2973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Ю.Б. Левитан </a:t>
            </a:r>
            <a:endParaRPr lang="ru-RU" sz="36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264897" y="3064978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289779" y="4509120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" name="Молотов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44" y="2492896"/>
            <a:ext cx="182880" cy="304800"/>
          </a:xfrm>
          <a:prstGeom prst="rect">
            <a:avLst/>
          </a:prstGeom>
        </p:spPr>
      </p:pic>
      <p:pic>
        <p:nvPicPr>
          <p:cNvPr id="12" name="Молотов_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49" y="2492896"/>
            <a:ext cx="182880" cy="304800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624837" y="6241809"/>
            <a:ext cx="456458" cy="54868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1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7" grpId="0"/>
      <p:bldP spid="7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770147" y="61491"/>
            <a:ext cx="8280920" cy="1080120"/>
          </a:xfrm>
          <a:prstGeom prst="horizontalScroll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103" y="332656"/>
            <a:ext cx="5987008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Трагическое начало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2567" y="1268760"/>
            <a:ext cx="7305402" cy="11521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algn="ctr">
              <a:buFont typeface="Wingdings" panose="05000000000000000000" pitchFamily="2" charset="2"/>
              <a:buChar char="q"/>
            </a:pPr>
            <a:r>
              <a:rPr lang="ru-RU" sz="3800" dirty="0" smtClean="0"/>
              <a:t> Кто </a:t>
            </a:r>
            <a:r>
              <a:rPr lang="ru-RU" sz="3800" dirty="0"/>
              <a:t>стоял во главе фашистской Германии?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3287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9793" y="4365104"/>
            <a:ext cx="317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Адольф Гитлер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2691694"/>
            <a:ext cx="396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/>
              <a:t>Бенито</a:t>
            </a:r>
            <a:r>
              <a:rPr lang="ru-RU" sz="3600" b="1" dirty="0" smtClean="0"/>
              <a:t> Муссолини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9793" y="3429000"/>
            <a:ext cx="2768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/>
              <a:t>Гиити</a:t>
            </a:r>
            <a:r>
              <a:rPr lang="ru-RU" sz="3600" b="1" dirty="0"/>
              <a:t> </a:t>
            </a:r>
            <a:r>
              <a:rPr lang="ru-RU" sz="3600" b="1" dirty="0" err="1"/>
              <a:t>Танака</a:t>
            </a:r>
            <a:endParaRPr lang="ru-RU" sz="3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249074" y="2793319"/>
            <a:ext cx="2243133" cy="544706"/>
          </a:xfrm>
          <a:prstGeom prst="wedgeRectCallout">
            <a:avLst>
              <a:gd name="adj1" fmla="val -19099"/>
              <a:gd name="adj2" fmla="val 9647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подсказка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326524" y="4364639"/>
            <a:ext cx="2088232" cy="57606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24837" y="6241809"/>
            <a:ext cx="456458" cy="54868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087818"/>
              </p:ext>
            </p:extLst>
          </p:nvPr>
        </p:nvGraphicFramePr>
        <p:xfrm>
          <a:off x="1403647" y="980728"/>
          <a:ext cx="7560840" cy="486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280"/>
                <a:gridCol w="2520280"/>
                <a:gridCol w="2520280"/>
              </a:tblGrid>
              <a:tr h="24482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142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1475656" y="1069969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1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4004103" y="1076184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235557" y="-12855"/>
            <a:ext cx="7728931" cy="989996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r>
              <a:rPr lang="ru-RU" b="1" dirty="0" smtClean="0"/>
              <a:t>Города-герои</a:t>
            </a:r>
            <a:endParaRPr lang="ru-RU" b="1" dirty="0"/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1489015" y="3429000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4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4009752" y="3429000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5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6508565" y="1076184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6508565" y="3429000"/>
            <a:ext cx="2376264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6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5" name="Управляющая кнопка: далее 14">
            <a:hlinkClick r:id="rId8" action="ppaction://hlinksldjump" highlightClick="1"/>
          </p:cNvPr>
          <p:cNvSpPr/>
          <p:nvPr/>
        </p:nvSpPr>
        <p:spPr>
          <a:xfrm>
            <a:off x="8560297" y="6346684"/>
            <a:ext cx="539552" cy="47667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03" y="5229200"/>
            <a:ext cx="19621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7971</TotalTime>
  <Words>979</Words>
  <Application>Microsoft Office PowerPoint</Application>
  <PresentationFormat>Экран (4:3)</PresentationFormat>
  <Paragraphs>271</Paragraphs>
  <Slides>36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1_Тема Office</vt:lpstr>
      <vt:lpstr>Презентация PowerPoint</vt:lpstr>
      <vt:lpstr>Трагическое начало</vt:lpstr>
      <vt:lpstr>Трагическое начало</vt:lpstr>
      <vt:lpstr>Трагическое начало</vt:lpstr>
      <vt:lpstr>Трагическое начало</vt:lpstr>
      <vt:lpstr> Игра со зрителями </vt:lpstr>
      <vt:lpstr>Трагическое начало</vt:lpstr>
      <vt:lpstr>Трагическое начало</vt:lpstr>
      <vt:lpstr>Города-герои</vt:lpstr>
      <vt:lpstr>Города-герои</vt:lpstr>
      <vt:lpstr>Города-герои</vt:lpstr>
      <vt:lpstr>Города-герои</vt:lpstr>
      <vt:lpstr>Презентация PowerPoint</vt:lpstr>
      <vt:lpstr>Города-герои</vt:lpstr>
      <vt:lpstr>Города-герои</vt:lpstr>
      <vt:lpstr>Презентация PowerPoint</vt:lpstr>
      <vt:lpstr>«Великие сражения»</vt:lpstr>
      <vt:lpstr>«Великие сражения»</vt:lpstr>
      <vt:lpstr>«Великие сражения»</vt:lpstr>
      <vt:lpstr>«Великие сражения»</vt:lpstr>
      <vt:lpstr>«Великие сражения»</vt:lpstr>
      <vt:lpstr>Игра со зрителями</vt:lpstr>
      <vt:lpstr>«Великие люди»</vt:lpstr>
      <vt:lpstr>«Великие люди»</vt:lpstr>
      <vt:lpstr>«Великие люди»</vt:lpstr>
      <vt:lpstr>«Великие люди»</vt:lpstr>
      <vt:lpstr>«Великие люди»</vt:lpstr>
      <vt:lpstr>«Великие люди»</vt:lpstr>
      <vt:lpstr>«Великие люди»</vt:lpstr>
      <vt:lpstr>Оружие победы</vt:lpstr>
      <vt:lpstr> Оружие победы</vt:lpstr>
      <vt:lpstr> Оружие победы</vt:lpstr>
      <vt:lpstr> Оружие победы</vt:lpstr>
      <vt:lpstr> Оружие победы</vt:lpstr>
      <vt:lpstr> Оружие победы</vt:lpstr>
      <vt:lpstr> Блиц-игра со зрителями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Таня</cp:lastModifiedBy>
  <cp:revision>114</cp:revision>
  <cp:lastPrinted>2018-02-13T13:23:26Z</cp:lastPrinted>
  <dcterms:created xsi:type="dcterms:W3CDTF">2018-02-04T14:43:05Z</dcterms:created>
  <dcterms:modified xsi:type="dcterms:W3CDTF">2018-02-24T09:41:07Z</dcterms:modified>
</cp:coreProperties>
</file>