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168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667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043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612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050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988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973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6005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14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472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198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8028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598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2523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3643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4129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812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506BB6D-1D80-4307-8086-B3DD36C1FE76}" type="datetimeFigureOut">
              <a:rPr lang="ru-RU" smtClean="0"/>
              <a:t>19.02.2018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B6A497F-0AEF-4A91-91AE-E2B06D320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957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4709" y="1670841"/>
            <a:ext cx="7465327" cy="805218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/>
            </a:r>
            <a:br>
              <a:rPr lang="ru-RU" sz="4400" dirty="0"/>
            </a:br>
            <a:r>
              <a:rPr lang="ru-RU" sz="4000" dirty="0"/>
              <a:t>«Связи между величинами. </a:t>
            </a:r>
            <a:r>
              <a:rPr lang="ru-RU" sz="4000" dirty="0" smtClean="0"/>
              <a:t>Функция»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52717" y="363961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/>
              <a:t>МБОУ «</a:t>
            </a:r>
            <a:r>
              <a:rPr lang="ru-RU" dirty="0" err="1" smtClean="0"/>
              <a:t>Барсовская</a:t>
            </a:r>
            <a:r>
              <a:rPr lang="ru-RU" dirty="0" smtClean="0"/>
              <a:t> СОШ№1»,</a:t>
            </a:r>
          </a:p>
          <a:p>
            <a:pPr algn="r"/>
            <a:r>
              <a:rPr lang="ru-RU" dirty="0" smtClean="0"/>
              <a:t>УМК: «Алгебра. 7 класс»,  </a:t>
            </a:r>
          </a:p>
          <a:p>
            <a:pPr algn="r"/>
            <a:r>
              <a:rPr lang="ru-RU" dirty="0" err="1" smtClean="0"/>
              <a:t>А.Г.Мерзляк</a:t>
            </a:r>
            <a:r>
              <a:rPr lang="ru-RU" dirty="0" smtClean="0"/>
              <a:t>, </a:t>
            </a:r>
            <a:r>
              <a:rPr lang="ru-RU" dirty="0" err="1" smtClean="0"/>
              <a:t>В.Б.Полонский</a:t>
            </a:r>
            <a:r>
              <a:rPr lang="ru-RU" dirty="0" smtClean="0"/>
              <a:t>, </a:t>
            </a:r>
            <a:r>
              <a:rPr lang="ru-RU" dirty="0" err="1" smtClean="0"/>
              <a:t>М.С.Якир</a:t>
            </a:r>
            <a:r>
              <a:rPr lang="ru-RU" dirty="0" smtClean="0"/>
              <a:t>, </a:t>
            </a:r>
          </a:p>
          <a:p>
            <a:pPr algn="r"/>
            <a:r>
              <a:rPr lang="ru-RU" dirty="0" smtClean="0"/>
              <a:t>«</a:t>
            </a:r>
            <a:r>
              <a:rPr lang="ru-RU" dirty="0" err="1" smtClean="0"/>
              <a:t>Вентана</a:t>
            </a:r>
            <a:r>
              <a:rPr lang="ru-RU" dirty="0" smtClean="0"/>
              <a:t>-Граф», 2017.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52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682388"/>
            <a:ext cx="9601196" cy="498142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 smtClean="0"/>
              <a:t>1.</a:t>
            </a: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3891" y="682388"/>
            <a:ext cx="9601196" cy="1228299"/>
          </a:xfrm>
        </p:spPr>
        <p:txBody>
          <a:bodyPr/>
          <a:lstStyle/>
          <a:p>
            <a:r>
              <a:rPr lang="ru-RU" dirty="0"/>
              <a:t>Что общего между </a:t>
            </a:r>
            <a:r>
              <a:rPr lang="ru-RU" dirty="0">
                <a:solidFill>
                  <a:srgbClr val="00B050"/>
                </a:solidFill>
              </a:rPr>
              <a:t>альпинистом</a:t>
            </a:r>
            <a:r>
              <a:rPr lang="ru-RU" dirty="0"/>
              <a:t>, штурмующим горные просторы, </a:t>
            </a:r>
            <a:r>
              <a:rPr lang="ru-RU" dirty="0">
                <a:solidFill>
                  <a:srgbClr val="FFC000"/>
                </a:solidFill>
              </a:rPr>
              <a:t>ребенком</a:t>
            </a:r>
            <a:r>
              <a:rPr lang="ru-RU" dirty="0"/>
              <a:t>, успешно играющим в компьютерные игры, </a:t>
            </a:r>
            <a:r>
              <a:rPr lang="ru-RU" dirty="0" smtClean="0"/>
              <a:t>и </a:t>
            </a:r>
            <a:r>
              <a:rPr lang="ru-RU" dirty="0">
                <a:solidFill>
                  <a:srgbClr val="FF0000"/>
                </a:solidFill>
              </a:rPr>
              <a:t>учеником</a:t>
            </a:r>
            <a:r>
              <a:rPr lang="ru-RU" dirty="0"/>
              <a:t>, стремящимся учиться все лучше и лучше.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5401" y="2420680"/>
            <a:ext cx="9490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2.</a:t>
            </a:r>
            <a:r>
              <a:rPr lang="ru-RU" dirty="0" smtClean="0"/>
              <a:t>                     </a:t>
            </a:r>
            <a:r>
              <a:rPr lang="ru-RU" sz="2400" dirty="0" smtClean="0"/>
              <a:t>??? - </a:t>
            </a:r>
            <a:r>
              <a:rPr lang="ru-RU" sz="2400" dirty="0"/>
              <a:t>от чего зависит ваше сегодняшнее настроение? </a:t>
            </a:r>
          </a:p>
          <a:p>
            <a:pPr algn="ctr"/>
            <a:r>
              <a:rPr lang="ru-RU" sz="2400" dirty="0" smtClean="0"/>
              <a:t>??? - </a:t>
            </a:r>
            <a:r>
              <a:rPr lang="ru-RU" sz="2400" dirty="0"/>
              <a:t>от чего зависят ваши оценки?</a:t>
            </a:r>
          </a:p>
          <a:p>
            <a:pPr algn="ctr"/>
            <a:r>
              <a:rPr lang="ru-RU" sz="2400" dirty="0" smtClean="0"/>
              <a:t>??? - </a:t>
            </a:r>
            <a:r>
              <a:rPr lang="ru-RU" sz="2400" dirty="0"/>
              <a:t>от чего зависит ваш вес</a:t>
            </a:r>
            <a:r>
              <a:rPr lang="ru-RU" sz="2400" dirty="0" smtClean="0"/>
              <a:t>?</a:t>
            </a:r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 rot="5400000">
            <a:off x="5558903" y="3593907"/>
            <a:ext cx="532263" cy="541928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95401" y="4869665"/>
            <a:ext cx="93393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Тема «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СВЯЗЬ МЕЖДУ ВЕЛИЧИНАМИ</a:t>
            </a:r>
            <a:r>
              <a:rPr lang="ru-RU" sz="4000" dirty="0" smtClean="0"/>
              <a:t>»</a:t>
            </a:r>
            <a:endParaRPr lang="ru-RU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746861" y="4131002"/>
            <a:ext cx="21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ЗАВИСИМОСТЬ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554070" y="4476174"/>
            <a:ext cx="486770" cy="464024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7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dirty="0" smtClean="0"/>
              <a:t>3.  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7727268"/>
              </p:ext>
            </p:extLst>
          </p:nvPr>
        </p:nvGraphicFramePr>
        <p:xfrm>
          <a:off x="2072639" y="816727"/>
          <a:ext cx="8823959" cy="37933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6450"/>
                <a:gridCol w="5345060"/>
                <a:gridCol w="983946"/>
                <a:gridCol w="1798503"/>
              </a:tblGrid>
              <a:tr h="5839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 парты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Задание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Ответы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ц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- 2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  <a:tr h="267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Вычислите значение у по формуле у=2х+3, если х = -4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517" marR="54517" marT="0" marB="0"/>
                </a:tc>
              </a:tr>
            </a:tbl>
          </a:graphicData>
        </a:graphic>
      </p:graphicFrame>
      <p:sp>
        <p:nvSpPr>
          <p:cNvPr id="5" name="Стрелка вправо 4"/>
          <p:cNvSpPr/>
          <p:nvPr/>
        </p:nvSpPr>
        <p:spPr>
          <a:xfrm rot="5400000">
            <a:off x="5836920" y="4663440"/>
            <a:ext cx="518160" cy="411480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76600" y="5120640"/>
            <a:ext cx="5227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Тема «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ФУНКЦИЯ</a:t>
            </a:r>
            <a:r>
              <a:rPr lang="ru-RU" sz="4000" dirty="0" smtClean="0"/>
              <a:t>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6411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99" y="483870"/>
            <a:ext cx="7868919" cy="590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42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dirty="0" smtClean="0"/>
              <a:t>4.  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329"/>
            <a:ext cx="1579137" cy="1051739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27139"/>
              </p:ext>
            </p:extLst>
          </p:nvPr>
        </p:nvGraphicFramePr>
        <p:xfrm>
          <a:off x="1621263" y="417341"/>
          <a:ext cx="9150822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0274"/>
                <a:gridCol w="3050274"/>
                <a:gridCol w="3050274"/>
              </a:tblGrid>
              <a:tr h="546377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1.«</a:t>
                      </a:r>
                      <a:r>
                        <a:rPr lang="en-US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Smart mini</a:t>
                      </a:r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» входит не только абонентская плата в размере 120 рублей, но и плата за разговор в минуту с другими операторами сотовой связи России, каждая минута разговора равна 2 рубля. </a:t>
                      </a:r>
                      <a:b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</a:br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2. Вычислим плату за телефон в течение месяца, если мы вели разговор через оператора другой сотовой связи 2 мин, 4 мин, 6 мин., 10 мин.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- записать выражение для вычисления платы за телефон для 2мин, 4 мин, 6мин, 10мин.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- вывести общую формулы для вычисления платы за телефон.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2. Работа с учебником.</a:t>
                      </a:r>
                    </a:p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Дать определение следующим понятиям </a:t>
                      </a:r>
                    </a:p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Функция –</a:t>
                      </a:r>
                    </a:p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Аргумент функции – </a:t>
                      </a:r>
                    </a:p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Область определения - </a:t>
                      </a:r>
                    </a:p>
                    <a:p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Значение функции - </a:t>
                      </a:r>
                    </a:p>
                    <a:p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В карточке «Зависимость платы за телефон» отметить точкой значения платы при 4мин, 6мин, 8мин, 10мин. </a:t>
                      </a:r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Определить по графику область определения и область значения функции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6252" y="2285999"/>
            <a:ext cx="2103342" cy="217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39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68991" y="723331"/>
            <a:ext cx="846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5.</a:t>
            </a:r>
          </a:p>
          <a:p>
            <a:endParaRPr lang="ru-RU" sz="20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542489"/>
              </p:ext>
            </p:extLst>
          </p:nvPr>
        </p:nvGraphicFramePr>
        <p:xfrm>
          <a:off x="1528549" y="532260"/>
          <a:ext cx="9383292" cy="5190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2257"/>
                <a:gridCol w="3193576"/>
                <a:gridCol w="3487459"/>
              </a:tblGrid>
              <a:tr h="70968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Задание1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Задание2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Задание3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03577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+ 2∙2 = 124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руб.</a:t>
                      </a:r>
                    </a:p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+ 2∙4 = 128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руб.</a:t>
                      </a:r>
                    </a:p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+ 2∙6 =132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руб.</a:t>
                      </a:r>
                    </a:p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+ 2∙8 = 136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руб.</a:t>
                      </a:r>
                    </a:p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+ 2∙10 = 140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руб. </a:t>
                      </a:r>
                    </a:p>
                    <a:p>
                      <a:pPr algn="just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 = 120 + 2∙t </a:t>
                      </a:r>
                    </a:p>
                    <a:p>
                      <a:pPr algn="just"/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1)	Функция – </a:t>
                      </a:r>
                      <a:r>
                        <a:rPr lang="ru-RU" sz="1800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правило, с помощью которого по каждому значению независимой переменной можно найти единственное значение зависимой переменной.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2)	Аргумент функции – </a:t>
                      </a:r>
                      <a:r>
                        <a:rPr lang="ru-RU" sz="1800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независимая переменная.</a:t>
                      </a:r>
                    </a:p>
                    <a:p>
                      <a:pPr marL="342900" indent="-342900" algn="just">
                        <a:buAutoNum type="arabicParenR" startAt="3"/>
                      </a:pP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Область определения – 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ru-RU" sz="1800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все значения, которые принимает аргумент.</a:t>
                      </a:r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just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4)	Значение функции - </a:t>
                      </a:r>
                      <a:r>
                        <a:rPr lang="ru-RU" sz="1800" kern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значение зависимой функции.</a:t>
                      </a:r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«Зависимость платы за телефон</a:t>
                      </a:r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»</a:t>
                      </a: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l"/>
                      <a:endPara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algn="l"/>
                      <a:r>
                        <a:rPr lang="ru-RU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Область определения от 2 до</a:t>
                      </a:r>
                      <a:r>
                        <a:rPr lang="ru-RU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10</a:t>
                      </a:r>
                    </a:p>
                    <a:p>
                      <a:pPr algn="l"/>
                      <a:r>
                        <a:rPr lang="ru-RU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Область значения от 124 до 140</a:t>
                      </a:r>
                    </a:p>
                    <a:p>
                      <a:pPr algn="l"/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326" y="1713488"/>
            <a:ext cx="2847079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2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601008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>6. 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5743" y="982133"/>
            <a:ext cx="4237520" cy="21017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65958"/>
            <a:ext cx="5431674" cy="19823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95" y="3585070"/>
            <a:ext cx="4542068" cy="211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52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58736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7. </a:t>
            </a:r>
            <a:r>
              <a:rPr lang="ru-RU" sz="2000" smtClean="0">
                <a:solidFill>
                  <a:schemeClr val="accent3">
                    <a:lumMod val="50000"/>
                  </a:schemeClr>
                </a:solidFill>
              </a:rPr>
              <a:t>ДОМАШНЕЕ 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ЗАДАНИЕ</a:t>
            </a:r>
            <a:r>
              <a:rPr lang="ru-RU" sz="2000" dirty="0" smtClean="0"/>
              <a:t>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569493"/>
            <a:ext cx="9601196" cy="2797791"/>
          </a:xfrm>
        </p:spPr>
        <p:txBody>
          <a:bodyPr/>
          <a:lstStyle/>
          <a:p>
            <a:r>
              <a:rPr lang="ru-RU" dirty="0"/>
              <a:t>1 уровень – обязательный. §20, вопросы 1-8, №157, 158, 159. </a:t>
            </a:r>
          </a:p>
          <a:p>
            <a:r>
              <a:rPr lang="ru-RU" dirty="0"/>
              <a:t>2 уровень – средний. Подобрать примеры зависимости одной величины от другой из любых отраслей жизни.</a:t>
            </a:r>
          </a:p>
          <a:p>
            <a:r>
              <a:rPr lang="ru-RU" dirty="0"/>
              <a:t>3 уровень – повышенный. Разобрать функциональную зависимость оплаты коммунальных услуг, вывести формулу для вычисления любой услуги, построить график функции.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149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1753" y="436728"/>
            <a:ext cx="9601196" cy="46402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8. 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ЛИСТ САМООЦЕНКИ.</a:t>
            </a: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467542"/>
              </p:ext>
            </p:extLst>
          </p:nvPr>
        </p:nvGraphicFramePr>
        <p:xfrm>
          <a:off x="1812878" y="764274"/>
          <a:ext cx="8538946" cy="53821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826"/>
                <a:gridCol w="1337589"/>
                <a:gridCol w="3527597"/>
                <a:gridCol w="416606"/>
                <a:gridCol w="2716707"/>
                <a:gridCol w="292621"/>
              </a:tblGrid>
              <a:tr h="5732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№п/п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Деятельность учащегося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Критерии самооценки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err="1" smtClean="0">
                          <a:effectLst/>
                        </a:rPr>
                        <a:t>Самооц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 vert="vert27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Критерии оценки одноклассника по парте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Оценка одноклассника (Ф. И.)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 vert="vert270"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052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Формулировка темы урока, цели и задач урока.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Ясам смог определить тему, цель и задачи урока - 2 б.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Я смог определить только тему урока - 1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Я не смог определить тему, цель и задачи урока - 0 б.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Принимал участие в определении темы урока, цели урока, или задач урока - 1 б.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Не принимал участие в определении темы урока, цели урока, или задач урока 0 б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  <a:tr h="7876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2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Что я буду делать для достижения цели.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Я сам определил, как достичь цели урока - 1балл.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Я не смог определить, как достичь цели урока - 0 баллов.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Принимал участие в планировании действий для достижения цели урока - 1 </a:t>
                      </a:r>
                      <a:r>
                        <a:rPr lang="ru-RU" sz="1200" dirty="0" smtClean="0">
                          <a:effectLst/>
                        </a:rPr>
                        <a:t>б.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Не </a:t>
                      </a:r>
                      <a:r>
                        <a:rPr lang="ru-RU" sz="1200" dirty="0">
                          <a:effectLst/>
                        </a:rPr>
                        <a:t>принимал участие в планировании действий для достижения цели урока 0 б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  <a:tr h="522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3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Выполнение практической работы в паре.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 Участвовал в работе группы –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Не участвовал в работе группы – 0 балл.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Участвовал в работе группы –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Не участвовал в работе группы – 0 балл.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  <a:tr h="5600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Работа в группе по работе с кейсом.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 Участвовал в работе группы –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Не участвовал в работе группы – 0 балл.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Участвовал в работе группы –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Не участвовал в работе группы – 0 балл.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  <a:tr h="522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5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Выполнение задания с графиками функций.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Сделал все примеры сам -2 балла.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Сделал меньше половины сам- 0 баллов.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Справился у доски с заданием 1 балл.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Не справился у доски с заданием 0 баллов.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  <a:tr h="522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6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Выбор домашнего задания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балла - выбрали 3 задания из 3, 2 балла – выбрали только 2 номера, 1 балл – выбрал 1 задание из 3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Не оценивается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97" marR="64897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28096" y="18424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965278" y="6059606"/>
            <a:ext cx="7983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Поставьте себе оценку: если вы набрали 8-10 баллов - «5»;  5 – 7 баллов – «4»;  4 – 5 баллов – «3».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96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96</TotalTime>
  <Words>846</Words>
  <Application>Microsoft Office PowerPoint</Application>
  <PresentationFormat>Широкоэкранный</PresentationFormat>
  <Paragraphs>167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Garamond</vt:lpstr>
      <vt:lpstr>Times New Roman</vt:lpstr>
      <vt:lpstr>Натуральные материалы</vt:lpstr>
      <vt:lpstr> «Связи между величинами. Функция»</vt:lpstr>
      <vt:lpstr>1. </vt:lpstr>
      <vt:lpstr>3.  </vt:lpstr>
      <vt:lpstr>Презентация PowerPoint</vt:lpstr>
      <vt:lpstr>4.  </vt:lpstr>
      <vt:lpstr>Презентация PowerPoint</vt:lpstr>
      <vt:lpstr>6. </vt:lpstr>
      <vt:lpstr>7. ДОМАШНЕЕ ЗАДАНИЕ:</vt:lpstr>
      <vt:lpstr>8. ЛИСТ САМООЦЕНКИ.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«Связи между величинами. Функция»</dc:title>
  <dc:creator>ELVIRA</dc:creator>
  <cp:lastModifiedBy>ELVIRA</cp:lastModifiedBy>
  <cp:revision>9</cp:revision>
  <dcterms:created xsi:type="dcterms:W3CDTF">2018-02-18T13:41:04Z</dcterms:created>
  <dcterms:modified xsi:type="dcterms:W3CDTF">2018-02-19T08:04:11Z</dcterms:modified>
</cp:coreProperties>
</file>