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sldIdLst>
    <p:sldId id="256" r:id="rId2"/>
    <p:sldId id="257" r:id="rId3"/>
    <p:sldId id="267" r:id="rId4"/>
    <p:sldId id="289" r:id="rId5"/>
    <p:sldId id="303" r:id="rId6"/>
    <p:sldId id="298" r:id="rId7"/>
    <p:sldId id="300" r:id="rId8"/>
    <p:sldId id="301" r:id="rId9"/>
    <p:sldId id="299" r:id="rId10"/>
    <p:sldId id="302" r:id="rId11"/>
    <p:sldId id="310" r:id="rId12"/>
    <p:sldId id="304" r:id="rId13"/>
    <p:sldId id="290" r:id="rId14"/>
    <p:sldId id="294" r:id="rId15"/>
    <p:sldId id="269" r:id="rId16"/>
    <p:sldId id="308" r:id="rId17"/>
    <p:sldId id="271" r:id="rId18"/>
    <p:sldId id="291" r:id="rId19"/>
    <p:sldId id="296" r:id="rId20"/>
    <p:sldId id="307" r:id="rId21"/>
    <p:sldId id="297" r:id="rId22"/>
    <p:sldId id="305" r:id="rId23"/>
    <p:sldId id="283" r:id="rId24"/>
    <p:sldId id="284" r:id="rId25"/>
    <p:sldId id="285" r:id="rId26"/>
    <p:sldId id="286" r:id="rId27"/>
    <p:sldId id="306" r:id="rId28"/>
    <p:sldId id="282" r:id="rId29"/>
    <p:sldId id="309" r:id="rId30"/>
    <p:sldId id="287" r:id="rId31"/>
    <p:sldId id="293" r:id="rId32"/>
    <p:sldId id="292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30495E"/>
    <a:srgbClr val="92B0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705" autoAdjust="0"/>
    <p:restoredTop sz="94660"/>
  </p:normalViewPr>
  <p:slideViewPr>
    <p:cSldViewPr snapToGrid="0">
      <p:cViewPr varScale="1">
        <p:scale>
          <a:sx n="28" d="100"/>
          <a:sy n="28" d="100"/>
        </p:scale>
        <p:origin x="53" y="1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7" d="100"/>
        <a:sy n="47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3173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494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162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6175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8127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13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818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8835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713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582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388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F0FBA2D-04A8-49E4-977B-7FCCAC939348}" type="datetimeFigureOut">
              <a:rPr lang="ru-RU" smtClean="0"/>
              <a:t>02.02.2018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356555E-B51F-4775-B4D7-806061E6C2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986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99px.ru/sstorage/86/2016/04/image_861704161649497929267.gif" TargetMode="External"/><Relationship Id="rId13" Type="http://schemas.openxmlformats.org/officeDocument/2006/relationships/hyperlink" Target="https://image.jimcdn.com/app/cms/image/transf/none/path/s3185a5c87f99ac3f/image/i057d309e98b8844c/version/1279376532/image.gif" TargetMode="External"/><Relationship Id="rId18" Type="http://schemas.openxmlformats.org/officeDocument/2006/relationships/hyperlink" Target="https://avatars.mds.yandex.net/get-pdb/881477/eb301ec0-32c5-419d-8c04-51f2e9cedfca/orig" TargetMode="External"/><Relationship Id="rId3" Type="http://schemas.openxmlformats.org/officeDocument/2006/relationships/hyperlink" Target="http://repetitor.org.ua/media/1532892.jpg" TargetMode="External"/><Relationship Id="rId7" Type="http://schemas.openxmlformats.org/officeDocument/2006/relationships/hyperlink" Target="http://mirpozitiva.ru/uploads/posts/2017-03/1489244866_krol.gif" TargetMode="External"/><Relationship Id="rId12" Type="http://schemas.openxmlformats.org/officeDocument/2006/relationships/hyperlink" Target="http://rusaliir.narod.ru/dog_walks_man.gif" TargetMode="External"/><Relationship Id="rId17" Type="http://schemas.openxmlformats.org/officeDocument/2006/relationships/hyperlink" Target="https://www.kursoteka.ru/course/2893" TargetMode="External"/><Relationship Id="rId2" Type="http://schemas.openxmlformats.org/officeDocument/2006/relationships/hyperlink" Target="https://cdn.lifehacker.ru/wp-content/uploads/2017/06/english_1498396196-1140x570.jpg" TargetMode="External"/><Relationship Id="rId16" Type="http://schemas.openxmlformats.org/officeDocument/2006/relationships/hyperlink" Target="https://www.smusd.org/cms/lib3/CA01000805/Centricity/Domain/1742/school-animation-pencil.gif" TargetMode="External"/><Relationship Id="rId20" Type="http://schemas.openxmlformats.org/officeDocument/2006/relationships/hyperlink" Target="https://ru.savefrom.net/#url=http://youtube.com/watch?v=HrHqq8xJiU4&amp;utm_source=youtube.com&amp;utm_medium=short_domains&amp;utm_campaign=www.ssyoutube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s_gptz_5.gptz.zabedu.ru/files/org/1285/5426a3676b9c9.gif" TargetMode="External"/><Relationship Id="rId11" Type="http://schemas.openxmlformats.org/officeDocument/2006/relationships/hyperlink" Target="http://99px.ru/sstorage/1/2016/06/image_10606160007581002006.gif" TargetMode="External"/><Relationship Id="rId5" Type="http://schemas.openxmlformats.org/officeDocument/2006/relationships/hyperlink" Target="http://www.playcast.ru/uploads/2017/02/17/21680406.gif" TargetMode="External"/><Relationship Id="rId15" Type="http://schemas.openxmlformats.org/officeDocument/2006/relationships/hyperlink" Target="https://img-fotki.yandex.ru/get/4307/marya-foygl.37/0_254cf_43d192e1_L" TargetMode="External"/><Relationship Id="rId10" Type="http://schemas.openxmlformats.org/officeDocument/2006/relationships/hyperlink" Target="https://www.koshkimira.ru/images/191.gif" TargetMode="External"/><Relationship Id="rId19" Type="http://schemas.openxmlformats.org/officeDocument/2006/relationships/hyperlink" Target="http://blestiashky.narod.ru/1/smayl56.gif" TargetMode="External"/><Relationship Id="rId4" Type="http://schemas.openxmlformats.org/officeDocument/2006/relationships/hyperlink" Target="https://blog.stanis.ru/img/30016.gif" TargetMode="External"/><Relationship Id="rId9" Type="http://schemas.openxmlformats.org/officeDocument/2006/relationships/hyperlink" Target="http://ocls.kyivlibs.org.ua/gaidar/g_koleydockop_2015/2015_05_27/school_boy_reading_book.gif" TargetMode="External"/><Relationship Id="rId14" Type="http://schemas.openxmlformats.org/officeDocument/2006/relationships/hyperlink" Target="https://grischenkonatalia.files.wordpress.com/2016/01/question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27069" y="385691"/>
            <a:ext cx="5608613" cy="164630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English tenses</a:t>
            </a:r>
            <a:endParaRPr lang="ru-RU" sz="40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592248" y="4083086"/>
            <a:ext cx="12784248" cy="2580090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Present Continuous and </a:t>
            </a:r>
          </a:p>
          <a:p>
            <a:pPr algn="ctr"/>
            <a:r>
              <a:rPr lang="en-US" sz="6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Present Simple </a:t>
            </a:r>
            <a:endParaRPr lang="ru-RU" sz="6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cdn.lifehacker.ru/wp-content/uploads/2017/06/english_1498396196-1140x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742" y="92335"/>
            <a:ext cx="5983175" cy="2991588"/>
          </a:xfrm>
          <a:prstGeom prst="rect">
            <a:avLst/>
          </a:prstGeom>
          <a:noFill/>
          <a:ln>
            <a:solidFill>
              <a:srgbClr val="92B0C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s2.favim.com/orig/28/england-flag-uk-Favim.com-238563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371" y="2495331"/>
            <a:ext cx="1430629" cy="102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Похожее изображение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45" y="565683"/>
            <a:ext cx="2453950" cy="245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21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14611" y="233823"/>
            <a:ext cx="8596668" cy="1302707"/>
          </a:xfrm>
        </p:spPr>
        <p:txBody>
          <a:bodyPr>
            <a:normAutofit/>
          </a:bodyPr>
          <a:lstStyle/>
          <a:p>
            <a:pPr algn="ctr"/>
            <a:r>
              <a:rPr 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 be</a:t>
            </a: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5921" y="1322890"/>
            <a:ext cx="11199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algn="just"/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7" name="he"/>
          <p:cNvSpPr/>
          <p:nvPr/>
        </p:nvSpPr>
        <p:spPr>
          <a:xfrm>
            <a:off x="1034151" y="2742535"/>
            <a:ext cx="12659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algn="just"/>
            <a:r>
              <a:rPr 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</a:p>
        </p:txBody>
      </p:sp>
      <p:sp>
        <p:nvSpPr>
          <p:cNvPr id="8" name="we, you, they"/>
          <p:cNvSpPr/>
          <p:nvPr/>
        </p:nvSpPr>
        <p:spPr>
          <a:xfrm>
            <a:off x="6059488" y="1724663"/>
            <a:ext cx="14141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4" descr="http://mdou65.edu.yar.ru/images/gr/tsiplyata_idut_w286_h13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087" y="4876016"/>
            <a:ext cx="3847698" cy="174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I"/>
          <p:cNvSpPr/>
          <p:nvPr/>
        </p:nvSpPr>
        <p:spPr>
          <a:xfrm>
            <a:off x="691643" y="1271747"/>
            <a:ext cx="12459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algn="just"/>
            <a:r>
              <a:rPr 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I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071065" y="3048244"/>
            <a:ext cx="12821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</p:txBody>
      </p:sp>
      <p:sp>
        <p:nvSpPr>
          <p:cNvPr id="3" name="are"/>
          <p:cNvSpPr/>
          <p:nvPr/>
        </p:nvSpPr>
        <p:spPr>
          <a:xfrm>
            <a:off x="7859010" y="1712347"/>
            <a:ext cx="123835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</a:p>
        </p:txBody>
      </p:sp>
      <p:sp>
        <p:nvSpPr>
          <p:cNvPr id="12" name="she,"/>
          <p:cNvSpPr/>
          <p:nvPr/>
        </p:nvSpPr>
        <p:spPr>
          <a:xfrm>
            <a:off x="913405" y="3809595"/>
            <a:ext cx="12659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algn="just"/>
            <a:r>
              <a:rPr 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she</a:t>
            </a:r>
            <a:endParaRPr lang="en-US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it"/>
          <p:cNvSpPr/>
          <p:nvPr/>
        </p:nvSpPr>
        <p:spPr>
          <a:xfrm>
            <a:off x="947174" y="5144737"/>
            <a:ext cx="12659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endParaRPr lang="en-US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056579" y="4034934"/>
            <a:ext cx="12821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66146" y="5140337"/>
            <a:ext cx="12821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</p:txBody>
      </p:sp>
      <p:sp>
        <p:nvSpPr>
          <p:cNvPr id="16" name="are"/>
          <p:cNvSpPr/>
          <p:nvPr/>
        </p:nvSpPr>
        <p:spPr>
          <a:xfrm>
            <a:off x="7821457" y="2540992"/>
            <a:ext cx="123835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</a:p>
        </p:txBody>
      </p:sp>
      <p:sp>
        <p:nvSpPr>
          <p:cNvPr id="17" name="you,"/>
          <p:cNvSpPr/>
          <p:nvPr/>
        </p:nvSpPr>
        <p:spPr>
          <a:xfrm>
            <a:off x="6059488" y="2627244"/>
            <a:ext cx="13765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hey"/>
          <p:cNvSpPr/>
          <p:nvPr/>
        </p:nvSpPr>
        <p:spPr>
          <a:xfrm>
            <a:off x="5916449" y="3684536"/>
            <a:ext cx="19050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hey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are"/>
          <p:cNvSpPr/>
          <p:nvPr/>
        </p:nvSpPr>
        <p:spPr>
          <a:xfrm>
            <a:off x="7821457" y="3570172"/>
            <a:ext cx="123835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73215" y="6185642"/>
            <a:ext cx="4179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</a:rPr>
              <a:t>щёлкнуть по местоимению, появится глагол. </a:t>
            </a:r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68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14" grpId="1"/>
      <p:bldP spid="15" grpId="0"/>
      <p:bldP spid="16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http://99px.ru/sstorage/86/2016/04/image_86170416164949792926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99" y="2107867"/>
            <a:ext cx="3336495" cy="329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blog.stanis.ru/img/3001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920" y="545626"/>
            <a:ext cx="1792365" cy="2477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50005" y="423837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7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7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endParaRPr lang="ru-RU" sz="7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110860" y="1563881"/>
            <a:ext cx="1702806" cy="696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go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en-US" sz="40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3"/>
          <p:cNvSpPr txBox="1">
            <a:spLocks/>
          </p:cNvSpPr>
          <p:nvPr/>
        </p:nvSpPr>
        <p:spPr>
          <a:xfrm>
            <a:off x="3672562" y="2351671"/>
            <a:ext cx="2141104" cy="5289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jump  </a:t>
            </a: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en-US" sz="40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3"/>
          <p:cNvSpPr txBox="1">
            <a:spLocks/>
          </p:cNvSpPr>
          <p:nvPr/>
        </p:nvSpPr>
        <p:spPr>
          <a:xfrm>
            <a:off x="3587122" y="2880607"/>
            <a:ext cx="2575111" cy="5804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37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run   </a:t>
            </a:r>
            <a:r>
              <a:rPr lang="en-US" sz="37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3"/>
          <p:cNvSpPr txBox="1">
            <a:spLocks/>
          </p:cNvSpPr>
          <p:nvPr/>
        </p:nvSpPr>
        <p:spPr>
          <a:xfrm>
            <a:off x="3801488" y="3512536"/>
            <a:ext cx="2012178" cy="549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swim    -</a:t>
            </a:r>
            <a:endParaRPr lang="en-US" sz="40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3"/>
          <p:cNvSpPr txBox="1">
            <a:spLocks/>
          </p:cNvSpPr>
          <p:nvPr/>
        </p:nvSpPr>
        <p:spPr>
          <a:xfrm>
            <a:off x="3551558" y="4138780"/>
            <a:ext cx="2699135" cy="59889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play   -</a:t>
            </a:r>
            <a:endParaRPr lang="en-US" sz="40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3"/>
          <p:cNvSpPr txBox="1">
            <a:spLocks/>
          </p:cNvSpPr>
          <p:nvPr/>
        </p:nvSpPr>
        <p:spPr>
          <a:xfrm>
            <a:off x="3432395" y="5006118"/>
            <a:ext cx="2704284" cy="718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read  -</a:t>
            </a:r>
            <a:endParaRPr lang="ru-RU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бъект 3"/>
          <p:cNvSpPr txBox="1">
            <a:spLocks/>
          </p:cNvSpPr>
          <p:nvPr/>
        </p:nvSpPr>
        <p:spPr>
          <a:xfrm>
            <a:off x="5703512" y="1603832"/>
            <a:ext cx="2047741" cy="696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orbel" pitchFamily="34" charset="0"/>
              <a:buNone/>
            </a:pP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go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</a:p>
        </p:txBody>
      </p:sp>
      <p:sp>
        <p:nvSpPr>
          <p:cNvPr id="11" name="Объект 3"/>
          <p:cNvSpPr txBox="1">
            <a:spLocks/>
          </p:cNvSpPr>
          <p:nvPr/>
        </p:nvSpPr>
        <p:spPr>
          <a:xfrm>
            <a:off x="5454670" y="2351671"/>
            <a:ext cx="2455040" cy="5289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jump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</a:p>
        </p:txBody>
      </p:sp>
      <p:pic>
        <p:nvPicPr>
          <p:cNvPr id="3074" name="Picture 2" descr="http://www.playcast.ru/uploads/2017/02/17/21680406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773" y="1341089"/>
            <a:ext cx="1990203" cy="321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ds_gptz_5.gptz.zabedu.ru/files/org/1285/5426a3676b9c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53" y="2880608"/>
            <a:ext cx="3780726" cy="348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saraletourneau.files.wordpress.com/2014/11/bunny-hop.gif?w=67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717" y="1007136"/>
            <a:ext cx="1915240" cy="240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Объект 3"/>
          <p:cNvSpPr txBox="1">
            <a:spLocks/>
          </p:cNvSpPr>
          <p:nvPr/>
        </p:nvSpPr>
        <p:spPr>
          <a:xfrm>
            <a:off x="5326601" y="2869535"/>
            <a:ext cx="2612133" cy="5804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37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runn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082" name="Picture 10" descr="http://mirpozitiva.ru/uploads/posts/2017-03/1489244866_krol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427" y="5006118"/>
            <a:ext cx="4163537" cy="153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Объект 3"/>
          <p:cNvSpPr txBox="1">
            <a:spLocks/>
          </p:cNvSpPr>
          <p:nvPr/>
        </p:nvSpPr>
        <p:spPr>
          <a:xfrm>
            <a:off x="5454670" y="3546988"/>
            <a:ext cx="2828533" cy="549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swimm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</a:p>
        </p:txBody>
      </p:sp>
      <p:sp>
        <p:nvSpPr>
          <p:cNvPr id="19" name="Объект 3"/>
          <p:cNvSpPr txBox="1">
            <a:spLocks/>
          </p:cNvSpPr>
          <p:nvPr/>
        </p:nvSpPr>
        <p:spPr>
          <a:xfrm>
            <a:off x="5703512" y="4122662"/>
            <a:ext cx="2179076" cy="59889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</a:p>
        </p:txBody>
      </p:sp>
      <p:sp>
        <p:nvSpPr>
          <p:cNvPr id="21" name="Объект 3"/>
          <p:cNvSpPr txBox="1">
            <a:spLocks/>
          </p:cNvSpPr>
          <p:nvPr/>
        </p:nvSpPr>
        <p:spPr>
          <a:xfrm>
            <a:off x="5321727" y="5022236"/>
            <a:ext cx="2491239" cy="718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read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endParaRPr lang="ru-RU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83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6" grpId="0"/>
      <p:bldP spid="18" grpId="0"/>
      <p:bldP spid="19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6275" cy="3807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099" y="1387970"/>
            <a:ext cx="3575807" cy="4653586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40783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752303" y="3847994"/>
            <a:ext cx="5486401" cy="1179029"/>
          </a:xfrm>
        </p:spPr>
        <p:txBody>
          <a:bodyPr>
            <a:normAutofit/>
          </a:bodyPr>
          <a:lstStyle/>
          <a:p>
            <a:pPr marL="45720" indent="0" algn="l">
              <a:buNone/>
            </a:pP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paint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6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8988" cy="253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76207" cy="1524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6275" cy="3807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1506" y="3416308"/>
            <a:ext cx="88988" cy="2538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906" y="3568708"/>
            <a:ext cx="88988" cy="2538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2662" y="3714763"/>
            <a:ext cx="76275" cy="38074"/>
          </a:xfrm>
          <a:prstGeom prst="rect">
            <a:avLst/>
          </a:prstGeom>
        </p:spPr>
      </p:pic>
      <p:sp>
        <p:nvSpPr>
          <p:cNvPr id="13" name="Подзаголовок 2"/>
          <p:cNvSpPr txBox="1">
            <a:spLocks/>
          </p:cNvSpPr>
          <p:nvPr/>
        </p:nvSpPr>
        <p:spPr>
          <a:xfrm>
            <a:off x="4262906" y="2277653"/>
            <a:ext cx="6471633" cy="1105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73838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10772" y="2269702"/>
            <a:ext cx="6062406" cy="1326777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runn</a:t>
            </a:r>
            <a:r>
              <a:rPr lang="en-US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http://www.playcast.ru/uploads/2017/02/17/21680406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649" y="627528"/>
            <a:ext cx="2934211" cy="473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295400" y="2522763"/>
            <a:ext cx="4438650" cy="10737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653553" y="3880637"/>
            <a:ext cx="3442447" cy="10737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81674" y="627528"/>
            <a:ext cx="7187975" cy="1105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736743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2" grpId="1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ttp://mirpozitiva.ru/uploads/posts/2017-03/1489244866_kro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406" y="2602196"/>
            <a:ext cx="9489187" cy="349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3"/>
          <p:cNvSpPr txBox="1">
            <a:spLocks/>
          </p:cNvSpPr>
          <p:nvPr/>
        </p:nvSpPr>
        <p:spPr>
          <a:xfrm>
            <a:off x="2597499" y="2120137"/>
            <a:ext cx="5996903" cy="857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swimm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47248" y="1903766"/>
            <a:ext cx="4463302" cy="10737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800874" y="556951"/>
            <a:ext cx="7187975" cy="1105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76115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 animBg="1"/>
      <p:bldP spid="13" grpId="1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 txBox="1">
            <a:spLocks/>
          </p:cNvSpPr>
          <p:nvPr/>
        </p:nvSpPr>
        <p:spPr>
          <a:xfrm>
            <a:off x="1909960" y="1165399"/>
            <a:ext cx="9923452" cy="19298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She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play</a:t>
            </a:r>
            <a:r>
              <a:rPr lang="en-US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on the beach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://99px.ru/sstorage/86/2017/02/image_86080217194107317743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135" y="2830601"/>
            <a:ext cx="6213266" cy="363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263152" y="1757072"/>
            <a:ext cx="3334871" cy="896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134316" y="371579"/>
            <a:ext cx="7187975" cy="1105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she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9287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  <p:bldP spid="12" grpId="1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 txBox="1">
            <a:spLocks/>
          </p:cNvSpPr>
          <p:nvPr/>
        </p:nvSpPr>
        <p:spPr>
          <a:xfrm>
            <a:off x="3540525" y="1740784"/>
            <a:ext cx="5535463" cy="12272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jump</a:t>
            </a:r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https://image.jimcdn.com/app/cms/image/transf/none/path/s3185a5c87f99ac3f/image/i057d309e98b8844c/version/1279376532/imag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76" y="2354426"/>
            <a:ext cx="2784849" cy="347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image.jimcdn.com/app/cms/image/transf/none/path/s3185a5c87f99ac3f/image/i057d309e98b8844c/version/1279376532/imag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93680" y="2672234"/>
            <a:ext cx="2784849" cy="347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615550" y="1683632"/>
            <a:ext cx="4460438" cy="1086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. . . </a:t>
            </a:r>
            <a:endParaRPr lang="ru-RU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2465500" y="634998"/>
            <a:ext cx="7187975" cy="1105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78604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  <p:bldP spid="12" grpId="1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3"/>
          <p:cNvSpPr txBox="1">
            <a:spLocks/>
          </p:cNvSpPr>
          <p:nvPr/>
        </p:nvSpPr>
        <p:spPr>
          <a:xfrm>
            <a:off x="1989033" y="1568856"/>
            <a:ext cx="8608382" cy="1545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a walk.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http://rusaliir.narod.ru/dog_walks_ma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339" y="3051801"/>
            <a:ext cx="4362637" cy="333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797675" y="1778521"/>
            <a:ext cx="2976282" cy="1125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711227" y="525251"/>
            <a:ext cx="7187975" cy="110578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4240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 animBg="1"/>
      <p:bldP spid="12" grpId="1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3"/>
          <p:cNvSpPr txBox="1">
            <a:spLocks/>
          </p:cNvSpPr>
          <p:nvPr/>
        </p:nvSpPr>
        <p:spPr>
          <a:xfrm>
            <a:off x="1903214" y="1658087"/>
            <a:ext cx="8312547" cy="11009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read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book.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2" descr="http://99px.ru/sstorage/86/2016/04/image_86170416164949792926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535" y="2990037"/>
            <a:ext cx="3659583" cy="361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22535" y="1685363"/>
            <a:ext cx="3835515" cy="10737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514004" y="464099"/>
            <a:ext cx="7187975" cy="1105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41411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 animBg="1"/>
      <p:bldP spid="2" grpId="1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hat Are You Doing Song 1 - Action Verbs Set 1 - Learn English Kids (1)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25952.011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00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6392" y="2449158"/>
            <a:ext cx="6577367" cy="1356360"/>
          </a:xfrm>
        </p:spPr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30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endParaRPr lang="ru-RU" sz="9600" b="1" dirty="0">
              <a:solidFill>
                <a:srgbClr val="3049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https://grischenkonatalia.files.wordpress.com/2016/01/question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04" y="1129552"/>
            <a:ext cx="4300818" cy="430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90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4294967295"/>
          </p:nvPr>
        </p:nvSpPr>
        <p:spPr>
          <a:xfrm>
            <a:off x="5624620" y="2467428"/>
            <a:ext cx="4919731" cy="823249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swimming?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292" y="1382332"/>
            <a:ext cx="4085714" cy="481962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080760" y="3792146"/>
            <a:ext cx="343555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No, </a:t>
            </a:r>
            <a:r>
              <a:rPr lang="en-US" sz="5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</a:t>
            </a:r>
            <a:r>
              <a:rPr lang="en-US" sz="5400" dirty="0"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ru-RU" sz="5400" dirty="0"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04342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589592" y="1116160"/>
            <a:ext cx="5611557" cy="8064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reading?   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61546" y="4195482"/>
            <a:ext cx="6215554" cy="788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swimming? </a:t>
            </a:r>
            <a:endParaRPr lang="en-US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557445" y="2054358"/>
            <a:ext cx="4398666" cy="8080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</a:t>
            </a: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ocls.kyivlibs.org.ua/gaidar/g_koleydockop_2015/2015_05_27/school_boy_reading_book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76" y="611101"/>
            <a:ext cx="1773144" cy="288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002328" y="4977652"/>
            <a:ext cx="5393042" cy="8247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No, </a:t>
            </a: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https://www.koshkimira.ru/images/19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432" y="2578539"/>
            <a:ext cx="3268943" cy="345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19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://99px.ru/sstorage/1/2016/06/image_1060616000758100200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76912" y="562552"/>
            <a:ext cx="2970033" cy="297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9750" y="3532585"/>
            <a:ext cx="6153150" cy="1236371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playing?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40363" y="484102"/>
            <a:ext cx="6479587" cy="12878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jumping?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008953" y="1771989"/>
            <a:ext cx="4610797" cy="7707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</a:t>
            </a:r>
            <a:r>
              <a:rPr 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5619750" y="4814664"/>
            <a:ext cx="5304061" cy="12363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No, </a:t>
            </a:r>
            <a:r>
              <a:rPr 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 not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8" descr="https://saraletourneau.files.wordpress.com/2014/11/bunny-hop.gif?w=67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63" y="3213774"/>
            <a:ext cx="1915240" cy="240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s://saraletourneau.files.wordpress.com/2014/11/bunny-hop.gif?w=67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03143" y="3213775"/>
            <a:ext cx="1915240" cy="240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581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6392" y="2449158"/>
            <a:ext cx="6577367" cy="1356360"/>
          </a:xfrm>
        </p:spPr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30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</a:t>
            </a:r>
            <a:endParaRPr lang="ru-RU" sz="9600" b="1" dirty="0">
              <a:solidFill>
                <a:srgbClr val="3049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2" descr="https://www.smusd.org/cms/lib3/CA01000805/Centricity/Domain/1742/school-animation-penci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470" y="269838"/>
            <a:ext cx="28575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35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5876" y="197224"/>
            <a:ext cx="8596668" cy="931101"/>
          </a:xfrm>
        </p:spPr>
        <p:txBody>
          <a:bodyPr>
            <a:normAutofit/>
          </a:bodyPr>
          <a:lstStyle/>
          <a:p>
            <a:pPr algn="ctr"/>
            <a:r>
              <a:rPr lang="en-US" sz="4800" b="1" u="sng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Present Continuous</a:t>
            </a:r>
            <a:endParaRPr lang="ru-RU" sz="4800" b="1" u="sng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81249" y="1304267"/>
            <a:ext cx="692517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now, at the moment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21533" y="2495872"/>
            <a:ext cx="558488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</a:p>
          <a:p>
            <a:r>
              <a:rPr lang="en-US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7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V-</a:t>
            </a:r>
            <a:r>
              <a:rPr lang="en-US" sz="7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endParaRPr lang="en-US" sz="72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endParaRPr lang="en-US" sz="7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http://blestiashky.narod.ru/1/smayl5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4171" y="370816"/>
            <a:ext cx="1333500" cy="186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70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..they"/>
          <p:cNvSpPr>
            <a:spLocks noGrp="1"/>
          </p:cNvSpPr>
          <p:nvPr>
            <p:ph idx="1"/>
          </p:nvPr>
        </p:nvSpPr>
        <p:spPr>
          <a:xfrm>
            <a:off x="1873879" y="1325056"/>
            <a:ext cx="2299462" cy="43995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ru-RU" sz="6000" dirty="0" smtClean="0">
              <a:solidFill>
                <a:srgbClr val="3049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60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      </a:t>
            </a:r>
            <a:endParaRPr lang="ru-RU" sz="6000" dirty="0" smtClean="0">
              <a:solidFill>
                <a:srgbClr val="3049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6000" b="1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60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</a:p>
          <a:p>
            <a:pPr marL="0" indent="0">
              <a:buNone/>
            </a:pPr>
            <a:r>
              <a:rPr lang="en-US" sz="60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endParaRPr lang="ru-RU" sz="6000" dirty="0">
              <a:solidFill>
                <a:srgbClr val="3049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he"/>
          <p:cNvSpPr txBox="1">
            <a:spLocks/>
          </p:cNvSpPr>
          <p:nvPr/>
        </p:nvSpPr>
        <p:spPr>
          <a:xfrm>
            <a:off x="7005905" y="1656259"/>
            <a:ext cx="1851224" cy="28048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orbel" pitchFamily="34" charset="0"/>
              <a:buNone/>
            </a:pP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endParaRPr lang="ru-RU" sz="60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Corbel" pitchFamily="34" charset="0"/>
              <a:buNone/>
            </a:pP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 </a:t>
            </a:r>
          </a:p>
          <a:p>
            <a:pPr marL="0" indent="0">
              <a:buFont typeface="Corbel" pitchFamily="34" charset="0"/>
              <a:buNone/>
            </a:pPr>
            <a:r>
              <a:rPr lang="en-US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endParaRPr lang="ru-RU" sz="60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sp>
        <p:nvSpPr>
          <p:cNvPr id="5" name="lirt"/>
          <p:cNvSpPr txBox="1">
            <a:spLocks/>
          </p:cNvSpPr>
          <p:nvPr/>
        </p:nvSpPr>
        <p:spPr>
          <a:xfrm>
            <a:off x="3870672" y="2638324"/>
            <a:ext cx="2191884" cy="1229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orbel" pitchFamily="34" charset="0"/>
              <a:buNone/>
            </a:pPr>
            <a:r>
              <a:rPr lang="en-US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endParaRPr lang="ru-RU" sz="7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likes"/>
          <p:cNvSpPr txBox="1">
            <a:spLocks/>
          </p:cNvSpPr>
          <p:nvPr/>
        </p:nvSpPr>
        <p:spPr>
          <a:xfrm>
            <a:off x="8505050" y="2656253"/>
            <a:ext cx="2191884" cy="12298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orbel" pitchFamily="34" charset="0"/>
              <a:buNone/>
            </a:pPr>
            <a:r>
              <a:rPr lang="en-US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r>
              <a:rPr lang="en-US" sz="7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endParaRPr lang="ru-RU" sz="7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847007" y="181581"/>
            <a:ext cx="8596668" cy="1139869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ike</a:t>
            </a:r>
            <a:r>
              <a:rPr lang="ru-RU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likes</a:t>
            </a:r>
            <a:endParaRPr lang="ru-RU" sz="6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авая фигурная скобка 11"/>
          <p:cNvSpPr/>
          <p:nvPr/>
        </p:nvSpPr>
        <p:spPr>
          <a:xfrm>
            <a:off x="3173506" y="1321450"/>
            <a:ext cx="697166" cy="3824291"/>
          </a:xfrm>
          <a:prstGeom prst="rightBrace">
            <a:avLst/>
          </a:prstGeom>
          <a:ln w="38100">
            <a:solidFill>
              <a:srgbClr val="3049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авая фигурная скобка 12"/>
          <p:cNvSpPr/>
          <p:nvPr/>
        </p:nvSpPr>
        <p:spPr>
          <a:xfrm>
            <a:off x="8175812" y="1900516"/>
            <a:ext cx="255273" cy="2241177"/>
          </a:xfrm>
          <a:prstGeom prst="rightBrac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7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007" y="181581"/>
            <a:ext cx="8596668" cy="1139869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ike</a:t>
            </a:r>
            <a:r>
              <a:rPr lang="ru-RU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likes</a:t>
            </a:r>
            <a:endParaRPr lang="ru-RU" sz="6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like"/>
          <p:cNvSpPr txBox="1">
            <a:spLocks/>
          </p:cNvSpPr>
          <p:nvPr/>
        </p:nvSpPr>
        <p:spPr>
          <a:xfrm>
            <a:off x="4723579" y="2050688"/>
            <a:ext cx="2191884" cy="1229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orbel" pitchFamily="34" charset="0"/>
              <a:buNone/>
            </a:pPr>
            <a:r>
              <a:rPr lang="en-US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endParaRPr lang="ru-RU" sz="7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likes"/>
          <p:cNvSpPr txBox="1">
            <a:spLocks/>
          </p:cNvSpPr>
          <p:nvPr/>
        </p:nvSpPr>
        <p:spPr>
          <a:xfrm>
            <a:off x="4773664" y="3046057"/>
            <a:ext cx="2191884" cy="12298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orbel" pitchFamily="34" charset="0"/>
              <a:buNone/>
            </a:pPr>
            <a:r>
              <a:rPr lang="en-US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r>
              <a:rPr lang="en-US" sz="7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endParaRPr lang="ru-RU" sz="7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i"/>
          <p:cNvGrpSpPr/>
          <p:nvPr/>
        </p:nvGrpSpPr>
        <p:grpSpPr>
          <a:xfrm>
            <a:off x="1784905" y="554782"/>
            <a:ext cx="1769639" cy="2008464"/>
            <a:chOff x="2355963" y="1450563"/>
            <a:chExt cx="1485250" cy="2079350"/>
          </a:xfrm>
        </p:grpSpPr>
        <p:pic>
          <p:nvPicPr>
            <p:cNvPr id="6146" name="Picture 2" descr="https://demiart.ru/forum/uploads7/post-1856726-1303390955.jpg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0115866">
              <a:off x="2355963" y="1450563"/>
              <a:ext cx="1485250" cy="2079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Прямоугольник 7"/>
            <p:cNvSpPr/>
            <p:nvPr/>
          </p:nvSpPr>
          <p:spPr>
            <a:xfrm rot="20117564">
              <a:off x="2934569" y="1867254"/>
              <a:ext cx="549593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6000" b="1" dirty="0">
                  <a:solidFill>
                    <a:srgbClr val="30495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endParaRPr lang="ru-RU" sz="6000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we"/>
          <p:cNvGrpSpPr/>
          <p:nvPr/>
        </p:nvGrpSpPr>
        <p:grpSpPr>
          <a:xfrm rot="3800202">
            <a:off x="5892603" y="4759760"/>
            <a:ext cx="2045721" cy="1752240"/>
            <a:chOff x="2355963" y="1450563"/>
            <a:chExt cx="1485250" cy="2079350"/>
          </a:xfrm>
        </p:grpSpPr>
        <p:pic>
          <p:nvPicPr>
            <p:cNvPr id="12" name="Picture 2" descr="https://demiart.ru/forum/uploads7/post-1856726-1303390955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115866">
              <a:off x="2355963" y="1450563"/>
              <a:ext cx="1485250" cy="2079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Прямоугольник 12"/>
            <p:cNvSpPr/>
            <p:nvPr/>
          </p:nvSpPr>
          <p:spPr>
            <a:xfrm rot="20117564">
              <a:off x="2748526" y="1929408"/>
              <a:ext cx="1052863" cy="830997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4800" b="1" dirty="0" smtClean="0">
                  <a:solidFill>
                    <a:srgbClr val="30495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we</a:t>
              </a:r>
              <a:endParaRPr lang="ru-RU" sz="4800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you"/>
          <p:cNvGrpSpPr/>
          <p:nvPr/>
        </p:nvGrpSpPr>
        <p:grpSpPr>
          <a:xfrm rot="512034">
            <a:off x="2479009" y="4407356"/>
            <a:ext cx="2045855" cy="1893046"/>
            <a:chOff x="2355963" y="1450563"/>
            <a:chExt cx="1485250" cy="2079350"/>
          </a:xfrm>
        </p:grpSpPr>
        <p:pic>
          <p:nvPicPr>
            <p:cNvPr id="15" name="Picture 2" descr="https://demiart.ru/forum/uploads7/post-1856726-1303390955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115866">
              <a:off x="2355963" y="1450563"/>
              <a:ext cx="1485250" cy="2079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Прямоугольник 15"/>
            <p:cNvSpPr/>
            <p:nvPr/>
          </p:nvSpPr>
          <p:spPr>
            <a:xfrm rot="20117564">
              <a:off x="2724554" y="2106243"/>
              <a:ext cx="1088645" cy="707886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4000" b="1" dirty="0" smtClean="0">
                  <a:solidFill>
                    <a:srgbClr val="30495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You</a:t>
              </a:r>
              <a:endParaRPr lang="ru-RU" sz="8000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they"/>
          <p:cNvGrpSpPr/>
          <p:nvPr/>
        </p:nvGrpSpPr>
        <p:grpSpPr>
          <a:xfrm rot="512034">
            <a:off x="8888467" y="4304806"/>
            <a:ext cx="2045855" cy="1893046"/>
            <a:chOff x="2355963" y="1450563"/>
            <a:chExt cx="1485250" cy="2079350"/>
          </a:xfrm>
        </p:grpSpPr>
        <p:pic>
          <p:nvPicPr>
            <p:cNvPr id="18" name="Picture 2" descr="https://demiart.ru/forum/uploads7/post-1856726-1303390955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115866">
              <a:off x="2355963" y="1450563"/>
              <a:ext cx="1485250" cy="2079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рямоугольник 18"/>
            <p:cNvSpPr/>
            <p:nvPr/>
          </p:nvSpPr>
          <p:spPr>
            <a:xfrm rot="20117564">
              <a:off x="2724554" y="2071410"/>
              <a:ext cx="1088645" cy="777553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4000" b="1" dirty="0" smtClean="0">
                  <a:solidFill>
                    <a:srgbClr val="30495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they</a:t>
              </a:r>
              <a:endParaRPr lang="ru-RU" sz="8000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he"/>
          <p:cNvGrpSpPr/>
          <p:nvPr/>
        </p:nvGrpSpPr>
        <p:grpSpPr>
          <a:xfrm rot="1513849">
            <a:off x="6956399" y="806797"/>
            <a:ext cx="1949928" cy="2079350"/>
            <a:chOff x="2355963" y="1450563"/>
            <a:chExt cx="1485250" cy="2079350"/>
          </a:xfrm>
        </p:grpSpPr>
        <p:pic>
          <p:nvPicPr>
            <p:cNvPr id="22" name="Picture 2" descr="https://demiart.ru/forum/uploads7/post-1856726-1303390955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0115866">
              <a:off x="2355963" y="1450563"/>
              <a:ext cx="1485250" cy="2079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Прямоугольник 22"/>
            <p:cNvSpPr/>
            <p:nvPr/>
          </p:nvSpPr>
          <p:spPr>
            <a:xfrm rot="20117564">
              <a:off x="2760353" y="1833723"/>
              <a:ext cx="1043778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6000" b="1" dirty="0" smtClean="0">
                  <a:solidFill>
                    <a:srgbClr val="30495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he</a:t>
              </a:r>
              <a:endParaRPr lang="ru-RU" sz="6000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4" name="she"/>
          <p:cNvGrpSpPr/>
          <p:nvPr/>
        </p:nvGrpSpPr>
        <p:grpSpPr>
          <a:xfrm rot="1513849">
            <a:off x="321413" y="2676076"/>
            <a:ext cx="1949928" cy="2079350"/>
            <a:chOff x="2355963" y="1450563"/>
            <a:chExt cx="1485250" cy="2079350"/>
          </a:xfrm>
        </p:grpSpPr>
        <p:pic>
          <p:nvPicPr>
            <p:cNvPr id="25" name="Picture 2" descr="https://demiart.ru/forum/uploads7/post-1856726-1303390955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0115866">
              <a:off x="2355963" y="1450563"/>
              <a:ext cx="1485250" cy="2079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Прямоугольник 25"/>
            <p:cNvSpPr/>
            <p:nvPr/>
          </p:nvSpPr>
          <p:spPr>
            <a:xfrm rot="20117564">
              <a:off x="2654280" y="1876159"/>
              <a:ext cx="1043778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6000" b="1" dirty="0" smtClean="0">
                  <a:solidFill>
                    <a:srgbClr val="30495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she</a:t>
              </a:r>
              <a:endParaRPr lang="ru-RU" sz="6000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it"/>
          <p:cNvGrpSpPr/>
          <p:nvPr/>
        </p:nvGrpSpPr>
        <p:grpSpPr>
          <a:xfrm rot="2168649">
            <a:off x="9701051" y="1810632"/>
            <a:ext cx="1485250" cy="1936939"/>
            <a:chOff x="2355963" y="1450563"/>
            <a:chExt cx="1485250" cy="2079350"/>
          </a:xfrm>
        </p:grpSpPr>
        <p:pic>
          <p:nvPicPr>
            <p:cNvPr id="28" name="Picture 2" descr="https://demiart.ru/forum/uploads7/post-1856726-1303390955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0115866">
              <a:off x="2355963" y="1450563"/>
              <a:ext cx="1485250" cy="2079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Прямоугольник 28"/>
            <p:cNvSpPr/>
            <p:nvPr/>
          </p:nvSpPr>
          <p:spPr>
            <a:xfrm rot="20117564">
              <a:off x="2737189" y="1844176"/>
              <a:ext cx="1044676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6000" b="1" dirty="0" smtClean="0">
                  <a:solidFill>
                    <a:srgbClr val="30495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it</a:t>
              </a:r>
              <a:endParaRPr lang="ru-RU" sz="6000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7535335" y="6185642"/>
            <a:ext cx="382786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При щелчке по глаголу –он исчезает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73215" y="6185642"/>
            <a:ext cx="4179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</a:rPr>
              <a:t>щёлкать по местоимению, появится глагол. </a:t>
            </a:r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77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5" grpId="3"/>
      <p:bldP spid="5" grpId="4"/>
      <p:bldP spid="6" grpId="0"/>
      <p:bldP spid="6" grpId="1"/>
      <p:bldP spid="6" grpId="2"/>
      <p:bldP spid="6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6392" y="2449158"/>
            <a:ext cx="6577367" cy="1356360"/>
          </a:xfrm>
        </p:spPr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30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endParaRPr lang="ru-RU" sz="9600" b="1" dirty="0">
              <a:solidFill>
                <a:srgbClr val="3049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https://grischenkonatalia.files.wordpress.com/2016/01/question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304" y="1129552"/>
            <a:ext cx="4300818" cy="430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77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3747" y="180876"/>
            <a:ext cx="8596668" cy="977031"/>
          </a:xfrm>
        </p:spPr>
        <p:txBody>
          <a:bodyPr>
            <a:normAutofit/>
          </a:bodyPr>
          <a:lstStyle/>
          <a:p>
            <a:pPr algn="ctr"/>
            <a:r>
              <a:rPr lang="en-US" sz="5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5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o/does</a:t>
            </a:r>
            <a:endParaRPr lang="ru-RU" sz="5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95268" y="1954837"/>
            <a:ext cx="13805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64961" y="4688639"/>
            <a:ext cx="19363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Doe</a:t>
            </a:r>
            <a:r>
              <a:rPr lang="en-US" sz="6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ru-RU" sz="6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I..they"/>
          <p:cNvSpPr>
            <a:spLocks noGrp="1"/>
          </p:cNvSpPr>
          <p:nvPr>
            <p:ph idx="1"/>
          </p:nvPr>
        </p:nvSpPr>
        <p:spPr>
          <a:xfrm>
            <a:off x="4316492" y="1315457"/>
            <a:ext cx="1905014" cy="2508644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4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ru-RU" sz="4400" dirty="0" smtClean="0">
              <a:solidFill>
                <a:srgbClr val="3049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4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      </a:t>
            </a:r>
            <a:endParaRPr lang="ru-RU" sz="4400" dirty="0" smtClean="0">
              <a:solidFill>
                <a:srgbClr val="3049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4400" b="1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4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4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endParaRPr lang="ru-RU" sz="4400" dirty="0">
              <a:solidFill>
                <a:srgbClr val="3049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e"/>
          <p:cNvSpPr txBox="1">
            <a:spLocks/>
          </p:cNvSpPr>
          <p:nvPr/>
        </p:nvSpPr>
        <p:spPr>
          <a:xfrm>
            <a:off x="4439750" y="4234436"/>
            <a:ext cx="1689861" cy="21759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Corbel" pitchFamily="34" charset="0"/>
              <a:buNone/>
            </a:pPr>
            <a:r>
              <a:rPr lang="en-US" sz="4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endParaRPr lang="ru-RU" sz="48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Font typeface="Corbel" pitchFamily="34" charset="0"/>
              <a:buNone/>
            </a:pPr>
            <a:r>
              <a:rPr lang="en-US" sz="4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 </a:t>
            </a:r>
          </a:p>
          <a:p>
            <a:pPr marL="0" indent="0">
              <a:spcBef>
                <a:spcPts val="0"/>
              </a:spcBef>
              <a:buFont typeface="Corbel" pitchFamily="34" charset="0"/>
              <a:buNone/>
            </a:pPr>
            <a:r>
              <a:rPr lang="en-US" sz="4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endParaRPr lang="ru-RU" sz="48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  <p:sp>
        <p:nvSpPr>
          <p:cNvPr id="10" name="lirt"/>
          <p:cNvSpPr txBox="1">
            <a:spLocks/>
          </p:cNvSpPr>
          <p:nvPr/>
        </p:nvSpPr>
        <p:spPr>
          <a:xfrm>
            <a:off x="6499412" y="1954837"/>
            <a:ext cx="2191884" cy="1229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orbel" pitchFamily="34" charset="0"/>
              <a:buNone/>
            </a:pPr>
            <a:r>
              <a:rPr lang="en-US" sz="7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like?</a:t>
            </a:r>
            <a:endParaRPr lang="ru-RU" sz="7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lirt"/>
          <p:cNvSpPr txBox="1">
            <a:spLocks/>
          </p:cNvSpPr>
          <p:nvPr/>
        </p:nvSpPr>
        <p:spPr>
          <a:xfrm>
            <a:off x="6221506" y="4707477"/>
            <a:ext cx="2747696" cy="1229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orbel" pitchFamily="34" charset="0"/>
              <a:buNone/>
            </a:pPr>
            <a:r>
              <a:rPr lang="en-US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like_?</a:t>
            </a:r>
            <a:endParaRPr lang="ru-RU" sz="7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авая фигурная скобка 11"/>
          <p:cNvSpPr/>
          <p:nvPr/>
        </p:nvSpPr>
        <p:spPr>
          <a:xfrm>
            <a:off x="5588000" y="1562899"/>
            <a:ext cx="508280" cy="2261202"/>
          </a:xfrm>
          <a:prstGeom prst="rightBrace">
            <a:avLst/>
          </a:prstGeom>
          <a:ln w="38100">
            <a:solidFill>
              <a:srgbClr val="3049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авая фигурная скобка 12"/>
          <p:cNvSpPr/>
          <p:nvPr/>
        </p:nvSpPr>
        <p:spPr>
          <a:xfrm>
            <a:off x="5901242" y="4382259"/>
            <a:ext cx="209326" cy="1628421"/>
          </a:xfrm>
          <a:prstGeom prst="rightBrac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906665" y="6181516"/>
            <a:ext cx="6893750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</a:rPr>
              <a:t>щёлкать по местоимению, появится глагол. По второму щелчку - исчезнет </a:t>
            </a:r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44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  <p:bldP spid="10" grpId="0"/>
      <p:bldP spid="10" grpId="1"/>
      <p:bldP spid="11" grpId="0"/>
      <p:bldP spid="11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2881" y="2750820"/>
            <a:ext cx="9875520" cy="1356360"/>
          </a:xfrm>
        </p:spPr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30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Отрицание</a:t>
            </a:r>
            <a:endParaRPr lang="ru-RU" sz="9600" b="1" dirty="0">
              <a:solidFill>
                <a:srgbClr val="3049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0" name="Picture 2" descr="https://img-fotki.yandex.ru/get/4307/marya-foygl.37/0_254cf_43d192e1_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63" y="2016321"/>
            <a:ext cx="3228448" cy="240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78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 NOT"/>
          <p:cNvSpPr>
            <a:spLocks noGrp="1"/>
          </p:cNvSpPr>
          <p:nvPr>
            <p:ph type="title" idx="4294967295"/>
          </p:nvPr>
        </p:nvSpPr>
        <p:spPr>
          <a:xfrm>
            <a:off x="1302993" y="1070675"/>
            <a:ext cx="4389437" cy="2116137"/>
          </a:xfrm>
        </p:spPr>
        <p:txBody>
          <a:bodyPr>
            <a:noAutofit/>
          </a:bodyPr>
          <a:lstStyle/>
          <a:p>
            <a:pPr algn="ctr"/>
            <a:r>
              <a:rPr lang="en-US" sz="9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not =</a:t>
            </a:r>
            <a:endParaRPr lang="ru-RU" sz="9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does not"/>
          <p:cNvSpPr txBox="1">
            <a:spLocks/>
          </p:cNvSpPr>
          <p:nvPr/>
        </p:nvSpPr>
        <p:spPr>
          <a:xfrm>
            <a:off x="1017746" y="3346809"/>
            <a:ext cx="5184934" cy="19893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9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 not =</a:t>
            </a:r>
            <a:endParaRPr lang="ru-RU" sz="9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don't"/>
          <p:cNvSpPr txBox="1">
            <a:spLocks/>
          </p:cNvSpPr>
          <p:nvPr/>
        </p:nvSpPr>
        <p:spPr>
          <a:xfrm>
            <a:off x="5186587" y="1343808"/>
            <a:ext cx="4338413" cy="15927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9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don’t</a:t>
            </a:r>
            <a:endParaRPr lang="ru-RU" sz="9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doesn't"/>
          <p:cNvSpPr txBox="1">
            <a:spLocks/>
          </p:cNvSpPr>
          <p:nvPr/>
        </p:nvSpPr>
        <p:spPr>
          <a:xfrm>
            <a:off x="5971643" y="3209649"/>
            <a:ext cx="4194334" cy="19893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9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doesn’t</a:t>
            </a:r>
            <a:endParaRPr lang="ru-RU" sz="9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695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, we,you, they"/>
          <p:cNvSpPr>
            <a:spLocks noGrp="1"/>
          </p:cNvSpPr>
          <p:nvPr>
            <p:ph type="title"/>
          </p:nvPr>
        </p:nvSpPr>
        <p:spPr>
          <a:xfrm>
            <a:off x="1735668" y="1850189"/>
            <a:ext cx="2116666" cy="3280611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br>
              <a:rPr lang="en-US" sz="5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br>
              <a:rPr lang="en-US" sz="5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en-US" sz="72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72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b="1" dirty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5400" b="1" dirty="0" smtClean="0">
                <a:solidFill>
                  <a:srgbClr val="3049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hey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730877" y="2171700"/>
            <a:ext cx="2870200" cy="19811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doesn’t</a:t>
            </a:r>
            <a:endParaRPr lang="ru-RU" sz="5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953934" y="2442136"/>
            <a:ext cx="2243666" cy="14403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don’t</a:t>
            </a:r>
            <a:endParaRPr lang="ru-RU" sz="5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e, she, it"/>
          <p:cNvSpPr txBox="1">
            <a:spLocks/>
          </p:cNvSpPr>
          <p:nvPr/>
        </p:nvSpPr>
        <p:spPr>
          <a:xfrm>
            <a:off x="7010400" y="1879601"/>
            <a:ext cx="1439809" cy="25653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5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br>
              <a:rPr lang="en-US" sz="5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5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ru-RU" sz="5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25927" y="6089650"/>
            <a:ext cx="4179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</a:rPr>
              <a:t>щёлкать по местоимению, появится глагол</a:t>
            </a:r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3173506" y="1626251"/>
            <a:ext cx="697166" cy="3123550"/>
          </a:xfrm>
          <a:prstGeom prst="rightBrace">
            <a:avLst/>
          </a:prstGeom>
          <a:ln w="38100">
            <a:solidFill>
              <a:srgbClr val="30495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авая фигурная скобка 8"/>
          <p:cNvSpPr/>
          <p:nvPr/>
        </p:nvSpPr>
        <p:spPr>
          <a:xfrm>
            <a:off x="8277412" y="2078316"/>
            <a:ext cx="255273" cy="2241177"/>
          </a:xfrm>
          <a:prstGeom prst="rightBrac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70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0988" y="1616176"/>
            <a:ext cx="8595454" cy="1541172"/>
          </a:xfrm>
        </p:spPr>
        <p:txBody>
          <a:bodyPr>
            <a:normAutofit/>
          </a:bodyPr>
          <a:lstStyle/>
          <a:p>
            <a:pPr algn="ctr"/>
            <a:r>
              <a:rPr lang="en-US" sz="7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don’t</a:t>
            </a:r>
            <a:r>
              <a:rPr lang="en-US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like football.</a:t>
            </a:r>
            <a:endParaRPr lang="ru-RU" sz="7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816478" y="3157348"/>
            <a:ext cx="9690158" cy="2651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7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en-US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doesn’t</a:t>
            </a:r>
            <a:r>
              <a:rPr lang="en-US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like</a:t>
            </a:r>
            <a:r>
              <a:rPr lang="en-US" sz="72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tennis</a:t>
            </a:r>
            <a:r>
              <a:rPr lang="en-US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7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297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6002" y="969369"/>
            <a:ext cx="1127892" cy="982908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go-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ads give..."/>
          <p:cNvSpPr txBox="1">
            <a:spLocks/>
          </p:cNvSpPr>
          <p:nvPr/>
        </p:nvSpPr>
        <p:spPr>
          <a:xfrm>
            <a:off x="1981611" y="2910390"/>
            <a:ext cx="1752189" cy="123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</a:t>
            </a:r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atch..."/>
          <p:cNvSpPr txBox="1">
            <a:spLocks/>
          </p:cNvSpPr>
          <p:nvPr/>
        </p:nvSpPr>
        <p:spPr>
          <a:xfrm>
            <a:off x="942606" y="5372801"/>
            <a:ext cx="2276844" cy="9051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watch -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[s]"/>
          <p:cNvSpPr txBox="1">
            <a:spLocks/>
          </p:cNvSpPr>
          <p:nvPr/>
        </p:nvSpPr>
        <p:spPr>
          <a:xfrm>
            <a:off x="4972284" y="2143277"/>
            <a:ext cx="2295224" cy="861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[s]</a:t>
            </a:r>
            <a:endParaRPr lang="ru-RU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890771" y="196746"/>
            <a:ext cx="2295224" cy="861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[z]</a:t>
            </a:r>
            <a:endParaRPr lang="ru-RU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[iz]"/>
          <p:cNvSpPr txBox="1">
            <a:spLocks/>
          </p:cNvSpPr>
          <p:nvPr/>
        </p:nvSpPr>
        <p:spPr>
          <a:xfrm>
            <a:off x="4911876" y="4464448"/>
            <a:ext cx="2295224" cy="861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[iz]</a:t>
            </a:r>
            <a:endParaRPr lang="ru-RU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goes"/>
          <p:cNvSpPr txBox="1">
            <a:spLocks/>
          </p:cNvSpPr>
          <p:nvPr/>
        </p:nvSpPr>
        <p:spPr>
          <a:xfrm>
            <a:off x="1910789" y="969369"/>
            <a:ext cx="2547259" cy="982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</a:t>
            </a:r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play"/>
          <p:cNvSpPr txBox="1">
            <a:spLocks/>
          </p:cNvSpPr>
          <p:nvPr/>
        </p:nvSpPr>
        <p:spPr>
          <a:xfrm>
            <a:off x="3996529" y="989442"/>
            <a:ext cx="1951510" cy="982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play-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do"/>
          <p:cNvSpPr txBox="1">
            <a:spLocks/>
          </p:cNvSpPr>
          <p:nvPr/>
        </p:nvSpPr>
        <p:spPr>
          <a:xfrm>
            <a:off x="7974587" y="950021"/>
            <a:ext cx="1603494" cy="982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do-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laes"/>
          <p:cNvSpPr txBox="1">
            <a:spLocks/>
          </p:cNvSpPr>
          <p:nvPr/>
        </p:nvSpPr>
        <p:spPr>
          <a:xfrm>
            <a:off x="5594744" y="967096"/>
            <a:ext cx="2044894" cy="982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does"/>
          <p:cNvSpPr txBox="1">
            <a:spLocks/>
          </p:cNvSpPr>
          <p:nvPr/>
        </p:nvSpPr>
        <p:spPr>
          <a:xfrm>
            <a:off x="9017903" y="950021"/>
            <a:ext cx="1829392" cy="982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ad..."/>
          <p:cNvSpPr txBox="1">
            <a:spLocks/>
          </p:cNvSpPr>
          <p:nvPr/>
        </p:nvSpPr>
        <p:spPr>
          <a:xfrm>
            <a:off x="399909" y="2912663"/>
            <a:ext cx="1726420" cy="123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read-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works"/>
          <p:cNvSpPr txBox="1">
            <a:spLocks/>
          </p:cNvSpPr>
          <p:nvPr/>
        </p:nvSpPr>
        <p:spPr>
          <a:xfrm>
            <a:off x="9256106" y="2923454"/>
            <a:ext cx="2547620" cy="123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gives"/>
          <p:cNvSpPr txBox="1">
            <a:spLocks/>
          </p:cNvSpPr>
          <p:nvPr/>
        </p:nvSpPr>
        <p:spPr>
          <a:xfrm>
            <a:off x="5859880" y="2929440"/>
            <a:ext cx="1779758" cy="123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</a:t>
            </a:r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watch..."/>
          <p:cNvSpPr txBox="1">
            <a:spLocks/>
          </p:cNvSpPr>
          <p:nvPr/>
        </p:nvSpPr>
        <p:spPr>
          <a:xfrm>
            <a:off x="2866365" y="5370528"/>
            <a:ext cx="2993515" cy="9051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watch</a:t>
            </a:r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watch..."/>
          <p:cNvSpPr txBox="1">
            <a:spLocks/>
          </p:cNvSpPr>
          <p:nvPr/>
        </p:nvSpPr>
        <p:spPr>
          <a:xfrm>
            <a:off x="6432872" y="5370528"/>
            <a:ext cx="2413531" cy="9051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brush -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watch..."/>
          <p:cNvSpPr txBox="1">
            <a:spLocks/>
          </p:cNvSpPr>
          <p:nvPr/>
        </p:nvSpPr>
        <p:spPr>
          <a:xfrm>
            <a:off x="8173368" y="5383592"/>
            <a:ext cx="3518461" cy="9051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brush</a:t>
            </a:r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ads give..."/>
          <p:cNvSpPr txBox="1">
            <a:spLocks/>
          </p:cNvSpPr>
          <p:nvPr/>
        </p:nvSpPr>
        <p:spPr>
          <a:xfrm>
            <a:off x="4257591" y="2900465"/>
            <a:ext cx="1690448" cy="123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give-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gives"/>
          <p:cNvSpPr txBox="1">
            <a:spLocks/>
          </p:cNvSpPr>
          <p:nvPr/>
        </p:nvSpPr>
        <p:spPr>
          <a:xfrm>
            <a:off x="7564507" y="2929986"/>
            <a:ext cx="2274751" cy="123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work-</a:t>
            </a:r>
            <a:endParaRPr lang="ru-RU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618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6392" y="2449158"/>
            <a:ext cx="6577367" cy="1356360"/>
          </a:xfrm>
        </p:spPr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30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</a:t>
            </a:r>
            <a:endParaRPr lang="ru-RU" sz="9600" b="1" dirty="0">
              <a:solidFill>
                <a:srgbClr val="3049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2" descr="https://www.smusd.org/cms/lib3/CA01000805/Centricity/Domain/1742/school-animation-penci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470" y="269838"/>
            <a:ext cx="28575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97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8492" y="527849"/>
            <a:ext cx="8730566" cy="1115648"/>
          </a:xfrm>
        </p:spPr>
        <p:txBody>
          <a:bodyPr>
            <a:normAutofit/>
          </a:bodyPr>
          <a:lstStyle/>
          <a:p>
            <a:pPr algn="ctr"/>
            <a:r>
              <a:rPr lang="en-US" sz="4800" b="1" u="sng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Present Simple</a:t>
            </a:r>
            <a:endParaRPr lang="ru-RU" sz="4800" b="1" u="sng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1021" y="1643497"/>
            <a:ext cx="8685279" cy="1125036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en-US" sz="60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every </a:t>
            </a:r>
            <a:r>
              <a:rPr lang="en-US" sz="60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day , usually</a:t>
            </a:r>
            <a:endParaRPr lang="ru-RU" sz="60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8" descr="http://blestiashky.narod.ru/1/smayl5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049" y="371843"/>
            <a:ext cx="1333500" cy="186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1910888" y="2870235"/>
            <a:ext cx="7825412" cy="32580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ctr">
              <a:buFont typeface="Corbel" pitchFamily="34" charset="0"/>
              <a:buNone/>
            </a:pPr>
            <a:r>
              <a:rPr lang="en-US" sz="8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</a:t>
            </a:r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</a:t>
            </a:r>
            <a:r>
              <a:rPr lang="en-US" sz="8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sz="8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-s</a:t>
            </a:r>
            <a:endParaRPr lang="ru-RU" sz="8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buFont typeface="Corbel" pitchFamily="34" charset="0"/>
              <a:buNone/>
            </a:pPr>
            <a:r>
              <a:rPr lang="en-US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US" sz="6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he, she, it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Font typeface="Corbel" pitchFamily="34" charset="0"/>
              <a:buNone/>
            </a:pP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                 does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7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6392" y="2449158"/>
            <a:ext cx="6577367" cy="1356360"/>
          </a:xfrm>
        </p:spPr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30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Сравни </a:t>
            </a:r>
            <a:endParaRPr lang="ru-RU" sz="9600" b="1" dirty="0">
              <a:solidFill>
                <a:srgbClr val="3049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2" descr="https://www.smusd.org/cms/lib3/CA01000805/Centricity/Domain/1742/school-animation-penci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28" y="2550016"/>
            <a:ext cx="2367794" cy="473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avatars.mds.yandex.net/get-pdb/881477/eb301ec0-32c5-419d-8c04-51f2e9cedfca/ori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832" y="-425004"/>
            <a:ext cx="4761963" cy="476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78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77334" y="235696"/>
            <a:ext cx="9680488" cy="1031309"/>
          </a:xfrm>
        </p:spPr>
        <p:txBody>
          <a:bodyPr>
            <a:normAutofit/>
          </a:bodyPr>
          <a:lstStyle/>
          <a:p>
            <a:pPr algn="ctr"/>
            <a:r>
              <a:rPr lang="en-US" b="1" u="sng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Present Continuous and Present Simple</a:t>
            </a:r>
            <a:endParaRPr lang="ru-RU" b="1" u="sng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1303636" y="3032235"/>
            <a:ext cx="3512203" cy="231731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</a:p>
          <a:p>
            <a:pPr marL="0" indent="0">
              <a:buNone/>
            </a:pPr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  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8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85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85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85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endParaRPr lang="en-US" sz="85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6336626" y="2844345"/>
            <a:ext cx="4811539" cy="250520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US" sz="3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7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8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en-US" sz="8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8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85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-s</a:t>
            </a:r>
          </a:p>
          <a:p>
            <a:pPr marL="0" indent="0">
              <a:buNone/>
            </a:pPr>
            <a:r>
              <a:rPr lang="en-US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51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he, she ,it</a:t>
            </a:r>
          </a:p>
          <a:p>
            <a:pPr marL="0" indent="0">
              <a:buNone/>
            </a:pPr>
            <a:r>
              <a:rPr 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do      does</a:t>
            </a:r>
          </a:p>
        </p:txBody>
      </p:sp>
      <p:sp>
        <p:nvSpPr>
          <p:cNvPr id="6" name="now"/>
          <p:cNvSpPr txBox="1">
            <a:spLocks/>
          </p:cNvSpPr>
          <p:nvPr/>
        </p:nvSpPr>
        <p:spPr>
          <a:xfrm>
            <a:off x="289197" y="1453957"/>
            <a:ext cx="5386192" cy="1365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6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now, at the moment</a:t>
            </a:r>
          </a:p>
          <a:p>
            <a:endParaRPr lang="en-US" dirty="0" smtClean="0"/>
          </a:p>
        </p:txBody>
      </p:sp>
      <p:sp>
        <p:nvSpPr>
          <p:cNvPr id="10" name="every day"/>
          <p:cNvSpPr txBox="1">
            <a:spLocks/>
          </p:cNvSpPr>
          <p:nvPr/>
        </p:nvSpPr>
        <p:spPr>
          <a:xfrm>
            <a:off x="6148650" y="1475354"/>
            <a:ext cx="5187490" cy="7963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Corbel" pitchFamily="34" charset="0"/>
              <a:buNone/>
            </a:pPr>
            <a:r>
              <a:rPr lang="en-US" sz="46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 day, usually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63275" y="5922168"/>
            <a:ext cx="2770976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</a:rPr>
              <a:t>щёлкать по подзаголовку. </a:t>
            </a:r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19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uiExpand="1" build="p"/>
      <p:bldP spid="9" grpId="0" uiExpand="1" build="p"/>
      <p:bldP spid="6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repetitor.org.ua/media/153289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0" b="3262"/>
          <a:stretch/>
        </p:blipFill>
        <p:spPr bwMode="auto">
          <a:xfrm>
            <a:off x="954064" y="291493"/>
            <a:ext cx="9825554" cy="619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19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5020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Используемые ресурсы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945776" y="1111624"/>
            <a:ext cx="9872871" cy="5448300"/>
          </a:xfrm>
        </p:spPr>
        <p:txBody>
          <a:bodyPr>
            <a:normAutofit fontScale="47500" lnSpcReduction="20000"/>
          </a:bodyPr>
          <a:lstStyle/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cdn.lifehacker.ru/wp-content/uploads/2017/06/english_1498396196-1140x570.jpg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repetitor.org.ua/media/1532892.jpg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blog.stanis.ru/img/30016.gif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www.playcast.ru/uploads/2017/02/17/21680406.gif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6"/>
              </a:rPr>
              <a:t>http://</a:t>
            </a:r>
            <a:r>
              <a:rPr lang="en-US" dirty="0" smtClean="0">
                <a:hlinkClick r:id="rId6"/>
              </a:rPr>
              <a:t>ds_gptz_5.gptz.zabedu.ru/files/org/1285/5426a3676b9c9.gif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7"/>
              </a:rPr>
              <a:t>http://</a:t>
            </a:r>
            <a:r>
              <a:rPr lang="en-US" dirty="0" smtClean="0">
                <a:hlinkClick r:id="rId7"/>
              </a:rPr>
              <a:t>mirpozitiva.ru/uploads/posts/2017-03/1489244866_krol.gif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8"/>
              </a:rPr>
              <a:t>http://</a:t>
            </a:r>
            <a:r>
              <a:rPr lang="en-US" dirty="0" smtClean="0">
                <a:hlinkClick r:id="rId8"/>
              </a:rPr>
              <a:t>99px.ru/sstorage/86/2016/04/image_861704161649497929267.gif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9"/>
              </a:rPr>
              <a:t>http://</a:t>
            </a:r>
            <a:r>
              <a:rPr lang="en-US" dirty="0" smtClean="0">
                <a:hlinkClick r:id="rId9"/>
              </a:rPr>
              <a:t>ocls.kyivlibs.org.ua/gaidar/g_koleydockop_2015/2015_05_27/school_boy_reading_book.gif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0"/>
              </a:rPr>
              <a:t>https://</a:t>
            </a:r>
            <a:r>
              <a:rPr lang="en-US" dirty="0" smtClean="0">
                <a:hlinkClick r:id="rId10"/>
              </a:rPr>
              <a:t>www.koshkimira.ru/images/191.gif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1"/>
              </a:rPr>
              <a:t>http://</a:t>
            </a:r>
            <a:r>
              <a:rPr lang="en-US" dirty="0" smtClean="0">
                <a:hlinkClick r:id="rId11"/>
              </a:rPr>
              <a:t>99px.ru/sstorage/1/2016/06/image_10606160007581002006.gif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2"/>
              </a:rPr>
              <a:t>http://</a:t>
            </a:r>
            <a:r>
              <a:rPr lang="en-US" dirty="0" smtClean="0">
                <a:hlinkClick r:id="rId12"/>
              </a:rPr>
              <a:t>rusaliir.narod.ru/dog_walks_man.gif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3"/>
              </a:rPr>
              <a:t>https://</a:t>
            </a:r>
            <a:r>
              <a:rPr lang="en-US" dirty="0" smtClean="0">
                <a:hlinkClick r:id="rId13"/>
              </a:rPr>
              <a:t>image.jimcdn.com/app/cms/image/transf/none/path/s3185a5c87f99ac3f/image/i057d309e98b8844c/version/1279376532/image.gif</a:t>
            </a:r>
            <a:endParaRPr lang="ru-RU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4"/>
              </a:rPr>
              <a:t>https://</a:t>
            </a:r>
            <a:r>
              <a:rPr lang="en-US" dirty="0" smtClean="0">
                <a:hlinkClick r:id="rId14"/>
              </a:rPr>
              <a:t>grischenkonatalia.files.wordpress.com/2016/01/question.gif</a:t>
            </a:r>
            <a:endParaRPr lang="ru-RU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5"/>
              </a:rPr>
              <a:t>https://</a:t>
            </a:r>
            <a:r>
              <a:rPr lang="en-US" dirty="0" smtClean="0">
                <a:hlinkClick r:id="rId15"/>
              </a:rPr>
              <a:t>img-fotki.yandex.ru/get/4307/marya-foygl.37/0_254cf_43d192e1_L</a:t>
            </a:r>
            <a:endParaRPr lang="ru-RU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6"/>
              </a:rPr>
              <a:t>https://</a:t>
            </a:r>
            <a:r>
              <a:rPr lang="en-US" dirty="0" smtClean="0">
                <a:hlinkClick r:id="rId16"/>
              </a:rPr>
              <a:t>www.smusd.org/cms/lib3/CA01000805/Centricity/Domain/1742/school-animation-pencil.gif</a:t>
            </a:r>
            <a:endParaRPr lang="ru-RU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7"/>
              </a:rPr>
              <a:t>https://</a:t>
            </a:r>
            <a:r>
              <a:rPr lang="en-US" dirty="0" smtClean="0">
                <a:hlinkClick r:id="rId17"/>
              </a:rPr>
              <a:t>www.kursoteka.ru/course/2893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8"/>
              </a:rPr>
              <a:t>https://</a:t>
            </a:r>
            <a:r>
              <a:rPr lang="en-US" dirty="0" smtClean="0">
                <a:hlinkClick r:id="rId18"/>
              </a:rPr>
              <a:t>avatars.mds.yandex.net/get-pdb/881477/eb301ec0-32c5-419d-8c04-51f2e9cedfca/orig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>
                <a:hlinkClick r:id="rId19"/>
              </a:rPr>
              <a:t>http://</a:t>
            </a:r>
            <a:r>
              <a:rPr lang="en-US" dirty="0" smtClean="0">
                <a:hlinkClick r:id="rId19"/>
              </a:rPr>
              <a:t>blestiashky.narod.ru/1/smayl56.gif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>
                <a:hlinkClick r:id="rId20"/>
              </a:rPr>
              <a:t>https://ru.savefrom.net/#url=http://</a:t>
            </a:r>
            <a:r>
              <a:rPr lang="en-US" smtClean="0">
                <a:hlinkClick r:id="rId20"/>
              </a:rPr>
              <a:t>youtube.com/watch?v=HrHqq8xJiU4&amp;utm_source=youtube.com&amp;utm_medium=short_domains&amp;utm_campaign=www.ssyoutube.com</a:t>
            </a:r>
            <a:endParaRPr lang="en-US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ru-RU" dirty="0" smtClean="0"/>
          </a:p>
          <a:p>
            <a:pPr marL="502920" indent="-457200">
              <a:buFont typeface="+mj-lt"/>
              <a:buAutoNum type="arabicPeriod"/>
            </a:pPr>
            <a:endParaRPr lang="ru-RU" dirty="0" smtClean="0"/>
          </a:p>
          <a:p>
            <a:pPr marL="502920" indent="-457200">
              <a:buFont typeface="+mj-lt"/>
              <a:buAutoNum type="arabicPeriod"/>
            </a:pPr>
            <a:endParaRPr lang="ru-RU" dirty="0" smtClean="0"/>
          </a:p>
          <a:p>
            <a:pPr marL="502920" indent="-457200">
              <a:buFont typeface="+mj-lt"/>
              <a:buAutoNum type="arabicPeriod"/>
            </a:pPr>
            <a:endParaRPr lang="ru-RU" dirty="0" smtClean="0"/>
          </a:p>
          <a:p>
            <a:pPr marL="502920" indent="-457200">
              <a:buFont typeface="+mj-lt"/>
              <a:buAutoNum type="arabicPeriod"/>
            </a:pPr>
            <a:endParaRPr lang="ru-RU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65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Другая 7">
      <a:dk1>
        <a:sysClr val="windowText" lastClr="000000"/>
      </a:dk1>
      <a:lt1>
        <a:sysClr val="window" lastClr="FFFFFF"/>
      </a:lt1>
      <a:dk2>
        <a:srgbClr val="0070C0"/>
      </a:dk2>
      <a:lt2>
        <a:srgbClr val="FFFFFF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Основа</Template>
  <TotalTime>1856</TotalTime>
  <Words>424</Words>
  <Application>Microsoft Office PowerPoint</Application>
  <PresentationFormat>Широкоэкранный</PresentationFormat>
  <Paragraphs>191</Paragraphs>
  <Slides>32</Slides>
  <Notes>0</Notes>
  <HiddenSlides>1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Aharoni</vt:lpstr>
      <vt:lpstr>Arial</vt:lpstr>
      <vt:lpstr>Calibri</vt:lpstr>
      <vt:lpstr>Corbel</vt:lpstr>
      <vt:lpstr>Times New Roman</vt:lpstr>
      <vt:lpstr>Базис</vt:lpstr>
      <vt:lpstr>English tenses</vt:lpstr>
      <vt:lpstr>to be</vt:lpstr>
      <vt:lpstr>-ing</vt:lpstr>
      <vt:lpstr>Презентация PowerPoint</vt:lpstr>
      <vt:lpstr>I am running.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Вопросы</vt:lpstr>
      <vt:lpstr>Презентация PowerPoint</vt:lpstr>
      <vt:lpstr>Презентация PowerPoint</vt:lpstr>
      <vt:lpstr>Are you playing?</vt:lpstr>
      <vt:lpstr>Правило</vt:lpstr>
      <vt:lpstr>Present Continuous</vt:lpstr>
      <vt:lpstr>like/likes</vt:lpstr>
      <vt:lpstr>like/likes</vt:lpstr>
      <vt:lpstr>Вопросы</vt:lpstr>
      <vt:lpstr>do/does</vt:lpstr>
      <vt:lpstr>Отрицание</vt:lpstr>
      <vt:lpstr>do not =</vt:lpstr>
      <vt:lpstr>I we you they </vt:lpstr>
      <vt:lpstr>I don’t like football.</vt:lpstr>
      <vt:lpstr>go-</vt:lpstr>
      <vt:lpstr>Правило</vt:lpstr>
      <vt:lpstr>Present Simple</vt:lpstr>
      <vt:lpstr>Сравни </vt:lpstr>
      <vt:lpstr>Present Continuous and Present Simple</vt:lpstr>
      <vt:lpstr>Презентация PowerPoint</vt:lpstr>
      <vt:lpstr>Используемые ресурсы</vt:lpstr>
    </vt:vector>
  </TitlesOfParts>
  <Company>Первая Московская гимназия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tenses</dc:title>
  <dc:creator>Шелатуркина Е.В.</dc:creator>
  <cp:lastModifiedBy>Шелатуркина Е.В.</cp:lastModifiedBy>
  <cp:revision>114</cp:revision>
  <dcterms:created xsi:type="dcterms:W3CDTF">2017-11-09T14:11:20Z</dcterms:created>
  <dcterms:modified xsi:type="dcterms:W3CDTF">2018-02-02T13:22:33Z</dcterms:modified>
</cp:coreProperties>
</file>