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84" r:id="rId2"/>
    <p:sldId id="257" r:id="rId3"/>
    <p:sldId id="259" r:id="rId4"/>
    <p:sldId id="260" r:id="rId5"/>
    <p:sldId id="261" r:id="rId6"/>
    <p:sldId id="279" r:id="rId7"/>
    <p:sldId id="264" r:id="rId8"/>
    <p:sldId id="270" r:id="rId9"/>
    <p:sldId id="262" r:id="rId10"/>
    <p:sldId id="269" r:id="rId11"/>
    <p:sldId id="271" r:id="rId12"/>
    <p:sldId id="273" r:id="rId13"/>
    <p:sldId id="280" r:id="rId14"/>
    <p:sldId id="278" r:id="rId15"/>
    <p:sldId id="283" r:id="rId16"/>
    <p:sldId id="263" r:id="rId17"/>
    <p:sldId id="265" r:id="rId18"/>
    <p:sldId id="266" r:id="rId19"/>
    <p:sldId id="268" r:id="rId20"/>
    <p:sldId id="267" r:id="rId21"/>
    <p:sldId id="275" r:id="rId22"/>
    <p:sldId id="274" r:id="rId23"/>
    <p:sldId id="276" r:id="rId24"/>
    <p:sldId id="282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FFFF99"/>
    <a:srgbClr val="FFFF66"/>
    <a:srgbClr val="FCFC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6" autoAdjust="0"/>
    <p:restoredTop sz="94660"/>
  </p:normalViewPr>
  <p:slideViewPr>
    <p:cSldViewPr>
      <p:cViewPr varScale="1">
        <p:scale>
          <a:sx n="72" d="100"/>
          <a:sy n="72" d="100"/>
        </p:scale>
        <p:origin x="1338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19.01.2018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4C71EC6-210F-42DE-9C53-41977AD35B3D}" type="datetimeFigureOut">
              <a:rPr lang="ru-RU" smtClean="0"/>
              <a:t>19.01.2018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ru-RU" sz="1600" b="1" dirty="0" smtClean="0"/>
          </a:p>
          <a:p>
            <a:pPr marL="0" indent="0" algn="ctr">
              <a:buNone/>
            </a:pPr>
            <a:endParaRPr lang="ru-RU" sz="1600" b="1" dirty="0" smtClean="0"/>
          </a:p>
          <a:p>
            <a:pPr marL="0" indent="0" algn="ctr"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Урок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геометрии 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в технологии развития критического мышления через чтение и письмо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 algn="ctr">
              <a:buNone/>
            </a:pPr>
            <a:endParaRPr lang="ru-RU" sz="16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 algn="ctr">
              <a:buNone/>
            </a:pPr>
            <a:endParaRPr lang="ru-RU" sz="1600" b="1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разработан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учителями математики </a:t>
            </a:r>
            <a:endParaRPr lang="ru-RU" sz="1600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Синицыной М.И.,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Довганич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О.В.,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Шумайловой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З.М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 marL="0" indent="0" algn="ctr">
              <a:buNone/>
            </a:pP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МКОУ «СОШ№3 г. Алзамай»</a:t>
            </a:r>
            <a:endParaRPr lang="ru-RU" sz="1600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 algn="ctr">
              <a:buNone/>
            </a:pPr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 algn="ctr">
              <a:buNone/>
            </a:pP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7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класс  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053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9552" y="1772816"/>
            <a:ext cx="7772400" cy="2023865"/>
          </a:xfrm>
        </p:spPr>
        <p:txBody>
          <a:bodyPr/>
          <a:lstStyle/>
          <a:p>
            <a:r>
              <a:rPr lang="ru-RU" b="1" i="1" dirty="0" smtClean="0"/>
              <a:t>Доброе утро!</a:t>
            </a:r>
            <a:endParaRPr lang="ru-RU" b="1" i="1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889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15" t="4491" r="74817" b="23308"/>
          <a:stretch>
            <a:fillRect/>
          </a:stretch>
        </p:blipFill>
        <p:spPr bwMode="auto">
          <a:xfrm>
            <a:off x="0" y="765175"/>
            <a:ext cx="2051050" cy="496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183" t="4491" r="52034" b="23308"/>
          <a:stretch>
            <a:fillRect/>
          </a:stretch>
        </p:blipFill>
        <p:spPr bwMode="auto">
          <a:xfrm>
            <a:off x="2051050" y="765175"/>
            <a:ext cx="2089150" cy="496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076" name="Group 6"/>
          <p:cNvGrpSpPr>
            <a:grpSpLocks/>
          </p:cNvGrpSpPr>
          <p:nvPr/>
        </p:nvGrpSpPr>
        <p:grpSpPr bwMode="auto">
          <a:xfrm>
            <a:off x="4067175" y="765175"/>
            <a:ext cx="3600450" cy="4965700"/>
            <a:chOff x="2562" y="482"/>
            <a:chExt cx="2268" cy="3128"/>
          </a:xfrm>
        </p:grpSpPr>
        <p:pic>
          <p:nvPicPr>
            <p:cNvPr id="3078" name="Picture 4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47169" t="4491" r="19055" b="23308"/>
            <a:stretch>
              <a:fillRect/>
            </a:stretch>
          </p:blipFill>
          <p:spPr bwMode="auto">
            <a:xfrm>
              <a:off x="2562" y="482"/>
              <a:ext cx="1951" cy="31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9" name="Picture 5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80946" t="18109" r="13567" b="72473"/>
            <a:stretch>
              <a:fillRect/>
            </a:stretch>
          </p:blipFill>
          <p:spPr bwMode="auto">
            <a:xfrm>
              <a:off x="4513" y="1117"/>
              <a:ext cx="317" cy="4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077" name="Picture 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0946" t="42184" r="998" b="26401"/>
          <a:stretch>
            <a:fillRect/>
          </a:stretch>
        </p:blipFill>
        <p:spPr bwMode="auto">
          <a:xfrm>
            <a:off x="7308850" y="3500438"/>
            <a:ext cx="1655763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8492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15" t="4491" r="74817" b="23308"/>
          <a:stretch>
            <a:fillRect/>
          </a:stretch>
        </p:blipFill>
        <p:spPr bwMode="auto">
          <a:xfrm>
            <a:off x="0" y="765175"/>
            <a:ext cx="2051050" cy="496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183" t="4491" r="52034" b="23308"/>
          <a:stretch>
            <a:fillRect/>
          </a:stretch>
        </p:blipFill>
        <p:spPr bwMode="auto">
          <a:xfrm>
            <a:off x="2051050" y="765175"/>
            <a:ext cx="2089150" cy="496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067175" y="765175"/>
            <a:ext cx="3600450" cy="4965700"/>
            <a:chOff x="2562" y="482"/>
            <a:chExt cx="2268" cy="3128"/>
          </a:xfrm>
        </p:grpSpPr>
        <p:pic>
          <p:nvPicPr>
            <p:cNvPr id="4110" name="Picture 5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47169" t="4491" r="19055" b="23308"/>
            <a:stretch>
              <a:fillRect/>
            </a:stretch>
          </p:blipFill>
          <p:spPr bwMode="auto">
            <a:xfrm>
              <a:off x="2562" y="482"/>
              <a:ext cx="1951" cy="31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11" name="Picture 6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80946" t="18109" r="13567" b="72473"/>
            <a:stretch>
              <a:fillRect/>
            </a:stretch>
          </p:blipFill>
          <p:spPr bwMode="auto">
            <a:xfrm>
              <a:off x="4513" y="1117"/>
              <a:ext cx="317" cy="4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0946" t="42184" r="998" b="26401"/>
          <a:stretch>
            <a:fillRect/>
          </a:stretch>
        </p:blipFill>
        <p:spPr bwMode="auto">
          <a:xfrm>
            <a:off x="7308850" y="3500438"/>
            <a:ext cx="1655763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3" name="WordArt 9"/>
          <p:cNvSpPr>
            <a:spLocks noChangeArrowheads="1" noChangeShapeType="1" noTextEdit="1"/>
          </p:cNvSpPr>
          <p:nvPr/>
        </p:nvSpPr>
        <p:spPr bwMode="auto">
          <a:xfrm>
            <a:off x="395288" y="404813"/>
            <a:ext cx="1008062" cy="1439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ТР</a:t>
            </a:r>
          </a:p>
        </p:txBody>
      </p:sp>
      <p:sp>
        <p:nvSpPr>
          <p:cNvPr id="6154" name="WordArt 10"/>
          <p:cNvSpPr>
            <a:spLocks noChangeArrowheads="1" noChangeShapeType="1" noTextEdit="1"/>
          </p:cNvSpPr>
          <p:nvPr/>
        </p:nvSpPr>
        <p:spPr bwMode="auto">
          <a:xfrm>
            <a:off x="1476375" y="404813"/>
            <a:ext cx="431800" cy="1439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И</a:t>
            </a:r>
          </a:p>
        </p:txBody>
      </p:sp>
      <p:sp>
        <p:nvSpPr>
          <p:cNvPr id="6155" name="WordArt 11"/>
          <p:cNvSpPr>
            <a:spLocks noChangeArrowheads="1" noChangeShapeType="1" noTextEdit="1"/>
          </p:cNvSpPr>
          <p:nvPr/>
        </p:nvSpPr>
        <p:spPr bwMode="auto">
          <a:xfrm>
            <a:off x="1476375" y="404813"/>
            <a:ext cx="431800" cy="1439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Е</a:t>
            </a:r>
          </a:p>
        </p:txBody>
      </p:sp>
      <p:sp>
        <p:nvSpPr>
          <p:cNvPr id="6156" name="WordArt 12"/>
          <p:cNvSpPr>
            <a:spLocks noChangeArrowheads="1" noChangeShapeType="1" noTextEdit="1"/>
          </p:cNvSpPr>
          <p:nvPr/>
        </p:nvSpPr>
        <p:spPr bwMode="auto">
          <a:xfrm>
            <a:off x="2051050" y="404813"/>
            <a:ext cx="1873250" cy="1511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УГОЛ</a:t>
            </a:r>
          </a:p>
        </p:txBody>
      </p:sp>
      <p:sp>
        <p:nvSpPr>
          <p:cNvPr id="6157" name="WordArt 13"/>
          <p:cNvSpPr>
            <a:spLocks noChangeArrowheads="1" noChangeShapeType="1" noTextEdit="1"/>
          </p:cNvSpPr>
          <p:nvPr/>
        </p:nvSpPr>
        <p:spPr bwMode="auto">
          <a:xfrm>
            <a:off x="4067175" y="404813"/>
            <a:ext cx="1584325" cy="1511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МЕЛ</a:t>
            </a:r>
          </a:p>
        </p:txBody>
      </p:sp>
      <p:sp>
        <p:nvSpPr>
          <p:cNvPr id="6158" name="WordArt 14"/>
          <p:cNvSpPr>
            <a:spLocks noChangeArrowheads="1" noChangeShapeType="1" noTextEdit="1"/>
          </p:cNvSpPr>
          <p:nvPr/>
        </p:nvSpPr>
        <p:spPr bwMode="auto">
          <a:xfrm>
            <a:off x="5651500" y="404813"/>
            <a:ext cx="1584325" cy="1511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ЬНИ</a:t>
            </a:r>
          </a:p>
        </p:txBody>
      </p:sp>
      <p:sp>
        <p:nvSpPr>
          <p:cNvPr id="6159" name="WordArt 15"/>
          <p:cNvSpPr>
            <a:spLocks noChangeArrowheads="1" noChangeShapeType="1" noTextEdit="1"/>
          </p:cNvSpPr>
          <p:nvPr/>
        </p:nvSpPr>
        <p:spPr bwMode="auto">
          <a:xfrm>
            <a:off x="7235825" y="404813"/>
            <a:ext cx="1223963" cy="17287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ЦА</a:t>
            </a:r>
          </a:p>
        </p:txBody>
      </p:sp>
      <p:sp>
        <p:nvSpPr>
          <p:cNvPr id="6161" name="WordArt 17"/>
          <p:cNvSpPr>
            <a:spLocks noChangeArrowheads="1" noChangeShapeType="1" noTextEdit="1"/>
          </p:cNvSpPr>
          <p:nvPr/>
        </p:nvSpPr>
        <p:spPr bwMode="auto">
          <a:xfrm>
            <a:off x="8501063" y="428625"/>
            <a:ext cx="500062" cy="14525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К</a:t>
            </a:r>
          </a:p>
        </p:txBody>
      </p:sp>
    </p:spTree>
    <p:extLst>
      <p:ext uri="{BB962C8B-B14F-4D97-AF65-F5344CB8AC3E}">
        <p14:creationId xmlns:p14="http://schemas.microsoft.com/office/powerpoint/2010/main" val="1238279315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1000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1000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000"/>
                            </p:stCondLst>
                            <p:childTnLst>
                              <p:par>
                                <p:cTn id="62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542 0.02107 L 0.05121 -0.51435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0" y="-2680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1000"/>
                            </p:stCondLst>
                            <p:childTnLst>
                              <p:par>
                                <p:cTn id="6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 animBg="1"/>
      <p:bldP spid="6154" grpId="0" animBg="1"/>
      <p:bldP spid="6154" grpId="1" animBg="1"/>
      <p:bldP spid="6155" grpId="0" animBg="1"/>
      <p:bldP spid="6156" grpId="0" animBg="1"/>
      <p:bldP spid="6157" grpId="0" animBg="1"/>
      <p:bldP spid="6157" grpId="1" animBg="1"/>
      <p:bldP spid="6158" grpId="0" animBg="1"/>
      <p:bldP spid="6159" grpId="0" animBg="1"/>
      <p:bldP spid="6159" grpId="1" animBg="1"/>
      <p:bldP spid="616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8"/>
          <p:cNvGrpSpPr>
            <a:grpSpLocks/>
          </p:cNvGrpSpPr>
          <p:nvPr/>
        </p:nvGrpSpPr>
        <p:grpSpPr bwMode="auto">
          <a:xfrm>
            <a:off x="827088" y="2420938"/>
            <a:ext cx="7173912" cy="1801812"/>
            <a:chOff x="702" y="1252"/>
            <a:chExt cx="3560" cy="953"/>
          </a:xfrm>
        </p:grpSpPr>
        <p:sp>
          <p:nvSpPr>
            <p:cNvPr id="5123" name="WordArt 3"/>
            <p:cNvSpPr>
              <a:spLocks noChangeArrowheads="1" noChangeShapeType="1" noTextEdit="1"/>
            </p:cNvSpPr>
            <p:nvPr/>
          </p:nvSpPr>
          <p:spPr bwMode="auto">
            <a:xfrm>
              <a:off x="702" y="1252"/>
              <a:ext cx="635" cy="90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4000" kern="10">
                  <a:ln w="9525">
                    <a:solidFill>
                      <a:srgbClr val="CC99FF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6600CC"/>
                      </a:gs>
                      <a:gs pos="100000">
                        <a:srgbClr val="CC00CC"/>
                      </a:gs>
                    </a:gsLst>
                    <a:lin ang="5400000" scaled="1"/>
                  </a:gradFill>
                  <a:effectLst>
                    <a:outerShdw dist="53882" dir="2700000" algn="ctr" rotWithShape="0">
                      <a:srgbClr val="9999FF">
                        <a:alpha val="79999"/>
                      </a:srgbClr>
                    </a:outerShdw>
                  </a:effectLst>
                  <a:latin typeface="Impact"/>
                </a:rPr>
                <a:t>ТР</a:t>
              </a:r>
            </a:p>
          </p:txBody>
        </p:sp>
        <p:sp>
          <p:nvSpPr>
            <p:cNvPr id="5124" name="WordArt 4"/>
            <p:cNvSpPr>
              <a:spLocks noChangeArrowheads="1" noChangeShapeType="1" noTextEdit="1"/>
            </p:cNvSpPr>
            <p:nvPr/>
          </p:nvSpPr>
          <p:spPr bwMode="auto">
            <a:xfrm>
              <a:off x="1337" y="1252"/>
              <a:ext cx="272" cy="90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4000" kern="10">
                  <a:ln w="9525">
                    <a:solidFill>
                      <a:srgbClr val="CC99FF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6600CC"/>
                      </a:gs>
                      <a:gs pos="100000">
                        <a:srgbClr val="CC00CC"/>
                      </a:gs>
                    </a:gsLst>
                    <a:lin ang="5400000" scaled="1"/>
                  </a:gradFill>
                  <a:effectLst>
                    <a:outerShdw dist="53882" dir="2700000" algn="ctr" rotWithShape="0">
                      <a:srgbClr val="9999FF">
                        <a:alpha val="79999"/>
                      </a:srgbClr>
                    </a:outerShdw>
                  </a:effectLst>
                  <a:latin typeface="Impact"/>
                </a:rPr>
                <a:t>Е</a:t>
              </a:r>
            </a:p>
          </p:txBody>
        </p:sp>
        <p:sp>
          <p:nvSpPr>
            <p:cNvPr id="5125" name="WordArt 5"/>
            <p:cNvSpPr>
              <a:spLocks noChangeArrowheads="1" noChangeShapeType="1" noTextEdit="1"/>
            </p:cNvSpPr>
            <p:nvPr/>
          </p:nvSpPr>
          <p:spPr bwMode="auto">
            <a:xfrm>
              <a:off x="1655" y="1253"/>
              <a:ext cx="1180" cy="95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4000" kern="10">
                  <a:ln w="9525">
                    <a:solidFill>
                      <a:srgbClr val="CC99FF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6600CC"/>
                      </a:gs>
                      <a:gs pos="100000">
                        <a:srgbClr val="CC00CC"/>
                      </a:gs>
                    </a:gsLst>
                    <a:lin ang="5400000" scaled="1"/>
                  </a:gradFill>
                  <a:effectLst>
                    <a:outerShdw dist="53882" dir="2700000" algn="ctr" rotWithShape="0">
                      <a:srgbClr val="9999FF">
                        <a:alpha val="79999"/>
                      </a:srgbClr>
                    </a:outerShdw>
                  </a:effectLst>
                  <a:latin typeface="Impact"/>
                </a:rPr>
                <a:t>УГОЛ</a:t>
              </a:r>
            </a:p>
          </p:txBody>
        </p:sp>
        <p:sp>
          <p:nvSpPr>
            <p:cNvPr id="5126" name="WordArt 6"/>
            <p:cNvSpPr>
              <a:spLocks noChangeArrowheads="1" noChangeShapeType="1" noTextEdit="1"/>
            </p:cNvSpPr>
            <p:nvPr/>
          </p:nvSpPr>
          <p:spPr bwMode="auto">
            <a:xfrm>
              <a:off x="2880" y="1253"/>
              <a:ext cx="998" cy="95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4000" kern="10">
                  <a:ln w="9525">
                    <a:solidFill>
                      <a:srgbClr val="CC99FF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6600CC"/>
                      </a:gs>
                      <a:gs pos="100000">
                        <a:srgbClr val="CC00CC"/>
                      </a:gs>
                    </a:gsLst>
                    <a:lin ang="5400000" scaled="1"/>
                  </a:gradFill>
                  <a:effectLst>
                    <a:outerShdw dist="53882" dir="2700000" algn="ctr" rotWithShape="0">
                      <a:srgbClr val="9999FF">
                        <a:alpha val="79999"/>
                      </a:srgbClr>
                    </a:outerShdw>
                  </a:effectLst>
                  <a:latin typeface="Impact"/>
                </a:rPr>
                <a:t>ЬНИ</a:t>
              </a:r>
            </a:p>
          </p:txBody>
        </p:sp>
        <p:sp>
          <p:nvSpPr>
            <p:cNvPr id="5127" name="WordArt 7"/>
            <p:cNvSpPr>
              <a:spLocks noChangeArrowheads="1" noChangeShapeType="1" noTextEdit="1"/>
            </p:cNvSpPr>
            <p:nvPr/>
          </p:nvSpPr>
          <p:spPr bwMode="auto">
            <a:xfrm>
              <a:off x="3968" y="1252"/>
              <a:ext cx="294" cy="949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4000" kern="10">
                  <a:ln w="9525">
                    <a:solidFill>
                      <a:srgbClr val="CC99FF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6600CC"/>
                      </a:gs>
                      <a:gs pos="100000">
                        <a:srgbClr val="CC00CC"/>
                      </a:gs>
                    </a:gsLst>
                    <a:lin ang="5400000" scaled="1"/>
                  </a:gradFill>
                  <a:effectLst>
                    <a:outerShdw dist="53882" dir="2700000" algn="ctr" rotWithShape="0">
                      <a:srgbClr val="9999FF">
                        <a:alpha val="79999"/>
                      </a:srgbClr>
                    </a:outerShdw>
                  </a:effectLst>
                  <a:latin typeface="Impact"/>
                </a:rPr>
                <a:t>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15598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Тема урока:</a:t>
            </a:r>
            <a:endParaRPr lang="ru-RU" b="1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8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Прямоугольный треугольник</a:t>
            </a:r>
            <a:endParaRPr lang="ru-RU" sz="8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512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Марина\Desktop\Урок 7 класс\6f8df9ad636df9c596a8373c9acf9bc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31579"/>
            <a:ext cx="5400600" cy="5873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3522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Цели урока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Познакомиться </a:t>
            </a:r>
            <a:r>
              <a:rPr lang="ru-RU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 понятием </a:t>
            </a: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«Прямоугольный треугольник»;</a:t>
            </a:r>
          </a:p>
          <a:p>
            <a:pPr marL="0" indent="0">
              <a:buNone/>
            </a:pP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Узнать </a:t>
            </a:r>
            <a:r>
              <a:rPr lang="ru-RU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его  свойства и применить при решении задач</a:t>
            </a:r>
          </a:p>
        </p:txBody>
      </p:sp>
    </p:spTree>
    <p:extLst>
      <p:ext uri="{BB962C8B-B14F-4D97-AF65-F5344CB8AC3E}">
        <p14:creationId xmlns:p14="http://schemas.microsoft.com/office/powerpoint/2010/main" val="2371411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979512"/>
          </a:xfrm>
        </p:spPr>
        <p:txBody>
          <a:bodyPr/>
          <a:lstStyle/>
          <a:p>
            <a:r>
              <a:rPr lang="ru-RU" b="1" dirty="0" smtClean="0"/>
              <a:t>«Верю – не верю»</a:t>
            </a:r>
            <a:endParaRPr lang="ru-RU" b="1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7483389"/>
              </p:ext>
            </p:extLst>
          </p:nvPr>
        </p:nvGraphicFramePr>
        <p:xfrm>
          <a:off x="1043608" y="2420888"/>
          <a:ext cx="6840759" cy="266206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346240"/>
                <a:gridCol w="1009681"/>
                <a:gridCol w="1064457"/>
                <a:gridCol w="1140127"/>
                <a:gridCol w="1140127"/>
                <a:gridCol w="1140127"/>
              </a:tblGrid>
              <a:tr h="1025712"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№ вопроса</a:t>
                      </a:r>
                      <a:endParaRPr lang="ru-RU" sz="2000" b="1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800" b="1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800" b="1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800" b="1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800" b="1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800" b="1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818177"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 думаю</a:t>
                      </a:r>
                      <a:endParaRPr lang="ru-RU" sz="2000" b="1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818177"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 узнал</a:t>
                      </a:r>
                      <a:endParaRPr lang="ru-RU" sz="2000" b="1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555776" y="5501030"/>
            <a:ext cx="4104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+    Верю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-     Не верю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72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907504"/>
          </a:xfrm>
        </p:spPr>
        <p:txBody>
          <a:bodyPr/>
          <a:lstStyle/>
          <a:p>
            <a:r>
              <a:rPr lang="ru-RU" b="1" dirty="0" smtClean="0"/>
              <a:t>Вопросы: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>
            <a:normAutofit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в треугольнике один угол острый,  то он  остроугольный</a:t>
            </a: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прямоугольном треугольнике два прямых </a:t>
            </a: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угла.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Сумма 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углов прямоугольного треугольника равна 180</a:t>
            </a: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°.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Сумма 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острых углов прямоугольного треугольника равна 90</a:t>
            </a: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°.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Существует 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прямоугольный  равнобедренный </a:t>
            </a: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треугольник. 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4491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339552"/>
          </a:xfrm>
        </p:spPr>
        <p:txBody>
          <a:bodyPr/>
          <a:lstStyle/>
          <a:p>
            <a:r>
              <a:rPr lang="ru-RU" b="1" dirty="0"/>
              <a:t>Условные </a:t>
            </a:r>
            <a:r>
              <a:rPr lang="ru-RU" b="1" dirty="0" smtClean="0"/>
              <a:t>знаки: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3989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 smtClean="0">
                <a:solidFill>
                  <a:schemeClr val="tx2"/>
                </a:solidFill>
              </a:rPr>
              <a:t>+ </a:t>
            </a:r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  <a:t>    </a:t>
            </a:r>
            <a:r>
              <a:rPr lang="ru-RU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я знал</a:t>
            </a:r>
          </a:p>
          <a:p>
            <a:pPr marL="0" indent="0">
              <a:buNone/>
            </a:pPr>
            <a:r>
              <a:rPr lang="ru-RU" sz="4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4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новая информация для </a:t>
            </a:r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меня</a:t>
            </a:r>
            <a:endParaRPr lang="ru-RU" sz="4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я </a:t>
            </a:r>
            <a:r>
              <a:rPr lang="ru-RU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думал иначе</a:t>
            </a:r>
          </a:p>
          <a:p>
            <a:endParaRPr lang="ru-RU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Минус 5"/>
          <p:cNvSpPr/>
          <p:nvPr/>
        </p:nvSpPr>
        <p:spPr>
          <a:xfrm>
            <a:off x="636992" y="3855557"/>
            <a:ext cx="406615" cy="216024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453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717794" y="697957"/>
            <a:ext cx="3114346" cy="1008112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Прямоугольный треугольник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Прямая со стрелкой 3"/>
          <p:cNvCxnSpPr/>
          <p:nvPr/>
        </p:nvCxnSpPr>
        <p:spPr>
          <a:xfrm flipH="1">
            <a:off x="2123728" y="1719001"/>
            <a:ext cx="1296144" cy="8640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>
            <a:off x="5004048" y="1719001"/>
            <a:ext cx="1152128" cy="9997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Скругленный прямоугольник 6"/>
          <p:cNvSpPr/>
          <p:nvPr/>
        </p:nvSpPr>
        <p:spPr>
          <a:xfrm>
            <a:off x="1115616" y="2583097"/>
            <a:ext cx="2160240" cy="62987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Стороны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076056" y="2707310"/>
            <a:ext cx="2160240" cy="629879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Углы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5292080" y="3356992"/>
            <a:ext cx="648072" cy="7200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H="1">
            <a:off x="1043608" y="3212976"/>
            <a:ext cx="648072" cy="10081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2519772" y="3212976"/>
            <a:ext cx="396044" cy="10081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7" name="Скругленный прямоугольник 16"/>
          <p:cNvSpPr/>
          <p:nvPr/>
        </p:nvSpPr>
        <p:spPr>
          <a:xfrm>
            <a:off x="251520" y="4221088"/>
            <a:ext cx="1728192" cy="576064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216843" y="4221088"/>
            <a:ext cx="1728192" cy="576064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427984" y="4077072"/>
            <a:ext cx="1728192" cy="576064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600680" y="4077072"/>
            <a:ext cx="1728192" cy="576064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6372200" y="3356992"/>
            <a:ext cx="648072" cy="7200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>
            <a:off x="584526" y="4810116"/>
            <a:ext cx="234828" cy="71606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1475656" y="4810116"/>
            <a:ext cx="1944216" cy="69842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7020272" y="4664093"/>
            <a:ext cx="444504" cy="70912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4" name="Скругленный прямоугольник 33"/>
          <p:cNvSpPr/>
          <p:nvPr/>
        </p:nvSpPr>
        <p:spPr>
          <a:xfrm>
            <a:off x="288363" y="5393348"/>
            <a:ext cx="1965323" cy="1215186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832140" y="5373216"/>
            <a:ext cx="1728192" cy="1215186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2915816" y="5508539"/>
            <a:ext cx="1728192" cy="1215186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75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717794" y="697957"/>
            <a:ext cx="3006334" cy="1008112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Прямоугольный треугольник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Прямая со стрелкой 3"/>
          <p:cNvCxnSpPr/>
          <p:nvPr/>
        </p:nvCxnSpPr>
        <p:spPr>
          <a:xfrm flipH="1">
            <a:off x="2123728" y="1719001"/>
            <a:ext cx="1296144" cy="8640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>
            <a:off x="5004048" y="1719001"/>
            <a:ext cx="1152128" cy="9997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Скругленный прямоугольник 6"/>
          <p:cNvSpPr/>
          <p:nvPr/>
        </p:nvSpPr>
        <p:spPr>
          <a:xfrm>
            <a:off x="1115616" y="2583097"/>
            <a:ext cx="2160240" cy="62987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Стороны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076056" y="2707310"/>
            <a:ext cx="2160240" cy="629879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Углы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5292080" y="3356992"/>
            <a:ext cx="648072" cy="7200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H="1">
            <a:off x="1043608" y="3212976"/>
            <a:ext cx="648072" cy="10081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2519772" y="3212976"/>
            <a:ext cx="396044" cy="10081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7" name="Скругленный прямоугольник 16"/>
          <p:cNvSpPr/>
          <p:nvPr/>
        </p:nvSpPr>
        <p:spPr>
          <a:xfrm>
            <a:off x="251520" y="4221088"/>
            <a:ext cx="1728192" cy="576064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гипотенуза</a:t>
            </a: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216843" y="4221088"/>
            <a:ext cx="1728192" cy="576064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катеты</a:t>
            </a: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427984" y="4077072"/>
            <a:ext cx="1728192" cy="576064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рямой </a:t>
            </a: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600680" y="4077072"/>
            <a:ext cx="1728192" cy="576064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стрые </a:t>
            </a: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6372200" y="3356992"/>
            <a:ext cx="648072" cy="7200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>
            <a:off x="584526" y="4810116"/>
            <a:ext cx="234828" cy="71606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1475656" y="4810116"/>
            <a:ext cx="1944216" cy="69842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7020272" y="4664093"/>
            <a:ext cx="444504" cy="70912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4" name="Скругленный прямоугольник 33"/>
          <p:cNvSpPr/>
          <p:nvPr/>
        </p:nvSpPr>
        <p:spPr>
          <a:xfrm>
            <a:off x="251519" y="5526182"/>
            <a:ext cx="1965323" cy="1215186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ежит против  прямого угла</a:t>
            </a: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832140" y="5373216"/>
            <a:ext cx="1728192" cy="1215186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сумме составляют 90</a:t>
            </a:r>
            <a:r>
              <a:rPr lang="ru-RU" sz="2000" b="1" baseline="30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2915816" y="5508539"/>
            <a:ext cx="1728192" cy="1215186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ольше катетов</a:t>
            </a: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551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«Верю – не верю»</a:t>
            </a:r>
            <a:endParaRPr lang="ru-RU" b="1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3701865"/>
              </p:ext>
            </p:extLst>
          </p:nvPr>
        </p:nvGraphicFramePr>
        <p:xfrm>
          <a:off x="1043608" y="2420888"/>
          <a:ext cx="6840759" cy="266206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346240"/>
                <a:gridCol w="1009681"/>
                <a:gridCol w="1064457"/>
                <a:gridCol w="1140127"/>
                <a:gridCol w="1140127"/>
                <a:gridCol w="1140127"/>
              </a:tblGrid>
              <a:tr h="1025712"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№ вопроса</a:t>
                      </a:r>
                      <a:endParaRPr lang="ru-RU" sz="2000" b="1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b="1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1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 b="1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818177"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 думаю</a:t>
                      </a:r>
                      <a:endParaRPr lang="ru-RU" sz="2000" b="1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818177"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 узнал</a:t>
                      </a:r>
                      <a:endParaRPr lang="ru-RU" sz="2000" b="1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699792" y="5445224"/>
            <a:ext cx="4104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+    Верю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-     Не верю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371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«Верю – не верю»</a:t>
            </a:r>
            <a:endParaRPr lang="ru-RU" b="1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4069262"/>
              </p:ext>
            </p:extLst>
          </p:nvPr>
        </p:nvGraphicFramePr>
        <p:xfrm>
          <a:off x="1043608" y="2420888"/>
          <a:ext cx="6840759" cy="289544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346240"/>
                <a:gridCol w="1009681"/>
                <a:gridCol w="1064457"/>
                <a:gridCol w="1140127"/>
                <a:gridCol w="1140127"/>
                <a:gridCol w="1140127"/>
              </a:tblGrid>
              <a:tr h="1025712"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№ вопроса</a:t>
                      </a:r>
                      <a:endParaRPr lang="ru-RU" sz="2000" b="1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b="1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1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 b="1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818177"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 думаю</a:t>
                      </a:r>
                      <a:endParaRPr lang="ru-RU" sz="2000" b="1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818177"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 узнал</a:t>
                      </a:r>
                      <a:endParaRPr lang="ru-RU" sz="2000" b="1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 smtClean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n w="19050">
                            <a:solidFill>
                              <a:srgbClr val="7030A0"/>
                            </a:solidFill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—</a:t>
                      </a:r>
                      <a:endParaRPr lang="ru-RU" sz="2000" dirty="0">
                        <a:ln w="19050">
                          <a:solidFill>
                            <a:srgbClr val="7030A0"/>
                          </a:solidFill>
                        </a:ln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 smtClean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n w="19050">
                            <a:solidFill>
                              <a:srgbClr val="7030A0"/>
                            </a:solidFill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—</a:t>
                      </a: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 smtClean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n w="19050">
                            <a:solidFill>
                              <a:srgbClr val="7030A0"/>
                            </a:solidFill>
                          </a:ln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ru-RU" sz="2000" dirty="0">
                        <a:ln w="19050">
                          <a:solidFill>
                            <a:srgbClr val="7030A0"/>
                          </a:solidFill>
                        </a:ln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 smtClean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n w="19050">
                            <a:solidFill>
                              <a:srgbClr val="7030A0"/>
                            </a:solidFill>
                          </a:ln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ru-RU" sz="2000" dirty="0" smtClean="0">
                        <a:ln w="19050">
                          <a:solidFill>
                            <a:srgbClr val="7030A0"/>
                          </a:solidFill>
                        </a:ln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 smtClean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n w="19050">
                            <a:solidFill>
                              <a:srgbClr val="7030A0"/>
                            </a:solidFill>
                          </a:ln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ru-RU" sz="2000" dirty="0" smtClean="0">
                        <a:ln w="19050">
                          <a:solidFill>
                            <a:srgbClr val="7030A0"/>
                          </a:solidFill>
                        </a:ln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699792" y="5445224"/>
            <a:ext cx="4104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+    Верю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-     Не верю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88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b="1" dirty="0" smtClean="0"/>
              <a:t>Задание 1. Подпишите катеты и гипотенузу</a:t>
            </a:r>
            <a:endParaRPr lang="ru-RU" sz="4800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88840"/>
            <a:ext cx="6877050" cy="429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0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356990"/>
            <a:ext cx="936104" cy="426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80728"/>
            <a:ext cx="6877050" cy="429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97297" y="1955362"/>
            <a:ext cx="936104" cy="426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1220" y="669270"/>
            <a:ext cx="936104" cy="426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29228">
            <a:off x="6594996" y="1255584"/>
            <a:ext cx="936104" cy="426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99079">
            <a:off x="5004048" y="1369772"/>
            <a:ext cx="936104" cy="426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44074">
            <a:off x="2244461" y="3747622"/>
            <a:ext cx="936104" cy="426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64905">
            <a:off x="3774529" y="3747623"/>
            <a:ext cx="936104" cy="426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548" y="3078772"/>
            <a:ext cx="936104" cy="426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 rot="3337100">
            <a:off x="1295907" y="1885608"/>
            <a:ext cx="1615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гипотенуза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 rot="345259">
            <a:off x="2899953" y="4856915"/>
            <a:ext cx="1543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гипотенуза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 rot="3621162">
            <a:off x="2617607" y="1984193"/>
            <a:ext cx="1543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гипотенуза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652120" y="2267580"/>
            <a:ext cx="1543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гипотенуза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72591" y="1597963"/>
            <a:ext cx="936104" cy="426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355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 smtClean="0"/>
              <a:t>Задание 2. Найдите градусную меру угла в треугольнике</a:t>
            </a:r>
            <a:endParaRPr lang="ru-RU" sz="44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16832"/>
            <a:ext cx="3735753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43608" y="2276872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51520" y="162880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1)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131289" y="173216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2)</a:t>
            </a:r>
            <a:endParaRPr lang="ru-RU" dirty="0"/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76" b="10135"/>
          <a:stretch/>
        </p:blipFill>
        <p:spPr bwMode="auto">
          <a:xfrm>
            <a:off x="4455325" y="1926113"/>
            <a:ext cx="3427911" cy="1676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51520" y="393305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3)</a:t>
            </a:r>
            <a:endParaRPr lang="ru-RU" dirty="0"/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095531"/>
            <a:ext cx="2551004" cy="2426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809984" y="4095531"/>
            <a:ext cx="512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4)</a:t>
            </a:r>
            <a:endParaRPr lang="ru-RU" dirty="0"/>
          </a:p>
        </p:txBody>
      </p:sp>
      <p:pic>
        <p:nvPicPr>
          <p:cNvPr id="4104" name="Picture 8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30"/>
          <a:stretch/>
        </p:blipFill>
        <p:spPr bwMode="auto">
          <a:xfrm>
            <a:off x="1327308" y="3925416"/>
            <a:ext cx="1872208" cy="2657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5949280"/>
            <a:ext cx="2286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248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0431" y="1831780"/>
            <a:ext cx="3580623" cy="1885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440" y="4130181"/>
            <a:ext cx="2894952" cy="2573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 smtClean="0"/>
              <a:t>Найдите градусную меру угла в треугольнике</a:t>
            </a:r>
            <a:endParaRPr lang="ru-RU" sz="44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16832"/>
            <a:ext cx="3735753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162880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1)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131289" y="173216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2)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51520" y="393305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3)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809984" y="4095531"/>
            <a:ext cx="512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4)</a:t>
            </a:r>
            <a:endParaRPr lang="ru-RU" dirty="0"/>
          </a:p>
        </p:txBody>
      </p:sp>
      <p:pic>
        <p:nvPicPr>
          <p:cNvPr id="4104" name="Picture 8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30"/>
          <a:stretch/>
        </p:blipFill>
        <p:spPr bwMode="auto">
          <a:xfrm>
            <a:off x="1327308" y="3925416"/>
            <a:ext cx="1872208" cy="2657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12032" y="2364037"/>
            <a:ext cx="720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60</a:t>
            </a:r>
            <a:r>
              <a:rPr lang="ru-RU" sz="2000" b="1" baseline="30000" dirty="0" smtClean="0"/>
              <a:t>0</a:t>
            </a:r>
            <a:endParaRPr lang="ru-RU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020272" y="2996952"/>
            <a:ext cx="7909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29</a:t>
            </a:r>
            <a:r>
              <a:rPr lang="ru-RU" b="1" baseline="30000" dirty="0" smtClean="0"/>
              <a:t>0</a:t>
            </a:r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797525" y="5906130"/>
            <a:ext cx="931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63</a:t>
            </a:r>
            <a:r>
              <a:rPr lang="ru-RU" b="1" baseline="30000" dirty="0" smtClean="0"/>
              <a:t>0</a:t>
            </a:r>
            <a:endParaRPr lang="ru-RU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707261" y="4878743"/>
            <a:ext cx="911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45</a:t>
            </a:r>
            <a:r>
              <a:rPr lang="ru-RU" b="1" baseline="30000" dirty="0"/>
              <a:t>0</a:t>
            </a:r>
            <a:endParaRPr lang="ru-RU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6652916" y="5877272"/>
            <a:ext cx="911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45</a:t>
            </a:r>
            <a:r>
              <a:rPr lang="ru-RU" b="1" baseline="30000" dirty="0"/>
              <a:t>0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729717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Марина\Desktop\Урок 7 класс\article38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9370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http://tsvetyzhizni.ru/wp-content/uploads/2013/05/2013-05-07-2413-1024x74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66424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339552"/>
          </a:xfrm>
        </p:spPr>
        <p:txBody>
          <a:bodyPr/>
          <a:lstStyle/>
          <a:p>
            <a:r>
              <a:rPr lang="ru-RU" b="1" dirty="0"/>
              <a:t>Домашнее задание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204864"/>
            <a:ext cx="770485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оставить </a:t>
            </a:r>
            <a:r>
              <a:rPr lang="ru-RU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кроссворд или викторину по теме «Прямоугольный треугольник» </a:t>
            </a:r>
            <a:endParaRPr lang="ru-RU" sz="40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</a:p>
          <a:p>
            <a:pPr algn="ctr"/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lang="ru-RU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41(2) стр. 54</a:t>
            </a:r>
          </a:p>
        </p:txBody>
      </p:sp>
    </p:spTree>
    <p:extLst>
      <p:ext uri="{BB962C8B-B14F-4D97-AF65-F5344CB8AC3E}">
        <p14:creationId xmlns:p14="http://schemas.microsoft.com/office/powerpoint/2010/main" val="74993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b="1" dirty="0"/>
              <a:t>Продолжи </a:t>
            </a:r>
            <a:r>
              <a:rPr lang="ru-RU" sz="4800" b="1" dirty="0" smtClean="0"/>
              <a:t>предложение:</a:t>
            </a:r>
            <a:endParaRPr lang="ru-RU" b="1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  <a:p>
            <a:r>
              <a:rPr lang="ru-RU" sz="4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узнал на </a:t>
            </a:r>
            <a:r>
              <a:rPr lang="ru-RU" sz="4400" b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уроке</a:t>
            </a:r>
            <a:r>
              <a:rPr lang="ru-RU" sz="4400" b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pPr marL="0" indent="0">
              <a:buNone/>
            </a:pPr>
            <a:endParaRPr lang="ru-RU" sz="4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 понравилось на уроке….</a:t>
            </a:r>
          </a:p>
          <a:p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0797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600" b="1" dirty="0" smtClean="0"/>
              <a:t>Спасибо за урок!</a:t>
            </a:r>
            <a:endParaRPr lang="ru-RU" sz="6600" b="1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4785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195</TotalTime>
  <Words>302</Words>
  <Application>Microsoft Office PowerPoint</Application>
  <PresentationFormat>Экран (4:3)</PresentationFormat>
  <Paragraphs>155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2" baseType="lpstr">
      <vt:lpstr>Arial</vt:lpstr>
      <vt:lpstr>Calibri</vt:lpstr>
      <vt:lpstr>Century Gothic</vt:lpstr>
      <vt:lpstr>Courier New</vt:lpstr>
      <vt:lpstr>Impact</vt:lpstr>
      <vt:lpstr>Palatino Linotype</vt:lpstr>
      <vt:lpstr>Times New Roman</vt:lpstr>
      <vt:lpstr>Исполнительная</vt:lpstr>
      <vt:lpstr>Презентация PowerPoint</vt:lpstr>
      <vt:lpstr>Доброе утро!</vt:lpstr>
      <vt:lpstr>Презентация PowerPoint</vt:lpstr>
      <vt:lpstr>Презентация PowerPoint</vt:lpstr>
      <vt:lpstr>Презентация PowerPoint</vt:lpstr>
      <vt:lpstr>Тема урока:</vt:lpstr>
      <vt:lpstr>Презентация PowerPoint</vt:lpstr>
      <vt:lpstr>Цели урока</vt:lpstr>
      <vt:lpstr>«Верю – не верю»</vt:lpstr>
      <vt:lpstr>Вопросы:</vt:lpstr>
      <vt:lpstr>Условные знаки:</vt:lpstr>
      <vt:lpstr>Презентация PowerPoint</vt:lpstr>
      <vt:lpstr>Презентация PowerPoint</vt:lpstr>
      <vt:lpstr>«Верю – не верю»</vt:lpstr>
      <vt:lpstr>«Верю – не верю»</vt:lpstr>
      <vt:lpstr>Задание 1. Подпишите катеты и гипотенузу</vt:lpstr>
      <vt:lpstr>Презентация PowerPoint</vt:lpstr>
      <vt:lpstr>Задание 2. Найдите градусную меру угла в треугольнике</vt:lpstr>
      <vt:lpstr>Найдите градусную меру угла в треугольнике</vt:lpstr>
      <vt:lpstr>Презентация PowerPoint</vt:lpstr>
      <vt:lpstr>Презентация PowerPoint</vt:lpstr>
      <vt:lpstr>Домашнее задание </vt:lpstr>
      <vt:lpstr>Продолжи предложение:</vt:lpstr>
      <vt:lpstr>Спасибо за урок!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Марина Синицына</dc:creator>
  <cp:lastModifiedBy>almaz-2017</cp:lastModifiedBy>
  <cp:revision>24</cp:revision>
  <dcterms:created xsi:type="dcterms:W3CDTF">2015-03-18T14:02:31Z</dcterms:created>
  <dcterms:modified xsi:type="dcterms:W3CDTF">2018-01-19T12:04:07Z</dcterms:modified>
</cp:coreProperties>
</file>