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61" r:id="rId4"/>
    <p:sldId id="262" r:id="rId5"/>
    <p:sldId id="257" r:id="rId6"/>
    <p:sldId id="258" r:id="rId7"/>
    <p:sldId id="259" r:id="rId8"/>
    <p:sldId id="260" r:id="rId9"/>
    <p:sldId id="279" r:id="rId10"/>
    <p:sldId id="280" r:id="rId11"/>
    <p:sldId id="281" r:id="rId12"/>
    <p:sldId id="284" r:id="rId13"/>
    <p:sldId id="285" r:id="rId14"/>
    <p:sldId id="286" r:id="rId15"/>
    <p:sldId id="287" r:id="rId16"/>
    <p:sldId id="288" r:id="rId17"/>
    <p:sldId id="289" r:id="rId18"/>
    <p:sldId id="290" r:id="rId19"/>
    <p:sldId id="291" r:id="rId20"/>
    <p:sldId id="292" r:id="rId21"/>
    <p:sldId id="265" r:id="rId22"/>
    <p:sldId id="264" r:id="rId23"/>
    <p:sldId id="263" r:id="rId24"/>
    <p:sldId id="266" r:id="rId25"/>
    <p:sldId id="267" r:id="rId26"/>
    <p:sldId id="268" r:id="rId27"/>
    <p:sldId id="269" r:id="rId28"/>
    <p:sldId id="271" r:id="rId29"/>
    <p:sldId id="270" r:id="rId30"/>
    <p:sldId id="272" r:id="rId31"/>
    <p:sldId id="273" r:id="rId32"/>
    <p:sldId id="274" r:id="rId33"/>
    <p:sldId id="275" r:id="rId34"/>
    <p:sldId id="276" r:id="rId35"/>
    <p:sldId id="277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829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8063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2888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690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3638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867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8820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598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6017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4110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6906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A0B14-58EE-472B-BCE9-2A8762482919}" type="datetimeFigureOut">
              <a:rPr lang="ru-RU" smtClean="0"/>
              <a:t>06.02.2017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A55421-D91C-4FD1-988B-C90857C8BE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838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3.pn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3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3.png"/><Relationship Id="rId4" Type="http://schemas.openxmlformats.org/officeDocument/2006/relationships/image" Target="../media/image29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" y="393041"/>
            <a:ext cx="9144000" cy="607568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07904" y="3212976"/>
            <a:ext cx="51845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latin typeface="Comic Sans MS" panose="030F0702030302020204" pitchFamily="66" charset="0"/>
              </a:rPr>
              <a:t>Урок-игра</a:t>
            </a:r>
          </a:p>
          <a:p>
            <a:pPr algn="ctr"/>
            <a:endParaRPr lang="ru-RU" sz="3200" b="1" dirty="0">
              <a:latin typeface="Comic Sans MS" panose="030F0702030302020204" pitchFamily="66" charset="0"/>
            </a:endParaRPr>
          </a:p>
          <a:p>
            <a:pPr algn="ctr"/>
            <a:r>
              <a:rPr lang="ru-RU" sz="3200" b="1" dirty="0" smtClean="0">
                <a:latin typeface="Comic Sans MS" panose="030F0702030302020204" pitchFamily="66" charset="0"/>
              </a:rPr>
              <a:t>«В поисках золота инков»</a:t>
            </a:r>
            <a:endParaRPr lang="ru-RU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2790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playcast.ru/uploads/2016/06/25/1910429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" y="112712"/>
            <a:ext cx="9063789" cy="641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_spanskie_melodii_-_shum_morya_muzofon.tv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172400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5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90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ya\Desktop\Уроки\Южная Америка\0_c23b1_f5f7b90a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737537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узел 1"/>
          <p:cNvSpPr/>
          <p:nvPr/>
        </p:nvSpPr>
        <p:spPr>
          <a:xfrm>
            <a:off x="4427984" y="836712"/>
            <a:ext cx="552343" cy="576064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5508104" y="1556792"/>
            <a:ext cx="504056" cy="504056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5931172" y="2636912"/>
            <a:ext cx="585044" cy="504056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Блок-схема: узел 5"/>
          <p:cNvSpPr/>
          <p:nvPr/>
        </p:nvSpPr>
        <p:spPr>
          <a:xfrm>
            <a:off x="5132726" y="3501008"/>
            <a:ext cx="519393" cy="504056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3995935" y="4077072"/>
            <a:ext cx="552343" cy="504056"/>
          </a:xfrm>
          <a:prstGeom prst="flowChartConnector">
            <a:avLst/>
          </a:prstGeom>
          <a:solidFill>
            <a:srgbClr val="CC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3563888" y="2888940"/>
            <a:ext cx="504056" cy="527979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5124" name="Picture 4" descr="https://thecliparts.com/wp-content/uploads/2016/12/open-treasure-chest-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21930"/>
            <a:ext cx="834075" cy="67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3722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ya\Desktop\Уроки\Южная Америка\0_c23b1_f5f7b90a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737537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узел 1"/>
          <p:cNvSpPr/>
          <p:nvPr/>
        </p:nvSpPr>
        <p:spPr>
          <a:xfrm>
            <a:off x="4427984" y="620688"/>
            <a:ext cx="792088" cy="792088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5508104" y="1556792"/>
            <a:ext cx="504056" cy="504056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5931172" y="2636912"/>
            <a:ext cx="585044" cy="504056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Блок-схема: узел 5"/>
          <p:cNvSpPr/>
          <p:nvPr/>
        </p:nvSpPr>
        <p:spPr>
          <a:xfrm>
            <a:off x="5132726" y="3501008"/>
            <a:ext cx="519393" cy="504056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3995935" y="4077072"/>
            <a:ext cx="552343" cy="504056"/>
          </a:xfrm>
          <a:prstGeom prst="flowChartConnector">
            <a:avLst/>
          </a:prstGeom>
          <a:solidFill>
            <a:srgbClr val="CC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3563888" y="2888940"/>
            <a:ext cx="504056" cy="527979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5124" name="Picture 4" descr="https://thecliparts.com/wp-content/uploads/2016/12/open-treasure-chest-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21930"/>
            <a:ext cx="834075" cy="67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736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620688"/>
            <a:ext cx="62281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1.Влажный экваториальный лес 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pic>
        <p:nvPicPr>
          <p:cNvPr id="1028" name="Picture 4" descr="http://www.thelilyandthesparrow.com/wp-content/uploads/2016/03/jungle-rainforest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501008"/>
            <a:ext cx="4903600" cy="306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3528" y="242088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СЕЛЬВА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663822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83166" y="0"/>
            <a:ext cx="622818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2.	Горы на западе Южной Америки, самые длинные горы в мире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536" y="228019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АНДЫ</a:t>
            </a:r>
            <a:endParaRPr lang="ru-RU" sz="4000" dirty="0"/>
          </a:p>
        </p:txBody>
      </p:sp>
      <p:pic>
        <p:nvPicPr>
          <p:cNvPr id="2050" name="Picture 2" descr="https://upload.wikimedia.org/wikipedia/commons/5/5e/Ausangate-hillside-M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214687"/>
            <a:ext cx="4658693" cy="3005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356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131840" y="16112"/>
            <a:ext cx="622818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3.	Полупустыня на юге материка, место приключений героев </a:t>
            </a:r>
            <a:r>
              <a:rPr lang="ru-RU" sz="4400" dirty="0" err="1" smtClean="0">
                <a:latin typeface="Comic Sans MS" panose="030F0702030302020204" pitchFamily="66" charset="0"/>
              </a:rPr>
              <a:t>Ж.Верна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242088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ПАТАГОНИЯ</a:t>
            </a:r>
            <a:endParaRPr lang="ru-RU" sz="4000" dirty="0"/>
          </a:p>
        </p:txBody>
      </p:sp>
      <p:pic>
        <p:nvPicPr>
          <p:cNvPr id="3074" name="Picture 2" descr="http://333v.ru/uploads/aa/aa2dff453db91162fd2c964cd10c459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643" y="3632861"/>
            <a:ext cx="5070276" cy="2852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9188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59832" y="23133"/>
            <a:ext cx="622818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4.	Самая крупная и тяжелая летающая птица в мире из подотряда американских грифов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2066945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КОНДОР</a:t>
            </a:r>
            <a:endParaRPr lang="ru-RU" sz="4000" dirty="0"/>
          </a:p>
        </p:txBody>
      </p:sp>
      <p:pic>
        <p:nvPicPr>
          <p:cNvPr id="4098" name="Picture 2" descr="http://www.reklamniki.info/images/peru_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645024"/>
            <a:ext cx="4385556" cy="2919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035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16839"/>
            <a:ext cx="622818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5.	Гигантская кувшинка Амазонки, выдерживает вес человека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2420888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ВИКТОРИЯ-РЕГИЯ</a:t>
            </a:r>
            <a:endParaRPr lang="ru-RU" sz="4000" dirty="0"/>
          </a:p>
        </p:txBody>
      </p:sp>
      <p:pic>
        <p:nvPicPr>
          <p:cNvPr id="22530" name="Picture 2" descr="http://sfw.so/uploads/posts/2011-06/1307456709_6_b-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1010" y="3059135"/>
            <a:ext cx="4790954" cy="3181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655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16839"/>
            <a:ext cx="62281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6.	Как переводится название дерева «</a:t>
            </a:r>
            <a:r>
              <a:rPr lang="ru-RU" sz="4400" dirty="0" err="1" smtClean="0">
                <a:latin typeface="Comic Sans MS" panose="030F0702030302020204" pitchFamily="66" charset="0"/>
              </a:rPr>
              <a:t>кебрачо</a:t>
            </a:r>
            <a:r>
              <a:rPr lang="ru-RU" sz="4400" dirty="0" smtClean="0">
                <a:latin typeface="Comic Sans MS" panose="030F0702030302020204" pitchFamily="66" charset="0"/>
              </a:rPr>
              <a:t>»?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242088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Сломай топор</a:t>
            </a:r>
            <a:endParaRPr lang="ru-RU" sz="4000" dirty="0"/>
          </a:p>
        </p:txBody>
      </p:sp>
      <p:pic>
        <p:nvPicPr>
          <p:cNvPr id="23554" name="Picture 2" descr="http://commons.hortipedia.com/images/f/f5/Schinopsis_lorentzii_tree_photo_file_282KB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822" y="2770518"/>
            <a:ext cx="3541557" cy="3606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49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16839"/>
            <a:ext cx="62281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7.	Водяной удав, самая крупная змея в мире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242088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АНАКОНДА</a:t>
            </a:r>
            <a:endParaRPr lang="ru-RU" sz="4000" dirty="0"/>
          </a:p>
        </p:txBody>
      </p:sp>
      <p:pic>
        <p:nvPicPr>
          <p:cNvPr id="24578" name="Picture 2" descr="http://buzzistasyonu.com/uploadedfiles/Elleriyle-Anakonda-Yi-Yakaladi-3117931623971728415229624268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128774"/>
            <a:ext cx="5116358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3761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16839"/>
            <a:ext cx="622818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8.	Ветры, больше всего влияющие на климат восточного побережья Южной Америки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3528" y="3573016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ПАССАТЫ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915938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16839"/>
            <a:ext cx="62281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9.	Из млечного сока какого дерева получают каучук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636912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ГЕВЕЯ</a:t>
            </a:r>
            <a:endParaRPr lang="ru-RU" sz="4000" dirty="0"/>
          </a:p>
        </p:txBody>
      </p:sp>
      <p:pic>
        <p:nvPicPr>
          <p:cNvPr id="25602" name="Picture 2" descr="http://www.hotel-r.net/im/hotel/fr/hevea-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990855"/>
            <a:ext cx="4276271" cy="3207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672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16839"/>
            <a:ext cx="62281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10.	Самый высокий водопад мира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636912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smtClean="0"/>
              <a:t>АНХЕЛЬ</a:t>
            </a:r>
            <a:endParaRPr lang="ru-RU" sz="4000" dirty="0"/>
          </a:p>
        </p:txBody>
      </p:sp>
      <p:pic>
        <p:nvPicPr>
          <p:cNvPr id="29698" name="Picture 2" descr="https://www.rofl.com.ua/images/2013/angel_falls_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068960"/>
            <a:ext cx="4359618" cy="326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711985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28626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15816" y="16839"/>
            <a:ext cx="62281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11.	«Серебряная» низменность 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7544" y="2636912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Ла-</a:t>
            </a:r>
            <a:r>
              <a:rPr lang="ru-RU" sz="4000" dirty="0" err="1" smtClean="0"/>
              <a:t>Платская</a:t>
            </a:r>
            <a:endParaRPr lang="ru-RU" sz="4000" dirty="0"/>
          </a:p>
        </p:txBody>
      </p:sp>
      <p:pic>
        <p:nvPicPr>
          <p:cNvPr id="30722" name="Picture 2" descr="https://arhivurokov.ru/multiurok/8/3/1/8311516bbdfd1500c3220fb3af798681eb224102/img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7" y="3140968"/>
            <a:ext cx="4423557" cy="3317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6876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49560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271873" y="-144463"/>
            <a:ext cx="6228184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12.	Английский пират, ставший адмиралом, имя его увековечено на карте Южной Америки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187" y="3501008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Ф. ДРЕЙК</a:t>
            </a:r>
            <a:endParaRPr lang="ru-RU" sz="4000" dirty="0"/>
          </a:p>
        </p:txBody>
      </p:sp>
      <p:sp>
        <p:nvSpPr>
          <p:cNvPr id="2" name="AutoShape 2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1750" name="Picture 6" descr="http://www.artscroll.ru/Images/2008/m/Marcus_il_Giovane_Gheeraerts/0000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645024"/>
            <a:ext cx="2021795" cy="2758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852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49560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71800" y="578812"/>
            <a:ext cx="622818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13.	Как переводится «горы Анды»?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975" y="2485867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«МЕДНЫЕ ГОРЫ»</a:t>
            </a:r>
            <a:endParaRPr lang="ru-RU" sz="4000" dirty="0"/>
          </a:p>
        </p:txBody>
      </p:sp>
      <p:sp>
        <p:nvSpPr>
          <p:cNvPr id="2" name="AutoShape 2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2770" name="Picture 2" descr="https://upload.wikimedia.org/wikipedia/commons/5/5e/Ausangate-hillside-M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2141" y="3193753"/>
            <a:ext cx="4628497" cy="2986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82461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49560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99134" y="152553"/>
            <a:ext cx="622818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14.	Водопад, находящийся в долине серебряной реки 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975" y="2485867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ИГУАСУ</a:t>
            </a:r>
            <a:endParaRPr lang="ru-RU" sz="4000" dirty="0"/>
          </a:p>
        </p:txBody>
      </p:sp>
      <p:sp>
        <p:nvSpPr>
          <p:cNvPr id="2" name="AutoShape 2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3794" name="Picture 2" descr="http://diadem.com.ru/wp-content/uploads/2013/08/Iguazu-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4817" y="3429000"/>
            <a:ext cx="4515012" cy="2545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664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449560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99134" y="152553"/>
            <a:ext cx="622818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dirty="0" smtClean="0">
                <a:latin typeface="Comic Sans MS" panose="030F0702030302020204" pitchFamily="66" charset="0"/>
              </a:rPr>
              <a:t>15.	Приток реки Парана «Большая река» 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975" y="2485867"/>
            <a:ext cx="38164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РИО-ГРАНДЕ</a:t>
            </a:r>
            <a:endParaRPr lang="ru-RU" sz="4000" dirty="0"/>
          </a:p>
        </p:txBody>
      </p:sp>
      <p:sp>
        <p:nvSpPr>
          <p:cNvPr id="2" name="AutoShape 2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4818" name="Picture 2" descr="http://world-river.ru/_ph/3/32512987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96952"/>
            <a:ext cx="4518429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80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freevector.com/uploads/vector/preview/6328/FreeVector-South-America-Vector-Map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4958" y="-464130"/>
            <a:ext cx="9753600" cy="7286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799134" y="152553"/>
            <a:ext cx="622818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Comic Sans MS" panose="030F0702030302020204" pitchFamily="66" charset="0"/>
              </a:rPr>
              <a:t>16. Магеллан, приблизившись к тогда ещё неизвестным ему островам, заметил на них множество огней непонятного происхождения.  Назовите этот остров.</a:t>
            </a:r>
            <a:endParaRPr lang="ru-RU" sz="4400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26186" y="3570157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ОГНЕННАЯ ЗЕМЛЯ</a:t>
            </a:r>
            <a:endParaRPr lang="ru-RU" sz="4000" dirty="0"/>
          </a:p>
        </p:txBody>
      </p:sp>
      <p:sp>
        <p:nvSpPr>
          <p:cNvPr id="2" name="AutoShape 2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4" descr="https://www.picsofcelebrities.com/celebrity/frances-drake/pictures/large/frances-drake-pictures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2" name="Picture 2" descr="http://kartinkinaden.ru/uploads/posts/2015-10/1445540006_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046" y="3178230"/>
            <a:ext cx="4799942" cy="3194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78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ya\Desktop\Уроки\Южная Америка\0_c23b1_f5f7b90a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737537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узел 1"/>
          <p:cNvSpPr/>
          <p:nvPr/>
        </p:nvSpPr>
        <p:spPr>
          <a:xfrm>
            <a:off x="4427984" y="836712"/>
            <a:ext cx="552343" cy="576064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5508104" y="1340768"/>
            <a:ext cx="792088" cy="792088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5931172" y="2636912"/>
            <a:ext cx="585044" cy="504056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Блок-схема: узел 5"/>
          <p:cNvSpPr/>
          <p:nvPr/>
        </p:nvSpPr>
        <p:spPr>
          <a:xfrm>
            <a:off x="5132726" y="3501008"/>
            <a:ext cx="519393" cy="504056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3995935" y="4077072"/>
            <a:ext cx="552343" cy="504056"/>
          </a:xfrm>
          <a:prstGeom prst="flowChartConnector">
            <a:avLst/>
          </a:prstGeom>
          <a:solidFill>
            <a:srgbClr val="CC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3563888" y="2888940"/>
            <a:ext cx="504056" cy="527979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5124" name="Picture 4" descr="https://thecliparts.com/wp-content/uploads/2016/12/open-treasure-chest-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21930"/>
            <a:ext cx="834075" cy="67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6798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467544" y="188640"/>
            <a:ext cx="324036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Comic Sans MS" panose="030F0702030302020204" pitchFamily="66" charset="0"/>
              </a:rPr>
              <a:t>СЕЛЬВА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АНДЫ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ПАТАГОНИЯ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КОНДОР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ВИКТОРИЯ-РЕГИЯ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СЛОМАЙ ТОПОР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АНАКОНДА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ОГНЕННАЯ ЗЕМЛЯ</a:t>
            </a:r>
          </a:p>
          <a:p>
            <a:endParaRPr lang="ru-RU" sz="2800" dirty="0" smtClean="0">
              <a:latin typeface="Comic Sans MS" panose="030F0702030302020204" pitchFamily="66" charset="0"/>
            </a:endParaRPr>
          </a:p>
          <a:p>
            <a:endParaRPr lang="ru-RU" sz="2800" dirty="0">
              <a:latin typeface="Comic Sans MS" panose="030F0702030302020204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860032" y="260648"/>
            <a:ext cx="32403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Comic Sans MS" panose="030F0702030302020204" pitchFamily="66" charset="0"/>
              </a:rPr>
              <a:t>ПАССАТЫ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ГЕВЕЯ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АНХЕЛЬ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ЛА-</a:t>
            </a:r>
            <a:r>
              <a:rPr lang="ru-RU" sz="2400" b="1" dirty="0" err="1" smtClean="0">
                <a:latin typeface="Comic Sans MS" panose="030F0702030302020204" pitchFamily="66" charset="0"/>
              </a:rPr>
              <a:t>Платская</a:t>
            </a:r>
            <a:endParaRPr lang="ru-RU" sz="2400" b="1" dirty="0" smtClean="0">
              <a:latin typeface="Comic Sans MS" panose="030F0702030302020204" pitchFamily="66" charset="0"/>
            </a:endParaRP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ДРЕЙК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МЕДНЫЕ ГОРЫ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ИГУАСУ</a:t>
            </a:r>
          </a:p>
          <a:p>
            <a:endParaRPr lang="ru-RU" sz="2400" b="1" dirty="0" smtClean="0">
              <a:latin typeface="Comic Sans MS" panose="030F0702030302020204" pitchFamily="66" charset="0"/>
            </a:endParaRPr>
          </a:p>
          <a:p>
            <a:r>
              <a:rPr lang="ru-RU" sz="2400" b="1" dirty="0" smtClean="0">
                <a:latin typeface="Comic Sans MS" panose="030F0702030302020204" pitchFamily="66" charset="0"/>
              </a:rPr>
              <a:t>РИО-ГРАНДЕ</a:t>
            </a:r>
          </a:p>
        </p:txBody>
      </p:sp>
    </p:spTree>
    <p:extLst>
      <p:ext uri="{BB962C8B-B14F-4D97-AF65-F5344CB8AC3E}">
        <p14:creationId xmlns:p14="http://schemas.microsoft.com/office/powerpoint/2010/main" val="4247135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vergilis.co/wp-content/uploads/2016/11/books-book-clipart-black-and_58219184ef2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72" y="188640"/>
            <a:ext cx="8890634" cy="5184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previews.123rf.com/images/roywylam/roywylam1411/roywylam141100018/33345999-South-America-Global-World-Stock-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301208"/>
            <a:ext cx="1419249" cy="141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previews.123rf.com/images/roywylam/roywylam1411/roywylam141100018/33345999-South-America-Global-World-Stock-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258227"/>
            <a:ext cx="1419249" cy="141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://previews.123rf.com/images/roywylam/roywylam1411/roywylam141100018/33345999-South-America-Global-World-Stock-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5338891"/>
            <a:ext cx="1419249" cy="141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http://previews.123rf.com/images/roywylam/roywylam1411/roywylam141100018/33345999-South-America-Global-World-Stock-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284709"/>
            <a:ext cx="1419249" cy="141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previews.123rf.com/images/roywylam/roywylam1411/roywylam141100018/33345999-South-America-Global-World-Stock-Phot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7157" y="5264430"/>
            <a:ext cx="1419249" cy="141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03648" y="1340768"/>
            <a:ext cx="25202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СЕЛЬВА</a:t>
            </a:r>
          </a:p>
          <a:p>
            <a:r>
              <a:rPr lang="ru-RU" sz="2800" i="1" dirty="0" smtClean="0"/>
              <a:t>КОНДОР</a:t>
            </a:r>
          </a:p>
          <a:p>
            <a:r>
              <a:rPr lang="ru-RU" sz="2800" i="1" dirty="0" smtClean="0"/>
              <a:t>АНХЕЛЬ</a:t>
            </a:r>
          </a:p>
          <a:p>
            <a:r>
              <a:rPr lang="ru-RU" sz="2800" i="1" dirty="0" smtClean="0"/>
              <a:t>РИО-ГРАНДЕ</a:t>
            </a:r>
          </a:p>
          <a:p>
            <a:r>
              <a:rPr lang="ru-RU" sz="2800" i="1" dirty="0" smtClean="0"/>
              <a:t>ОГНЕННАЯ ЗЕМЛЯ</a:t>
            </a:r>
            <a:endParaRPr lang="ru-RU" sz="2800" i="1" dirty="0"/>
          </a:p>
        </p:txBody>
      </p:sp>
      <p:sp>
        <p:nvSpPr>
          <p:cNvPr id="9" name="TextBox 8"/>
          <p:cNvSpPr txBox="1"/>
          <p:nvPr/>
        </p:nvSpPr>
        <p:spPr>
          <a:xfrm>
            <a:off x="4932040" y="1327189"/>
            <a:ext cx="25202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i="1" dirty="0" smtClean="0">
                <a:solidFill>
                  <a:srgbClr val="0070C0"/>
                </a:solidFill>
              </a:rPr>
              <a:t>SELVA</a:t>
            </a:r>
            <a:endParaRPr lang="ru-RU" sz="2800" i="1" dirty="0" smtClean="0">
              <a:solidFill>
                <a:srgbClr val="0070C0"/>
              </a:solidFill>
            </a:endParaRPr>
          </a:p>
          <a:p>
            <a:r>
              <a:rPr lang="en-US" sz="2800" i="1" dirty="0" smtClean="0">
                <a:solidFill>
                  <a:srgbClr val="0070C0"/>
                </a:solidFill>
              </a:rPr>
              <a:t>C</a:t>
            </a:r>
            <a:r>
              <a:rPr lang="es-ES" sz="2800" i="1" dirty="0" smtClean="0">
                <a:solidFill>
                  <a:srgbClr val="0070C0"/>
                </a:solidFill>
              </a:rPr>
              <a:t>ÓNDOR</a:t>
            </a:r>
            <a:endParaRPr lang="ru-RU" sz="2800" i="1" dirty="0" smtClean="0">
              <a:solidFill>
                <a:srgbClr val="0070C0"/>
              </a:solidFill>
            </a:endParaRPr>
          </a:p>
          <a:p>
            <a:r>
              <a:rPr lang="es-ES" sz="2800" i="1" dirty="0" smtClean="0">
                <a:solidFill>
                  <a:srgbClr val="0070C0"/>
                </a:solidFill>
              </a:rPr>
              <a:t>ÁNGEL</a:t>
            </a:r>
            <a:endParaRPr lang="ru-RU" sz="2800" i="1" dirty="0" smtClean="0">
              <a:solidFill>
                <a:srgbClr val="0070C0"/>
              </a:solidFill>
            </a:endParaRPr>
          </a:p>
          <a:p>
            <a:r>
              <a:rPr lang="es-ES" sz="2800" i="1" dirty="0" smtClean="0">
                <a:solidFill>
                  <a:srgbClr val="0070C0"/>
                </a:solidFill>
              </a:rPr>
              <a:t>RÍO GRANDE </a:t>
            </a:r>
            <a:endParaRPr lang="ru-RU" sz="2800" i="1" dirty="0" smtClean="0">
              <a:solidFill>
                <a:srgbClr val="0070C0"/>
              </a:solidFill>
            </a:endParaRPr>
          </a:p>
          <a:p>
            <a:r>
              <a:rPr lang="es-ES" sz="2800" i="1" dirty="0" smtClean="0">
                <a:solidFill>
                  <a:srgbClr val="0070C0"/>
                </a:solidFill>
              </a:rPr>
              <a:t>TIERRA DEL FUEGO</a:t>
            </a:r>
            <a:endParaRPr lang="ru-RU" sz="2800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1655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ya\Desktop\Уроки\Южная Америка\0_c23b1_f5f7b90a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737537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узел 1"/>
          <p:cNvSpPr/>
          <p:nvPr/>
        </p:nvSpPr>
        <p:spPr>
          <a:xfrm>
            <a:off x="4427984" y="836712"/>
            <a:ext cx="552343" cy="576064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5508104" y="1556792"/>
            <a:ext cx="504056" cy="504056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5945340" y="2399766"/>
            <a:ext cx="786900" cy="741202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Блок-схема: узел 5"/>
          <p:cNvSpPr/>
          <p:nvPr/>
        </p:nvSpPr>
        <p:spPr>
          <a:xfrm>
            <a:off x="5132726" y="3501008"/>
            <a:ext cx="519393" cy="504056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3995935" y="4077072"/>
            <a:ext cx="552343" cy="504056"/>
          </a:xfrm>
          <a:prstGeom prst="flowChartConnector">
            <a:avLst/>
          </a:prstGeom>
          <a:solidFill>
            <a:srgbClr val="CC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3563888" y="2888940"/>
            <a:ext cx="504056" cy="527979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5124" name="Picture 4" descr="https://thecliparts.com/wp-content/uploads/2016/12/open-treasure-chest-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21930"/>
            <a:ext cx="834075" cy="67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74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http://lesregionsdumonde.free.fr/ameriquedusudindex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8640"/>
            <a:ext cx="6110611" cy="6336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realsic.com/wp-content/uploads/2016/06/24828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54974"/>
            <a:ext cx="4750132" cy="4572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Vnimanie_chernyj_yacshik_-_CHto_gde_kogd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596336" y="56612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574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95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gimmesomeoven.com/wp-content/uploads/2012/05/parmesan-crusted-shrimp-quesadillas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68760"/>
            <a:ext cx="7230403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843808" y="404664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latin typeface="Comic Sans MS" panose="030F0702030302020204" pitchFamily="66" charset="0"/>
              </a:rPr>
              <a:t>QUESADILLA</a:t>
            </a:r>
            <a:endParaRPr lang="ru-RU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490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img.src.ca/2013/02/19/635x357/IS_130219_6t8al_sauce-salsa_sn6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6672"/>
            <a:ext cx="448285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www.expat-chronicles.com/wp-content/uploads/2010/11/salsa-expat-chronicles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8805" y="3068960"/>
            <a:ext cx="7515225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muzyka_-_salsa_(xMusic.me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884368" y="580526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610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7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ya\Desktop\Уроки\Южная Америка\0_c23b1_f5f7b90a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737537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узел 1"/>
          <p:cNvSpPr/>
          <p:nvPr/>
        </p:nvSpPr>
        <p:spPr>
          <a:xfrm>
            <a:off x="4427984" y="836712"/>
            <a:ext cx="552343" cy="576064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5508104" y="1556792"/>
            <a:ext cx="504056" cy="504056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5931172" y="2636912"/>
            <a:ext cx="585044" cy="504056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Блок-схема: узел 5"/>
          <p:cNvSpPr/>
          <p:nvPr/>
        </p:nvSpPr>
        <p:spPr>
          <a:xfrm>
            <a:off x="5132726" y="3284984"/>
            <a:ext cx="735418" cy="720080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3995935" y="4077072"/>
            <a:ext cx="552343" cy="504056"/>
          </a:xfrm>
          <a:prstGeom prst="flowChartConnector">
            <a:avLst/>
          </a:prstGeom>
          <a:solidFill>
            <a:srgbClr val="CC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3563888" y="2888940"/>
            <a:ext cx="504056" cy="527979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5124" name="Picture 4" descr="https://thecliparts.com/wp-content/uploads/2016/12/open-treasure-chest-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21930"/>
            <a:ext cx="834075" cy="67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048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sounb.ru/upload/nov_img_sep/2016/0216.p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54" y="188640"/>
            <a:ext cx="9081446" cy="6371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Dzhipsi_Kings_-_Ispanskaya_gitara_(iPlayer.f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740352" y="558924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440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38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ya\Desktop\Уроки\Южная Америка\0_c23b1_f5f7b90a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737537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узел 1"/>
          <p:cNvSpPr/>
          <p:nvPr/>
        </p:nvSpPr>
        <p:spPr>
          <a:xfrm>
            <a:off x="4427984" y="836712"/>
            <a:ext cx="552343" cy="576064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5508104" y="1556792"/>
            <a:ext cx="504056" cy="504056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5931172" y="2636912"/>
            <a:ext cx="585044" cy="504056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Блок-схема: узел 5"/>
          <p:cNvSpPr/>
          <p:nvPr/>
        </p:nvSpPr>
        <p:spPr>
          <a:xfrm>
            <a:off x="5132726" y="3501008"/>
            <a:ext cx="519393" cy="504056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3995935" y="3753036"/>
            <a:ext cx="864097" cy="828092"/>
          </a:xfrm>
          <a:prstGeom prst="flowChartConnector">
            <a:avLst/>
          </a:prstGeom>
          <a:solidFill>
            <a:srgbClr val="CC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3563888" y="2888940"/>
            <a:ext cx="504056" cy="527979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5124" name="Picture 4" descr="https://thecliparts.com/wp-content/uploads/2016/12/open-treasure-chest-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21930"/>
            <a:ext cx="834075" cy="67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7721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6824" y="908720"/>
            <a:ext cx="388843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Comic Sans MS" panose="030F0702030302020204" pitchFamily="66" charset="0"/>
              </a:rPr>
              <a:t>ÁRBOL</a:t>
            </a:r>
          </a:p>
          <a:p>
            <a:r>
              <a:rPr lang="es-ES" sz="2400" dirty="0" smtClean="0">
                <a:latin typeface="Comic Sans MS" panose="030F0702030302020204" pitchFamily="66" charset="0"/>
              </a:rPr>
              <a:t>LENTO</a:t>
            </a:r>
          </a:p>
          <a:p>
            <a:r>
              <a:rPr lang="es-ES" sz="2400" dirty="0" smtClean="0">
                <a:latin typeface="Comic Sans MS" panose="030F0702030302020204" pitchFamily="66" charset="0"/>
              </a:rPr>
              <a:t>DE COLOR VERDE</a:t>
            </a:r>
          </a:p>
          <a:p>
            <a:endParaRPr lang="ru-RU" sz="2400" dirty="0" smtClean="0">
              <a:latin typeface="Comic Sans MS" panose="030F0702030302020204" pitchFamily="66" charset="0"/>
            </a:endParaRPr>
          </a:p>
          <a:p>
            <a:endParaRPr lang="ru-RU" sz="2400" dirty="0">
              <a:latin typeface="Comic Sans MS" panose="030F0702030302020204" pitchFamily="66" charset="0"/>
            </a:endParaRPr>
          </a:p>
          <a:p>
            <a:endParaRPr lang="ru-RU" sz="2400" dirty="0" smtClean="0">
              <a:latin typeface="Comic Sans MS" panose="030F0702030302020204" pitchFamily="66" charset="0"/>
            </a:endParaRPr>
          </a:p>
          <a:p>
            <a:endParaRPr lang="ru-RU" sz="2400" dirty="0">
              <a:latin typeface="Comic Sans MS" panose="030F0702030302020204" pitchFamily="66" charset="0"/>
            </a:endParaRPr>
          </a:p>
          <a:p>
            <a:endParaRPr lang="ru-RU" sz="2400" dirty="0" smtClean="0">
              <a:latin typeface="Comic Sans MS" panose="030F0702030302020204" pitchFamily="66" charset="0"/>
            </a:endParaRPr>
          </a:p>
          <a:p>
            <a:endParaRPr lang="es-ES" sz="2400" dirty="0">
              <a:latin typeface="Comic Sans MS" panose="030F0702030302020204" pitchFamily="66" charset="0"/>
            </a:endParaRPr>
          </a:p>
          <a:p>
            <a:r>
              <a:rPr lang="es-ES" sz="2400" dirty="0" smtClean="0">
                <a:latin typeface="Comic Sans MS" panose="030F0702030302020204" pitchFamily="66" charset="0"/>
              </a:rPr>
              <a:t>AVE</a:t>
            </a:r>
          </a:p>
          <a:p>
            <a:r>
              <a:rPr lang="es-ES" sz="2400" dirty="0" smtClean="0">
                <a:latin typeface="Comic Sans MS" panose="030F0702030302020204" pitchFamily="66" charset="0"/>
              </a:rPr>
              <a:t>RÁPIDO</a:t>
            </a:r>
          </a:p>
          <a:p>
            <a:r>
              <a:rPr lang="es-ES" sz="2400" dirty="0" smtClean="0">
                <a:latin typeface="Comic Sans MS" panose="030F0702030302020204" pitchFamily="66" charset="0"/>
              </a:rPr>
              <a:t>PEQUEÑO</a:t>
            </a:r>
          </a:p>
          <a:p>
            <a:endParaRPr lang="es-ES" sz="2400" dirty="0">
              <a:latin typeface="Comic Sans MS" panose="030F0702030302020204" pitchFamily="66" charset="0"/>
            </a:endParaRPr>
          </a:p>
        </p:txBody>
      </p:sp>
      <p:pic>
        <p:nvPicPr>
          <p:cNvPr id="15362" name="Picture 2" descr="http://risovach.ru/upload/2014/12/generator/lenivec_68491241_orig_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064" y="404664"/>
            <a:ext cx="3997332" cy="26576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4" descr="http://animaljpg.ru/image/www_animaljpg_ru-4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3750" y="3343970"/>
            <a:ext cx="4049811" cy="30373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414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45476" y="1052736"/>
            <a:ext cx="388843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>
              <a:latin typeface="Comic Sans MS" panose="030F0702030302020204" pitchFamily="66" charset="0"/>
            </a:endParaRPr>
          </a:p>
          <a:p>
            <a:r>
              <a:rPr lang="es-ES" sz="2400" dirty="0" smtClean="0">
                <a:latin typeface="Comic Sans MS" panose="030F0702030302020204" pitchFamily="66" charset="0"/>
              </a:rPr>
              <a:t>PEZ</a:t>
            </a:r>
          </a:p>
          <a:p>
            <a:r>
              <a:rPr lang="es-ES" sz="2400" dirty="0" smtClean="0">
                <a:latin typeface="Comic Sans MS" panose="030F0702030302020204" pitchFamily="66" charset="0"/>
              </a:rPr>
              <a:t>DIENTES GRANDES</a:t>
            </a:r>
          </a:p>
          <a:p>
            <a:r>
              <a:rPr lang="es-ES" sz="2400" dirty="0" smtClean="0">
                <a:latin typeface="Comic Sans MS" panose="030F0702030302020204" pitchFamily="66" charset="0"/>
              </a:rPr>
              <a:t>AGRESIÓN</a:t>
            </a:r>
            <a:endParaRPr lang="ru-RU" sz="2400" dirty="0" smtClean="0">
              <a:latin typeface="Comic Sans MS" panose="030F0702030302020204" pitchFamily="66" charset="0"/>
            </a:endParaRPr>
          </a:p>
          <a:p>
            <a:endParaRPr lang="ru-RU" sz="2400" dirty="0">
              <a:latin typeface="Comic Sans MS" panose="030F0702030302020204" pitchFamily="66" charset="0"/>
            </a:endParaRPr>
          </a:p>
          <a:p>
            <a:endParaRPr lang="ru-RU" sz="2400" dirty="0" smtClean="0">
              <a:latin typeface="Comic Sans MS" panose="030F0702030302020204" pitchFamily="66" charset="0"/>
            </a:endParaRPr>
          </a:p>
          <a:p>
            <a:endParaRPr lang="ru-RU" sz="2400" dirty="0">
              <a:latin typeface="Comic Sans MS" panose="030F0702030302020204" pitchFamily="66" charset="0"/>
            </a:endParaRPr>
          </a:p>
          <a:p>
            <a:endParaRPr lang="es-ES" sz="2400" dirty="0" smtClean="0">
              <a:latin typeface="Comic Sans MS" panose="030F0702030302020204" pitchFamily="66" charset="0"/>
            </a:endParaRPr>
          </a:p>
          <a:p>
            <a:endParaRPr lang="es-ES" sz="2400" dirty="0">
              <a:latin typeface="Comic Sans MS" panose="030F0702030302020204" pitchFamily="66" charset="0"/>
            </a:endParaRPr>
          </a:p>
          <a:p>
            <a:r>
              <a:rPr lang="es-ES" sz="2400" dirty="0" smtClean="0">
                <a:latin typeface="Comic Sans MS" panose="030F0702030302020204" pitchFamily="66" charset="0"/>
              </a:rPr>
              <a:t>FUERTE</a:t>
            </a:r>
          </a:p>
          <a:p>
            <a:r>
              <a:rPr lang="es-ES" sz="2400" dirty="0" smtClean="0">
                <a:latin typeface="Comic Sans MS" panose="030F0702030302020204" pitchFamily="66" charset="0"/>
              </a:rPr>
              <a:t>RÁPIDO</a:t>
            </a:r>
          </a:p>
          <a:p>
            <a:r>
              <a:rPr lang="es-ES" sz="2400" dirty="0" smtClean="0">
                <a:latin typeface="Comic Sans MS" panose="030F0702030302020204" pitchFamily="66" charset="0"/>
              </a:rPr>
              <a:t>DE LUNARES NEGROS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17410" name="Picture 2" descr="http://animalworld.com.ua/images/2012/October/Akva/Serrasalminae/Serrasalmus_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16632"/>
            <a:ext cx="3851308" cy="3052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4" descr="http://wallpapersdsc.net/wp-content/uploads/2016/10/Jaguar-Wallpapers-H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645024"/>
            <a:ext cx="4070891" cy="26642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763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ya\Desktop\Уроки\Южная Америка\0_c23b1_f5f7b90a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737537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узел 1"/>
          <p:cNvSpPr/>
          <p:nvPr/>
        </p:nvSpPr>
        <p:spPr>
          <a:xfrm>
            <a:off x="4427984" y="836712"/>
            <a:ext cx="552343" cy="576064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5508104" y="1556792"/>
            <a:ext cx="504056" cy="504056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5931172" y="2636912"/>
            <a:ext cx="585044" cy="504056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Блок-схема: узел 5"/>
          <p:cNvSpPr/>
          <p:nvPr/>
        </p:nvSpPr>
        <p:spPr>
          <a:xfrm>
            <a:off x="5132726" y="3501008"/>
            <a:ext cx="519393" cy="504056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3995935" y="4077072"/>
            <a:ext cx="552343" cy="504056"/>
          </a:xfrm>
          <a:prstGeom prst="flowChartConnector">
            <a:avLst/>
          </a:prstGeom>
          <a:solidFill>
            <a:srgbClr val="CC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3563888" y="2636912"/>
            <a:ext cx="864096" cy="780007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5124" name="Picture 4" descr="https://thecliparts.com/wp-content/uploads/2016/12/open-treasure-chest-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721930"/>
            <a:ext cx="834075" cy="677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2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alexandertour.bg/wp-content/uploads/2011/04/titicaca-ekskurzia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8704966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65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Anya\Desktop\Уроки\Южная Америка\0_c23b1_f5f7b90a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188640"/>
            <a:ext cx="8737537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Блок-схема: узел 1"/>
          <p:cNvSpPr/>
          <p:nvPr/>
        </p:nvSpPr>
        <p:spPr>
          <a:xfrm>
            <a:off x="4427984" y="836712"/>
            <a:ext cx="552343" cy="576064"/>
          </a:xfrm>
          <a:prstGeom prst="flowChartConnector">
            <a:avLst/>
          </a:prstGeom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1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Блок-схема: узел 3"/>
          <p:cNvSpPr/>
          <p:nvPr/>
        </p:nvSpPr>
        <p:spPr>
          <a:xfrm>
            <a:off x="5508104" y="1556792"/>
            <a:ext cx="504056" cy="504056"/>
          </a:xfrm>
          <a:prstGeom prst="flowChartConnector">
            <a:avLst/>
          </a:prstGeom>
          <a:solidFill>
            <a:schemeClr val="accent2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5" name="Блок-схема: узел 4"/>
          <p:cNvSpPr/>
          <p:nvPr/>
        </p:nvSpPr>
        <p:spPr>
          <a:xfrm>
            <a:off x="5931172" y="2636912"/>
            <a:ext cx="585044" cy="504056"/>
          </a:xfrm>
          <a:prstGeom prst="flowChartConnector">
            <a:avLst/>
          </a:prstGeom>
          <a:solidFill>
            <a:schemeClr val="accent3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3</a:t>
            </a:r>
            <a:endParaRPr lang="ru-RU" dirty="0"/>
          </a:p>
        </p:txBody>
      </p:sp>
      <p:sp>
        <p:nvSpPr>
          <p:cNvPr id="6" name="Блок-схема: узел 5"/>
          <p:cNvSpPr/>
          <p:nvPr/>
        </p:nvSpPr>
        <p:spPr>
          <a:xfrm>
            <a:off x="5132726" y="3501008"/>
            <a:ext cx="519393" cy="504056"/>
          </a:xfrm>
          <a:prstGeom prst="flowChartConnector">
            <a:avLst/>
          </a:prstGeom>
          <a:solidFill>
            <a:schemeClr val="accent4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4</a:t>
            </a:r>
            <a:endParaRPr lang="ru-RU" dirty="0"/>
          </a:p>
        </p:txBody>
      </p:sp>
      <p:sp>
        <p:nvSpPr>
          <p:cNvPr id="7" name="Блок-схема: узел 6"/>
          <p:cNvSpPr/>
          <p:nvPr/>
        </p:nvSpPr>
        <p:spPr>
          <a:xfrm>
            <a:off x="3995935" y="4077072"/>
            <a:ext cx="552343" cy="504056"/>
          </a:xfrm>
          <a:prstGeom prst="flowChartConnector">
            <a:avLst/>
          </a:prstGeom>
          <a:solidFill>
            <a:srgbClr val="CCCC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5</a:t>
            </a:r>
            <a:endParaRPr lang="ru-RU" dirty="0"/>
          </a:p>
        </p:txBody>
      </p:sp>
      <p:sp>
        <p:nvSpPr>
          <p:cNvPr id="8" name="Блок-схема: узел 7"/>
          <p:cNvSpPr/>
          <p:nvPr/>
        </p:nvSpPr>
        <p:spPr>
          <a:xfrm>
            <a:off x="3563888" y="2888940"/>
            <a:ext cx="504056" cy="527979"/>
          </a:xfrm>
          <a:prstGeom prst="flowChartConnector">
            <a:avLst/>
          </a:prstGeom>
          <a:solidFill>
            <a:schemeClr val="accent6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6</a:t>
            </a:r>
            <a:endParaRPr lang="ru-RU" dirty="0"/>
          </a:p>
        </p:txBody>
      </p:sp>
      <p:pic>
        <p:nvPicPr>
          <p:cNvPr id="5124" name="Picture 4" descr="https://thecliparts.com/wp-content/uploads/2016/12/open-treasure-chest-clipart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1124744"/>
            <a:ext cx="1568911" cy="1275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64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1351</TotalTime>
  <Words>185</Words>
  <Application>Microsoft Office PowerPoint</Application>
  <PresentationFormat>Экран (4:3)</PresentationFormat>
  <Paragraphs>148</Paragraphs>
  <Slides>35</Slides>
  <Notes>0</Notes>
  <HiddenSlides>0</HiddenSlides>
  <MMClips>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Anya</dc:creator>
  <cp:lastModifiedBy>Anya</cp:lastModifiedBy>
  <cp:revision>34</cp:revision>
  <dcterms:created xsi:type="dcterms:W3CDTF">2017-02-06T08:32:31Z</dcterms:created>
  <dcterms:modified xsi:type="dcterms:W3CDTF">2017-02-07T07:03:39Z</dcterms:modified>
</cp:coreProperties>
</file>