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wmf" ContentType="image/x-wmf"/>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68.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Layouts/slideLayout7.xml" ContentType="application/vnd.openxmlformats-officedocument.presentationml.slideLayout+xml"/>
  <Default Extension="png" ContentType="image/png"/>
  <Default Extension="bin" ContentType="application/vnd.openxmlformats-officedocument.oleObject"/>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0.xml" ContentType="application/vnd.openxmlformats-officedocument.presentationml.slideLayout+xml"/>
  <Default Extension="gif" ContentType="image/gif"/>
  <Default Extension="vml" ContentType="application/vnd.openxmlformats-officedocument.vmlDrawing"/>
  <Override PartName="/ppt/slides/slide8.xml" ContentType="application/vnd.openxmlformats-officedocument.presentationml.slide+xml"/>
  <Override PartName="/ppt/slides/slide49.xml" ContentType="application/vnd.openxmlformats-officedocument.presentationml.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Layouts/slideLayout8.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bookmarkIdSeed="2">
  <p:sldMasterIdLst>
    <p:sldMasterId id="2147483648" r:id="rId1"/>
  </p:sldMasterIdLst>
  <p:notesMasterIdLst>
    <p:notesMasterId r:id="rId70"/>
  </p:notesMasterIdLst>
  <p:sldIdLst>
    <p:sldId id="261" r:id="rId2"/>
    <p:sldId id="412" r:id="rId3"/>
    <p:sldId id="417" r:id="rId4"/>
    <p:sldId id="423" r:id="rId5"/>
    <p:sldId id="394" r:id="rId6"/>
    <p:sldId id="312" r:id="rId7"/>
    <p:sldId id="268" r:id="rId8"/>
    <p:sldId id="295" r:id="rId9"/>
    <p:sldId id="277" r:id="rId10"/>
    <p:sldId id="309" r:id="rId11"/>
    <p:sldId id="323" r:id="rId12"/>
    <p:sldId id="310" r:id="rId13"/>
    <p:sldId id="324" r:id="rId14"/>
    <p:sldId id="351" r:id="rId15"/>
    <p:sldId id="325" r:id="rId16"/>
    <p:sldId id="392" r:id="rId17"/>
    <p:sldId id="326" r:id="rId18"/>
    <p:sldId id="327" r:id="rId19"/>
    <p:sldId id="329" r:id="rId20"/>
    <p:sldId id="336" r:id="rId21"/>
    <p:sldId id="337" r:id="rId22"/>
    <p:sldId id="340" r:id="rId23"/>
    <p:sldId id="321" r:id="rId24"/>
    <p:sldId id="378" r:id="rId25"/>
    <p:sldId id="385" r:id="rId26"/>
    <p:sldId id="386" r:id="rId27"/>
    <p:sldId id="387" r:id="rId28"/>
    <p:sldId id="379" r:id="rId29"/>
    <p:sldId id="389" r:id="rId30"/>
    <p:sldId id="296" r:id="rId31"/>
    <p:sldId id="391" r:id="rId32"/>
    <p:sldId id="338" r:id="rId33"/>
    <p:sldId id="304" r:id="rId34"/>
    <p:sldId id="306" r:id="rId35"/>
    <p:sldId id="341" r:id="rId36"/>
    <p:sldId id="342" r:id="rId37"/>
    <p:sldId id="346" r:id="rId38"/>
    <p:sldId id="390" r:id="rId39"/>
    <p:sldId id="345" r:id="rId40"/>
    <p:sldId id="349" r:id="rId41"/>
    <p:sldId id="348" r:id="rId42"/>
    <p:sldId id="369" r:id="rId43"/>
    <p:sldId id="287" r:id="rId44"/>
    <p:sldId id="350" r:id="rId45"/>
    <p:sldId id="352" r:id="rId46"/>
    <p:sldId id="364" r:id="rId47"/>
    <p:sldId id="365" r:id="rId48"/>
    <p:sldId id="381" r:id="rId49"/>
    <p:sldId id="383" r:id="rId50"/>
    <p:sldId id="366" r:id="rId51"/>
    <p:sldId id="274" r:id="rId52"/>
    <p:sldId id="367" r:id="rId53"/>
    <p:sldId id="275" r:id="rId54"/>
    <p:sldId id="355" r:id="rId55"/>
    <p:sldId id="362" r:id="rId56"/>
    <p:sldId id="405" r:id="rId57"/>
    <p:sldId id="406" r:id="rId58"/>
    <p:sldId id="397" r:id="rId59"/>
    <p:sldId id="398" r:id="rId60"/>
    <p:sldId id="407" r:id="rId61"/>
    <p:sldId id="359" r:id="rId62"/>
    <p:sldId id="400" r:id="rId63"/>
    <p:sldId id="404" r:id="rId64"/>
    <p:sldId id="401" r:id="rId65"/>
    <p:sldId id="402" r:id="rId66"/>
    <p:sldId id="360" r:id="rId67"/>
    <p:sldId id="421" r:id="rId68"/>
    <p:sldId id="291" r:id="rId69"/>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xmlns="">
          <a:srgbClr val="FF0000"/>
        </p14:laserClr>
      </p:ext>
      <p:ext uri="{2FDB2607-1784-4EEB-B798-7EB5836EED8A}">
        <p14:showMediaCtrls xmlns:p14="http://schemas.microsoft.com/office/powerpoint/2010/main" xmlns="" val="1"/>
      </p:ext>
    </p:extLst>
  </p:showPr>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5333" autoAdjust="0"/>
  </p:normalViewPr>
  <p:slideViewPr>
    <p:cSldViewPr>
      <p:cViewPr varScale="1">
        <p:scale>
          <a:sx n="109" d="100"/>
          <a:sy n="109" d="100"/>
        </p:scale>
        <p:origin x="-1674" y="-84"/>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 Type="http://schemas.openxmlformats.org/officeDocument/2006/relationships/slide" Target="slides/slide6.xml"/><Relationship Id="rId71"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viewProps" Target="view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26.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569AD431-6474-494A-A40B-E5413BCBB718}" type="datetimeFigureOut">
              <a:rPr lang="ru-RU" smtClean="0"/>
              <a:pPr/>
              <a:t>26.12.2017</a:t>
            </a:fld>
            <a:endParaRPr lang="ru-RU"/>
          </a:p>
        </p:txBody>
      </p:sp>
      <p:sp>
        <p:nvSpPr>
          <p:cNvPr id="4" name="Образ слайда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5D7C6613-F977-415F-8B97-B768499BD829}" type="slidenum">
              <a:rPr lang="ru-RU" smtClean="0"/>
              <a:pPr/>
              <a:t>‹#›</a:t>
            </a:fld>
            <a:endParaRPr lang="ru-RU"/>
          </a:p>
        </p:txBody>
      </p:sp>
    </p:spTree>
    <p:extLst>
      <p:ext uri="{BB962C8B-B14F-4D97-AF65-F5344CB8AC3E}">
        <p14:creationId xmlns:p14="http://schemas.microsoft.com/office/powerpoint/2010/main" xmlns="" val="231282890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5B106E36-FD25-4E2D-B0AA-010F637433A0}" type="datetimeFigureOut">
              <a:rPr lang="ru-RU" smtClean="0"/>
              <a:pPr/>
              <a:t>26.12.2017</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5B106E36-FD25-4E2D-B0AA-010F637433A0}" type="datetimeFigureOut">
              <a:rPr lang="ru-RU" smtClean="0"/>
              <a:pPr/>
              <a:t>26.12.2017</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5B106E36-FD25-4E2D-B0AA-010F637433A0}" type="datetimeFigureOut">
              <a:rPr lang="ru-RU" smtClean="0"/>
              <a:pPr/>
              <a:t>26.12.2017</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5B106E36-FD25-4E2D-B0AA-010F637433A0}" type="datetimeFigureOut">
              <a:rPr lang="ru-RU" smtClean="0"/>
              <a:pPr/>
              <a:t>26.12.2017</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5B106E36-FD25-4E2D-B0AA-010F637433A0}" type="datetimeFigureOut">
              <a:rPr lang="ru-RU" smtClean="0"/>
              <a:pPr/>
              <a:t>26.12.2017</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5B106E36-FD25-4E2D-B0AA-010F637433A0}" type="datetimeFigureOut">
              <a:rPr lang="ru-RU" smtClean="0"/>
              <a:pPr/>
              <a:t>26.12.2017</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5B106E36-FD25-4E2D-B0AA-010F637433A0}" type="datetimeFigureOut">
              <a:rPr lang="ru-RU" smtClean="0"/>
              <a:pPr/>
              <a:t>26.12.2017</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5B106E36-FD25-4E2D-B0AA-010F637433A0}" type="datetimeFigureOut">
              <a:rPr lang="ru-RU" smtClean="0"/>
              <a:pPr/>
              <a:t>26.12.2017</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5B106E36-FD25-4E2D-B0AA-010F637433A0}" type="datetimeFigureOut">
              <a:rPr lang="ru-RU" smtClean="0"/>
              <a:pPr/>
              <a:t>26.12.2017</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5B106E36-FD25-4E2D-B0AA-010F637433A0}" type="datetimeFigureOut">
              <a:rPr lang="ru-RU" smtClean="0"/>
              <a:pPr/>
              <a:t>26.12.2017</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5B106E36-FD25-4E2D-B0AA-010F637433A0}" type="datetimeFigureOut">
              <a:rPr lang="ru-RU" smtClean="0"/>
              <a:pPr/>
              <a:t>26.12.2017</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3">
            <a:lumMod val="75000"/>
          </a:schemeClr>
        </a:soli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B106E36-FD25-4E2D-B0AA-010F637433A0}" type="datetimeFigureOut">
              <a:rPr lang="ru-RU" smtClean="0"/>
              <a:pPr/>
              <a:t>26.12.2017</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25C68B6-61C2-468F-89AB-4B9F7531AA68}" type="slidenum">
              <a:rPr lang="ru-RU" smtClean="0"/>
              <a:pPr/>
              <a:t>‹#›</a:t>
            </a:fld>
            <a:endParaRPr lang="ru-RU"/>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gif"/><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2.xml"/><Relationship Id="rId4" Type="http://schemas.openxmlformats.org/officeDocument/2006/relationships/image" Target="../media/image1.gif"/></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2.xml"/><Relationship Id="rId6" Type="http://schemas.openxmlformats.org/officeDocument/2006/relationships/image" Target="../media/image9.jpeg"/><Relationship Id="rId5" Type="http://schemas.openxmlformats.org/officeDocument/2006/relationships/image" Target="../media/image8.jpeg"/><Relationship Id="rId4" Type="http://schemas.openxmlformats.org/officeDocument/2006/relationships/image" Target="../media/image7.jpeg"/></Relationships>
</file>

<file path=ppt/slides/_rels/slide5.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2.xml"/><Relationship Id="rId4" Type="http://schemas.openxmlformats.org/officeDocument/2006/relationships/image" Target="../media/image1.gif"/></Relationships>
</file>

<file path=ppt/slides/_rels/slide7.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image" Target="../media/image14.jpeg"/><Relationship Id="rId1" Type="http://schemas.openxmlformats.org/officeDocument/2006/relationships/slideLayout" Target="../slideLayouts/slideLayout2.xml"/><Relationship Id="rId4" Type="http://schemas.openxmlformats.org/officeDocument/2006/relationships/image" Target="../media/image15.jpeg"/></Relationships>
</file>

<file path=ppt/slides/_rels/slide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2.xml"/><Relationship Id="rId4" Type="http://schemas.openxmlformats.org/officeDocument/2006/relationships/image" Target="../media/image1.gif"/></Relationships>
</file>

<file path=ppt/slides/_rels/slide10.xml.rels><?xml version="1.0" encoding="UTF-8" standalone="yes"?>
<Relationships xmlns="http://schemas.openxmlformats.org/package/2006/relationships"><Relationship Id="rId3" Type="http://schemas.openxmlformats.org/officeDocument/2006/relationships/hyperlink" Target="https://ru.wikipedia.org/wiki/%D0%9A%D0%BE%D0%BF%D1%82%D0%B5%D0%B2%D0%BE_(%D1%80%D0%B0%D0%B9%D0%BE%D0%BD_%D0%9C%D0%BE%D1%81%D0%BA%D0%B2%D1%8B)" TargetMode="External"/><Relationship Id="rId2" Type="http://schemas.openxmlformats.org/officeDocument/2006/relationships/hyperlink" Target="https://ru.wikipedia.org/wiki/%D0%9F%D0%BE%D0%B4%D0%BC%D0%BE%D1%81%D0%BA%D0%BE%D0%B2%D0%BD%D0%B0%D1%8F_(%D1%81%D1%82%D0%B0%D0%BD%D1%86%D0%B8%D1%8F)" TargetMode="External"/><Relationship Id="rId1" Type="http://schemas.openxmlformats.org/officeDocument/2006/relationships/slideLayout" Target="../slideLayouts/slideLayout2.xml"/><Relationship Id="rId5" Type="http://schemas.openxmlformats.org/officeDocument/2006/relationships/image" Target="../media/image18.jpeg"/><Relationship Id="rId4" Type="http://schemas.openxmlformats.org/officeDocument/2006/relationships/image" Target="../media/image1.gif"/></Relationships>
</file>

<file path=ppt/slides/_rels/slide11.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gif"/><Relationship Id="rId1" Type="http://schemas.openxmlformats.org/officeDocument/2006/relationships/slideLayout" Target="../slideLayouts/slideLayout2.xml"/><Relationship Id="rId5" Type="http://schemas.openxmlformats.org/officeDocument/2006/relationships/image" Target="../media/image21.jpeg"/><Relationship Id="rId4" Type="http://schemas.openxmlformats.org/officeDocument/2006/relationships/image" Target="../media/image20.jpeg"/></Relationships>
</file>

<file path=ppt/slides/_rels/slide12.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22.jpeg"/><Relationship Id="rId1" Type="http://schemas.openxmlformats.org/officeDocument/2006/relationships/slideLayout" Target="../slideLayouts/slideLayout2.xml"/><Relationship Id="rId5" Type="http://schemas.openxmlformats.org/officeDocument/2006/relationships/image" Target="../media/image1.gif"/><Relationship Id="rId4" Type="http://schemas.openxmlformats.org/officeDocument/2006/relationships/image" Target="../media/image23.jpeg"/></Relationships>
</file>

<file path=ppt/slides/_rels/slide13.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image" Target="../media/image24.png"/><Relationship Id="rId1" Type="http://schemas.openxmlformats.org/officeDocument/2006/relationships/slideLayout" Target="../slideLayouts/slideLayout2.xml"/><Relationship Id="rId4" Type="http://schemas.openxmlformats.org/officeDocument/2006/relationships/image" Target="../media/image25.jpeg"/></Relationships>
</file>

<file path=ppt/slides/_rels/slide14.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2.xml"/><Relationship Id="rId1" Type="http://schemas.openxmlformats.org/officeDocument/2006/relationships/vmlDrawing" Target="../drawings/vmlDrawing1.vml"/><Relationship Id="rId5" Type="http://schemas.openxmlformats.org/officeDocument/2006/relationships/image" Target="../media/image1.gif"/><Relationship Id="rId4" Type="http://schemas.openxmlformats.org/officeDocument/2006/relationships/image" Target="../media/image27.jpeg"/></Relationships>
</file>

<file path=ppt/slides/_rels/slide15.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29.jpeg"/><Relationship Id="rId1" Type="http://schemas.openxmlformats.org/officeDocument/2006/relationships/slideLayout" Target="../slideLayouts/slideLayout2.xml"/><Relationship Id="rId6" Type="http://schemas.openxmlformats.org/officeDocument/2006/relationships/image" Target="../media/image32.jpeg"/><Relationship Id="rId5" Type="http://schemas.openxmlformats.org/officeDocument/2006/relationships/image" Target="../media/image31.jpeg"/><Relationship Id="rId4" Type="http://schemas.openxmlformats.org/officeDocument/2006/relationships/image" Target="../media/image1.gif"/></Relationships>
</file>

<file path=ppt/slides/_rels/slide17.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image" Target="../media/image33.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34.jpeg"/><Relationship Id="rId1" Type="http://schemas.openxmlformats.org/officeDocument/2006/relationships/slideLayout" Target="../slideLayouts/slideLayout2.xml"/><Relationship Id="rId4" Type="http://schemas.openxmlformats.org/officeDocument/2006/relationships/image" Target="../media/image1.gif"/></Relationships>
</file>

<file path=ppt/slides/_rels/slide19.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hyperlink" Target="https://ru.wikipedia.org/wiki/%D0%A1%D1%82%D0%B0%D0%BB%D0%B8%D0%BD,_%D0%98%D0%BE%D1%81%D0%B8%D1%84_%D0%92%D0%B8%D1%81%D1%81%D0%B0%D1%80%D0%B8%D0%BE%D0%BD%D0%BE%D0%B2%D0%B8%D1%87" TargetMode="External"/><Relationship Id="rId1" Type="http://schemas.openxmlformats.org/officeDocument/2006/relationships/slideLayout" Target="../slideLayouts/slideLayout2.xml"/><Relationship Id="rId4" Type="http://schemas.openxmlformats.org/officeDocument/2006/relationships/image" Target="../media/image1.gif"/></Relationships>
</file>

<file path=ppt/slides/_rels/slide20.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1.gif"/><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image" Target="../media/image1.gif"/><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image" Target="../media/image39.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image" Target="../media/image1.gif"/><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image" Target="../media/image41.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image" Target="../media/image42.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image" Target="../media/image43.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image" Target="../media/image44.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image" Target="../media/image45.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image" Target="../media/image46.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image" Target="../media/image47.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image" Target="../media/image48.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image" Target="../media/image1.gif"/><Relationship Id="rId1" Type="http://schemas.openxmlformats.org/officeDocument/2006/relationships/slideLayout" Target="../slideLayouts/slideLayout2.xml"/><Relationship Id="rId4" Type="http://schemas.openxmlformats.org/officeDocument/2006/relationships/image" Target="../media/image50.jpeg"/></Relationships>
</file>

<file path=ppt/slides/_rels/slide33.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image" Target="../media/image51.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54.jpeg"/><Relationship Id="rId2" Type="http://schemas.openxmlformats.org/officeDocument/2006/relationships/image" Target="../media/image1.gif"/><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55.jpeg"/><Relationship Id="rId2" Type="http://schemas.openxmlformats.org/officeDocument/2006/relationships/image" Target="../media/image1.gif"/><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image" Target="../media/image56.jpe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58.jpeg"/><Relationship Id="rId2" Type="http://schemas.openxmlformats.org/officeDocument/2006/relationships/image" Target="../media/image57.jpeg"/><Relationship Id="rId1" Type="http://schemas.openxmlformats.org/officeDocument/2006/relationships/slideLayout" Target="../slideLayouts/slideLayout2.xml"/><Relationship Id="rId4" Type="http://schemas.openxmlformats.org/officeDocument/2006/relationships/image" Target="../media/image1.gif"/></Relationships>
</file>

<file path=ppt/slides/_rels/slide40.xml.rels><?xml version="1.0" encoding="UTF-8" standalone="yes"?>
<Relationships xmlns="http://schemas.openxmlformats.org/package/2006/relationships"><Relationship Id="rId3" Type="http://schemas.openxmlformats.org/officeDocument/2006/relationships/image" Target="../media/image59.jpeg"/><Relationship Id="rId2" Type="http://schemas.openxmlformats.org/officeDocument/2006/relationships/hyperlink" Target="https://ru.wikipedia.org/wiki/%D0%96%D0%B0%D0%BD%D0%BD%D0%B0_%D0%B4%E2%80%99%D0%90%D1%80%D0%BA" TargetMode="External"/><Relationship Id="rId1" Type="http://schemas.openxmlformats.org/officeDocument/2006/relationships/slideLayout" Target="../slideLayouts/slideLayout2.xml"/><Relationship Id="rId4" Type="http://schemas.openxmlformats.org/officeDocument/2006/relationships/image" Target="../media/image1.gif"/></Relationships>
</file>

<file path=ppt/slides/_rels/slide41.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image" Target="../media/image60.jpe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61.jpeg"/><Relationship Id="rId2" Type="http://schemas.openxmlformats.org/officeDocument/2006/relationships/image" Target="../media/image1.gif"/><Relationship Id="rId1" Type="http://schemas.openxmlformats.org/officeDocument/2006/relationships/slideLayout" Target="../slideLayouts/slideLayout7.xml"/><Relationship Id="rId5" Type="http://schemas.openxmlformats.org/officeDocument/2006/relationships/image" Target="../media/image63.jpeg"/><Relationship Id="rId4" Type="http://schemas.openxmlformats.org/officeDocument/2006/relationships/image" Target="../media/image62.jpeg"/></Relationships>
</file>

<file path=ppt/slides/_rels/slide44.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64.jpeg"/><Relationship Id="rId1" Type="http://schemas.openxmlformats.org/officeDocument/2006/relationships/slideLayout" Target="../slideLayouts/slideLayout7.xml"/><Relationship Id="rId5" Type="http://schemas.openxmlformats.org/officeDocument/2006/relationships/image" Target="../media/image1.gif"/><Relationship Id="rId4" Type="http://schemas.openxmlformats.org/officeDocument/2006/relationships/image" Target="../media/image65.jpeg"/></Relationships>
</file>

<file path=ppt/slides/_rels/slide45.xml.rels><?xml version="1.0" encoding="UTF-8" standalone="yes"?>
<Relationships xmlns="http://schemas.openxmlformats.org/package/2006/relationships"><Relationship Id="rId3" Type="http://schemas.openxmlformats.org/officeDocument/2006/relationships/image" Target="../media/image67.jpeg"/><Relationship Id="rId2" Type="http://schemas.openxmlformats.org/officeDocument/2006/relationships/image" Target="../media/image66.jpeg"/><Relationship Id="rId1" Type="http://schemas.openxmlformats.org/officeDocument/2006/relationships/slideLayout" Target="../slideLayouts/slideLayout2.xml"/><Relationship Id="rId5" Type="http://schemas.openxmlformats.org/officeDocument/2006/relationships/image" Target="../media/image68.jpeg"/><Relationship Id="rId4" Type="http://schemas.openxmlformats.org/officeDocument/2006/relationships/image" Target="../media/image1.gif"/></Relationships>
</file>

<file path=ppt/slides/_rels/slide46.xml.rels><?xml version="1.0" encoding="UTF-8" standalone="yes"?>
<Relationships xmlns="http://schemas.openxmlformats.org/package/2006/relationships"><Relationship Id="rId3" Type="http://schemas.openxmlformats.org/officeDocument/2006/relationships/image" Target="../media/image70.png"/><Relationship Id="rId7" Type="http://schemas.openxmlformats.org/officeDocument/2006/relationships/image" Target="../media/image1.gif"/><Relationship Id="rId2" Type="http://schemas.openxmlformats.org/officeDocument/2006/relationships/image" Target="../media/image69.jpeg"/><Relationship Id="rId1" Type="http://schemas.openxmlformats.org/officeDocument/2006/relationships/slideLayout" Target="../slideLayouts/slideLayout2.xml"/><Relationship Id="rId6" Type="http://schemas.openxmlformats.org/officeDocument/2006/relationships/image" Target="../media/image73.jpeg"/><Relationship Id="rId5" Type="http://schemas.openxmlformats.org/officeDocument/2006/relationships/image" Target="../media/image72.jpeg"/><Relationship Id="rId4" Type="http://schemas.openxmlformats.org/officeDocument/2006/relationships/image" Target="../media/image71.jpeg"/></Relationships>
</file>

<file path=ppt/slides/_rels/slide47.xml.rels><?xml version="1.0" encoding="UTF-8" standalone="yes"?>
<Relationships xmlns="http://schemas.openxmlformats.org/package/2006/relationships"><Relationship Id="rId8" Type="http://schemas.openxmlformats.org/officeDocument/2006/relationships/hyperlink" Target="http://1941-1945-2010.ru/zoya5-14.htm" TargetMode="External"/><Relationship Id="rId3" Type="http://schemas.openxmlformats.org/officeDocument/2006/relationships/hyperlink" Target="http://1941-1945-2010.ru/zoya5-10.htm" TargetMode="External"/><Relationship Id="rId7" Type="http://schemas.openxmlformats.org/officeDocument/2006/relationships/hyperlink" Target="http://1941-1945-2010.ru/zoya5-09.htm" TargetMode="External"/><Relationship Id="rId12" Type="http://schemas.openxmlformats.org/officeDocument/2006/relationships/image" Target="../media/image1.gif"/><Relationship Id="rId2" Type="http://schemas.openxmlformats.org/officeDocument/2006/relationships/hyperlink" Target="http://1941-1945-2010.ru/zoya5-06.htm" TargetMode="External"/><Relationship Id="rId1" Type="http://schemas.openxmlformats.org/officeDocument/2006/relationships/slideLayout" Target="../slideLayouts/slideLayout2.xml"/><Relationship Id="rId6" Type="http://schemas.openxmlformats.org/officeDocument/2006/relationships/hyperlink" Target="http://1941-1945-2010.ru/zoya5-08.htm" TargetMode="External"/><Relationship Id="rId11" Type="http://schemas.openxmlformats.org/officeDocument/2006/relationships/hyperlink" Target="http://1941-1945-2010.ru/zoya5-07.htm" TargetMode="External"/><Relationship Id="rId5" Type="http://schemas.openxmlformats.org/officeDocument/2006/relationships/hyperlink" Target="http://1941-1945-2010.ru/zoya5-12.htm" TargetMode="External"/><Relationship Id="rId10" Type="http://schemas.openxmlformats.org/officeDocument/2006/relationships/hyperlink" Target="http://1941-1945-2010.ru/zoya5-11.htm" TargetMode="External"/><Relationship Id="rId4" Type="http://schemas.openxmlformats.org/officeDocument/2006/relationships/hyperlink" Target="http://1941-1945-2010.ru/zoya4-01-01.htm" TargetMode="External"/><Relationship Id="rId9" Type="http://schemas.openxmlformats.org/officeDocument/2006/relationships/hyperlink" Target="http://1941-1945-2010.ru/zoya5-13.htm" TargetMode="External"/></Relationships>
</file>

<file path=ppt/slides/_rels/slide48.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image" Target="../media/image74.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image" Target="../media/image75.jpe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image" Target="../media/image76.jpe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1.gif"/><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3" Type="http://schemas.openxmlformats.org/officeDocument/2006/relationships/image" Target="../media/image78.jpeg"/><Relationship Id="rId2" Type="http://schemas.openxmlformats.org/officeDocument/2006/relationships/image" Target="../media/image77.jpeg"/><Relationship Id="rId1" Type="http://schemas.openxmlformats.org/officeDocument/2006/relationships/slideLayout" Target="../slideLayouts/slideLayout5.xml"/><Relationship Id="rId4" Type="http://schemas.openxmlformats.org/officeDocument/2006/relationships/image" Target="../media/image1.gif"/></Relationships>
</file>

<file path=ppt/slides/_rels/slide58.xml.rels><?xml version="1.0" encoding="UTF-8" standalone="yes"?>
<Relationships xmlns="http://schemas.openxmlformats.org/package/2006/relationships"><Relationship Id="rId3" Type="http://schemas.openxmlformats.org/officeDocument/2006/relationships/image" Target="../media/image79.jpeg"/><Relationship Id="rId2" Type="http://schemas.openxmlformats.org/officeDocument/2006/relationships/image" Target="../media/image1.gif"/><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3" Type="http://schemas.openxmlformats.org/officeDocument/2006/relationships/image" Target="../media/image81.jpeg"/><Relationship Id="rId2" Type="http://schemas.openxmlformats.org/officeDocument/2006/relationships/image" Target="../media/image80.jpeg"/><Relationship Id="rId1" Type="http://schemas.openxmlformats.org/officeDocument/2006/relationships/slideLayout" Target="../slideLayouts/slideLayout2.xml"/><Relationship Id="rId5" Type="http://schemas.openxmlformats.org/officeDocument/2006/relationships/image" Target="../media/image1.gif"/><Relationship Id="rId4" Type="http://schemas.openxmlformats.org/officeDocument/2006/relationships/image" Target="../media/image82.jpeg"/></Relationships>
</file>

<file path=ppt/slides/_rels/slide60.xml.rels><?xml version="1.0" encoding="UTF-8" standalone="yes"?>
<Relationships xmlns="http://schemas.openxmlformats.org/package/2006/relationships"><Relationship Id="rId3" Type="http://schemas.openxmlformats.org/officeDocument/2006/relationships/image" Target="../media/image83.jpeg"/><Relationship Id="rId2" Type="http://schemas.openxmlformats.org/officeDocument/2006/relationships/image" Target="../media/image1.gif"/><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3" Type="http://schemas.openxmlformats.org/officeDocument/2006/relationships/image" Target="../media/image84.jpeg"/><Relationship Id="rId2" Type="http://schemas.openxmlformats.org/officeDocument/2006/relationships/image" Target="../media/image1.gif"/><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image" Target="../media/image85.jpeg"/><Relationship Id="rId1" Type="http://schemas.openxmlformats.org/officeDocument/2006/relationships/slideLayout" Target="../slideLayouts/slideLayout2.xml"/><Relationship Id="rId5" Type="http://schemas.openxmlformats.org/officeDocument/2006/relationships/image" Target="../media/image87.jpeg"/><Relationship Id="rId4" Type="http://schemas.openxmlformats.org/officeDocument/2006/relationships/image" Target="../media/image86.jpeg"/></Relationships>
</file>

<file path=ppt/slides/_rels/slide63.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image" Target="../media/image88.jpeg"/><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image" Target="../media/image89.jpeg"/><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image" Target="../media/image90.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txBox="1">
            <a:spLocks noChangeArrowheads="1"/>
          </p:cNvSpPr>
          <p:nvPr/>
        </p:nvSpPr>
        <p:spPr>
          <a:xfrm>
            <a:off x="863600" y="928670"/>
            <a:ext cx="8280400" cy="2520950"/>
          </a:xfrm>
          <a:prstGeom prst="rect">
            <a:avLst/>
          </a:prstGeom>
          <a:noFill/>
        </p:spPr>
        <p:txBody>
          <a:bodyPr vert="horz" lIns="91440" tIns="45720" rIns="91440" bIns="45720" rtlCol="0">
            <a:normAutofit/>
          </a:bodyPr>
          <a:lstStyle/>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endParaRPr kumimoji="0" lang="ru-RU" sz="2000" b="1" i="1" u="none" strike="noStrike" kern="1200" cap="none" spc="0" normalizeH="0" baseline="0" noProof="0" dirty="0">
              <a:ln>
                <a:noFill/>
              </a:ln>
              <a:solidFill>
                <a:schemeClr val="accent6">
                  <a:lumMod val="50000"/>
                </a:schemeClr>
              </a:solidFill>
              <a:effectLst/>
              <a:uLnTx/>
              <a:uFillTx/>
              <a:latin typeface="Cambria" pitchFamily="18" charset="0"/>
              <a:ea typeface="+mn-ea"/>
              <a:cs typeface="+mn-cs"/>
            </a:endParaRPr>
          </a:p>
        </p:txBody>
      </p:sp>
      <p:sp>
        <p:nvSpPr>
          <p:cNvPr id="5" name="Rectangle 3"/>
          <p:cNvSpPr txBox="1">
            <a:spLocks noChangeArrowheads="1"/>
          </p:cNvSpPr>
          <p:nvPr/>
        </p:nvSpPr>
        <p:spPr>
          <a:xfrm>
            <a:off x="863600" y="3861048"/>
            <a:ext cx="8280400" cy="2520950"/>
          </a:xfrm>
          <a:prstGeom prst="rect">
            <a:avLst/>
          </a:prstGeom>
          <a:noFill/>
        </p:spPr>
        <p:txBody>
          <a:bodyPr vert="horz" lIns="91440" tIns="45720" rIns="91440" bIns="45720" rtlCol="0">
            <a:normAutofit/>
          </a:bodyPr>
          <a:lstStyle/>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endParaRPr kumimoji="0" lang="ru-RU" sz="2000" b="1" i="1" u="none" strike="noStrike" kern="1200" cap="none" spc="0" normalizeH="0" baseline="0" noProof="0" dirty="0">
              <a:ln>
                <a:noFill/>
              </a:ln>
              <a:solidFill>
                <a:schemeClr val="accent6">
                  <a:lumMod val="50000"/>
                </a:schemeClr>
              </a:solidFill>
              <a:effectLst/>
              <a:uLnTx/>
              <a:uFillTx/>
              <a:latin typeface="Cambria" pitchFamily="18" charset="0"/>
              <a:ea typeface="+mn-ea"/>
              <a:cs typeface="+mn-cs"/>
            </a:endParaRPr>
          </a:p>
        </p:txBody>
      </p:sp>
      <p:pic>
        <p:nvPicPr>
          <p:cNvPr id="17412" name="Picture 4" descr="http://izhig.ru/museum-izhmash/image/order-geroi-ussr.gif"/>
          <p:cNvPicPr>
            <a:picLocks noChangeAspect="1" noChangeArrowheads="1"/>
          </p:cNvPicPr>
          <p:nvPr/>
        </p:nvPicPr>
        <p:blipFill>
          <a:blip r:embed="rId2" cstate="print"/>
          <a:srcRect/>
          <a:stretch>
            <a:fillRect/>
          </a:stretch>
        </p:blipFill>
        <p:spPr bwMode="auto">
          <a:xfrm>
            <a:off x="971600" y="404664"/>
            <a:ext cx="350332" cy="641596"/>
          </a:xfrm>
          <a:prstGeom prst="rect">
            <a:avLst/>
          </a:prstGeom>
          <a:noFill/>
        </p:spPr>
      </p:pic>
      <p:pic>
        <p:nvPicPr>
          <p:cNvPr id="10" name="Рисунок 9" descr="на мес.jpg"/>
          <p:cNvPicPr>
            <a:picLocks noChangeAspect="1"/>
          </p:cNvPicPr>
          <p:nvPr/>
        </p:nvPicPr>
        <p:blipFill>
          <a:blip r:embed="rId3" cstate="print"/>
          <a:stretch>
            <a:fillRect/>
          </a:stretch>
        </p:blipFill>
        <p:spPr>
          <a:xfrm>
            <a:off x="2285984" y="2571744"/>
            <a:ext cx="4860650" cy="3886144"/>
          </a:xfrm>
          <a:prstGeom prst="rect">
            <a:avLst/>
          </a:prstGeom>
          <a:ln>
            <a:noFill/>
          </a:ln>
          <a:effectLst>
            <a:softEdge rad="112500"/>
          </a:effectLst>
        </p:spPr>
      </p:pic>
      <p:sp>
        <p:nvSpPr>
          <p:cNvPr id="12" name="Содержимое 11"/>
          <p:cNvSpPr>
            <a:spLocks noGrp="1"/>
          </p:cNvSpPr>
          <p:nvPr>
            <p:ph idx="1"/>
          </p:nvPr>
        </p:nvSpPr>
        <p:spPr/>
        <p:txBody>
          <a:bodyPr>
            <a:normAutofit/>
          </a:bodyPr>
          <a:lstStyle/>
          <a:p>
            <a:pPr algn="ctr"/>
            <a:r>
              <a:rPr lang="ru-RU" sz="4000" b="1" i="1" dirty="0" smtClean="0">
                <a:solidFill>
                  <a:srgbClr val="FF0000"/>
                </a:solidFill>
                <a:latin typeface="Times New Roman" pitchFamily="18" charset="0"/>
                <a:cs typeface="Times New Roman" pitchFamily="18" charset="0"/>
              </a:rPr>
              <a:t>Зоя Космодемьянская</a:t>
            </a:r>
            <a:endParaRPr lang="ru-RU" sz="4000" b="1" i="1" dirty="0">
              <a:solidFill>
                <a:srgbClr val="FF0000"/>
              </a:solidFill>
              <a:latin typeface="Times New Roman" pitchFamily="18" charset="0"/>
              <a:cs typeface="Times New Roman" pitchFamily="18" charset="0"/>
            </a:endParaRPr>
          </a:p>
        </p:txBody>
      </p:sp>
      <p:sp>
        <p:nvSpPr>
          <p:cNvPr id="29697" name="Rectangle 1"/>
          <p:cNvSpPr>
            <a:spLocks noChangeArrowheads="1"/>
          </p:cNvSpPr>
          <p:nvPr/>
        </p:nvSpPr>
        <p:spPr bwMode="auto">
          <a:xfrm>
            <a:off x="3059832" y="139492"/>
            <a:ext cx="6084168" cy="1077218"/>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sz="1600" b="1" i="1"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ru-RU" sz="1600" b="1" i="1"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rPr>
              <a:t>Слава тебе, героиня народная,</a:t>
            </a:r>
            <a:endParaRPr kumimoji="0" lang="ru-RU" sz="1600" b="1" i="0" u="none" strike="noStrike" cap="none" normalizeH="0" baseline="0" dirty="0" smtClean="0">
              <a:ln>
                <a:noFill/>
              </a:ln>
              <a:solidFill>
                <a:srgbClr val="002060"/>
              </a:solidFill>
              <a:effectLst/>
              <a:latin typeface="Times New Roman" pitchFamily="18" charset="0"/>
              <a:cs typeface="Times New Roman" pitchFamily="18"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ru-RU" sz="1600" b="1" i="1"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rPr>
              <a:t>Мы не забудем тебя никогда.</a:t>
            </a:r>
            <a:endParaRPr kumimoji="0" lang="ru-RU" sz="1600" b="1" i="0" u="none" strike="noStrike" cap="none" normalizeH="0" baseline="0" dirty="0" smtClean="0">
              <a:ln>
                <a:noFill/>
              </a:ln>
              <a:solidFill>
                <a:srgbClr val="002060"/>
              </a:solidFill>
              <a:effectLst/>
              <a:latin typeface="Times New Roman" pitchFamily="18" charset="0"/>
              <a:cs typeface="Times New Roman" pitchFamily="18"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ru-RU" sz="1600" b="1" i="1"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rPr>
              <a:t>          Мужество, воля и сердце свободное</a:t>
            </a:r>
            <a:endParaRPr kumimoji="0" lang="ru-RU" sz="1600" b="1" i="0" u="none" strike="noStrike" cap="none" normalizeH="0" baseline="0" dirty="0" smtClean="0">
              <a:ln>
                <a:noFill/>
              </a:ln>
              <a:solidFill>
                <a:srgbClr val="002060"/>
              </a:solidFill>
              <a:effectLst/>
              <a:latin typeface="Times New Roman" pitchFamily="18" charset="0"/>
              <a:cs typeface="Times New Roman" pitchFamily="18"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ru-RU" sz="1600" b="1" i="1"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rPr>
              <a:t>             Будут примером служить нам всегда!</a:t>
            </a:r>
            <a:endParaRPr kumimoji="0" lang="ru-RU" sz="1600" b="1" i="0" u="none" strike="noStrike" cap="none" normalizeH="0" baseline="0" dirty="0" smtClean="0">
              <a:ln>
                <a:noFill/>
              </a:ln>
              <a:solidFill>
                <a:srgbClr val="002060"/>
              </a:solidFill>
              <a:effectLst/>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b="1" i="1" dirty="0" smtClean="0">
                <a:solidFill>
                  <a:srgbClr val="FF0000"/>
                </a:solidFill>
                <a:latin typeface="Times New Roman" pitchFamily="18" charset="0"/>
                <a:cs typeface="Times New Roman" pitchFamily="18" charset="0"/>
              </a:rPr>
              <a:t>Проект «Непокоренная Зоя»</a:t>
            </a:r>
            <a:endParaRPr lang="ru-RU" b="1" i="1" dirty="0">
              <a:solidFill>
                <a:srgbClr val="FF0000"/>
              </a:solidFill>
              <a:latin typeface="Times New Roman" pitchFamily="18" charset="0"/>
              <a:cs typeface="Times New Roman" pitchFamily="18" charset="0"/>
            </a:endParaRPr>
          </a:p>
        </p:txBody>
      </p:sp>
      <p:sp>
        <p:nvSpPr>
          <p:cNvPr id="49153" name="Rectangle 1"/>
          <p:cNvSpPr>
            <a:spLocks noChangeArrowheads="1"/>
          </p:cNvSpPr>
          <p:nvPr/>
        </p:nvSpPr>
        <p:spPr bwMode="auto">
          <a:xfrm>
            <a:off x="539552" y="1181418"/>
            <a:ext cx="8208912" cy="483209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2800" b="1" i="1" u="sng" strike="noStrike" cap="none" normalizeH="0" baseline="0" dirty="0" smtClean="0">
                <a:ln>
                  <a:noFill/>
                </a:ln>
                <a:solidFill>
                  <a:srgbClr val="FF0000"/>
                </a:solidFill>
                <a:effectLst/>
                <a:latin typeface="Times New Roman" pitchFamily="18" charset="0"/>
                <a:ea typeface="Calibri" pitchFamily="34" charset="0"/>
                <a:cs typeface="Times New Roman" pitchFamily="18" charset="0"/>
              </a:rPr>
              <a:t>Цель проекта</a:t>
            </a:r>
            <a:r>
              <a:rPr kumimoji="0" lang="ru-RU" sz="2800" b="1" i="1"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rPr>
              <a:t>: изучить биографию московской школьницы Зои Космодемьянской, историю ее семьи, особенности ее военной деятельности под Москвой, провести собственное исследование событий в начале войны, связанных с ней, ответить на вопрос: действительно ли то, что совершила Зоя является героическим поступком, подвигом; познакомиться с произведениями искусства, посвященными ее подвигу, тем, какое отражение получил ее героизм в жизни последующих поколений советского народа</a:t>
            </a:r>
            <a:r>
              <a:rPr kumimoji="0" lang="ru-RU" sz="2800" i="1"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a:t>
            </a:r>
            <a:endParaRPr kumimoji="0" lang="ru-RU" sz="2800" i="1" u="none" strike="noStrike" cap="none" normalizeH="0" baseline="0" dirty="0" smtClean="0">
              <a:ln>
                <a:noFill/>
              </a:ln>
              <a:solidFill>
                <a:schemeClr val="tx1"/>
              </a:solidFill>
              <a:effectLst/>
              <a:latin typeface="Arial" pitchFamily="34" charset="0"/>
              <a:cs typeface="Arial" pitchFamily="34" charset="0"/>
            </a:endParaRPr>
          </a:p>
        </p:txBody>
      </p:sp>
      <p:pic>
        <p:nvPicPr>
          <p:cNvPr id="5" name="Picture 4" descr="http://izhig.ru/museum-izhmash/image/order-geroi-ussr.gif"/>
          <p:cNvPicPr>
            <a:picLocks noChangeAspect="1" noChangeArrowheads="1"/>
          </p:cNvPicPr>
          <p:nvPr/>
        </p:nvPicPr>
        <p:blipFill>
          <a:blip r:embed="rId2" cstate="print"/>
          <a:srcRect/>
          <a:stretch>
            <a:fillRect/>
          </a:stretch>
        </p:blipFill>
        <p:spPr bwMode="auto">
          <a:xfrm>
            <a:off x="251520" y="188640"/>
            <a:ext cx="350332" cy="641596"/>
          </a:xfrm>
          <a:prstGeom prst="rect">
            <a:avLst/>
          </a:prstGeom>
          <a:noFill/>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b="1" i="1" dirty="0" smtClean="0">
                <a:solidFill>
                  <a:srgbClr val="FF0000"/>
                </a:solidFill>
                <a:latin typeface="Times New Roman" pitchFamily="18" charset="0"/>
                <a:cs typeface="Times New Roman" pitchFamily="18" charset="0"/>
              </a:rPr>
              <a:t>О проекте</a:t>
            </a:r>
            <a:endParaRPr lang="ru-RU" b="1" i="1" dirty="0">
              <a:solidFill>
                <a:srgbClr val="FF0000"/>
              </a:solidFill>
              <a:latin typeface="Times New Roman" pitchFamily="18" charset="0"/>
              <a:cs typeface="Times New Roman" pitchFamily="18" charset="0"/>
            </a:endParaRPr>
          </a:p>
        </p:txBody>
      </p:sp>
      <p:sp>
        <p:nvSpPr>
          <p:cNvPr id="104449" name="Rectangle 1"/>
          <p:cNvSpPr>
            <a:spLocks noChangeArrowheads="1"/>
          </p:cNvSpPr>
          <p:nvPr/>
        </p:nvSpPr>
        <p:spPr bwMode="auto">
          <a:xfrm>
            <a:off x="323528" y="1122756"/>
            <a:ext cx="8496944" cy="193899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2400" b="1" i="1" u="none" strike="noStrike" cap="none" normalizeH="0" baseline="0" dirty="0" smtClean="0">
                <a:ln>
                  <a:noFill/>
                </a:ln>
                <a:solidFill>
                  <a:srgbClr val="FF0000"/>
                </a:solidFill>
                <a:effectLst/>
                <a:latin typeface="Times New Roman" pitchFamily="18" charset="0"/>
                <a:ea typeface="Calibri" pitchFamily="34" charset="0"/>
                <a:cs typeface="Times New Roman" pitchFamily="18" charset="0"/>
              </a:rPr>
              <a:t>Тип проекта</a:t>
            </a:r>
            <a:r>
              <a:rPr kumimoji="0" lang="ru-RU" sz="2400" b="1" i="1"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rPr>
              <a:t>: информационно-аналитический с элементами исследования.</a:t>
            </a:r>
            <a:endParaRPr kumimoji="0" lang="ru-RU" sz="2400" b="1" i="1" u="none" strike="noStrike" cap="none" normalizeH="0" baseline="0" dirty="0" smtClean="0">
              <a:ln>
                <a:noFill/>
              </a:ln>
              <a:solidFill>
                <a:srgbClr val="002060"/>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ru-RU" sz="2400" b="1" i="1" u="none" strike="noStrike" cap="none" normalizeH="0" baseline="0" dirty="0" smtClean="0">
                <a:ln>
                  <a:noFill/>
                </a:ln>
                <a:solidFill>
                  <a:srgbClr val="FF0000"/>
                </a:solidFill>
                <a:effectLst/>
                <a:latin typeface="Times New Roman" pitchFamily="18" charset="0"/>
                <a:ea typeface="Calibri" pitchFamily="34" charset="0"/>
                <a:cs typeface="Times New Roman" pitchFamily="18" charset="0"/>
              </a:rPr>
              <a:t>Объект исследования</a:t>
            </a:r>
            <a:r>
              <a:rPr kumimoji="0" lang="ru-RU" sz="2400" b="1" i="1"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rPr>
              <a:t>: героизм советских людей во время Великой Отечественной войны</a:t>
            </a:r>
          </a:p>
          <a:p>
            <a:pPr marL="0" marR="0" lvl="0" indent="0" algn="l" defTabSz="914400" rtl="0" eaLnBrk="0" fontAlgn="base" latinLnBrk="0" hangingPunct="0">
              <a:lnSpc>
                <a:spcPct val="100000"/>
              </a:lnSpc>
              <a:spcBef>
                <a:spcPct val="0"/>
              </a:spcBef>
              <a:spcAft>
                <a:spcPct val="0"/>
              </a:spcAft>
              <a:buClrTx/>
              <a:buSzTx/>
              <a:buFontTx/>
              <a:buNone/>
              <a:tabLst/>
            </a:pPr>
            <a:r>
              <a:rPr kumimoji="0" lang="ru-RU" sz="2400" b="1" i="1" u="none" strike="noStrike" cap="none" normalizeH="0" baseline="0" dirty="0" smtClean="0">
                <a:ln>
                  <a:noFill/>
                </a:ln>
                <a:solidFill>
                  <a:srgbClr val="FF0000"/>
                </a:solidFill>
                <a:effectLst/>
                <a:latin typeface="Times New Roman" pitchFamily="18" charset="0"/>
                <a:ea typeface="Calibri" pitchFamily="34" charset="0"/>
                <a:cs typeface="Times New Roman" pitchFamily="18" charset="0"/>
              </a:rPr>
              <a:t>Предмет исследования</a:t>
            </a:r>
            <a:r>
              <a:rPr kumimoji="0" lang="ru-RU" sz="2400" b="1" i="1"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rPr>
              <a:t>: подвиг Зои Космодемьянской</a:t>
            </a:r>
            <a:r>
              <a:rPr kumimoji="0" lang="ru-RU" sz="2400" b="1" i="1" u="none" strike="noStrike" cap="none" normalizeH="0" baseline="0" dirty="0" smtClean="0">
                <a:ln>
                  <a:noFill/>
                </a:ln>
                <a:solidFill>
                  <a:srgbClr val="002060"/>
                </a:solidFill>
                <a:effectLst/>
                <a:latin typeface="Times New Roman" pitchFamily="18" charset="0"/>
                <a:cs typeface="Times New Roman" pitchFamily="18" charset="0"/>
              </a:rPr>
              <a:t> </a:t>
            </a:r>
          </a:p>
        </p:txBody>
      </p:sp>
      <p:pic>
        <p:nvPicPr>
          <p:cNvPr id="104450" name="Picture 2" descr="C:\Users\Acer\Desktop\материалы к проекту Зоя\20141119_101815.jpg"/>
          <p:cNvPicPr>
            <a:picLocks noChangeAspect="1" noChangeArrowheads="1"/>
          </p:cNvPicPr>
          <p:nvPr/>
        </p:nvPicPr>
        <p:blipFill>
          <a:blip r:embed="rId2" cstate="print"/>
          <a:srcRect/>
          <a:stretch>
            <a:fillRect/>
          </a:stretch>
        </p:blipFill>
        <p:spPr bwMode="auto">
          <a:xfrm>
            <a:off x="365760" y="3212976"/>
            <a:ext cx="4710296" cy="3456384"/>
          </a:xfrm>
          <a:prstGeom prst="rect">
            <a:avLst/>
          </a:prstGeom>
          <a:noFill/>
        </p:spPr>
      </p:pic>
      <p:pic>
        <p:nvPicPr>
          <p:cNvPr id="6" name="Picture 2" descr="http://upload.wikimedia.org/wikipedia/commons/thumb/2/2a/%D0%92%D0%BB%D0%B0%D0%B4%D0%B8%D0%BC%D0%B8%D1%80_%D0%9C%D0%B5%D0%B4%D0%B8%D0%BD%D1%81%D0%BA%D0%B8%D0%B9_%D0%BD%D0%B0_%D0%BE%D1%82%D0%BA%D1%80%D1%8B%D1%82%D0%B8%D0%B8_%D0%BF%D0%B0%D0%BC%D1%8F%D1%82%D0%BD%D0%B8%D0%BA%D0%B0_%D0%97%D0%BE%D0%B5_%D0%9A%D0%BE%D1%81%D0%BC%D0%BE%D0%B4%D0%B5%D0%BC%D1%8C%D1%8F%D0%BD%D1%81%D0%BA%D0%BE%D0%B9.jpg/280px-%D0%92%D0%BB%D0%B0%D0%B4%D0%B8%D0%BC%D0%B8%D1%80_%D0%9C%D0%B5%D0%B4%D0%B8%D0%BD%D1%81%D0%BA%D0%B8%D0%B9_%D0%BD%D0%B0_%D0%BE%D1%82%D0%BA%D1%80%D1%8B%D1%82%D0%B8%D0%B8_%D0%BF%D0%B0%D0%BC%D1%8F%D1%82%D0%BD%D0%B8%D0%BA%D0%B0_%D0%97%D0%BE%D0%B5_%D0%9A%D0%BE%D1%81%D0%BC%D0%BE%D0%B4%D0%B5%D0%BC%D1%8C%D1%8F%D0%BD%D1%81%D0%BA%D0%BE%D0%B9.jpg"/>
          <p:cNvPicPr>
            <a:picLocks noChangeAspect="1" noChangeArrowheads="1"/>
          </p:cNvPicPr>
          <p:nvPr/>
        </p:nvPicPr>
        <p:blipFill>
          <a:blip r:embed="rId3" cstate="print"/>
          <a:srcRect/>
          <a:stretch>
            <a:fillRect/>
          </a:stretch>
        </p:blipFill>
        <p:spPr bwMode="auto">
          <a:xfrm>
            <a:off x="5436096" y="3284984"/>
            <a:ext cx="3312368" cy="3312368"/>
          </a:xfrm>
          <a:prstGeom prst="rect">
            <a:avLst/>
          </a:prstGeom>
          <a:noFill/>
        </p:spPr>
      </p:pic>
      <p:pic>
        <p:nvPicPr>
          <p:cNvPr id="7" name="Picture 4" descr="http://izhig.ru/museum-izhmash/image/order-geroi-ussr.gif"/>
          <p:cNvPicPr>
            <a:picLocks noChangeAspect="1" noChangeArrowheads="1"/>
          </p:cNvPicPr>
          <p:nvPr/>
        </p:nvPicPr>
        <p:blipFill>
          <a:blip r:embed="rId4" cstate="print"/>
          <a:srcRect/>
          <a:stretch>
            <a:fillRect/>
          </a:stretch>
        </p:blipFill>
        <p:spPr bwMode="auto">
          <a:xfrm>
            <a:off x="251520" y="188640"/>
            <a:ext cx="350332" cy="641596"/>
          </a:xfrm>
          <a:prstGeom prst="rect">
            <a:avLst/>
          </a:prstGeom>
          <a:noFill/>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67544" y="0"/>
            <a:ext cx="8229600" cy="1143000"/>
          </a:xfrm>
        </p:spPr>
        <p:txBody>
          <a:bodyPr>
            <a:normAutofit/>
          </a:bodyPr>
          <a:lstStyle/>
          <a:p>
            <a:r>
              <a:rPr lang="ru-RU" sz="3200" b="1" i="1" dirty="0" smtClean="0">
                <a:solidFill>
                  <a:srgbClr val="FF0000"/>
                </a:solidFill>
                <a:latin typeface="Times New Roman" pitchFamily="18" charset="0"/>
                <a:cs typeface="Times New Roman" pitchFamily="18" charset="0"/>
              </a:rPr>
              <a:t/>
            </a:r>
            <a:br>
              <a:rPr lang="ru-RU" sz="3200" b="1" i="1" dirty="0" smtClean="0">
                <a:solidFill>
                  <a:srgbClr val="FF0000"/>
                </a:solidFill>
                <a:latin typeface="Times New Roman" pitchFamily="18" charset="0"/>
                <a:cs typeface="Times New Roman" pitchFamily="18" charset="0"/>
              </a:rPr>
            </a:br>
            <a:r>
              <a:rPr lang="ru-RU" sz="3200" b="1" i="1" dirty="0" smtClean="0">
                <a:solidFill>
                  <a:srgbClr val="FF0000"/>
                </a:solidFill>
                <a:latin typeface="Times New Roman" pitchFamily="18" charset="0"/>
                <a:cs typeface="Times New Roman" pitchFamily="18" charset="0"/>
              </a:rPr>
              <a:t>Думаем, спорим, обсуждаем</a:t>
            </a:r>
            <a:endParaRPr lang="ru-RU" sz="3200" b="1" i="1" dirty="0">
              <a:solidFill>
                <a:srgbClr val="FF0000"/>
              </a:solidFill>
              <a:latin typeface="Times New Roman" pitchFamily="18" charset="0"/>
              <a:cs typeface="Times New Roman" pitchFamily="18" charset="0"/>
            </a:endParaRPr>
          </a:p>
        </p:txBody>
      </p:sp>
      <p:pic>
        <p:nvPicPr>
          <p:cNvPr id="47106" name="Picture 2" descr="C:\Users\Acer\Desktop\szAxmmrAmmI.jpg"/>
          <p:cNvPicPr>
            <a:picLocks noChangeAspect="1" noChangeArrowheads="1"/>
          </p:cNvPicPr>
          <p:nvPr/>
        </p:nvPicPr>
        <p:blipFill>
          <a:blip r:embed="rId2" cstate="print"/>
          <a:srcRect/>
          <a:stretch>
            <a:fillRect/>
          </a:stretch>
        </p:blipFill>
        <p:spPr bwMode="auto">
          <a:xfrm>
            <a:off x="5720872" y="4149080"/>
            <a:ext cx="3314608" cy="1977135"/>
          </a:xfrm>
          <a:prstGeom prst="rect">
            <a:avLst/>
          </a:prstGeom>
          <a:noFill/>
        </p:spPr>
      </p:pic>
      <p:pic>
        <p:nvPicPr>
          <p:cNvPr id="3" name="Рисунок 2"/>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3449322" y="3860098"/>
            <a:ext cx="2170092" cy="2893456"/>
          </a:xfrm>
          <a:prstGeom prst="rect">
            <a:avLst/>
          </a:prstGeom>
        </p:spPr>
      </p:pic>
      <p:pic>
        <p:nvPicPr>
          <p:cNvPr id="5" name="Рисунок 4"/>
          <p:cNvPicPr>
            <a:picLocks noChangeAspect="1"/>
          </p:cNvPicPr>
          <p:nvPr/>
        </p:nvPicPr>
        <p:blipFill>
          <a:blip r:embed="rId4" cstate="print">
            <a:extLst>
              <a:ext uri="{28A0092B-C50C-407E-A947-70E740481C1C}">
                <a14:useLocalDpi xmlns:a14="http://schemas.microsoft.com/office/drawing/2010/main" xmlns="" val="0"/>
              </a:ext>
            </a:extLst>
          </a:blip>
          <a:stretch>
            <a:fillRect/>
          </a:stretch>
        </p:blipFill>
        <p:spPr>
          <a:xfrm>
            <a:off x="272799" y="4149080"/>
            <a:ext cx="3075065" cy="1977135"/>
          </a:xfrm>
          <a:prstGeom prst="rect">
            <a:avLst/>
          </a:prstGeom>
        </p:spPr>
      </p:pic>
      <p:pic>
        <p:nvPicPr>
          <p:cNvPr id="6" name="Рисунок 5"/>
          <p:cNvPicPr>
            <a:picLocks noChangeAspect="1"/>
          </p:cNvPicPr>
          <p:nvPr/>
        </p:nvPicPr>
        <p:blipFill>
          <a:blip r:embed="rId5" cstate="print">
            <a:extLst>
              <a:ext uri="{28A0092B-C50C-407E-A947-70E740481C1C}">
                <a14:useLocalDpi xmlns:a14="http://schemas.microsoft.com/office/drawing/2010/main" xmlns="" val="0"/>
              </a:ext>
            </a:extLst>
          </a:blip>
          <a:stretch>
            <a:fillRect/>
          </a:stretch>
        </p:blipFill>
        <p:spPr>
          <a:xfrm>
            <a:off x="4500052" y="1351127"/>
            <a:ext cx="4022084" cy="2381073"/>
          </a:xfrm>
          <a:prstGeom prst="rect">
            <a:avLst/>
          </a:prstGeom>
        </p:spPr>
      </p:pic>
      <p:pic>
        <p:nvPicPr>
          <p:cNvPr id="7" name="Рисунок 6"/>
          <p:cNvPicPr>
            <a:picLocks noChangeAspect="1"/>
          </p:cNvPicPr>
          <p:nvPr/>
        </p:nvPicPr>
        <p:blipFill>
          <a:blip r:embed="rId6" cstate="print">
            <a:extLst>
              <a:ext uri="{28A0092B-C50C-407E-A947-70E740481C1C}">
                <a14:useLocalDpi xmlns:a14="http://schemas.microsoft.com/office/drawing/2010/main" xmlns="" val="0"/>
              </a:ext>
            </a:extLst>
          </a:blip>
          <a:stretch>
            <a:fillRect/>
          </a:stretch>
        </p:blipFill>
        <p:spPr>
          <a:xfrm>
            <a:off x="272799" y="1351127"/>
            <a:ext cx="3651129" cy="2376264"/>
          </a:xfrm>
          <a:prstGeom prst="rect">
            <a:avLst/>
          </a:prstGeom>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778098"/>
          </a:xfrm>
        </p:spPr>
        <p:txBody>
          <a:bodyPr>
            <a:normAutofit/>
          </a:bodyPr>
          <a:lstStyle/>
          <a:p>
            <a:r>
              <a:rPr lang="ru-RU" sz="3600" b="1" i="1" dirty="0" smtClean="0">
                <a:solidFill>
                  <a:srgbClr val="FF0000"/>
                </a:solidFill>
                <a:latin typeface="Times New Roman" pitchFamily="18" charset="0"/>
                <a:cs typeface="Times New Roman" pitchFamily="18" charset="0"/>
              </a:rPr>
              <a:t>Основатели рода</a:t>
            </a:r>
            <a:endParaRPr lang="ru-RU" sz="3600" b="1" i="1" dirty="0">
              <a:solidFill>
                <a:srgbClr val="FF0000"/>
              </a:solidFill>
              <a:latin typeface="Times New Roman" pitchFamily="18" charset="0"/>
              <a:cs typeface="Times New Roman" pitchFamily="18" charset="0"/>
            </a:endParaRPr>
          </a:p>
        </p:txBody>
      </p:sp>
      <p:sp>
        <p:nvSpPr>
          <p:cNvPr id="4" name="Прямоугольник 3"/>
          <p:cNvSpPr/>
          <p:nvPr/>
        </p:nvSpPr>
        <p:spPr>
          <a:xfrm>
            <a:off x="4644008" y="1124744"/>
            <a:ext cx="4499992" cy="5909310"/>
          </a:xfrm>
          <a:prstGeom prst="rect">
            <a:avLst/>
          </a:prstGeom>
        </p:spPr>
        <p:txBody>
          <a:bodyPr wrap="square">
            <a:spAutoFit/>
          </a:bodyPr>
          <a:lstStyle/>
          <a:p>
            <a:r>
              <a:rPr lang="ru-RU" b="1" i="1" dirty="0" smtClean="0">
                <a:solidFill>
                  <a:srgbClr val="002060"/>
                </a:solidFill>
                <a:latin typeface="Times New Roman" pitchFamily="18" charset="0"/>
                <a:cs typeface="Times New Roman" pitchFamily="18" charset="0"/>
              </a:rPr>
              <a:t>Фамилия Космодемьянская происходит от освященных имен двух русских героев — Козьмы и Демьяна. В городе Муром стоит церковь их имени, поставленная по приказу Ивана Грозного.  Церковь  Козьмы и Демьяна  – одна из самых древних церквей старинного русского города Мурома.</a:t>
            </a:r>
            <a:r>
              <a:rPr lang="ru-RU" dirty="0" smtClean="0"/>
              <a:t> </a:t>
            </a:r>
            <a:r>
              <a:rPr lang="ru-RU" b="1" i="1" dirty="0" smtClean="0">
                <a:solidFill>
                  <a:srgbClr val="002060"/>
                </a:solidFill>
                <a:latin typeface="Times New Roman" pitchFamily="18" charset="0"/>
                <a:cs typeface="Times New Roman" pitchFamily="18" charset="0"/>
              </a:rPr>
              <a:t>Строительство церкви связывают с обещанием Ивана Грозного построить в Муроме каменную церковь в том случае, если его поход на Казань окажется удачным. Во время этого похода царь устраивал в Муроме свой лагерь и смотр войск, к ним также присоединилась Муромская дружина. Братья помогли царскому войску переправиться через реку ценой собственной жизнью: они подожгли ханский шатер, поднялась паника, чем и воспользовалось русское войско.</a:t>
            </a:r>
          </a:p>
          <a:p>
            <a:endParaRPr lang="ru-RU" b="1" i="1" dirty="0">
              <a:solidFill>
                <a:srgbClr val="002060"/>
              </a:solidFill>
              <a:latin typeface="Times New Roman" pitchFamily="18" charset="0"/>
              <a:cs typeface="Times New Roman" pitchFamily="18" charset="0"/>
            </a:endParaRPr>
          </a:p>
        </p:txBody>
      </p:sp>
      <p:pic>
        <p:nvPicPr>
          <p:cNvPr id="97282" name="Picture 2" descr="C:\Users\Acer\Desktop\06.jpg"/>
          <p:cNvPicPr>
            <a:picLocks noChangeAspect="1" noChangeArrowheads="1"/>
          </p:cNvPicPr>
          <p:nvPr/>
        </p:nvPicPr>
        <p:blipFill>
          <a:blip r:embed="rId2" cstate="print"/>
          <a:srcRect/>
          <a:stretch>
            <a:fillRect/>
          </a:stretch>
        </p:blipFill>
        <p:spPr bwMode="auto">
          <a:xfrm>
            <a:off x="467545" y="1196752"/>
            <a:ext cx="4032447" cy="5328592"/>
          </a:xfrm>
          <a:prstGeom prst="rect">
            <a:avLst/>
          </a:prstGeom>
          <a:noFill/>
        </p:spPr>
      </p:pic>
      <p:pic>
        <p:nvPicPr>
          <p:cNvPr id="5" name="Picture 4" descr="http://izhig.ru/museum-izhmash/image/order-geroi-ussr.gif"/>
          <p:cNvPicPr>
            <a:picLocks noChangeAspect="1" noChangeArrowheads="1"/>
          </p:cNvPicPr>
          <p:nvPr/>
        </p:nvPicPr>
        <p:blipFill>
          <a:blip r:embed="rId3" cstate="print"/>
          <a:srcRect/>
          <a:stretch>
            <a:fillRect/>
          </a:stretch>
        </p:blipFill>
        <p:spPr bwMode="auto">
          <a:xfrm>
            <a:off x="251520" y="188640"/>
            <a:ext cx="350332" cy="641596"/>
          </a:xfrm>
          <a:prstGeom prst="rect">
            <a:avLst/>
          </a:prstGeom>
          <a:noFill/>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994122"/>
          </a:xfrm>
        </p:spPr>
        <p:txBody>
          <a:bodyPr>
            <a:normAutofit/>
          </a:bodyPr>
          <a:lstStyle/>
          <a:p>
            <a:r>
              <a:rPr lang="ru-RU" sz="3600" b="1" i="1" dirty="0" smtClean="0">
                <a:solidFill>
                  <a:srgbClr val="FF0000"/>
                </a:solidFill>
                <a:latin typeface="Times New Roman" pitchFamily="18" charset="0"/>
                <a:cs typeface="Times New Roman" pitchFamily="18" charset="0"/>
              </a:rPr>
              <a:t>Биография Зои Космодемьянской</a:t>
            </a:r>
            <a:endParaRPr lang="ru-RU" sz="3600" b="1" i="1" dirty="0">
              <a:solidFill>
                <a:srgbClr val="FF0000"/>
              </a:solidFill>
              <a:latin typeface="Times New Roman" pitchFamily="18" charset="0"/>
              <a:cs typeface="Times New Roman" pitchFamily="18" charset="0"/>
            </a:endParaRPr>
          </a:p>
        </p:txBody>
      </p:sp>
      <p:sp>
        <p:nvSpPr>
          <p:cNvPr id="5" name="Прямоугольник 4"/>
          <p:cNvSpPr/>
          <p:nvPr/>
        </p:nvSpPr>
        <p:spPr>
          <a:xfrm>
            <a:off x="4499992" y="1412776"/>
            <a:ext cx="4176464" cy="2862322"/>
          </a:xfrm>
          <a:prstGeom prst="rect">
            <a:avLst/>
          </a:prstGeom>
        </p:spPr>
        <p:txBody>
          <a:bodyPr wrap="square">
            <a:spAutoFit/>
          </a:bodyPr>
          <a:lstStyle/>
          <a:p>
            <a:r>
              <a:rPr lang="ru-RU" b="1" i="1" dirty="0" smtClean="0">
                <a:solidFill>
                  <a:srgbClr val="002060"/>
                </a:solidFill>
                <a:latin typeface="Times New Roman" pitchFamily="18" charset="0"/>
                <a:cs typeface="Times New Roman" pitchFamily="18" charset="0"/>
              </a:rPr>
              <a:t>Зоя Анатольевна Космодемьянская родилась 13 сентября 1923 года в селе Осино-Гай  </a:t>
            </a:r>
            <a:r>
              <a:rPr lang="ru-RU" b="1" i="1" dirty="0" err="1" smtClean="0">
                <a:solidFill>
                  <a:srgbClr val="002060"/>
                </a:solidFill>
                <a:latin typeface="Times New Roman" pitchFamily="18" charset="0"/>
                <a:cs typeface="Times New Roman" pitchFamily="18" charset="0"/>
              </a:rPr>
              <a:t>Гавриловского</a:t>
            </a:r>
            <a:r>
              <a:rPr lang="ru-RU" b="1" i="1" dirty="0" smtClean="0">
                <a:solidFill>
                  <a:srgbClr val="002060"/>
                </a:solidFill>
                <a:latin typeface="Times New Roman" pitchFamily="18" charset="0"/>
                <a:cs typeface="Times New Roman" pitchFamily="18" charset="0"/>
              </a:rPr>
              <a:t> района Тамбовской области, в семье потомственных местных священников. Родители Любовь Тимофеевна и Анатолий Петрович были сельскими учителями. В 1929 году семья Космодемьянских оказалась в Сибири</a:t>
            </a:r>
            <a:r>
              <a:rPr lang="ru-RU" dirty="0" smtClean="0"/>
              <a:t>. </a:t>
            </a:r>
            <a:endParaRPr lang="ru-RU" dirty="0"/>
          </a:p>
        </p:txBody>
      </p:sp>
      <p:sp>
        <p:nvSpPr>
          <p:cNvPr id="7" name="Прямоугольник 6"/>
          <p:cNvSpPr/>
          <p:nvPr/>
        </p:nvSpPr>
        <p:spPr>
          <a:xfrm>
            <a:off x="323529" y="4721662"/>
            <a:ext cx="4032448" cy="369332"/>
          </a:xfrm>
          <a:prstGeom prst="rect">
            <a:avLst/>
          </a:prstGeom>
        </p:spPr>
        <p:txBody>
          <a:bodyPr wrap="square">
            <a:spAutoFit/>
          </a:bodyPr>
          <a:lstStyle/>
          <a:p>
            <a:r>
              <a:rPr lang="ru-RU" b="1" i="1" dirty="0" smtClean="0">
                <a:solidFill>
                  <a:srgbClr val="002060"/>
                </a:solidFill>
                <a:latin typeface="Times New Roman" pitchFamily="18" charset="0"/>
                <a:cs typeface="Times New Roman" pitchFamily="18" charset="0"/>
              </a:rPr>
              <a:t>Знаменская церковь в селе Осино-Гай</a:t>
            </a:r>
            <a:endParaRPr lang="ru-RU" b="1" i="1" dirty="0">
              <a:solidFill>
                <a:srgbClr val="002060"/>
              </a:solidFill>
              <a:latin typeface="Times New Roman" pitchFamily="18" charset="0"/>
              <a:cs typeface="Times New Roman" pitchFamily="18" charset="0"/>
            </a:endParaRPr>
          </a:p>
        </p:txBody>
      </p:sp>
      <p:pic>
        <p:nvPicPr>
          <p:cNvPr id="5121" name="Picture 1" descr="C:\Users\Acer\Desktop\50fcc07f8eaef_normal_700.jpg"/>
          <p:cNvPicPr>
            <a:picLocks noChangeAspect="1" noChangeArrowheads="1"/>
          </p:cNvPicPr>
          <p:nvPr/>
        </p:nvPicPr>
        <p:blipFill>
          <a:blip r:embed="rId2" cstate="print"/>
          <a:srcRect/>
          <a:stretch>
            <a:fillRect/>
          </a:stretch>
        </p:blipFill>
        <p:spPr bwMode="auto">
          <a:xfrm>
            <a:off x="467543" y="1412776"/>
            <a:ext cx="3672409" cy="3168351"/>
          </a:xfrm>
          <a:prstGeom prst="rect">
            <a:avLst/>
          </a:prstGeom>
          <a:noFill/>
        </p:spPr>
      </p:pic>
      <p:pic>
        <p:nvPicPr>
          <p:cNvPr id="5125" name="Picture 5" descr="https://im1-tub-ru.yandex.net/i?id=e82023aee154dc4d6436d3d57a7ff74d&amp;n=24"/>
          <p:cNvPicPr>
            <a:picLocks noChangeAspect="1" noChangeArrowheads="1"/>
          </p:cNvPicPr>
          <p:nvPr/>
        </p:nvPicPr>
        <p:blipFill>
          <a:blip r:embed="rId3" cstate="print"/>
          <a:srcRect/>
          <a:stretch>
            <a:fillRect/>
          </a:stretch>
        </p:blipFill>
        <p:spPr bwMode="auto">
          <a:xfrm>
            <a:off x="4860032" y="4221088"/>
            <a:ext cx="3456384" cy="2088232"/>
          </a:xfrm>
          <a:prstGeom prst="rect">
            <a:avLst/>
          </a:prstGeom>
          <a:noFill/>
        </p:spPr>
      </p:pic>
      <p:pic>
        <p:nvPicPr>
          <p:cNvPr id="8" name="Picture 4" descr="http://izhig.ru/museum-izhmash/image/order-geroi-ussr.gif"/>
          <p:cNvPicPr>
            <a:picLocks noChangeAspect="1" noChangeArrowheads="1"/>
          </p:cNvPicPr>
          <p:nvPr/>
        </p:nvPicPr>
        <p:blipFill>
          <a:blip r:embed="rId4" cstate="print"/>
          <a:srcRect/>
          <a:stretch>
            <a:fillRect/>
          </a:stretch>
        </p:blipFill>
        <p:spPr bwMode="auto">
          <a:xfrm>
            <a:off x="179512" y="188640"/>
            <a:ext cx="350332" cy="641596"/>
          </a:xfrm>
          <a:prstGeom prst="rect">
            <a:avLst/>
          </a:prstGeom>
          <a:noFill/>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txBox="1">
            <a:spLocks noChangeArrowheads="1"/>
          </p:cNvSpPr>
          <p:nvPr/>
        </p:nvSpPr>
        <p:spPr>
          <a:xfrm>
            <a:off x="863600" y="928670"/>
            <a:ext cx="8280400" cy="2520950"/>
          </a:xfrm>
          <a:prstGeom prst="rect">
            <a:avLst/>
          </a:prstGeom>
          <a:noFill/>
        </p:spPr>
        <p:txBody>
          <a:bodyPr vert="horz" lIns="91440" tIns="45720" rIns="91440" bIns="45720" rtlCol="0">
            <a:normAutofit/>
          </a:bodyPr>
          <a:lstStyle/>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endParaRPr kumimoji="0" lang="ru-RU" sz="2000" b="1" i="1" u="none" strike="noStrike" kern="1200" cap="none" spc="0" normalizeH="0" baseline="0" noProof="0" dirty="0">
              <a:ln>
                <a:noFill/>
              </a:ln>
              <a:solidFill>
                <a:schemeClr val="accent6">
                  <a:lumMod val="50000"/>
                </a:schemeClr>
              </a:solidFill>
              <a:effectLst/>
              <a:uLnTx/>
              <a:uFillTx/>
              <a:latin typeface="Cambria" pitchFamily="18" charset="0"/>
              <a:ea typeface="+mn-ea"/>
              <a:cs typeface="+mn-cs"/>
            </a:endParaRPr>
          </a:p>
        </p:txBody>
      </p:sp>
      <p:sp>
        <p:nvSpPr>
          <p:cNvPr id="5" name="Rectangle 3"/>
          <p:cNvSpPr txBox="1">
            <a:spLocks noChangeArrowheads="1"/>
          </p:cNvSpPr>
          <p:nvPr/>
        </p:nvSpPr>
        <p:spPr>
          <a:xfrm>
            <a:off x="863600" y="3857628"/>
            <a:ext cx="8280400" cy="2520950"/>
          </a:xfrm>
          <a:prstGeom prst="rect">
            <a:avLst/>
          </a:prstGeom>
          <a:noFill/>
        </p:spPr>
        <p:txBody>
          <a:bodyPr vert="horz" lIns="91440" tIns="45720" rIns="91440" bIns="45720" rtlCol="0">
            <a:normAutofit/>
          </a:bodyPr>
          <a:lstStyle/>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endParaRPr kumimoji="0" lang="ru-RU" sz="2000" b="1" i="1" u="none" strike="noStrike" kern="1200" cap="none" spc="0" normalizeH="0" baseline="0" noProof="0" dirty="0">
              <a:ln>
                <a:noFill/>
              </a:ln>
              <a:solidFill>
                <a:schemeClr val="accent6">
                  <a:lumMod val="50000"/>
                </a:schemeClr>
              </a:solidFill>
              <a:effectLst/>
              <a:uLnTx/>
              <a:uFillTx/>
              <a:latin typeface="Cambria" pitchFamily="18" charset="0"/>
              <a:ea typeface="+mn-ea"/>
              <a:cs typeface="+mn-cs"/>
            </a:endParaRPr>
          </a:p>
        </p:txBody>
      </p:sp>
      <p:pic>
        <p:nvPicPr>
          <p:cNvPr id="7" name="Рисунок 6" descr="в тамбове.jpg"/>
          <p:cNvPicPr>
            <a:picLocks noChangeAspect="1"/>
          </p:cNvPicPr>
          <p:nvPr/>
        </p:nvPicPr>
        <p:blipFill>
          <a:blip r:embed="rId2" cstate="print"/>
          <a:stretch>
            <a:fillRect/>
          </a:stretch>
        </p:blipFill>
        <p:spPr>
          <a:xfrm>
            <a:off x="755576" y="836712"/>
            <a:ext cx="4536504" cy="5472608"/>
          </a:xfrm>
          <a:prstGeom prst="rect">
            <a:avLst/>
          </a:prstGeom>
          <a:ln>
            <a:noFill/>
          </a:ln>
          <a:effectLst>
            <a:softEdge rad="112500"/>
          </a:effectLst>
        </p:spPr>
      </p:pic>
      <p:sp>
        <p:nvSpPr>
          <p:cNvPr id="8" name="Прямоугольник 7"/>
          <p:cNvSpPr/>
          <p:nvPr/>
        </p:nvSpPr>
        <p:spPr>
          <a:xfrm>
            <a:off x="179512" y="5517232"/>
            <a:ext cx="9031545" cy="646331"/>
          </a:xfrm>
          <a:prstGeom prst="rect">
            <a:avLst/>
          </a:prstGeom>
        </p:spPr>
        <p:txBody>
          <a:bodyPr wrap="square">
            <a:spAutoFit/>
          </a:bodyPr>
          <a:lstStyle/>
          <a:p>
            <a:r>
              <a:rPr lang="ru-RU" sz="3600" b="1" i="1" dirty="0" smtClean="0">
                <a:solidFill>
                  <a:srgbClr val="FF0000"/>
                </a:solidFill>
                <a:latin typeface="Times New Roman" pitchFamily="18" charset="0"/>
                <a:cs typeface="Times New Roman" pitchFamily="18" charset="0"/>
              </a:rPr>
              <a:t>    </a:t>
            </a:r>
            <a:endParaRPr lang="ru-RU" sz="3600" b="1" i="1" dirty="0">
              <a:solidFill>
                <a:srgbClr val="FF0000"/>
              </a:solidFill>
              <a:latin typeface="Times New Roman" pitchFamily="18" charset="0"/>
              <a:cs typeface="Times New Roman" pitchFamily="18" charset="0"/>
            </a:endParaRPr>
          </a:p>
        </p:txBody>
      </p:sp>
      <p:pic>
        <p:nvPicPr>
          <p:cNvPr id="9" name="Picture 4" descr="http://izhig.ru/museum-izhmash/image/order-geroi-ussr.gif"/>
          <p:cNvPicPr>
            <a:picLocks noChangeAspect="1" noChangeArrowheads="1"/>
          </p:cNvPicPr>
          <p:nvPr/>
        </p:nvPicPr>
        <p:blipFill>
          <a:blip r:embed="rId3" cstate="print"/>
          <a:srcRect/>
          <a:stretch>
            <a:fillRect/>
          </a:stretch>
        </p:blipFill>
        <p:spPr bwMode="auto">
          <a:xfrm>
            <a:off x="251520" y="188640"/>
            <a:ext cx="350332" cy="641596"/>
          </a:xfrm>
          <a:prstGeom prst="rect">
            <a:avLst/>
          </a:prstGeom>
          <a:noFill/>
        </p:spPr>
      </p:pic>
      <p:sp>
        <p:nvSpPr>
          <p:cNvPr id="10" name="Прямоугольник 9"/>
          <p:cNvSpPr/>
          <p:nvPr/>
        </p:nvSpPr>
        <p:spPr>
          <a:xfrm>
            <a:off x="6084168" y="908720"/>
            <a:ext cx="2808312" cy="5478423"/>
          </a:xfrm>
          <a:prstGeom prst="rect">
            <a:avLst/>
          </a:prstGeom>
        </p:spPr>
        <p:txBody>
          <a:bodyPr wrap="square">
            <a:spAutoFit/>
          </a:bodyPr>
          <a:lstStyle/>
          <a:p>
            <a:r>
              <a:rPr lang="ru-RU" sz="1400" b="1" i="1" dirty="0" smtClean="0">
                <a:solidFill>
                  <a:srgbClr val="002060"/>
                </a:solidFill>
                <a:latin typeface="Times New Roman" pitchFamily="18" charset="0"/>
                <a:cs typeface="Times New Roman" pitchFamily="18" charset="0"/>
              </a:rPr>
              <a:t>К нам до сих пор </a:t>
            </a:r>
            <a:br>
              <a:rPr lang="ru-RU" sz="1400" b="1" i="1" dirty="0" smtClean="0">
                <a:solidFill>
                  <a:srgbClr val="002060"/>
                </a:solidFill>
                <a:latin typeface="Times New Roman" pitchFamily="18" charset="0"/>
                <a:cs typeface="Times New Roman" pitchFamily="18" charset="0"/>
              </a:rPr>
            </a:br>
            <a:r>
              <a:rPr lang="ru-RU" sz="1400" b="1" i="1" dirty="0" smtClean="0">
                <a:solidFill>
                  <a:srgbClr val="002060"/>
                </a:solidFill>
                <a:latin typeface="Times New Roman" pitchFamily="18" charset="0"/>
                <a:cs typeface="Times New Roman" pitchFamily="18" charset="0"/>
              </a:rPr>
              <a:t>……………..с расстрелов возвращаются,</a:t>
            </a:r>
            <a:br>
              <a:rPr lang="ru-RU" sz="1400" b="1" i="1" dirty="0" smtClean="0">
                <a:solidFill>
                  <a:srgbClr val="002060"/>
                </a:solidFill>
                <a:latin typeface="Times New Roman" pitchFamily="18" charset="0"/>
                <a:cs typeface="Times New Roman" pitchFamily="18" charset="0"/>
              </a:rPr>
            </a:br>
            <a:r>
              <a:rPr lang="ru-RU" sz="1400" b="1" i="1" dirty="0" smtClean="0">
                <a:solidFill>
                  <a:srgbClr val="002060"/>
                </a:solidFill>
                <a:latin typeface="Times New Roman" pitchFamily="18" charset="0"/>
                <a:cs typeface="Times New Roman" pitchFamily="18" charset="0"/>
              </a:rPr>
              <a:t>Не только не живые, а… гранитные.</a:t>
            </a:r>
            <a:br>
              <a:rPr lang="ru-RU" sz="1400" b="1" i="1" dirty="0" smtClean="0">
                <a:solidFill>
                  <a:srgbClr val="002060"/>
                </a:solidFill>
                <a:latin typeface="Times New Roman" pitchFamily="18" charset="0"/>
                <a:cs typeface="Times New Roman" pitchFamily="18" charset="0"/>
              </a:rPr>
            </a:br>
            <a:r>
              <a:rPr lang="ru-RU" sz="1400" b="1" i="1" dirty="0" smtClean="0">
                <a:solidFill>
                  <a:srgbClr val="002060"/>
                </a:solidFill>
                <a:latin typeface="Times New Roman" pitchFamily="18" charset="0"/>
                <a:cs typeface="Times New Roman" pitchFamily="18" charset="0"/>
              </a:rPr>
              <a:t>Стоят не горькие,</a:t>
            </a:r>
            <a:br>
              <a:rPr lang="ru-RU" sz="1400" b="1" i="1" dirty="0" smtClean="0">
                <a:solidFill>
                  <a:srgbClr val="002060"/>
                </a:solidFill>
                <a:latin typeface="Times New Roman" pitchFamily="18" charset="0"/>
                <a:cs typeface="Times New Roman" pitchFamily="18" charset="0"/>
              </a:rPr>
            </a:br>
            <a:r>
              <a:rPr lang="ru-RU" sz="1400" b="1" i="1" dirty="0" smtClean="0">
                <a:solidFill>
                  <a:srgbClr val="002060"/>
                </a:solidFill>
                <a:latin typeface="Times New Roman" pitchFamily="18" charset="0"/>
                <a:cs typeface="Times New Roman" pitchFamily="18" charset="0"/>
              </a:rPr>
              <a:t>…………………..а гордые и сильные</a:t>
            </a:r>
            <a:br>
              <a:rPr lang="ru-RU" sz="1400" b="1" i="1" dirty="0" smtClean="0">
                <a:solidFill>
                  <a:srgbClr val="002060"/>
                </a:solidFill>
                <a:latin typeface="Times New Roman" pitchFamily="18" charset="0"/>
                <a:cs typeface="Times New Roman" pitchFamily="18" charset="0"/>
              </a:rPr>
            </a:br>
            <a:r>
              <a:rPr lang="ru-RU" sz="1400" b="1" i="1" dirty="0" smtClean="0">
                <a:solidFill>
                  <a:srgbClr val="002060"/>
                </a:solidFill>
                <a:latin typeface="Times New Roman" pitchFamily="18" charset="0"/>
                <a:cs typeface="Times New Roman" pitchFamily="18" charset="0"/>
              </a:rPr>
              <a:t>Нам целый век ещё</a:t>
            </a:r>
            <a:br>
              <a:rPr lang="ru-RU" sz="1400" b="1" i="1" dirty="0" smtClean="0">
                <a:solidFill>
                  <a:srgbClr val="002060"/>
                </a:solidFill>
                <a:latin typeface="Times New Roman" pitchFamily="18" charset="0"/>
                <a:cs typeface="Times New Roman" pitchFamily="18" charset="0"/>
              </a:rPr>
            </a:br>
            <a:r>
              <a:rPr lang="ru-RU" sz="1400" b="1" i="1" dirty="0" smtClean="0">
                <a:solidFill>
                  <a:srgbClr val="002060"/>
                </a:solidFill>
                <a:latin typeface="Times New Roman" pitchFamily="18" charset="0"/>
                <a:cs typeface="Times New Roman" pitchFamily="18" charset="0"/>
              </a:rPr>
              <a:t>……………………….с войны встречать их.</a:t>
            </a:r>
            <a:br>
              <a:rPr lang="ru-RU" sz="1400" b="1" i="1" dirty="0" smtClean="0">
                <a:solidFill>
                  <a:srgbClr val="002060"/>
                </a:solidFill>
                <a:latin typeface="Times New Roman" pitchFamily="18" charset="0"/>
                <a:cs typeface="Times New Roman" pitchFamily="18" charset="0"/>
              </a:rPr>
            </a:br>
            <a:r>
              <a:rPr lang="ru-RU" sz="1400" b="1" i="1" dirty="0" smtClean="0">
                <a:solidFill>
                  <a:srgbClr val="002060"/>
                </a:solidFill>
                <a:latin typeface="Times New Roman" pitchFamily="18" charset="0"/>
                <a:cs typeface="Times New Roman" pitchFamily="18" charset="0"/>
              </a:rPr>
              <a:t>Я нынче протестую от России</a:t>
            </a:r>
            <a:br>
              <a:rPr lang="ru-RU" sz="1400" b="1" i="1" dirty="0" smtClean="0">
                <a:solidFill>
                  <a:srgbClr val="002060"/>
                </a:solidFill>
                <a:latin typeface="Times New Roman" pitchFamily="18" charset="0"/>
                <a:cs typeface="Times New Roman" pitchFamily="18" charset="0"/>
              </a:rPr>
            </a:br>
            <a:r>
              <a:rPr lang="ru-RU" sz="1400" b="1" i="1" dirty="0" smtClean="0">
                <a:solidFill>
                  <a:srgbClr val="002060"/>
                </a:solidFill>
                <a:latin typeface="Times New Roman" pitchFamily="18" charset="0"/>
                <a:cs typeface="Times New Roman" pitchFamily="18" charset="0"/>
              </a:rPr>
              <a:t>Всей силою её и всей печалью!</a:t>
            </a:r>
            <a:br>
              <a:rPr lang="ru-RU" sz="1400" b="1" i="1" dirty="0" smtClean="0">
                <a:solidFill>
                  <a:srgbClr val="002060"/>
                </a:solidFill>
                <a:latin typeface="Times New Roman" pitchFamily="18" charset="0"/>
                <a:cs typeface="Times New Roman" pitchFamily="18" charset="0"/>
              </a:rPr>
            </a:br>
            <a:r>
              <a:rPr lang="ru-RU" sz="1400" b="1" i="1" dirty="0" smtClean="0">
                <a:solidFill>
                  <a:srgbClr val="002060"/>
                </a:solidFill>
                <a:latin typeface="Times New Roman" pitchFamily="18" charset="0"/>
                <a:cs typeface="Times New Roman" pitchFamily="18" charset="0"/>
              </a:rPr>
              <a:t>Я к ним иду,</a:t>
            </a:r>
            <a:br>
              <a:rPr lang="ru-RU" sz="1400" b="1" i="1" dirty="0" smtClean="0">
                <a:solidFill>
                  <a:srgbClr val="002060"/>
                </a:solidFill>
                <a:latin typeface="Times New Roman" pitchFamily="18" charset="0"/>
                <a:cs typeface="Times New Roman" pitchFamily="18" charset="0"/>
              </a:rPr>
            </a:br>
            <a:r>
              <a:rPr lang="ru-RU" sz="1400" b="1" i="1" dirty="0" smtClean="0">
                <a:solidFill>
                  <a:srgbClr val="002060"/>
                </a:solidFill>
                <a:latin typeface="Times New Roman" pitchFamily="18" charset="0"/>
                <a:cs typeface="Times New Roman" pitchFamily="18" charset="0"/>
              </a:rPr>
              <a:t>Чтобы склониться ниц,</a:t>
            </a:r>
            <a:br>
              <a:rPr lang="ru-RU" sz="1400" b="1" i="1" dirty="0" smtClean="0">
                <a:solidFill>
                  <a:srgbClr val="002060"/>
                </a:solidFill>
                <a:latin typeface="Times New Roman" pitchFamily="18" charset="0"/>
                <a:cs typeface="Times New Roman" pitchFamily="18" charset="0"/>
              </a:rPr>
            </a:br>
            <a:r>
              <a:rPr lang="ru-RU" sz="1400" b="1" i="1" dirty="0" smtClean="0">
                <a:solidFill>
                  <a:srgbClr val="002060"/>
                </a:solidFill>
                <a:latin typeface="Times New Roman" pitchFamily="18" charset="0"/>
                <a:cs typeface="Times New Roman" pitchFamily="18" charset="0"/>
              </a:rPr>
              <a:t>Чтоб положить цветы у ног</a:t>
            </a:r>
            <a:br>
              <a:rPr lang="ru-RU" sz="1400" b="1" i="1" dirty="0" smtClean="0">
                <a:solidFill>
                  <a:srgbClr val="002060"/>
                </a:solidFill>
                <a:latin typeface="Times New Roman" pitchFamily="18" charset="0"/>
                <a:cs typeface="Times New Roman" pitchFamily="18" charset="0"/>
              </a:rPr>
            </a:br>
            <a:r>
              <a:rPr lang="ru-RU" sz="1400" b="1" i="1" dirty="0" smtClean="0">
                <a:solidFill>
                  <a:srgbClr val="002060"/>
                </a:solidFill>
                <a:latin typeface="Times New Roman" pitchFamily="18" charset="0"/>
                <a:cs typeface="Times New Roman" pitchFamily="18" charset="0"/>
              </a:rPr>
              <a:t>…………………………..гранитных.</a:t>
            </a:r>
            <a:br>
              <a:rPr lang="ru-RU" sz="1400" b="1" i="1" dirty="0" smtClean="0">
                <a:solidFill>
                  <a:srgbClr val="002060"/>
                </a:solidFill>
                <a:latin typeface="Times New Roman" pitchFamily="18" charset="0"/>
                <a:cs typeface="Times New Roman" pitchFamily="18" charset="0"/>
              </a:rPr>
            </a:br>
            <a:r>
              <a:rPr lang="ru-RU" sz="1400" b="1" i="1" dirty="0" smtClean="0">
                <a:solidFill>
                  <a:srgbClr val="002060"/>
                </a:solidFill>
                <a:latin typeface="Times New Roman" pitchFamily="18" charset="0"/>
                <a:cs typeface="Times New Roman" pitchFamily="18" charset="0"/>
              </a:rPr>
              <a:t>Я приговариваю к смерти всех убийц!</a:t>
            </a:r>
            <a:br>
              <a:rPr lang="ru-RU" sz="1400" b="1" i="1" dirty="0" smtClean="0">
                <a:solidFill>
                  <a:srgbClr val="002060"/>
                </a:solidFill>
                <a:latin typeface="Times New Roman" pitchFamily="18" charset="0"/>
                <a:cs typeface="Times New Roman" pitchFamily="18" charset="0"/>
              </a:rPr>
            </a:br>
            <a:r>
              <a:rPr lang="ru-RU" sz="1400" b="1" i="1" dirty="0" smtClean="0">
                <a:solidFill>
                  <a:srgbClr val="002060"/>
                </a:solidFill>
                <a:latin typeface="Times New Roman" pitchFamily="18" charset="0"/>
                <a:cs typeface="Times New Roman" pitchFamily="18" charset="0"/>
              </a:rPr>
              <a:t>Я приговариваю к жизни</a:t>
            </a:r>
            <a:br>
              <a:rPr lang="ru-RU" sz="1400" b="1" i="1" dirty="0" smtClean="0">
                <a:solidFill>
                  <a:srgbClr val="002060"/>
                </a:solidFill>
                <a:latin typeface="Times New Roman" pitchFamily="18" charset="0"/>
                <a:cs typeface="Times New Roman" pitchFamily="18" charset="0"/>
              </a:rPr>
            </a:br>
            <a:r>
              <a:rPr lang="ru-RU" sz="1400" b="1" i="1" dirty="0" smtClean="0">
                <a:solidFill>
                  <a:srgbClr val="002060"/>
                </a:solidFill>
                <a:latin typeface="Times New Roman" pitchFamily="18" charset="0"/>
                <a:cs typeface="Times New Roman" pitchFamily="18" charset="0"/>
              </a:rPr>
              <a:t>Всех</a:t>
            </a:r>
            <a:br>
              <a:rPr lang="ru-RU" sz="1400" b="1" i="1" dirty="0" smtClean="0">
                <a:solidFill>
                  <a:srgbClr val="002060"/>
                </a:solidFill>
                <a:latin typeface="Times New Roman" pitchFamily="18" charset="0"/>
                <a:cs typeface="Times New Roman" pitchFamily="18" charset="0"/>
              </a:rPr>
            </a:br>
            <a:r>
              <a:rPr lang="ru-RU" sz="1400" b="1" i="1" dirty="0" smtClean="0">
                <a:solidFill>
                  <a:srgbClr val="002060"/>
                </a:solidFill>
                <a:latin typeface="Times New Roman" pitchFamily="18" charset="0"/>
                <a:cs typeface="Times New Roman" pitchFamily="18" charset="0"/>
              </a:rPr>
              <a:t>………убитых!</a:t>
            </a:r>
            <a:br>
              <a:rPr lang="ru-RU" sz="1400" b="1" i="1" dirty="0" smtClean="0">
                <a:solidFill>
                  <a:srgbClr val="002060"/>
                </a:solidFill>
                <a:latin typeface="Times New Roman" pitchFamily="18" charset="0"/>
                <a:cs typeface="Times New Roman" pitchFamily="18" charset="0"/>
              </a:rPr>
            </a:br>
            <a:r>
              <a:rPr lang="ru-RU" sz="1400" dirty="0" smtClean="0"/>
              <a:t/>
            </a:r>
            <a:br>
              <a:rPr lang="ru-RU" sz="1400" dirty="0" smtClean="0"/>
            </a:br>
            <a:endParaRPr lang="ru-RU" sz="1400" dirty="0"/>
          </a:p>
        </p:txBody>
      </p:sp>
      <p:sp>
        <p:nvSpPr>
          <p:cNvPr id="11" name="Прямоугольник 10"/>
          <p:cNvSpPr/>
          <p:nvPr/>
        </p:nvSpPr>
        <p:spPr>
          <a:xfrm>
            <a:off x="827584" y="188640"/>
            <a:ext cx="7848871" cy="584775"/>
          </a:xfrm>
          <a:prstGeom prst="rect">
            <a:avLst/>
          </a:prstGeom>
        </p:spPr>
        <p:txBody>
          <a:bodyPr wrap="square">
            <a:spAutoFit/>
          </a:bodyPr>
          <a:lstStyle/>
          <a:p>
            <a:r>
              <a:rPr lang="ru-RU" sz="3200" b="1" i="1" dirty="0" smtClean="0">
                <a:solidFill>
                  <a:srgbClr val="FF0000"/>
                </a:solidFill>
                <a:latin typeface="Times New Roman" pitchFamily="18" charset="0"/>
                <a:cs typeface="Times New Roman" pitchFamily="18" charset="0"/>
              </a:rPr>
              <a:t>Тамбов, памятник Зое Космодемьянской</a:t>
            </a:r>
            <a:endParaRPr lang="ru-RU" sz="3200" dirty="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ru-RU" b="1" i="1" dirty="0" smtClean="0">
                <a:solidFill>
                  <a:srgbClr val="FF0000"/>
                </a:solidFill>
                <a:latin typeface="Times New Roman" pitchFamily="18" charset="0"/>
                <a:cs typeface="Times New Roman" pitchFamily="18" charset="0"/>
              </a:rPr>
              <a:t>Книга «Повесть о Зое и Шуре» </a:t>
            </a:r>
            <a:endParaRPr lang="ru-RU" b="1" i="1" dirty="0">
              <a:solidFill>
                <a:srgbClr val="FF0000"/>
              </a:solidFill>
              <a:latin typeface="Times New Roman" pitchFamily="18" charset="0"/>
              <a:cs typeface="Times New Roman" pitchFamily="18" charset="0"/>
            </a:endParaRPr>
          </a:p>
        </p:txBody>
      </p:sp>
      <p:pic>
        <p:nvPicPr>
          <p:cNvPr id="4" name="Содержимое 3" descr="1001175970.jpg"/>
          <p:cNvPicPr>
            <a:picLocks noGrp="1" noChangeAspect="1"/>
          </p:cNvPicPr>
          <p:nvPr>
            <p:ph idx="1"/>
          </p:nvPr>
        </p:nvPicPr>
        <p:blipFill>
          <a:blip r:embed="rId2" cstate="print"/>
          <a:stretch>
            <a:fillRect/>
          </a:stretch>
        </p:blipFill>
        <p:spPr>
          <a:xfrm>
            <a:off x="5076056" y="1700808"/>
            <a:ext cx="3672408" cy="4436085"/>
          </a:xfrm>
        </p:spPr>
      </p:pic>
      <p:pic>
        <p:nvPicPr>
          <p:cNvPr id="5" name="Picture 4" descr="http://izhig.ru/museum-izhmash/image/order-geroi-ussr.gif"/>
          <p:cNvPicPr>
            <a:picLocks noChangeAspect="1" noChangeArrowheads="1"/>
          </p:cNvPicPr>
          <p:nvPr/>
        </p:nvPicPr>
        <p:blipFill>
          <a:blip r:embed="rId3" cstate="print"/>
          <a:srcRect/>
          <a:stretch>
            <a:fillRect/>
          </a:stretch>
        </p:blipFill>
        <p:spPr bwMode="auto">
          <a:xfrm>
            <a:off x="179512" y="332656"/>
            <a:ext cx="350332" cy="641596"/>
          </a:xfrm>
          <a:prstGeom prst="rect">
            <a:avLst/>
          </a:prstGeom>
          <a:noFill/>
        </p:spPr>
      </p:pic>
      <p:pic>
        <p:nvPicPr>
          <p:cNvPr id="62466" name="Picture 2" descr="http://images.myshared.ru/6/739465/slide_20.jpg"/>
          <p:cNvPicPr>
            <a:picLocks noChangeAspect="1" noChangeArrowheads="1"/>
          </p:cNvPicPr>
          <p:nvPr/>
        </p:nvPicPr>
        <p:blipFill>
          <a:blip r:embed="rId4" cstate="print"/>
          <a:srcRect/>
          <a:stretch>
            <a:fillRect/>
          </a:stretch>
        </p:blipFill>
        <p:spPr bwMode="auto">
          <a:xfrm>
            <a:off x="467544" y="1700808"/>
            <a:ext cx="3888432" cy="4392488"/>
          </a:xfrm>
          <a:prstGeom prst="rect">
            <a:avLst/>
          </a:prstGeom>
          <a:noFill/>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Заголовок 1"/>
          <p:cNvSpPr>
            <a:spLocks noGrp="1"/>
          </p:cNvSpPr>
          <p:nvPr>
            <p:ph type="title"/>
          </p:nvPr>
        </p:nvSpPr>
        <p:spPr>
          <a:xfrm>
            <a:off x="1187625" y="0"/>
            <a:ext cx="7499176" cy="908050"/>
          </a:xfrm>
        </p:spPr>
        <p:txBody>
          <a:bodyPr>
            <a:normAutofit/>
          </a:bodyPr>
          <a:lstStyle/>
          <a:p>
            <a:r>
              <a:rPr lang="ru-RU" sz="4000" b="1" i="1" dirty="0" smtClean="0">
                <a:solidFill>
                  <a:srgbClr val="FF0000"/>
                </a:solidFill>
                <a:latin typeface="Times New Roman" pitchFamily="18" charset="0"/>
                <a:cs typeface="Times New Roman" pitchFamily="18" charset="0"/>
              </a:rPr>
              <a:t>Семья Космодемьянских</a:t>
            </a:r>
          </a:p>
        </p:txBody>
      </p:sp>
      <p:sp>
        <p:nvSpPr>
          <p:cNvPr id="6147" name="Содержимое 2"/>
          <p:cNvSpPr>
            <a:spLocks noGrp="1"/>
          </p:cNvSpPr>
          <p:nvPr>
            <p:ph idx="1"/>
          </p:nvPr>
        </p:nvSpPr>
        <p:spPr>
          <a:xfrm>
            <a:off x="3500430" y="1412776"/>
            <a:ext cx="5194300" cy="1676480"/>
          </a:xfrm>
        </p:spPr>
        <p:txBody>
          <a:bodyPr>
            <a:normAutofit lnSpcReduction="10000"/>
          </a:bodyPr>
          <a:lstStyle/>
          <a:p>
            <a:r>
              <a:rPr lang="ru-RU" sz="2800" b="1" i="1" dirty="0" smtClean="0">
                <a:solidFill>
                  <a:srgbClr val="002060"/>
                </a:solidFill>
                <a:latin typeface="Times New Roman" pitchFamily="18" charset="0"/>
                <a:cs typeface="Times New Roman" pitchFamily="18" charset="0"/>
              </a:rPr>
              <a:t>На фотографии мать Зои Лидия Тимофеевна, Зоя, брат Александр и  отец Зои Анатолий Петрович</a:t>
            </a:r>
          </a:p>
        </p:txBody>
      </p:sp>
      <p:pic>
        <p:nvPicPr>
          <p:cNvPr id="6148" name="Picture 2"/>
          <p:cNvPicPr>
            <a:picLocks noChangeAspect="1" noChangeArrowheads="1"/>
          </p:cNvPicPr>
          <p:nvPr/>
        </p:nvPicPr>
        <p:blipFill>
          <a:blip r:embed="rId2" cstate="print"/>
          <a:srcRect/>
          <a:stretch>
            <a:fillRect/>
          </a:stretch>
        </p:blipFill>
        <p:spPr bwMode="auto">
          <a:xfrm>
            <a:off x="395288" y="1412875"/>
            <a:ext cx="3078162" cy="3887788"/>
          </a:xfrm>
          <a:prstGeom prst="rect">
            <a:avLst/>
          </a:prstGeom>
          <a:noFill/>
          <a:ln w="9525">
            <a:noFill/>
            <a:miter lim="800000"/>
            <a:headEnd/>
            <a:tailEnd/>
          </a:ln>
        </p:spPr>
      </p:pic>
      <p:pic>
        <p:nvPicPr>
          <p:cNvPr id="6149" name="Picture 4"/>
          <p:cNvPicPr>
            <a:picLocks noChangeAspect="1" noChangeArrowheads="1"/>
          </p:cNvPicPr>
          <p:nvPr/>
        </p:nvPicPr>
        <p:blipFill>
          <a:blip r:embed="rId3" cstate="print"/>
          <a:srcRect/>
          <a:stretch>
            <a:fillRect/>
          </a:stretch>
        </p:blipFill>
        <p:spPr bwMode="auto">
          <a:xfrm>
            <a:off x="3851275" y="3429000"/>
            <a:ext cx="5111750" cy="3148013"/>
          </a:xfrm>
          <a:prstGeom prst="rect">
            <a:avLst/>
          </a:prstGeom>
          <a:noFill/>
          <a:ln w="9525">
            <a:noFill/>
            <a:miter lim="800000"/>
            <a:headEnd/>
            <a:tailEnd/>
          </a:ln>
        </p:spPr>
      </p:pic>
      <p:pic>
        <p:nvPicPr>
          <p:cNvPr id="6" name="Picture 4" descr="http://izhig.ru/museum-izhmash/image/order-geroi-ussr.gif"/>
          <p:cNvPicPr>
            <a:picLocks noChangeAspect="1" noChangeArrowheads="1"/>
          </p:cNvPicPr>
          <p:nvPr/>
        </p:nvPicPr>
        <p:blipFill>
          <a:blip r:embed="rId4" cstate="print"/>
          <a:srcRect/>
          <a:stretch>
            <a:fillRect/>
          </a:stretch>
        </p:blipFill>
        <p:spPr bwMode="auto">
          <a:xfrm>
            <a:off x="1124000" y="557064"/>
            <a:ext cx="350332" cy="641596"/>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b="1" i="1" dirty="0" smtClean="0">
                <a:solidFill>
                  <a:srgbClr val="FF0000"/>
                </a:solidFill>
                <a:latin typeface="Times New Roman" pitchFamily="18" charset="0"/>
                <a:cs typeface="Times New Roman" pitchFamily="18" charset="0"/>
              </a:rPr>
              <a:t>Переезд в Москву</a:t>
            </a:r>
            <a:endParaRPr lang="ru-RU" b="1" i="1" dirty="0">
              <a:solidFill>
                <a:srgbClr val="FF0000"/>
              </a:solidFill>
              <a:latin typeface="Times New Roman" pitchFamily="18" charset="0"/>
              <a:cs typeface="Times New Roman" pitchFamily="18" charset="0"/>
            </a:endParaRPr>
          </a:p>
        </p:txBody>
      </p:sp>
      <p:sp>
        <p:nvSpPr>
          <p:cNvPr id="3" name="Содержимое 2"/>
          <p:cNvSpPr>
            <a:spLocks noGrp="1"/>
          </p:cNvSpPr>
          <p:nvPr>
            <p:ph idx="1"/>
          </p:nvPr>
        </p:nvSpPr>
        <p:spPr/>
        <p:txBody>
          <a:bodyPr>
            <a:normAutofit lnSpcReduction="10000"/>
          </a:bodyPr>
          <a:lstStyle/>
          <a:p>
            <a:r>
              <a:rPr lang="ru-RU" b="1" i="1" dirty="0" smtClean="0">
                <a:solidFill>
                  <a:srgbClr val="002060"/>
                </a:solidFill>
                <a:latin typeface="Times New Roman" pitchFamily="18" charset="0"/>
                <a:cs typeface="Times New Roman" pitchFamily="18" charset="0"/>
              </a:rPr>
              <a:t>Семья жила на дальней окраине Москвы, недалеко от железнодорожной станции </a:t>
            </a:r>
            <a:r>
              <a:rPr lang="ru-RU" b="1" i="1" dirty="0" smtClean="0">
                <a:solidFill>
                  <a:srgbClr val="002060"/>
                </a:solidFill>
                <a:latin typeface="Times New Roman" pitchFamily="18" charset="0"/>
                <a:cs typeface="Times New Roman" pitchFamily="18" charset="0"/>
                <a:hlinkClick r:id="rId2" tooltip="Подмосковная (станция)"/>
              </a:rPr>
              <a:t>Подмосковная</a:t>
            </a:r>
            <a:r>
              <a:rPr lang="ru-RU" b="1" i="1" dirty="0" smtClean="0">
                <a:solidFill>
                  <a:srgbClr val="002060"/>
                </a:solidFill>
                <a:latin typeface="Times New Roman" pitchFamily="18" charset="0"/>
                <a:cs typeface="Times New Roman" pitchFamily="18" charset="0"/>
              </a:rPr>
              <a:t> сначала на Старом шоссе (ныне ул.Вучетича в районе Тимирязевского парка), затем в двухэтажном деревянном доме в Александровском проезде, д.7 (ныне район </a:t>
            </a:r>
            <a:r>
              <a:rPr lang="ru-RU" b="1" i="1" dirty="0" smtClean="0">
                <a:solidFill>
                  <a:srgbClr val="002060"/>
                </a:solidFill>
                <a:latin typeface="Times New Roman" pitchFamily="18" charset="0"/>
                <a:cs typeface="Times New Roman" pitchFamily="18" charset="0"/>
                <a:hlinkClick r:id="rId3" tooltip="Коптево (район Москвы)"/>
              </a:rPr>
              <a:t>Коптево</a:t>
            </a:r>
            <a:r>
              <a:rPr lang="ru-RU" b="1" i="1" dirty="0" smtClean="0">
                <a:solidFill>
                  <a:srgbClr val="002060"/>
                </a:solidFill>
                <a:latin typeface="Times New Roman" pitchFamily="18" charset="0"/>
                <a:cs typeface="Times New Roman" pitchFamily="18" charset="0"/>
              </a:rPr>
              <a:t>, по улице Зои и Александра Космодемьянских, 35/1; дом не сохранился).</a:t>
            </a:r>
            <a:endParaRPr lang="ru-RU" b="1" i="1" dirty="0">
              <a:solidFill>
                <a:srgbClr val="002060"/>
              </a:solidFill>
              <a:latin typeface="Times New Roman" pitchFamily="18" charset="0"/>
              <a:cs typeface="Times New Roman" pitchFamily="18" charset="0"/>
            </a:endParaRPr>
          </a:p>
        </p:txBody>
      </p:sp>
      <p:pic>
        <p:nvPicPr>
          <p:cNvPr id="4" name="Picture 4" descr="http://izhig.ru/museum-izhmash/image/order-geroi-ussr.gif"/>
          <p:cNvPicPr>
            <a:picLocks noChangeAspect="1" noChangeArrowheads="1"/>
          </p:cNvPicPr>
          <p:nvPr/>
        </p:nvPicPr>
        <p:blipFill>
          <a:blip r:embed="rId4" cstate="print"/>
          <a:srcRect/>
          <a:stretch>
            <a:fillRect/>
          </a:stretch>
        </p:blipFill>
        <p:spPr bwMode="auto">
          <a:xfrm>
            <a:off x="395536" y="260648"/>
            <a:ext cx="350332" cy="641596"/>
          </a:xfrm>
          <a:prstGeom prst="rect">
            <a:avLst/>
          </a:prstGeom>
          <a:noFill/>
        </p:spPr>
      </p:pic>
      <p:pic>
        <p:nvPicPr>
          <p:cNvPr id="60417" name="Picture 1" descr="C:\Users\Acer\Desktop\60_75.jpg"/>
          <p:cNvPicPr>
            <a:picLocks noChangeAspect="1" noChangeArrowheads="1"/>
          </p:cNvPicPr>
          <p:nvPr/>
        </p:nvPicPr>
        <p:blipFill>
          <a:blip r:embed="rId5" cstate="print"/>
          <a:srcRect/>
          <a:stretch>
            <a:fillRect/>
          </a:stretch>
        </p:blipFill>
        <p:spPr bwMode="auto">
          <a:xfrm>
            <a:off x="7092280" y="188640"/>
            <a:ext cx="1800201" cy="1387749"/>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ru-RU" b="1" i="1" dirty="0" smtClean="0"/>
              <a:t>.</a:t>
            </a:r>
            <a:r>
              <a:rPr lang="ru-RU" dirty="0" smtClean="0"/>
              <a:t> </a:t>
            </a:r>
            <a:r>
              <a:rPr lang="ru-RU" sz="3600" b="1" i="1" dirty="0" smtClean="0">
                <a:solidFill>
                  <a:srgbClr val="FF0000"/>
                </a:solidFill>
                <a:latin typeface="Times New Roman" pitchFamily="18" charset="0"/>
                <a:cs typeface="Times New Roman" pitchFamily="18" charset="0"/>
              </a:rPr>
              <a:t>В 1931 году семья Космодемьянских переселилась в Москву</a:t>
            </a:r>
            <a:endParaRPr lang="ru-RU" sz="3600" b="1" i="1" dirty="0">
              <a:solidFill>
                <a:srgbClr val="FF0000"/>
              </a:solidFill>
              <a:latin typeface="Times New Roman" pitchFamily="18" charset="0"/>
              <a:cs typeface="Times New Roman" pitchFamily="18" charset="0"/>
            </a:endParaRPr>
          </a:p>
        </p:txBody>
      </p:sp>
      <p:pic>
        <p:nvPicPr>
          <p:cNvPr id="5" name="Picture 4" descr="http://izhig.ru/museum-izhmash/image/order-geroi-ussr.gif"/>
          <p:cNvPicPr>
            <a:picLocks noChangeAspect="1" noChangeArrowheads="1"/>
          </p:cNvPicPr>
          <p:nvPr/>
        </p:nvPicPr>
        <p:blipFill>
          <a:blip r:embed="rId2" cstate="print"/>
          <a:srcRect/>
          <a:stretch>
            <a:fillRect/>
          </a:stretch>
        </p:blipFill>
        <p:spPr bwMode="auto">
          <a:xfrm>
            <a:off x="179512" y="332656"/>
            <a:ext cx="504056" cy="720080"/>
          </a:xfrm>
          <a:prstGeom prst="rect">
            <a:avLst/>
          </a:prstGeom>
          <a:noFill/>
        </p:spPr>
      </p:pic>
      <p:pic>
        <p:nvPicPr>
          <p:cNvPr id="54274" name="Picture 2" descr="C:\Users\Acer\Desktop\маленькие Зоя и Шура.jpg"/>
          <p:cNvPicPr>
            <a:picLocks noGrp="1" noChangeAspect="1" noChangeArrowheads="1"/>
          </p:cNvPicPr>
          <p:nvPr>
            <p:ph idx="1"/>
          </p:nvPr>
        </p:nvPicPr>
        <p:blipFill>
          <a:blip r:embed="rId3" cstate="print"/>
          <a:srcRect/>
          <a:stretch>
            <a:fillRect/>
          </a:stretch>
        </p:blipFill>
        <p:spPr bwMode="auto">
          <a:xfrm>
            <a:off x="323528" y="1600201"/>
            <a:ext cx="4176464" cy="3917032"/>
          </a:xfrm>
          <a:prstGeom prst="rect">
            <a:avLst/>
          </a:prstGeom>
          <a:noFill/>
        </p:spPr>
      </p:pic>
      <p:pic>
        <p:nvPicPr>
          <p:cNvPr id="54276" name="Picture 4" descr="C:\Users\Acer\Desktop\Старые дома.jpg"/>
          <p:cNvPicPr>
            <a:picLocks noChangeAspect="1" noChangeArrowheads="1"/>
          </p:cNvPicPr>
          <p:nvPr/>
        </p:nvPicPr>
        <p:blipFill>
          <a:blip r:embed="rId4" cstate="print"/>
          <a:srcRect/>
          <a:stretch>
            <a:fillRect/>
          </a:stretch>
        </p:blipFill>
        <p:spPr bwMode="auto">
          <a:xfrm>
            <a:off x="4860032" y="1628800"/>
            <a:ext cx="3882008" cy="2016224"/>
          </a:xfrm>
          <a:prstGeom prst="rect">
            <a:avLst/>
          </a:prstGeom>
          <a:noFill/>
        </p:spPr>
      </p:pic>
      <p:pic>
        <p:nvPicPr>
          <p:cNvPr id="9" name="Picture 3" descr="C:\Users\Acer\Desktop\комната, где жила Зоя.jpg"/>
          <p:cNvPicPr>
            <a:picLocks noChangeAspect="1" noChangeArrowheads="1"/>
          </p:cNvPicPr>
          <p:nvPr/>
        </p:nvPicPr>
        <p:blipFill>
          <a:blip r:embed="rId5" cstate="print"/>
          <a:srcRect/>
          <a:stretch>
            <a:fillRect/>
          </a:stretch>
        </p:blipFill>
        <p:spPr bwMode="auto">
          <a:xfrm>
            <a:off x="4860032" y="3933056"/>
            <a:ext cx="3888432" cy="2160240"/>
          </a:xfrm>
          <a:prstGeom prst="rect">
            <a:avLst/>
          </a:prstGeom>
          <a:noFill/>
        </p:spPr>
      </p:pic>
      <p:sp>
        <p:nvSpPr>
          <p:cNvPr id="10" name="Прямоугольник 9"/>
          <p:cNvSpPr/>
          <p:nvPr/>
        </p:nvSpPr>
        <p:spPr>
          <a:xfrm>
            <a:off x="323528" y="5517232"/>
            <a:ext cx="4320480" cy="1200329"/>
          </a:xfrm>
          <a:prstGeom prst="rect">
            <a:avLst/>
          </a:prstGeom>
        </p:spPr>
        <p:txBody>
          <a:bodyPr wrap="square">
            <a:spAutoFit/>
          </a:bodyPr>
          <a:lstStyle/>
          <a:p>
            <a:r>
              <a:rPr lang="ru-RU" b="1" i="1" dirty="0" smtClean="0">
                <a:solidFill>
                  <a:srgbClr val="002060"/>
                </a:solidFill>
                <a:latin typeface="Times New Roman" pitchFamily="18" charset="0"/>
                <a:cs typeface="Times New Roman" pitchFamily="18" charset="0"/>
              </a:rPr>
              <a:t>Зоя росла помощницей матери, ухаживала за младшим братом Сашей. Всех, кто знал Зою, поражало её необычайное  трудолюбие.</a:t>
            </a:r>
            <a:endParaRPr lang="ru-RU" b="1" i="1" dirty="0">
              <a:solidFill>
                <a:srgbClr val="002060"/>
              </a:solidFill>
              <a:latin typeface="Times New Roman" pitchFamily="18" charset="0"/>
              <a:cs typeface="Times New Roman" pitchFamily="18" charset="0"/>
            </a:endParaRPr>
          </a:p>
        </p:txBody>
      </p:sp>
      <p:sp>
        <p:nvSpPr>
          <p:cNvPr id="11" name="Прямоугольник 10"/>
          <p:cNvSpPr/>
          <p:nvPr/>
        </p:nvSpPr>
        <p:spPr>
          <a:xfrm>
            <a:off x="4860032" y="3573016"/>
            <a:ext cx="3888432" cy="369332"/>
          </a:xfrm>
          <a:prstGeom prst="rect">
            <a:avLst/>
          </a:prstGeom>
        </p:spPr>
        <p:txBody>
          <a:bodyPr wrap="square">
            <a:spAutoFit/>
          </a:bodyPr>
          <a:lstStyle/>
          <a:p>
            <a:r>
              <a:rPr lang="ru-RU" b="1" i="1" dirty="0" smtClean="0">
                <a:solidFill>
                  <a:srgbClr val="002060"/>
                </a:solidFill>
                <a:latin typeface="Times New Roman" pitchFamily="18" charset="0"/>
                <a:cs typeface="Times New Roman" pitchFamily="18" charset="0"/>
              </a:rPr>
              <a:t>          Старый район Коптево</a:t>
            </a:r>
            <a:endParaRPr lang="ru-RU" b="1" i="1" dirty="0">
              <a:solidFill>
                <a:srgbClr val="002060"/>
              </a:solidFill>
              <a:latin typeface="Times New Roman" pitchFamily="18" charset="0"/>
              <a:cs typeface="Times New Roman" pitchFamily="18" charset="0"/>
            </a:endParaRPr>
          </a:p>
        </p:txBody>
      </p:sp>
      <p:sp>
        <p:nvSpPr>
          <p:cNvPr id="12" name="Прямоугольник 11"/>
          <p:cNvSpPr/>
          <p:nvPr/>
        </p:nvSpPr>
        <p:spPr>
          <a:xfrm>
            <a:off x="4860032" y="6198988"/>
            <a:ext cx="3960440" cy="369332"/>
          </a:xfrm>
          <a:prstGeom prst="rect">
            <a:avLst/>
          </a:prstGeom>
        </p:spPr>
        <p:txBody>
          <a:bodyPr wrap="square">
            <a:spAutoFit/>
          </a:bodyPr>
          <a:lstStyle/>
          <a:p>
            <a:r>
              <a:rPr lang="ru-RU" b="1" i="1" dirty="0" smtClean="0">
                <a:solidFill>
                  <a:srgbClr val="002060"/>
                </a:solidFill>
                <a:latin typeface="Times New Roman" pitchFamily="18" charset="0"/>
                <a:cs typeface="Times New Roman" pitchFamily="18" charset="0"/>
              </a:rPr>
              <a:t>              Комната, где жила Зоя</a:t>
            </a:r>
            <a:endParaRPr lang="ru-RU" b="1" i="1" dirty="0">
              <a:solidFill>
                <a:srgbClr val="002060"/>
              </a:solidFill>
              <a:latin typeface="Times New Roman" pitchFamily="18" charset="0"/>
              <a:cs typeface="Times New Roman" pitchFamily="18"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b="1" i="1" dirty="0" smtClean="0">
                <a:solidFill>
                  <a:srgbClr val="FF0000"/>
                </a:solidFill>
                <a:latin typeface="Times New Roman" pitchFamily="18" charset="0"/>
                <a:cs typeface="Times New Roman" pitchFamily="18" charset="0"/>
              </a:rPr>
              <a:t>Район Коптево до войны</a:t>
            </a:r>
            <a:endParaRPr lang="ru-RU" b="1" i="1" dirty="0">
              <a:solidFill>
                <a:srgbClr val="FF0000"/>
              </a:solidFill>
              <a:latin typeface="Times New Roman" pitchFamily="18" charset="0"/>
              <a:cs typeface="Times New Roman" pitchFamily="18" charset="0"/>
            </a:endParaRPr>
          </a:p>
        </p:txBody>
      </p:sp>
      <p:sp>
        <p:nvSpPr>
          <p:cNvPr id="3" name="Содержимое 2"/>
          <p:cNvSpPr>
            <a:spLocks noGrp="1"/>
          </p:cNvSpPr>
          <p:nvPr>
            <p:ph idx="1"/>
          </p:nvPr>
        </p:nvSpPr>
        <p:spPr/>
        <p:txBody>
          <a:bodyPr/>
          <a:lstStyle/>
          <a:p>
            <a:endParaRPr lang="ru-RU" dirty="0"/>
          </a:p>
        </p:txBody>
      </p:sp>
      <p:pic>
        <p:nvPicPr>
          <p:cNvPr id="44034" name="Picture 2" descr="C:\Users\Acer\Desktop\Коптево.jpg"/>
          <p:cNvPicPr>
            <a:picLocks noChangeAspect="1" noChangeArrowheads="1"/>
          </p:cNvPicPr>
          <p:nvPr/>
        </p:nvPicPr>
        <p:blipFill>
          <a:blip r:embed="rId2" cstate="print"/>
          <a:srcRect/>
          <a:stretch>
            <a:fillRect/>
          </a:stretch>
        </p:blipFill>
        <p:spPr bwMode="auto">
          <a:xfrm>
            <a:off x="467544" y="1484784"/>
            <a:ext cx="8280920" cy="3060229"/>
          </a:xfrm>
          <a:prstGeom prst="rect">
            <a:avLst/>
          </a:prstGeom>
          <a:noFill/>
        </p:spPr>
      </p:pic>
      <p:pic>
        <p:nvPicPr>
          <p:cNvPr id="44035" name="Picture 3" descr="C:\Users\Acer\Desktop\Старые дома.jpg"/>
          <p:cNvPicPr>
            <a:picLocks noChangeAspect="1" noChangeArrowheads="1"/>
          </p:cNvPicPr>
          <p:nvPr/>
        </p:nvPicPr>
        <p:blipFill>
          <a:blip r:embed="rId3" cstate="print"/>
          <a:srcRect/>
          <a:stretch>
            <a:fillRect/>
          </a:stretch>
        </p:blipFill>
        <p:spPr bwMode="auto">
          <a:xfrm>
            <a:off x="467544" y="4437112"/>
            <a:ext cx="3312368" cy="2232248"/>
          </a:xfrm>
          <a:prstGeom prst="rect">
            <a:avLst/>
          </a:prstGeom>
          <a:noFill/>
        </p:spPr>
      </p:pic>
      <p:pic>
        <p:nvPicPr>
          <p:cNvPr id="44036" name="Picture 4" descr="C:\Users\Acer\Desktop\Район Коптево.jpg"/>
          <p:cNvPicPr>
            <a:picLocks noChangeAspect="1" noChangeArrowheads="1"/>
          </p:cNvPicPr>
          <p:nvPr/>
        </p:nvPicPr>
        <p:blipFill>
          <a:blip r:embed="rId4" cstate="print"/>
          <a:srcRect/>
          <a:stretch>
            <a:fillRect/>
          </a:stretch>
        </p:blipFill>
        <p:spPr bwMode="auto">
          <a:xfrm>
            <a:off x="3779912" y="4509120"/>
            <a:ext cx="4968552" cy="2172668"/>
          </a:xfrm>
          <a:prstGeom prst="rect">
            <a:avLst/>
          </a:prstGeom>
          <a:noFill/>
        </p:spPr>
      </p:pic>
      <p:pic>
        <p:nvPicPr>
          <p:cNvPr id="7" name="Picture 4" descr="http://izhig.ru/museum-izhmash/image/order-geroi-ussr.gif"/>
          <p:cNvPicPr>
            <a:picLocks noChangeAspect="1" noChangeArrowheads="1"/>
          </p:cNvPicPr>
          <p:nvPr/>
        </p:nvPicPr>
        <p:blipFill>
          <a:blip r:embed="rId5" cstate="print"/>
          <a:srcRect/>
          <a:stretch>
            <a:fillRect/>
          </a:stretch>
        </p:blipFill>
        <p:spPr bwMode="auto">
          <a:xfrm flipH="1">
            <a:off x="611560" y="557064"/>
            <a:ext cx="512440" cy="641596"/>
          </a:xfrm>
          <a:prstGeom prst="rect">
            <a:avLst/>
          </a:prstGeom>
          <a:noFill/>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259632" y="274638"/>
            <a:ext cx="7884368" cy="1143000"/>
          </a:xfrm>
        </p:spPr>
        <p:txBody>
          <a:bodyPr>
            <a:normAutofit fontScale="90000"/>
          </a:bodyPr>
          <a:lstStyle/>
          <a:p>
            <a:r>
              <a:rPr lang="ru-RU" b="1" i="1" dirty="0" smtClean="0">
                <a:solidFill>
                  <a:srgbClr val="FF0000"/>
                </a:solidFill>
                <a:latin typeface="Times New Roman" pitchFamily="18" charset="0"/>
                <a:cs typeface="Times New Roman" pitchFamily="18" charset="0"/>
              </a:rPr>
              <a:t>Грамота Зои Космодемьянской</a:t>
            </a:r>
            <a:endParaRPr lang="ru-RU" b="1" i="1" dirty="0">
              <a:solidFill>
                <a:srgbClr val="FF0000"/>
              </a:solidFill>
              <a:latin typeface="Times New Roman" pitchFamily="18" charset="0"/>
              <a:cs typeface="Times New Roman" pitchFamily="18" charset="0"/>
            </a:endParaRPr>
          </a:p>
        </p:txBody>
      </p:sp>
      <p:pic>
        <p:nvPicPr>
          <p:cNvPr id="5" name="Picture 3"/>
          <p:cNvPicPr>
            <a:picLocks noChangeAspect="1" noChangeArrowheads="1"/>
          </p:cNvPicPr>
          <p:nvPr/>
        </p:nvPicPr>
        <p:blipFill>
          <a:blip r:embed="rId2" cstate="print"/>
          <a:srcRect/>
          <a:stretch>
            <a:fillRect/>
          </a:stretch>
        </p:blipFill>
        <p:spPr bwMode="auto">
          <a:xfrm>
            <a:off x="395537" y="1916832"/>
            <a:ext cx="3384375" cy="3672408"/>
          </a:xfrm>
          <a:prstGeom prst="rect">
            <a:avLst/>
          </a:prstGeom>
          <a:noFill/>
          <a:ln w="9525">
            <a:noFill/>
            <a:miter lim="800000"/>
            <a:headEnd/>
            <a:tailEnd/>
          </a:ln>
        </p:spPr>
      </p:pic>
      <p:pic>
        <p:nvPicPr>
          <p:cNvPr id="7" name="Picture 4" descr="http://izhig.ru/museum-izhmash/image/order-geroi-ussr.gif"/>
          <p:cNvPicPr>
            <a:picLocks noChangeAspect="1" noChangeArrowheads="1"/>
          </p:cNvPicPr>
          <p:nvPr/>
        </p:nvPicPr>
        <p:blipFill>
          <a:blip r:embed="rId3" cstate="print"/>
          <a:srcRect/>
          <a:stretch>
            <a:fillRect/>
          </a:stretch>
        </p:blipFill>
        <p:spPr bwMode="auto">
          <a:xfrm>
            <a:off x="179512" y="332656"/>
            <a:ext cx="576064" cy="720080"/>
          </a:xfrm>
          <a:prstGeom prst="rect">
            <a:avLst/>
          </a:prstGeom>
          <a:noFill/>
        </p:spPr>
      </p:pic>
      <p:sp>
        <p:nvSpPr>
          <p:cNvPr id="23554" name="AutoShape 2" descr="https://fs00.infourok.ru/images/doc/306/306011/img1.jp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pic>
        <p:nvPicPr>
          <p:cNvPr id="8" name="Содержимое 3" descr="355961993.jpg"/>
          <p:cNvPicPr>
            <a:picLocks noGrp="1" noChangeAspect="1"/>
          </p:cNvPicPr>
          <p:nvPr>
            <p:ph idx="1"/>
          </p:nvPr>
        </p:nvPicPr>
        <p:blipFill>
          <a:blip r:embed="rId4" cstate="print"/>
          <a:stretch>
            <a:fillRect/>
          </a:stretch>
        </p:blipFill>
        <p:spPr>
          <a:xfrm>
            <a:off x="4139952" y="1916832"/>
            <a:ext cx="4608512" cy="3613224"/>
          </a:xfrm>
          <a:prstGeom prst="rect">
            <a:avLst/>
          </a:prstGeom>
        </p:spPr>
      </p:pic>
      <p:sp>
        <p:nvSpPr>
          <p:cNvPr id="9" name="Прямоугольник 8"/>
          <p:cNvSpPr/>
          <p:nvPr/>
        </p:nvSpPr>
        <p:spPr>
          <a:xfrm>
            <a:off x="395536" y="5661248"/>
            <a:ext cx="8280920" cy="923330"/>
          </a:xfrm>
          <a:prstGeom prst="rect">
            <a:avLst/>
          </a:prstGeom>
        </p:spPr>
        <p:txBody>
          <a:bodyPr wrap="square">
            <a:spAutoFit/>
          </a:bodyPr>
          <a:lstStyle/>
          <a:p>
            <a:r>
              <a:rPr lang="ru-RU" b="1" i="1" dirty="0" smtClean="0">
                <a:solidFill>
                  <a:srgbClr val="002060"/>
                </a:solidFill>
                <a:latin typeface="Times New Roman" pitchFamily="18" charset="0"/>
                <a:cs typeface="Times New Roman" pitchFamily="18" charset="0"/>
              </a:rPr>
              <a:t>Она хорошо училась, но математика давалась с трудом, и она подолгу засиживалась над учебником алгебры, пока не усваивала материал окончательно. Зоя очень любила читать и перечитывать книги</a:t>
            </a:r>
            <a:endParaRPr lang="ru-RU" b="1" i="1" dirty="0">
              <a:solidFill>
                <a:srgbClr val="002060"/>
              </a:solidFill>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ru-RU" b="1" i="1" dirty="0" smtClean="0">
                <a:solidFill>
                  <a:srgbClr val="FF0000"/>
                </a:solidFill>
                <a:latin typeface="Times New Roman" pitchFamily="18" charset="0"/>
                <a:cs typeface="Times New Roman" pitchFamily="18" charset="0"/>
              </a:rPr>
              <a:t>Зоя назвалась именем своей любимой героиней Таней</a:t>
            </a:r>
            <a:endParaRPr lang="ru-RU" b="1" i="1" dirty="0">
              <a:solidFill>
                <a:srgbClr val="FF0000"/>
              </a:solidFill>
              <a:latin typeface="Times New Roman" pitchFamily="18" charset="0"/>
              <a:cs typeface="Times New Roman" pitchFamily="18" charset="0"/>
            </a:endParaRPr>
          </a:p>
        </p:txBody>
      </p:sp>
      <p:sp>
        <p:nvSpPr>
          <p:cNvPr id="3" name="Содержимое 2"/>
          <p:cNvSpPr>
            <a:spLocks noGrp="1"/>
          </p:cNvSpPr>
          <p:nvPr>
            <p:ph idx="1"/>
          </p:nvPr>
        </p:nvSpPr>
        <p:spPr>
          <a:xfrm>
            <a:off x="755576" y="1556792"/>
            <a:ext cx="8003232" cy="4525963"/>
          </a:xfrm>
        </p:spPr>
        <p:txBody>
          <a:bodyPr/>
          <a:lstStyle/>
          <a:p>
            <a:r>
              <a:rPr lang="ru-RU" dirty="0" smtClean="0"/>
              <a:t>Татьяна </a:t>
            </a:r>
            <a:endParaRPr lang="ru-RU" dirty="0"/>
          </a:p>
        </p:txBody>
      </p:sp>
      <p:graphicFrame>
        <p:nvGraphicFramePr>
          <p:cNvPr id="3074" name="Object 2"/>
          <p:cNvGraphicFramePr>
            <a:graphicFrameLocks noChangeAspect="1"/>
          </p:cNvGraphicFramePr>
          <p:nvPr/>
        </p:nvGraphicFramePr>
        <p:xfrm>
          <a:off x="2451100" y="3113088"/>
          <a:ext cx="1143000" cy="685800"/>
        </p:xfrm>
        <a:graphic>
          <a:graphicData uri="http://schemas.openxmlformats.org/presentationml/2006/ole">
            <p:oleObj spid="_x0000_s20483" name="Объект упаковщика для оболочки" showAsIcon="1" r:id="rId3" imgW="1146220" imgH="682580" progId="Package">
              <p:embed/>
            </p:oleObj>
          </a:graphicData>
        </a:graphic>
      </p:graphicFrame>
      <p:pic>
        <p:nvPicPr>
          <p:cNvPr id="5" name="Рисунок 4" descr="Татьяна Григорьевна Соломаха "/>
          <p:cNvPicPr/>
          <p:nvPr/>
        </p:nvPicPr>
        <p:blipFill>
          <a:blip r:embed="rId4" cstate="print"/>
          <a:srcRect/>
          <a:stretch>
            <a:fillRect/>
          </a:stretch>
        </p:blipFill>
        <p:spPr bwMode="auto">
          <a:xfrm>
            <a:off x="467544" y="1556792"/>
            <a:ext cx="3240361" cy="4464496"/>
          </a:xfrm>
          <a:prstGeom prst="rect">
            <a:avLst/>
          </a:prstGeom>
          <a:noFill/>
          <a:ln w="9525">
            <a:noFill/>
            <a:miter lim="800000"/>
            <a:headEnd/>
            <a:tailEnd/>
          </a:ln>
        </p:spPr>
      </p:pic>
      <p:sp>
        <p:nvSpPr>
          <p:cNvPr id="6" name="Прямоугольник 5"/>
          <p:cNvSpPr/>
          <p:nvPr/>
        </p:nvSpPr>
        <p:spPr>
          <a:xfrm>
            <a:off x="3779912" y="1556792"/>
            <a:ext cx="4896544" cy="5355312"/>
          </a:xfrm>
          <a:prstGeom prst="rect">
            <a:avLst/>
          </a:prstGeom>
        </p:spPr>
        <p:txBody>
          <a:bodyPr wrap="square">
            <a:spAutoFit/>
          </a:bodyPr>
          <a:lstStyle/>
          <a:p>
            <a:r>
              <a:rPr lang="ru-RU" b="1" i="1" dirty="0" smtClean="0">
                <a:solidFill>
                  <a:srgbClr val="002060"/>
                </a:solidFill>
                <a:latin typeface="Times New Roman" pitchFamily="18" charset="0"/>
                <a:cs typeface="Times New Roman" pitchFamily="18" charset="0"/>
              </a:rPr>
              <a:t>Татьяна Григорьевна Соломаха (1892–1918) — русская революционерка, член партии большевиков, участница Гражданской войны и становления Советской власти на Кубани</a:t>
            </a:r>
          </a:p>
          <a:p>
            <a:r>
              <a:rPr lang="ru-RU" b="1" i="1" dirty="0" smtClean="0">
                <a:solidFill>
                  <a:srgbClr val="002060"/>
                </a:solidFill>
                <a:latin typeface="Times New Roman" pitchFamily="18" charset="0"/>
                <a:cs typeface="Times New Roman" pitchFamily="18" charset="0"/>
              </a:rPr>
              <a:t>Перед революцией она вступила в подпольную большевистскую организацию, а во время гражданской войны в красногвардейский отряд. В ноябре 1918 года белые ворвались в село Козьминское, где в тифу лежала Таня. Больную девушку бросили в тюрьму и пытали, в надежде, что она выдаст товарищей. Широко открытые глаза внимательно оглядывали собравшуюся толпу. Вдруг она подняла руку и громко, отчетливо сказала: "Вы можете сколько угодно избивать меня, вы можете убить меня, но Советы не умерли, Советы живы. Они вернутся". </a:t>
            </a:r>
            <a:endParaRPr lang="ru-RU" b="1" i="1" dirty="0">
              <a:solidFill>
                <a:srgbClr val="002060"/>
              </a:solidFill>
              <a:latin typeface="Times New Roman" pitchFamily="18" charset="0"/>
              <a:cs typeface="Times New Roman" pitchFamily="18" charset="0"/>
            </a:endParaRPr>
          </a:p>
        </p:txBody>
      </p:sp>
      <p:pic>
        <p:nvPicPr>
          <p:cNvPr id="7" name="Picture 4" descr="http://izhig.ru/museum-izhmash/image/order-geroi-ussr.gif"/>
          <p:cNvPicPr>
            <a:picLocks noChangeAspect="1" noChangeArrowheads="1"/>
          </p:cNvPicPr>
          <p:nvPr/>
        </p:nvPicPr>
        <p:blipFill>
          <a:blip r:embed="rId5" cstate="print"/>
          <a:srcRect/>
          <a:stretch>
            <a:fillRect/>
          </a:stretch>
        </p:blipFill>
        <p:spPr bwMode="auto">
          <a:xfrm>
            <a:off x="251520" y="260648"/>
            <a:ext cx="350332" cy="641596"/>
          </a:xfrm>
          <a:prstGeom prst="rect">
            <a:avLst/>
          </a:prstGeom>
          <a:noFill/>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b="1" i="1" dirty="0" smtClean="0">
                <a:solidFill>
                  <a:srgbClr val="FF0000"/>
                </a:solidFill>
                <a:latin typeface="Times New Roman" pitchFamily="18" charset="0"/>
                <a:cs typeface="Times New Roman" pitchFamily="18" charset="0"/>
              </a:rPr>
              <a:t>Дневник Зои</a:t>
            </a:r>
            <a:endParaRPr lang="ru-RU" b="1" i="1" dirty="0">
              <a:solidFill>
                <a:srgbClr val="FF0000"/>
              </a:solidFill>
              <a:latin typeface="Times New Roman" pitchFamily="18" charset="0"/>
              <a:cs typeface="Times New Roman" pitchFamily="18" charset="0"/>
            </a:endParaRPr>
          </a:p>
        </p:txBody>
      </p:sp>
      <p:pic>
        <p:nvPicPr>
          <p:cNvPr id="4" name="Содержимое 3" descr="1511.jpg"/>
          <p:cNvPicPr>
            <a:picLocks noGrp="1" noChangeAspect="1"/>
          </p:cNvPicPr>
          <p:nvPr>
            <p:ph idx="1"/>
          </p:nvPr>
        </p:nvPicPr>
        <p:blipFill>
          <a:blip r:embed="rId2" cstate="print"/>
          <a:stretch>
            <a:fillRect/>
          </a:stretch>
        </p:blipFill>
        <p:spPr>
          <a:xfrm>
            <a:off x="1554691" y="1600200"/>
            <a:ext cx="6034617" cy="4525963"/>
          </a:xfrm>
        </p:spPr>
      </p:pic>
      <p:pic>
        <p:nvPicPr>
          <p:cNvPr id="5" name="Picture 4" descr="http://izhig.ru/museum-izhmash/image/order-geroi-ussr.gif"/>
          <p:cNvPicPr>
            <a:picLocks noChangeAspect="1" noChangeArrowheads="1"/>
          </p:cNvPicPr>
          <p:nvPr/>
        </p:nvPicPr>
        <p:blipFill>
          <a:blip r:embed="rId3" cstate="print"/>
          <a:srcRect/>
          <a:stretch>
            <a:fillRect/>
          </a:stretch>
        </p:blipFill>
        <p:spPr bwMode="auto">
          <a:xfrm>
            <a:off x="467544" y="332656"/>
            <a:ext cx="350332" cy="641596"/>
          </a:xfrm>
          <a:prstGeom prst="rect">
            <a:avLst/>
          </a:prstGeom>
          <a:noFill/>
        </p:spPr>
      </p:pic>
      <p:sp>
        <p:nvSpPr>
          <p:cNvPr id="6" name="Прямоугольник 5"/>
          <p:cNvSpPr/>
          <p:nvPr/>
        </p:nvSpPr>
        <p:spPr>
          <a:xfrm>
            <a:off x="1547664" y="6093296"/>
            <a:ext cx="6192688" cy="646331"/>
          </a:xfrm>
          <a:prstGeom prst="rect">
            <a:avLst/>
          </a:prstGeom>
        </p:spPr>
        <p:txBody>
          <a:bodyPr wrap="square">
            <a:spAutoFit/>
          </a:bodyPr>
          <a:lstStyle/>
          <a:p>
            <a:r>
              <a:rPr lang="ru-RU" b="1" i="1" dirty="0" smtClean="0">
                <a:solidFill>
                  <a:srgbClr val="002060"/>
                </a:solidFill>
                <a:latin typeface="Times New Roman" pitchFamily="18" charset="0"/>
                <a:cs typeface="Times New Roman" pitchFamily="18" charset="0"/>
              </a:rPr>
              <a:t>Зоя вела дневник, куда записывала понравившиеся афоризмы, красивые места, свои впечатления. </a:t>
            </a:r>
            <a:endParaRPr lang="ru-RU" b="1" i="1" dirty="0">
              <a:solidFill>
                <a:srgbClr val="002060"/>
              </a:solidFill>
              <a:latin typeface="Times New Roman" pitchFamily="18" charset="0"/>
              <a:cs typeface="Times New Roman" pitchFamily="18" charset="0"/>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ru-RU" b="1" i="1" dirty="0" smtClean="0">
                <a:solidFill>
                  <a:srgbClr val="FF0000"/>
                </a:solidFill>
                <a:latin typeface="Times New Roman" pitchFamily="18" charset="0"/>
                <a:cs typeface="Times New Roman" pitchFamily="18" charset="0"/>
              </a:rPr>
              <a:t>Школа № 201, где учились Зоя и Шура Космодемьянские</a:t>
            </a:r>
            <a:endParaRPr lang="ru-RU" dirty="0"/>
          </a:p>
        </p:txBody>
      </p:sp>
      <p:pic>
        <p:nvPicPr>
          <p:cNvPr id="96258" name="Picture 2" descr="C:\Users\Acer\Desktop\zoia-shuram.jpg"/>
          <p:cNvPicPr>
            <a:picLocks noChangeAspect="1" noChangeArrowheads="1"/>
          </p:cNvPicPr>
          <p:nvPr/>
        </p:nvPicPr>
        <p:blipFill>
          <a:blip r:embed="rId2" cstate="print"/>
          <a:srcRect/>
          <a:stretch>
            <a:fillRect/>
          </a:stretch>
        </p:blipFill>
        <p:spPr bwMode="auto">
          <a:xfrm>
            <a:off x="6228184" y="1412776"/>
            <a:ext cx="2520280" cy="2448272"/>
          </a:xfrm>
          <a:prstGeom prst="rect">
            <a:avLst/>
          </a:prstGeom>
          <a:noFill/>
        </p:spPr>
      </p:pic>
      <p:pic>
        <p:nvPicPr>
          <p:cNvPr id="96259" name="Picture 3" descr="C:\Users\Acer\Desktop\2.jpg"/>
          <p:cNvPicPr>
            <a:picLocks noChangeAspect="1" noChangeArrowheads="1"/>
          </p:cNvPicPr>
          <p:nvPr/>
        </p:nvPicPr>
        <p:blipFill>
          <a:blip r:embed="rId3" cstate="print"/>
          <a:srcRect/>
          <a:stretch>
            <a:fillRect/>
          </a:stretch>
        </p:blipFill>
        <p:spPr bwMode="auto">
          <a:xfrm>
            <a:off x="395536" y="1412777"/>
            <a:ext cx="5544616" cy="2448271"/>
          </a:xfrm>
          <a:prstGeom prst="rect">
            <a:avLst/>
          </a:prstGeom>
          <a:noFill/>
        </p:spPr>
      </p:pic>
      <p:pic>
        <p:nvPicPr>
          <p:cNvPr id="9" name="Picture 4" descr="http://izhig.ru/museum-izhmash/image/order-geroi-ussr.gif"/>
          <p:cNvPicPr>
            <a:picLocks noChangeAspect="1" noChangeArrowheads="1"/>
          </p:cNvPicPr>
          <p:nvPr/>
        </p:nvPicPr>
        <p:blipFill>
          <a:blip r:embed="rId4" cstate="print"/>
          <a:srcRect/>
          <a:stretch>
            <a:fillRect/>
          </a:stretch>
        </p:blipFill>
        <p:spPr bwMode="auto">
          <a:xfrm>
            <a:off x="251520" y="332656"/>
            <a:ext cx="504056" cy="866004"/>
          </a:xfrm>
          <a:prstGeom prst="rect">
            <a:avLst/>
          </a:prstGeom>
          <a:noFill/>
        </p:spPr>
      </p:pic>
      <p:pic>
        <p:nvPicPr>
          <p:cNvPr id="101378" name="Picture 2" descr="000"/>
          <p:cNvPicPr>
            <a:picLocks noChangeAspect="1" noChangeArrowheads="1"/>
          </p:cNvPicPr>
          <p:nvPr/>
        </p:nvPicPr>
        <p:blipFill>
          <a:blip r:embed="rId5" cstate="print"/>
          <a:srcRect/>
          <a:stretch>
            <a:fillRect/>
          </a:stretch>
        </p:blipFill>
        <p:spPr bwMode="auto">
          <a:xfrm>
            <a:off x="4644008" y="4005064"/>
            <a:ext cx="4176464" cy="2592288"/>
          </a:xfrm>
          <a:prstGeom prst="rect">
            <a:avLst/>
          </a:prstGeom>
          <a:noFill/>
        </p:spPr>
      </p:pic>
      <p:pic>
        <p:nvPicPr>
          <p:cNvPr id="101380" name="Picture 4" descr="IMG_1730"/>
          <p:cNvPicPr>
            <a:picLocks noChangeAspect="1" noChangeArrowheads="1"/>
          </p:cNvPicPr>
          <p:nvPr/>
        </p:nvPicPr>
        <p:blipFill>
          <a:blip r:embed="rId6" cstate="print"/>
          <a:srcRect/>
          <a:stretch>
            <a:fillRect/>
          </a:stretch>
        </p:blipFill>
        <p:spPr bwMode="auto">
          <a:xfrm>
            <a:off x="395536" y="4005064"/>
            <a:ext cx="4104456" cy="2592288"/>
          </a:xfrm>
          <a:prstGeom prst="rect">
            <a:avLst/>
          </a:prstGeom>
          <a:noFill/>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b="1" i="1" dirty="0" smtClean="0">
                <a:solidFill>
                  <a:srgbClr val="FF0000"/>
                </a:solidFill>
                <a:latin typeface="Times New Roman" pitchFamily="18" charset="0"/>
                <a:cs typeface="Times New Roman" pitchFamily="18" charset="0"/>
              </a:rPr>
              <a:t>Комсомольский билет</a:t>
            </a:r>
            <a:endParaRPr lang="ru-RU" b="1" i="1" dirty="0">
              <a:solidFill>
                <a:srgbClr val="FF0000"/>
              </a:solidFill>
              <a:latin typeface="Times New Roman" pitchFamily="18" charset="0"/>
              <a:cs typeface="Times New Roman" pitchFamily="18" charset="0"/>
            </a:endParaRPr>
          </a:p>
        </p:txBody>
      </p:sp>
      <p:pic>
        <p:nvPicPr>
          <p:cNvPr id="4" name="Содержимое 3" descr="комс.билет.jpg"/>
          <p:cNvPicPr>
            <a:picLocks noGrp="1" noChangeAspect="1"/>
          </p:cNvPicPr>
          <p:nvPr>
            <p:ph idx="1"/>
          </p:nvPr>
        </p:nvPicPr>
        <p:blipFill>
          <a:blip r:embed="rId2" cstate="print"/>
          <a:stretch>
            <a:fillRect/>
          </a:stretch>
        </p:blipFill>
        <p:spPr>
          <a:xfrm>
            <a:off x="323528" y="1556792"/>
            <a:ext cx="3744416" cy="4611389"/>
          </a:xfrm>
        </p:spPr>
      </p:pic>
      <p:pic>
        <p:nvPicPr>
          <p:cNvPr id="5" name="Picture 4" descr="http://izhig.ru/museum-izhmash/image/order-geroi-ussr.gif"/>
          <p:cNvPicPr>
            <a:picLocks noChangeAspect="1" noChangeArrowheads="1"/>
          </p:cNvPicPr>
          <p:nvPr/>
        </p:nvPicPr>
        <p:blipFill>
          <a:blip r:embed="rId3" cstate="print"/>
          <a:srcRect/>
          <a:stretch>
            <a:fillRect/>
          </a:stretch>
        </p:blipFill>
        <p:spPr bwMode="auto">
          <a:xfrm flipH="1">
            <a:off x="755576" y="557064"/>
            <a:ext cx="368424" cy="641596"/>
          </a:xfrm>
          <a:prstGeom prst="rect">
            <a:avLst/>
          </a:prstGeom>
          <a:noFill/>
        </p:spPr>
      </p:pic>
      <p:sp>
        <p:nvSpPr>
          <p:cNvPr id="7" name="Прямоугольник 6"/>
          <p:cNvSpPr/>
          <p:nvPr/>
        </p:nvSpPr>
        <p:spPr>
          <a:xfrm>
            <a:off x="4499992" y="1412776"/>
            <a:ext cx="4248472" cy="5468551"/>
          </a:xfrm>
          <a:prstGeom prst="rect">
            <a:avLst/>
          </a:prstGeom>
        </p:spPr>
        <p:txBody>
          <a:bodyPr wrap="square">
            <a:spAutoFit/>
          </a:bodyPr>
          <a:lstStyle/>
          <a:p>
            <a:pPr lvl="0" fontAlgn="base">
              <a:spcBef>
                <a:spcPct val="0"/>
              </a:spcBef>
              <a:spcAft>
                <a:spcPct val="0"/>
              </a:spcAft>
            </a:pPr>
            <a:r>
              <a:rPr lang="ru-RU" sz="2000" b="1" i="1" dirty="0" smtClean="0">
                <a:solidFill>
                  <a:srgbClr val="002060"/>
                </a:solidFill>
                <a:latin typeface="Times New Roman" pitchFamily="18" charset="0"/>
                <a:ea typeface="Calibri" pitchFamily="34" charset="0"/>
                <a:cs typeface="Times New Roman" pitchFamily="18" charset="0"/>
              </a:rPr>
              <a:t>Вступление в комсомол в 1938 году явилось для Зои одновременно и праздником и экзаменом. </a:t>
            </a:r>
            <a:endParaRPr lang="ru-RU" sz="2000" b="1" i="1" dirty="0" smtClean="0">
              <a:solidFill>
                <a:srgbClr val="002060"/>
              </a:solidFill>
              <a:latin typeface="Times New Roman" pitchFamily="18" charset="0"/>
              <a:cs typeface="Times New Roman" pitchFamily="18" charset="0"/>
            </a:endParaRPr>
          </a:p>
          <a:p>
            <a:pPr lvl="0" eaLnBrk="0" fontAlgn="base" hangingPunct="0">
              <a:spcBef>
                <a:spcPct val="0"/>
              </a:spcBef>
              <a:spcAft>
                <a:spcPct val="0"/>
              </a:spcAft>
            </a:pPr>
            <a:r>
              <a:rPr lang="ru-RU" sz="2000" b="1" i="1" dirty="0" smtClean="0">
                <a:solidFill>
                  <a:srgbClr val="002060"/>
                </a:solidFill>
                <a:latin typeface="Times New Roman" pitchFamily="18" charset="0"/>
                <a:ea typeface="Calibri" pitchFamily="34" charset="0"/>
                <a:cs typeface="Times New Roman" pitchFamily="18" charset="0"/>
              </a:rPr>
              <a:t> « С девятого класса минувшего лета</a:t>
            </a:r>
            <a:endParaRPr lang="ru-RU" sz="2000" b="1" i="1" dirty="0" smtClean="0">
              <a:solidFill>
                <a:srgbClr val="002060"/>
              </a:solidFill>
              <a:latin typeface="Times New Roman" pitchFamily="18" charset="0"/>
              <a:cs typeface="Times New Roman" pitchFamily="18" charset="0"/>
            </a:endParaRPr>
          </a:p>
          <a:p>
            <a:pPr lvl="0" eaLnBrk="0" fontAlgn="base" hangingPunct="0">
              <a:spcBef>
                <a:spcPct val="0"/>
              </a:spcBef>
              <a:spcAft>
                <a:spcPct val="0"/>
              </a:spcAft>
            </a:pPr>
            <a:r>
              <a:rPr lang="ru-RU" sz="2000" b="1" i="1" dirty="0" smtClean="0">
                <a:solidFill>
                  <a:srgbClr val="002060"/>
                </a:solidFill>
                <a:latin typeface="Times New Roman" pitchFamily="18" charset="0"/>
                <a:ea typeface="Calibri" pitchFamily="34" charset="0"/>
                <a:cs typeface="Times New Roman" pitchFamily="18" charset="0"/>
              </a:rPr>
              <a:t>У тебя была книжечка серого цвета.</a:t>
            </a:r>
            <a:endParaRPr lang="ru-RU" sz="2000" b="1" i="1" dirty="0" smtClean="0">
              <a:solidFill>
                <a:srgbClr val="002060"/>
              </a:solidFill>
              <a:latin typeface="Times New Roman" pitchFamily="18" charset="0"/>
              <a:cs typeface="Times New Roman" pitchFamily="18" charset="0"/>
            </a:endParaRPr>
          </a:p>
          <a:p>
            <a:pPr lvl="0" eaLnBrk="0" fontAlgn="base" hangingPunct="0">
              <a:spcBef>
                <a:spcPct val="0"/>
              </a:spcBef>
              <a:spcAft>
                <a:spcPct val="0"/>
              </a:spcAft>
            </a:pPr>
            <a:r>
              <a:rPr lang="ru-RU" sz="2000" b="1" i="1" dirty="0" smtClean="0">
                <a:solidFill>
                  <a:srgbClr val="002060"/>
                </a:solidFill>
                <a:latin typeface="Times New Roman" pitchFamily="18" charset="0"/>
                <a:ea typeface="Calibri" pitchFamily="34" charset="0"/>
                <a:cs typeface="Times New Roman" pitchFamily="18" charset="0"/>
              </a:rPr>
              <a:t>Её ты в отдельном кармане носила</a:t>
            </a:r>
            <a:endParaRPr lang="ru-RU" sz="2000" b="1" i="1" dirty="0" smtClean="0">
              <a:solidFill>
                <a:srgbClr val="002060"/>
              </a:solidFill>
              <a:latin typeface="Times New Roman" pitchFamily="18" charset="0"/>
              <a:cs typeface="Times New Roman" pitchFamily="18" charset="0"/>
            </a:endParaRPr>
          </a:p>
          <a:p>
            <a:pPr lvl="0" eaLnBrk="0" fontAlgn="base" hangingPunct="0">
              <a:spcBef>
                <a:spcPct val="0"/>
              </a:spcBef>
              <a:spcAft>
                <a:spcPct val="0"/>
              </a:spcAft>
            </a:pPr>
            <a:r>
              <a:rPr lang="ru-RU" sz="2000" b="1" i="1" dirty="0" smtClean="0">
                <a:solidFill>
                  <a:srgbClr val="002060"/>
                </a:solidFill>
                <a:latin typeface="Times New Roman" pitchFamily="18" charset="0"/>
                <a:ea typeface="Calibri" pitchFamily="34" charset="0"/>
                <a:cs typeface="Times New Roman" pitchFamily="18" charset="0"/>
              </a:rPr>
              <a:t>И в месяц по 20 копеек вносила.</a:t>
            </a:r>
            <a:endParaRPr lang="ru-RU" sz="2000" b="1" i="1" dirty="0" smtClean="0">
              <a:solidFill>
                <a:srgbClr val="002060"/>
              </a:solidFill>
              <a:latin typeface="Times New Roman" pitchFamily="18" charset="0"/>
              <a:cs typeface="Times New Roman" pitchFamily="18" charset="0"/>
            </a:endParaRPr>
          </a:p>
          <a:p>
            <a:pPr lvl="0" eaLnBrk="0" fontAlgn="base" hangingPunct="0">
              <a:spcBef>
                <a:spcPct val="0"/>
              </a:spcBef>
              <a:spcAft>
                <a:spcPct val="0"/>
              </a:spcAft>
            </a:pPr>
            <a:r>
              <a:rPr lang="ru-RU" sz="2000" b="1" i="1" dirty="0" smtClean="0">
                <a:solidFill>
                  <a:srgbClr val="002060"/>
                </a:solidFill>
                <a:latin typeface="Times New Roman" pitchFamily="18" charset="0"/>
                <a:ea typeface="Calibri" pitchFamily="34" charset="0"/>
                <a:cs typeface="Times New Roman" pitchFamily="18" charset="0"/>
              </a:rPr>
              <a:t>Тревожное небо клубиться над нами.</a:t>
            </a:r>
            <a:endParaRPr lang="ru-RU" sz="2000" b="1" i="1" dirty="0" smtClean="0">
              <a:solidFill>
                <a:srgbClr val="002060"/>
              </a:solidFill>
              <a:latin typeface="Times New Roman" pitchFamily="18" charset="0"/>
              <a:cs typeface="Times New Roman" pitchFamily="18" charset="0"/>
            </a:endParaRPr>
          </a:p>
          <a:p>
            <a:pPr lvl="0" eaLnBrk="0" fontAlgn="base" hangingPunct="0">
              <a:spcBef>
                <a:spcPct val="0"/>
              </a:spcBef>
              <a:spcAft>
                <a:spcPct val="0"/>
              </a:spcAft>
            </a:pPr>
            <a:r>
              <a:rPr lang="ru-RU" sz="2000" b="1" i="1" dirty="0" smtClean="0">
                <a:solidFill>
                  <a:srgbClr val="002060"/>
                </a:solidFill>
                <a:latin typeface="Times New Roman" pitchFamily="18" charset="0"/>
                <a:ea typeface="Calibri" pitchFamily="34" charset="0"/>
                <a:cs typeface="Times New Roman" pitchFamily="18" charset="0"/>
              </a:rPr>
              <a:t>Подходит война к твоему изголовью,-</a:t>
            </a:r>
            <a:endParaRPr lang="ru-RU" sz="2000" b="1" i="1" dirty="0" smtClean="0">
              <a:solidFill>
                <a:srgbClr val="002060"/>
              </a:solidFill>
              <a:latin typeface="Times New Roman" pitchFamily="18" charset="0"/>
              <a:cs typeface="Times New Roman" pitchFamily="18" charset="0"/>
            </a:endParaRPr>
          </a:p>
          <a:p>
            <a:pPr lvl="0" eaLnBrk="0" fontAlgn="base" hangingPunct="0">
              <a:spcBef>
                <a:spcPct val="0"/>
              </a:spcBef>
              <a:spcAft>
                <a:spcPct val="0"/>
              </a:spcAft>
            </a:pPr>
            <a:r>
              <a:rPr lang="ru-RU" sz="2000" b="1" i="1" dirty="0" smtClean="0">
                <a:solidFill>
                  <a:srgbClr val="002060"/>
                </a:solidFill>
                <a:latin typeface="Times New Roman" pitchFamily="18" charset="0"/>
                <a:ea typeface="Calibri" pitchFamily="34" charset="0"/>
                <a:cs typeface="Times New Roman" pitchFamily="18" charset="0"/>
              </a:rPr>
              <a:t>И больше нам взносы платить не рублями,</a:t>
            </a:r>
            <a:endParaRPr lang="ru-RU" sz="2000" b="1" i="1" dirty="0" smtClean="0">
              <a:solidFill>
                <a:srgbClr val="002060"/>
              </a:solidFill>
              <a:latin typeface="Times New Roman" pitchFamily="18" charset="0"/>
              <a:cs typeface="Times New Roman" pitchFamily="18" charset="0"/>
            </a:endParaRPr>
          </a:p>
          <a:p>
            <a:pPr lvl="0" eaLnBrk="0" fontAlgn="base" hangingPunct="0">
              <a:spcBef>
                <a:spcPct val="0"/>
              </a:spcBef>
              <a:spcAft>
                <a:spcPct val="0"/>
              </a:spcAft>
            </a:pPr>
            <a:r>
              <a:rPr lang="ru-RU" sz="2000" b="1" i="1" dirty="0" smtClean="0">
                <a:solidFill>
                  <a:srgbClr val="002060"/>
                </a:solidFill>
                <a:latin typeface="Times New Roman" pitchFamily="18" charset="0"/>
                <a:ea typeface="Calibri" pitchFamily="34" charset="0"/>
                <a:cs typeface="Times New Roman" pitchFamily="18" charset="0"/>
              </a:rPr>
              <a:t>А может быть, собственной кровью»</a:t>
            </a:r>
            <a:endParaRPr lang="ru-RU" sz="2000" b="1" i="1" dirty="0" smtClean="0">
              <a:solidFill>
                <a:srgbClr val="002060"/>
              </a:solidFill>
              <a:latin typeface="Times New Roman" pitchFamily="18" charset="0"/>
              <a:cs typeface="Times New Roman" pitchFamily="18" charset="0"/>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b="1" i="1" dirty="0" smtClean="0">
                <a:solidFill>
                  <a:srgbClr val="002060"/>
                </a:solidFill>
                <a:latin typeface="Times New Roman" pitchFamily="18" charset="0"/>
                <a:cs typeface="Times New Roman" pitchFamily="18" charset="0"/>
              </a:rPr>
              <a:t>Война</a:t>
            </a:r>
            <a:endParaRPr lang="ru-RU" dirty="0">
              <a:solidFill>
                <a:srgbClr val="002060"/>
              </a:solidFill>
            </a:endParaRPr>
          </a:p>
        </p:txBody>
      </p:sp>
      <p:pic>
        <p:nvPicPr>
          <p:cNvPr id="4" name="Picture 3" descr="C:\Users\Acer\Desktop\img1.jpg"/>
          <p:cNvPicPr>
            <a:picLocks noGrp="1" noChangeAspect="1" noChangeArrowheads="1"/>
          </p:cNvPicPr>
          <p:nvPr>
            <p:ph idx="1"/>
          </p:nvPr>
        </p:nvPicPr>
        <p:blipFill>
          <a:blip r:embed="rId2" cstate="print"/>
          <a:srcRect/>
          <a:stretch>
            <a:fillRect/>
          </a:stretch>
        </p:blipFill>
        <p:spPr bwMode="auto">
          <a:xfrm>
            <a:off x="3491880" y="1412776"/>
            <a:ext cx="5256584" cy="4713387"/>
          </a:xfrm>
          <a:prstGeom prst="rect">
            <a:avLst/>
          </a:prstGeom>
          <a:noFill/>
        </p:spPr>
      </p:pic>
      <p:pic>
        <p:nvPicPr>
          <p:cNvPr id="5" name="Picture 3" descr="C:\Users\Acer\Desktop\----17-KSM-pravda.jpg"/>
          <p:cNvPicPr>
            <a:picLocks noChangeAspect="1" noChangeArrowheads="1"/>
          </p:cNvPicPr>
          <p:nvPr/>
        </p:nvPicPr>
        <p:blipFill>
          <a:blip r:embed="rId3" cstate="print"/>
          <a:srcRect/>
          <a:stretch>
            <a:fillRect/>
          </a:stretch>
        </p:blipFill>
        <p:spPr bwMode="auto">
          <a:xfrm>
            <a:off x="323528" y="1412776"/>
            <a:ext cx="3096344" cy="4752528"/>
          </a:xfrm>
          <a:prstGeom prst="rect">
            <a:avLst/>
          </a:prstGeom>
          <a:noFill/>
        </p:spPr>
      </p:pic>
      <p:pic>
        <p:nvPicPr>
          <p:cNvPr id="6" name="Picture 4" descr="http://izhig.ru/museum-izhmash/image/order-geroi-ussr.gif"/>
          <p:cNvPicPr>
            <a:picLocks noChangeAspect="1" noChangeArrowheads="1"/>
          </p:cNvPicPr>
          <p:nvPr/>
        </p:nvPicPr>
        <p:blipFill>
          <a:blip r:embed="rId4" cstate="print"/>
          <a:srcRect/>
          <a:stretch>
            <a:fillRect/>
          </a:stretch>
        </p:blipFill>
        <p:spPr bwMode="auto">
          <a:xfrm>
            <a:off x="179512" y="332656"/>
            <a:ext cx="576064" cy="720080"/>
          </a:xfrm>
          <a:prstGeom prst="rect">
            <a:avLst/>
          </a:prstGeom>
          <a:noFill/>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ru-RU" sz="3200" b="1" i="1" dirty="0" smtClean="0">
                <a:solidFill>
                  <a:srgbClr val="FF0000"/>
                </a:solidFill>
                <a:latin typeface="Times New Roman" pitchFamily="18" charset="0"/>
                <a:cs typeface="Times New Roman" pitchFamily="18" charset="0"/>
              </a:rPr>
              <a:t>Отбор добровольцев для партизанских отрядов, для диверсий в тылу врага</a:t>
            </a:r>
            <a:endParaRPr lang="ru-RU" sz="3200" dirty="0">
              <a:solidFill>
                <a:srgbClr val="FF0000"/>
              </a:solidFill>
            </a:endParaRPr>
          </a:p>
        </p:txBody>
      </p:sp>
      <p:sp>
        <p:nvSpPr>
          <p:cNvPr id="3" name="Содержимое 2"/>
          <p:cNvSpPr>
            <a:spLocks noGrp="1"/>
          </p:cNvSpPr>
          <p:nvPr>
            <p:ph idx="1"/>
          </p:nvPr>
        </p:nvSpPr>
        <p:spPr>
          <a:xfrm>
            <a:off x="3203848" y="1600200"/>
            <a:ext cx="5832648" cy="4925144"/>
          </a:xfrm>
        </p:spPr>
        <p:txBody>
          <a:bodyPr>
            <a:noAutofit/>
          </a:bodyPr>
          <a:lstStyle/>
          <a:p>
            <a:r>
              <a:rPr lang="ru-RU" sz="1600" b="1" i="1" dirty="0" smtClean="0">
                <a:solidFill>
                  <a:srgbClr val="002060"/>
                </a:solidFill>
                <a:latin typeface="Times New Roman" pitchFamily="18" charset="0"/>
                <a:cs typeface="Times New Roman" pitchFamily="18" charset="0"/>
              </a:rPr>
              <a:t>Осенью 1941-го в столице, к которой вплотную придвинулся фронт, секретарь Московского городского комитета комсомола по военной работе Александр Шелепин отбирал добровольцев для партизанских отрядов, для диверсий в тылу врага. Зою очень долго не хотели брать в отряд. Шелепина смущали многие вещи: и происхождение, исправления в фамилии (Шелепин знал, что в Сибирь уезжали Козьмодемьяновские, а вернулись Космодемьянские), и дружеские отношения с опальным писателем Гайдаром. Видимо, учитывая социальное происхождение Зои, Шелепин воздержался от зачисления её в отряд, направив для окончательного решения вопроса к командиру </a:t>
            </a:r>
            <a:r>
              <a:rPr lang="ru-RU" sz="1600" b="1" i="1" dirty="0" err="1" smtClean="0">
                <a:solidFill>
                  <a:srgbClr val="002060"/>
                </a:solidFill>
                <a:latin typeface="Times New Roman" pitchFamily="18" charset="0"/>
                <a:cs typeface="Times New Roman" pitchFamily="18" charset="0"/>
              </a:rPr>
              <a:t>в\ч</a:t>
            </a:r>
            <a:r>
              <a:rPr lang="ru-RU" sz="1600" b="1" i="1" dirty="0" smtClean="0">
                <a:solidFill>
                  <a:srgbClr val="002060"/>
                </a:solidFill>
                <a:latin typeface="Times New Roman" pitchFamily="18" charset="0"/>
                <a:cs typeface="Times New Roman" pitchFamily="18" charset="0"/>
              </a:rPr>
              <a:t> 9903,  военного разведчика майору Августу Карловичу Спрогису, участника Гражданской войны и боевых действий в Испании. </a:t>
            </a:r>
          </a:p>
          <a:p>
            <a:r>
              <a:rPr lang="ru-RU" sz="1600" b="1" i="1" dirty="0" smtClean="0">
                <a:solidFill>
                  <a:srgbClr val="002060"/>
                </a:solidFill>
                <a:latin typeface="Times New Roman" pitchFamily="18" charset="0"/>
                <a:cs typeface="Times New Roman" pitchFamily="18" charset="0"/>
              </a:rPr>
              <a:t>Впоследствии история с Зоей  Космодемьянской дошла до </a:t>
            </a:r>
            <a:r>
              <a:rPr lang="ru-RU" sz="1600" b="1" i="1" dirty="0" smtClean="0">
                <a:solidFill>
                  <a:srgbClr val="002060"/>
                </a:solidFill>
                <a:latin typeface="Times New Roman" pitchFamily="18" charset="0"/>
                <a:cs typeface="Times New Roman" pitchFamily="18" charset="0"/>
                <a:hlinkClick r:id="rId2" tooltip="Сталин, Иосиф Виссарионович"/>
              </a:rPr>
              <a:t>И. В. Сталина</a:t>
            </a:r>
            <a:r>
              <a:rPr lang="ru-RU" sz="1600" b="1" i="1" dirty="0" smtClean="0">
                <a:solidFill>
                  <a:srgbClr val="002060"/>
                </a:solidFill>
                <a:latin typeface="Times New Roman" pitchFamily="18" charset="0"/>
                <a:cs typeface="Times New Roman" pitchFamily="18" charset="0"/>
              </a:rPr>
              <a:t>, что привело к личной встрече вождя с молодым комсомольским работником .</a:t>
            </a:r>
            <a:endParaRPr lang="ru-RU" sz="1600" b="1" i="1" dirty="0">
              <a:solidFill>
                <a:srgbClr val="002060"/>
              </a:solidFill>
              <a:latin typeface="Times New Roman" pitchFamily="18" charset="0"/>
              <a:cs typeface="Times New Roman" pitchFamily="18" charset="0"/>
            </a:endParaRPr>
          </a:p>
        </p:txBody>
      </p:sp>
      <p:pic>
        <p:nvPicPr>
          <p:cNvPr id="4102" name="Picture 6" descr="C:\Users\Acer\Desktop\i_029.jpg"/>
          <p:cNvPicPr>
            <a:picLocks noChangeAspect="1" noChangeArrowheads="1"/>
          </p:cNvPicPr>
          <p:nvPr/>
        </p:nvPicPr>
        <p:blipFill>
          <a:blip r:embed="rId3" cstate="print"/>
          <a:srcRect/>
          <a:stretch>
            <a:fillRect/>
          </a:stretch>
        </p:blipFill>
        <p:spPr bwMode="auto">
          <a:xfrm>
            <a:off x="395536" y="1412775"/>
            <a:ext cx="2880320" cy="3024337"/>
          </a:xfrm>
          <a:prstGeom prst="rect">
            <a:avLst/>
          </a:prstGeom>
          <a:noFill/>
        </p:spPr>
      </p:pic>
      <p:sp>
        <p:nvSpPr>
          <p:cNvPr id="9" name="Прямоугольник 8"/>
          <p:cNvSpPr/>
          <p:nvPr/>
        </p:nvSpPr>
        <p:spPr>
          <a:xfrm>
            <a:off x="395536" y="4653136"/>
            <a:ext cx="2880320" cy="1477328"/>
          </a:xfrm>
          <a:prstGeom prst="rect">
            <a:avLst/>
          </a:prstGeom>
        </p:spPr>
        <p:txBody>
          <a:bodyPr wrap="square">
            <a:spAutoFit/>
          </a:bodyPr>
          <a:lstStyle/>
          <a:p>
            <a:r>
              <a:rPr lang="ru-RU" b="1" i="1" dirty="0" smtClean="0">
                <a:solidFill>
                  <a:srgbClr val="002060"/>
                </a:solidFill>
                <a:latin typeface="Times New Roman" pitchFamily="18" charset="0"/>
                <a:cs typeface="Times New Roman" pitchFamily="18" charset="0"/>
              </a:rPr>
              <a:t>Секретарь Московского городского комитета комсомола по военной работе Александр Шелепин </a:t>
            </a:r>
            <a:endParaRPr lang="ru-RU" b="1" i="1" dirty="0">
              <a:solidFill>
                <a:srgbClr val="002060"/>
              </a:solidFill>
              <a:latin typeface="Times New Roman" pitchFamily="18" charset="0"/>
              <a:cs typeface="Times New Roman" pitchFamily="18" charset="0"/>
            </a:endParaRPr>
          </a:p>
        </p:txBody>
      </p:sp>
      <p:pic>
        <p:nvPicPr>
          <p:cNvPr id="10" name="Picture 4" descr="http://izhig.ru/museum-izhmash/image/order-geroi-ussr.gif"/>
          <p:cNvPicPr>
            <a:picLocks noChangeAspect="1" noChangeArrowheads="1"/>
          </p:cNvPicPr>
          <p:nvPr/>
        </p:nvPicPr>
        <p:blipFill>
          <a:blip r:embed="rId4" cstate="print"/>
          <a:srcRect/>
          <a:stretch>
            <a:fillRect/>
          </a:stretch>
        </p:blipFill>
        <p:spPr bwMode="auto">
          <a:xfrm>
            <a:off x="323528" y="404664"/>
            <a:ext cx="504056" cy="641596"/>
          </a:xfrm>
          <a:prstGeom prst="rect">
            <a:avLst/>
          </a:prstGeom>
          <a:noFill/>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99592" y="274638"/>
            <a:ext cx="7787208" cy="1143000"/>
          </a:xfrm>
        </p:spPr>
        <p:txBody>
          <a:bodyPr>
            <a:noAutofit/>
          </a:bodyPr>
          <a:lstStyle/>
          <a:p>
            <a:r>
              <a:rPr lang="ru-RU" sz="3600" b="1" i="1" dirty="0" smtClean="0">
                <a:solidFill>
                  <a:srgbClr val="FF0000"/>
                </a:solidFill>
                <a:latin typeface="Times New Roman" pitchFamily="18" charset="0"/>
                <a:cs typeface="Times New Roman" pitchFamily="18" charset="0"/>
              </a:rPr>
              <a:t>Зоя настойчиво просила о приеме ее в особый отряд</a:t>
            </a:r>
            <a:endParaRPr lang="ru-RU" sz="3600" b="1" i="1" dirty="0">
              <a:solidFill>
                <a:srgbClr val="FF0000"/>
              </a:solidFill>
              <a:latin typeface="Times New Roman" pitchFamily="18" charset="0"/>
              <a:cs typeface="Times New Roman" pitchFamily="18" charset="0"/>
            </a:endParaRPr>
          </a:p>
        </p:txBody>
      </p:sp>
      <p:sp>
        <p:nvSpPr>
          <p:cNvPr id="3" name="Содержимое 2"/>
          <p:cNvSpPr>
            <a:spLocks noGrp="1"/>
          </p:cNvSpPr>
          <p:nvPr>
            <p:ph idx="1"/>
          </p:nvPr>
        </p:nvSpPr>
        <p:spPr>
          <a:xfrm>
            <a:off x="179512" y="1600200"/>
            <a:ext cx="4320480" cy="4525963"/>
          </a:xfrm>
        </p:spPr>
        <p:txBody>
          <a:bodyPr>
            <a:normAutofit fontScale="55000" lnSpcReduction="20000"/>
          </a:bodyPr>
          <a:lstStyle/>
          <a:p>
            <a:r>
              <a:rPr lang="ru-RU" sz="3800" b="1" i="1" dirty="0" smtClean="0">
                <a:solidFill>
                  <a:srgbClr val="002060"/>
                </a:solidFill>
                <a:latin typeface="Times New Roman" pitchFamily="18" charset="0"/>
                <a:cs typeface="Times New Roman" pitchFamily="18" charset="0"/>
              </a:rPr>
              <a:t>"Зоя была красивой, - вспоминал впоследствии </a:t>
            </a:r>
            <a:r>
              <a:rPr lang="ru-RU" sz="3800" b="1" i="1" dirty="0" err="1" smtClean="0">
                <a:solidFill>
                  <a:srgbClr val="002060"/>
                </a:solidFill>
                <a:latin typeface="Times New Roman" pitchFamily="18" charset="0"/>
                <a:cs typeface="Times New Roman" pitchFamily="18" charset="0"/>
              </a:rPr>
              <a:t>А.Спроглис</a:t>
            </a:r>
            <a:r>
              <a:rPr lang="ru-RU" sz="3800" b="1" i="1" dirty="0" smtClean="0">
                <a:solidFill>
                  <a:srgbClr val="002060"/>
                </a:solidFill>
                <a:latin typeface="Times New Roman" pitchFamily="18" charset="0"/>
                <a:cs typeface="Times New Roman" pitchFamily="18" charset="0"/>
              </a:rPr>
              <a:t>.- Высокого роста, стройная, смуглое лицо покрывал румянец. Я подумал: пройдёт она неподалеку от немецкого солдата или офицера, и он её запомнит. Разведчик не должен бросаться в глаза. Идите домой, сказал я, понадобитесь – вызовем. Закончили мы работу поздно. Смотрим, а в приёмной всё ещё сидит Зоя. Она опять настойчиво попросила принять её в отряд. В конце концов, я согласился".</a:t>
            </a:r>
          </a:p>
          <a:p>
            <a:endParaRPr lang="ru-RU" b="1" i="1" dirty="0">
              <a:solidFill>
                <a:srgbClr val="0070C0"/>
              </a:solidFill>
              <a:latin typeface="Times New Roman" pitchFamily="18" charset="0"/>
              <a:cs typeface="Times New Roman" pitchFamily="18" charset="0"/>
            </a:endParaRPr>
          </a:p>
        </p:txBody>
      </p:sp>
      <p:pic>
        <p:nvPicPr>
          <p:cNvPr id="7" name="Picture 4" descr="http://izhig.ru/museum-izhmash/image/order-geroi-ussr.gif"/>
          <p:cNvPicPr>
            <a:picLocks noChangeAspect="1" noChangeArrowheads="1"/>
          </p:cNvPicPr>
          <p:nvPr/>
        </p:nvPicPr>
        <p:blipFill>
          <a:blip r:embed="rId2" cstate="print"/>
          <a:srcRect/>
          <a:stretch>
            <a:fillRect/>
          </a:stretch>
        </p:blipFill>
        <p:spPr bwMode="auto">
          <a:xfrm>
            <a:off x="323528" y="404664"/>
            <a:ext cx="504056" cy="641596"/>
          </a:xfrm>
          <a:prstGeom prst="rect">
            <a:avLst/>
          </a:prstGeom>
          <a:noFill/>
        </p:spPr>
      </p:pic>
      <p:pic>
        <p:nvPicPr>
          <p:cNvPr id="67586" name="Picture 2" descr="C:\Users\Acer\Desktop\image222791080.jpg"/>
          <p:cNvPicPr>
            <a:picLocks noChangeAspect="1" noChangeArrowheads="1"/>
          </p:cNvPicPr>
          <p:nvPr/>
        </p:nvPicPr>
        <p:blipFill>
          <a:blip r:embed="rId3" cstate="print"/>
          <a:srcRect/>
          <a:stretch>
            <a:fillRect/>
          </a:stretch>
        </p:blipFill>
        <p:spPr bwMode="auto">
          <a:xfrm>
            <a:off x="4913313" y="1628799"/>
            <a:ext cx="3562350" cy="4392489"/>
          </a:xfrm>
          <a:prstGeom prst="rect">
            <a:avLst/>
          </a:prstGeom>
          <a:noFill/>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b="1" i="1" dirty="0" smtClean="0">
                <a:solidFill>
                  <a:srgbClr val="FF0000"/>
                </a:solidFill>
                <a:latin typeface="Times New Roman" pitchFamily="18" charset="0"/>
                <a:cs typeface="Times New Roman" pitchFamily="18" charset="0"/>
              </a:rPr>
              <a:t>Бесстрашная партизанка</a:t>
            </a:r>
            <a:endParaRPr lang="ru-RU" b="1" i="1" dirty="0">
              <a:solidFill>
                <a:srgbClr val="FF0000"/>
              </a:solidFill>
              <a:latin typeface="Times New Roman" pitchFamily="18" charset="0"/>
              <a:cs typeface="Times New Roman" pitchFamily="18" charset="0"/>
            </a:endParaRPr>
          </a:p>
        </p:txBody>
      </p:sp>
      <p:pic>
        <p:nvPicPr>
          <p:cNvPr id="5" name="Picture 4" descr="http://izhig.ru/museum-izhmash/image/order-geroi-ussr.gif"/>
          <p:cNvPicPr>
            <a:picLocks noChangeAspect="1" noChangeArrowheads="1"/>
          </p:cNvPicPr>
          <p:nvPr/>
        </p:nvPicPr>
        <p:blipFill>
          <a:blip r:embed="rId2" cstate="print"/>
          <a:srcRect/>
          <a:stretch>
            <a:fillRect/>
          </a:stretch>
        </p:blipFill>
        <p:spPr bwMode="auto">
          <a:xfrm>
            <a:off x="323528" y="404664"/>
            <a:ext cx="504056" cy="641596"/>
          </a:xfrm>
          <a:prstGeom prst="rect">
            <a:avLst/>
          </a:prstGeom>
          <a:noFill/>
        </p:spPr>
      </p:pic>
      <p:sp>
        <p:nvSpPr>
          <p:cNvPr id="7" name="Прямоугольник 6"/>
          <p:cNvSpPr/>
          <p:nvPr/>
        </p:nvSpPr>
        <p:spPr>
          <a:xfrm>
            <a:off x="323528" y="1628801"/>
            <a:ext cx="4464496" cy="4893647"/>
          </a:xfrm>
          <a:prstGeom prst="rect">
            <a:avLst/>
          </a:prstGeom>
        </p:spPr>
        <p:txBody>
          <a:bodyPr wrap="square">
            <a:spAutoFit/>
          </a:bodyPr>
          <a:lstStyle/>
          <a:p>
            <a:r>
              <a:rPr lang="ru-RU" sz="2400" b="1" i="1" dirty="0" smtClean="0">
                <a:solidFill>
                  <a:srgbClr val="002060"/>
                </a:solidFill>
                <a:latin typeface="Times New Roman" pitchFamily="18" charset="0"/>
                <a:cs typeface="Times New Roman" pitchFamily="18" charset="0"/>
              </a:rPr>
              <a:t>Набранные в отряд молодые люди являлись смертниками</a:t>
            </a:r>
          </a:p>
          <a:p>
            <a:r>
              <a:rPr lang="ru-RU" sz="2400" b="1" i="1" dirty="0" smtClean="0">
                <a:solidFill>
                  <a:srgbClr val="002060"/>
                </a:solidFill>
                <a:latin typeface="Times New Roman" pitchFamily="18" charset="0"/>
                <a:cs typeface="Times New Roman" pitchFamily="18" charset="0"/>
              </a:rPr>
              <a:t>Прощаясь с матерью, она говорит</a:t>
            </a:r>
            <a:r>
              <a:rPr lang="ru-RU" sz="2400" b="1" dirty="0" smtClean="0">
                <a:latin typeface="Times New Roman" pitchFamily="18" charset="0"/>
                <a:cs typeface="Times New Roman" pitchFamily="18" charset="0"/>
              </a:rPr>
              <a:t>.</a:t>
            </a:r>
          </a:p>
          <a:p>
            <a:r>
              <a:rPr lang="ru-RU" sz="2400" b="1" i="1" dirty="0" smtClean="0">
                <a:solidFill>
                  <a:srgbClr val="FF0000"/>
                </a:solidFill>
                <a:latin typeface="Times New Roman" pitchFamily="18" charset="0"/>
                <a:cs typeface="Times New Roman" pitchFamily="18" charset="0"/>
              </a:rPr>
              <a:t> «Мама, я ухожу на фронт, к партизанам. Тебе я могу об этом сказать. Пойми, мама, я не могу стоять в стороне, когда фашисты лезут на Москву. Я горжусь тем, что буду бороться с фашистами, и ты гордись,… Приду героем или умру героем»</a:t>
            </a:r>
            <a:endParaRPr lang="ru-RU" sz="2400" b="1" i="1" dirty="0">
              <a:solidFill>
                <a:srgbClr val="FF0000"/>
              </a:solidFill>
              <a:latin typeface="Times New Roman" pitchFamily="18" charset="0"/>
              <a:cs typeface="Times New Roman" pitchFamily="18" charset="0"/>
            </a:endParaRPr>
          </a:p>
        </p:txBody>
      </p:sp>
      <p:pic>
        <p:nvPicPr>
          <p:cNvPr id="8" name="Содержимое 3" descr="82108610fa6c.jpg"/>
          <p:cNvPicPr>
            <a:picLocks noGrp="1" noChangeAspect="1"/>
          </p:cNvPicPr>
          <p:nvPr>
            <p:ph idx="1"/>
          </p:nvPr>
        </p:nvPicPr>
        <p:blipFill>
          <a:blip r:embed="rId3" cstate="print"/>
          <a:stretch>
            <a:fillRect/>
          </a:stretch>
        </p:blipFill>
        <p:spPr>
          <a:xfrm>
            <a:off x="4716016" y="1600200"/>
            <a:ext cx="3960440" cy="4525963"/>
          </a:xfrm>
          <a:prstGeom prst="rect">
            <a:avLst/>
          </a:prstGeom>
          <a:ln>
            <a:noFill/>
          </a:ln>
          <a:effectLst>
            <a:softEdge rad="112500"/>
          </a:effectLst>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0"/>
            <a:ext cx="8229600" cy="1124744"/>
          </a:xfrm>
        </p:spPr>
        <p:txBody>
          <a:bodyPr>
            <a:normAutofit/>
          </a:bodyPr>
          <a:lstStyle/>
          <a:p>
            <a:r>
              <a:rPr lang="ru-RU" sz="1600" b="1" i="1" dirty="0" smtClean="0">
                <a:solidFill>
                  <a:srgbClr val="FF0000"/>
                </a:solidFill>
                <a:latin typeface="Times New Roman" pitchFamily="18" charset="0"/>
                <a:cs typeface="Times New Roman" pitchFamily="18" charset="0"/>
              </a:rPr>
              <a:t>ПРИКАЗ от 17 ноября 1941 года</a:t>
            </a:r>
            <a:r>
              <a:rPr lang="ru-RU" sz="1600" i="1" dirty="0" smtClean="0">
                <a:solidFill>
                  <a:srgbClr val="FF0000"/>
                </a:solidFill>
                <a:latin typeface="Times New Roman" pitchFamily="18" charset="0"/>
                <a:cs typeface="Times New Roman" pitchFamily="18" charset="0"/>
              </a:rPr>
              <a:t> </a:t>
            </a:r>
            <a:r>
              <a:rPr lang="ru-RU" sz="1600" b="1" i="1" dirty="0" smtClean="0">
                <a:solidFill>
                  <a:srgbClr val="FF0000"/>
                </a:solidFill>
                <a:latin typeface="Times New Roman" pitchFamily="18" charset="0"/>
                <a:cs typeface="Times New Roman" pitchFamily="18" charset="0"/>
              </a:rPr>
              <a:t>№ 428</a:t>
            </a:r>
            <a:r>
              <a:rPr lang="ru-RU" sz="1600" i="1" dirty="0" smtClean="0">
                <a:solidFill>
                  <a:srgbClr val="FF0000"/>
                </a:solidFill>
                <a:latin typeface="Times New Roman" pitchFamily="18" charset="0"/>
                <a:cs typeface="Times New Roman" pitchFamily="18" charset="0"/>
              </a:rPr>
              <a:t/>
            </a:r>
            <a:br>
              <a:rPr lang="ru-RU" sz="1600" i="1" dirty="0" smtClean="0">
                <a:solidFill>
                  <a:srgbClr val="FF0000"/>
                </a:solidFill>
                <a:latin typeface="Times New Roman" pitchFamily="18" charset="0"/>
                <a:cs typeface="Times New Roman" pitchFamily="18" charset="0"/>
              </a:rPr>
            </a:br>
            <a:r>
              <a:rPr lang="ru-RU" sz="1600" b="1" i="1" dirty="0" smtClean="0">
                <a:solidFill>
                  <a:srgbClr val="FF0000"/>
                </a:solidFill>
                <a:latin typeface="Times New Roman" pitchFamily="18" charset="0"/>
                <a:cs typeface="Times New Roman" pitchFamily="18" charset="0"/>
              </a:rPr>
              <a:t>О СОЗДАНИИ СПЕЦИАЛЬНЫХ КОМАНД ПО РАЗРУШЕНИЮ И СЖИГАНИЮ НАСЕЛЕННЫХ ПУНКТОВ В ТЫЛУ НЕМЕЦКО-ФАШИСТСКИХ ВОЙСК</a:t>
            </a:r>
            <a:endParaRPr lang="ru-RU" sz="1600" i="1" dirty="0">
              <a:solidFill>
                <a:srgbClr val="FF0000"/>
              </a:solidFill>
              <a:latin typeface="Times New Roman" pitchFamily="18" charset="0"/>
              <a:cs typeface="Times New Roman" pitchFamily="18" charset="0"/>
            </a:endParaRPr>
          </a:p>
        </p:txBody>
      </p:sp>
      <p:sp>
        <p:nvSpPr>
          <p:cNvPr id="3" name="Содержимое 2"/>
          <p:cNvSpPr>
            <a:spLocks noGrp="1"/>
          </p:cNvSpPr>
          <p:nvPr>
            <p:ph idx="1"/>
          </p:nvPr>
        </p:nvSpPr>
        <p:spPr>
          <a:xfrm>
            <a:off x="2339752" y="1196752"/>
            <a:ext cx="6804248" cy="5661248"/>
          </a:xfrm>
        </p:spPr>
        <p:txBody>
          <a:bodyPr>
            <a:noAutofit/>
          </a:bodyPr>
          <a:lstStyle/>
          <a:p>
            <a:pPr>
              <a:buNone/>
            </a:pPr>
            <a:r>
              <a:rPr lang="ru-RU" sz="1400" b="1" i="1" dirty="0" smtClean="0">
                <a:solidFill>
                  <a:srgbClr val="002060"/>
                </a:solidFill>
                <a:latin typeface="Times New Roman" pitchFamily="18" charset="0"/>
                <a:cs typeface="Times New Roman" pitchFamily="18" charset="0"/>
              </a:rPr>
              <a:t>1. Разрушать и сжигать дотла все населенные пункты в тылу немецких войск на расстоянии 40—60 км в глубину от переднего края и на 20—30 км вправо и влево от </a:t>
            </a:r>
            <a:r>
              <a:rPr lang="ru-RU" sz="1400" b="1" i="1" dirty="0" err="1" smtClean="0">
                <a:solidFill>
                  <a:srgbClr val="002060"/>
                </a:solidFill>
                <a:latin typeface="Times New Roman" pitchFamily="18" charset="0"/>
                <a:cs typeface="Times New Roman" pitchFamily="18" charset="0"/>
              </a:rPr>
              <a:t>дорог.Для</a:t>
            </a:r>
            <a:r>
              <a:rPr lang="ru-RU" sz="1400" b="1" i="1" dirty="0" smtClean="0">
                <a:solidFill>
                  <a:srgbClr val="002060"/>
                </a:solidFill>
                <a:latin typeface="Times New Roman" pitchFamily="18" charset="0"/>
                <a:cs typeface="Times New Roman" pitchFamily="18" charset="0"/>
              </a:rPr>
              <a:t> уничтожения населенных пунктов в указанном радиусе действия бросить немедленно авиацию, широко использовать артиллерийский и минометный огонь, команды разведчиков, лыжников и партизанские диверсионные группы, снабженные бутылками с зажигательной смесью, гранатами и подрывными средствами.</a:t>
            </a:r>
          </a:p>
          <a:p>
            <a:pPr>
              <a:buNone/>
            </a:pPr>
            <a:r>
              <a:rPr lang="ru-RU" sz="1400" b="1" i="1" dirty="0" smtClean="0">
                <a:solidFill>
                  <a:srgbClr val="002060"/>
                </a:solidFill>
                <a:latin typeface="Times New Roman" pitchFamily="18" charset="0"/>
                <a:cs typeface="Times New Roman" pitchFamily="18" charset="0"/>
              </a:rPr>
              <a:t>2. В каждом полку создать команды охотников по 20—30 человек каждая для взрыва и сжигания населенных пунктов, в которых располагаются войска противника. В команды охотников подбирать наиболее отважных и крепких в политико-моральном отношении бойцов, командиров и политработников, тщательно разъясняя им задачи и значение этого мероприятия для разгрома германской армии. Выдающихся смельчаков за отважные действия по уничтожению населенных пунктов, в которых расположены немецкие войска, представлять к правительственной награде.</a:t>
            </a:r>
          </a:p>
          <a:p>
            <a:pPr>
              <a:buNone/>
            </a:pPr>
            <a:r>
              <a:rPr lang="ru-RU" sz="1400" b="1" i="1" dirty="0" smtClean="0">
                <a:solidFill>
                  <a:srgbClr val="002060"/>
                </a:solidFill>
                <a:latin typeface="Times New Roman" pitchFamily="18" charset="0"/>
                <a:cs typeface="Times New Roman" pitchFamily="18" charset="0"/>
              </a:rPr>
              <a:t>3. При вынужденном отходе наших частей на том или другом участке уводить с собой советское население и обязательно уничтожать все без исключения населенные пункты, чтобы противник не мог их использовать. В первую очередь для этой цели использовать выделенные в полках команды охотников.</a:t>
            </a:r>
          </a:p>
          <a:p>
            <a:pPr>
              <a:buNone/>
            </a:pPr>
            <a:r>
              <a:rPr lang="ru-RU" sz="1400" b="1" i="1" dirty="0" smtClean="0">
                <a:solidFill>
                  <a:srgbClr val="002060"/>
                </a:solidFill>
                <a:latin typeface="Times New Roman" pitchFamily="18" charset="0"/>
                <a:cs typeface="Times New Roman" pitchFamily="18" charset="0"/>
              </a:rPr>
              <a:t>4. Военным Советам фронтов и отдельных армий систематически проверять как выполняются задания по уничтожению населенных пунктов в указанном выше радиусе от линии фронта. Ставке через каждые 3 дня отдельной сводкой доносить сколько и какие населенные пункты уничтожены за прошедшие дни и какими средствами достигнуты эти результаты.</a:t>
            </a:r>
          </a:p>
          <a:p>
            <a:pPr>
              <a:buNone/>
            </a:pPr>
            <a:r>
              <a:rPr lang="ru-RU" sz="1400" b="1" i="1" dirty="0" smtClean="0">
                <a:solidFill>
                  <a:srgbClr val="002060"/>
                </a:solidFill>
                <a:latin typeface="Times New Roman" pitchFamily="18" charset="0"/>
                <a:cs typeface="Times New Roman" pitchFamily="18" charset="0"/>
              </a:rPr>
              <a:t> Ставка Верховного Главнокомандования </a:t>
            </a:r>
            <a:r>
              <a:rPr lang="ru-RU" sz="1100" b="1" i="1" dirty="0" smtClean="0">
                <a:solidFill>
                  <a:srgbClr val="002060"/>
                </a:solidFill>
                <a:latin typeface="Times New Roman" pitchFamily="18" charset="0"/>
                <a:cs typeface="Times New Roman" pitchFamily="18" charset="0"/>
              </a:rPr>
              <a:t>И. СТАЛИН  Б. ШАПОШНИКОВ</a:t>
            </a:r>
          </a:p>
          <a:p>
            <a:endParaRPr lang="ru-RU" sz="1100" dirty="0">
              <a:latin typeface="Times New Roman" pitchFamily="18" charset="0"/>
              <a:cs typeface="Times New Roman" pitchFamily="18" charset="0"/>
            </a:endParaRPr>
          </a:p>
        </p:txBody>
      </p:sp>
      <p:pic>
        <p:nvPicPr>
          <p:cNvPr id="1026" name="Picture 2" descr="http://ekolok.ru/uploads/thumbs/1/2/5/125db11a7df06d0d6eb848d3bf62a072.jpg"/>
          <p:cNvPicPr>
            <a:picLocks noChangeAspect="1" noChangeArrowheads="1"/>
          </p:cNvPicPr>
          <p:nvPr/>
        </p:nvPicPr>
        <p:blipFill>
          <a:blip r:embed="rId2" cstate="print"/>
          <a:srcRect/>
          <a:stretch>
            <a:fillRect/>
          </a:stretch>
        </p:blipFill>
        <p:spPr bwMode="auto">
          <a:xfrm>
            <a:off x="107504" y="1268760"/>
            <a:ext cx="2232248" cy="3312368"/>
          </a:xfrm>
          <a:prstGeom prst="rect">
            <a:avLst/>
          </a:prstGeom>
          <a:noFill/>
        </p:spPr>
      </p:pic>
      <p:pic>
        <p:nvPicPr>
          <p:cNvPr id="5" name="Picture 4" descr="http://izhig.ru/museum-izhmash/image/order-geroi-ussr.gif"/>
          <p:cNvPicPr>
            <a:picLocks noChangeAspect="1" noChangeArrowheads="1"/>
          </p:cNvPicPr>
          <p:nvPr/>
        </p:nvPicPr>
        <p:blipFill>
          <a:blip r:embed="rId3" cstate="print"/>
          <a:srcRect/>
          <a:stretch>
            <a:fillRect/>
          </a:stretch>
        </p:blipFill>
        <p:spPr bwMode="auto">
          <a:xfrm>
            <a:off x="107504" y="188640"/>
            <a:ext cx="504056" cy="792088"/>
          </a:xfrm>
          <a:prstGeom prst="rect">
            <a:avLst/>
          </a:prstGeom>
          <a:noFill/>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922114"/>
          </a:xfrm>
        </p:spPr>
        <p:txBody>
          <a:bodyPr/>
          <a:lstStyle/>
          <a:p>
            <a:r>
              <a:rPr lang="ru-RU" b="1" i="1" dirty="0" smtClean="0">
                <a:solidFill>
                  <a:srgbClr val="FF0000"/>
                </a:solidFill>
                <a:latin typeface="Times New Roman" pitchFamily="18" charset="0"/>
                <a:cs typeface="Times New Roman" pitchFamily="18" charset="0"/>
              </a:rPr>
              <a:t>Задание надо выполнить…</a:t>
            </a:r>
            <a:endParaRPr lang="ru-RU" b="1" i="1" dirty="0">
              <a:solidFill>
                <a:srgbClr val="FF0000"/>
              </a:solidFill>
              <a:latin typeface="Times New Roman" pitchFamily="18" charset="0"/>
              <a:cs typeface="Times New Roman" pitchFamily="18" charset="0"/>
            </a:endParaRPr>
          </a:p>
        </p:txBody>
      </p:sp>
      <p:pic>
        <p:nvPicPr>
          <p:cNvPr id="5" name="Picture 4" descr="http://izhig.ru/museum-izhmash/image/order-geroi-ussr.gif"/>
          <p:cNvPicPr>
            <a:picLocks noChangeAspect="1" noChangeArrowheads="1"/>
          </p:cNvPicPr>
          <p:nvPr/>
        </p:nvPicPr>
        <p:blipFill>
          <a:blip r:embed="rId2" cstate="print"/>
          <a:srcRect/>
          <a:stretch>
            <a:fillRect/>
          </a:stretch>
        </p:blipFill>
        <p:spPr bwMode="auto">
          <a:xfrm>
            <a:off x="179512" y="332656"/>
            <a:ext cx="504056" cy="720080"/>
          </a:xfrm>
          <a:prstGeom prst="rect">
            <a:avLst/>
          </a:prstGeom>
          <a:noFill/>
        </p:spPr>
      </p:pic>
      <p:sp>
        <p:nvSpPr>
          <p:cNvPr id="8" name="Содержимое 7"/>
          <p:cNvSpPr>
            <a:spLocks noGrp="1"/>
          </p:cNvSpPr>
          <p:nvPr>
            <p:ph idx="1"/>
          </p:nvPr>
        </p:nvSpPr>
        <p:spPr>
          <a:xfrm>
            <a:off x="4283968" y="1196752"/>
            <a:ext cx="4608512" cy="5832648"/>
          </a:xfrm>
        </p:spPr>
        <p:txBody>
          <a:bodyPr>
            <a:noAutofit/>
          </a:bodyPr>
          <a:lstStyle/>
          <a:p>
            <a:r>
              <a:rPr lang="ru-RU" sz="1400" b="1" i="1" dirty="0" smtClean="0">
                <a:solidFill>
                  <a:srgbClr val="002060"/>
                </a:solidFill>
                <a:latin typeface="Times New Roman" pitchFamily="18" charset="0"/>
                <a:cs typeface="Times New Roman" pitchFamily="18" charset="0"/>
              </a:rPr>
              <a:t>В начале ноября 1941 года Зоя с товарищами получила первое задание – заминировать дороги, с чем успешно справилась. Группа без потерь вернулась в часть. Во исполнении этого приказа 18 ноября (по другой информации – 20) командиры диверсионных групп получили задание сжечь 10 занятых немцами деревень. На все отводилось от 5 до 7 дней. В один из отрядов входила Зоя. Возле деревни </a:t>
            </a:r>
            <a:r>
              <a:rPr lang="ru-RU" sz="1400" b="1" i="1" dirty="0" err="1" smtClean="0">
                <a:solidFill>
                  <a:srgbClr val="002060"/>
                </a:solidFill>
                <a:latin typeface="Times New Roman" pitchFamily="18" charset="0"/>
                <a:cs typeface="Times New Roman" pitchFamily="18" charset="0"/>
              </a:rPr>
              <a:t>Головково</a:t>
            </a:r>
            <a:r>
              <a:rPr lang="ru-RU" sz="1400" b="1" i="1" dirty="0" smtClean="0">
                <a:solidFill>
                  <a:srgbClr val="002060"/>
                </a:solidFill>
                <a:latin typeface="Times New Roman" pitchFamily="18" charset="0"/>
                <a:cs typeface="Times New Roman" pitchFamily="18" charset="0"/>
              </a:rPr>
              <a:t> отряд наткнулся на засаду и в ходе перестрелки оказался рассеян. Часть бойцов погибла, часть попала в плен. Оставшиеся, в числе которых была Зоя, объединились в небольшую группу под командованием Бориса </a:t>
            </a:r>
            <a:r>
              <a:rPr lang="ru-RU" sz="1400" b="1" i="1" dirty="0" err="1" smtClean="0">
                <a:solidFill>
                  <a:srgbClr val="002060"/>
                </a:solidFill>
                <a:latin typeface="Times New Roman" pitchFamily="18" charset="0"/>
                <a:cs typeface="Times New Roman" pitchFamily="18" charset="0"/>
              </a:rPr>
              <a:t>Крайнова</a:t>
            </a:r>
            <a:r>
              <a:rPr lang="ru-RU" sz="1400" b="1" i="1" dirty="0" smtClean="0">
                <a:solidFill>
                  <a:srgbClr val="002060"/>
                </a:solidFill>
                <a:latin typeface="Times New Roman" pitchFamily="18" charset="0"/>
                <a:cs typeface="Times New Roman" pitchFamily="18" charset="0"/>
              </a:rPr>
              <a:t>. Следующей целью партизан была деревня Петрищево. Туда пошли трое – Борис </a:t>
            </a:r>
            <a:r>
              <a:rPr lang="ru-RU" sz="1400" b="1" i="1" dirty="0" err="1" smtClean="0">
                <a:solidFill>
                  <a:srgbClr val="002060"/>
                </a:solidFill>
                <a:latin typeface="Times New Roman" pitchFamily="18" charset="0"/>
                <a:cs typeface="Times New Roman" pitchFamily="18" charset="0"/>
              </a:rPr>
              <a:t>Крайнов</a:t>
            </a:r>
            <a:r>
              <a:rPr lang="ru-RU" sz="1400" b="1" i="1" dirty="0" smtClean="0">
                <a:solidFill>
                  <a:srgbClr val="002060"/>
                </a:solidFill>
                <a:latin typeface="Times New Roman" pitchFamily="18" charset="0"/>
                <a:cs typeface="Times New Roman" pitchFamily="18" charset="0"/>
              </a:rPr>
              <a:t>, Зоя Космодемьянская и Василий Клубков. Зое удалось поджечь три дома, в одном из которых был узел связи.</a:t>
            </a:r>
            <a:r>
              <a:rPr lang="ru-RU" sz="1400" dirty="0" smtClean="0">
                <a:latin typeface="Times New Roman" pitchFamily="18" charset="0"/>
                <a:cs typeface="Times New Roman" pitchFamily="18" charset="0"/>
              </a:rPr>
              <a:t/>
            </a:r>
            <a:br>
              <a:rPr lang="ru-RU" sz="1400" dirty="0" smtClean="0">
                <a:latin typeface="Times New Roman" pitchFamily="18" charset="0"/>
                <a:cs typeface="Times New Roman" pitchFamily="18" charset="0"/>
              </a:rPr>
            </a:br>
            <a:r>
              <a:rPr lang="ru-RU" sz="1400" b="1" i="1" dirty="0" smtClean="0">
                <a:solidFill>
                  <a:srgbClr val="002060"/>
                </a:solidFill>
                <a:latin typeface="Times New Roman" pitchFamily="18" charset="0"/>
                <a:cs typeface="Times New Roman" pitchFamily="18" charset="0"/>
              </a:rPr>
              <a:t>Зоя,  разминувшись с товарищами и  оставшись одна, решила вернуться в  Петрищево и продолжить поджоги. </a:t>
            </a:r>
          </a:p>
          <a:p>
            <a:r>
              <a:rPr lang="ru-RU" sz="1400" b="1" i="1" dirty="0" smtClean="0">
                <a:solidFill>
                  <a:srgbClr val="002060"/>
                </a:solidFill>
                <a:latin typeface="Times New Roman" pitchFamily="18" charset="0"/>
                <a:cs typeface="Times New Roman" pitchFamily="18" charset="0"/>
              </a:rPr>
              <a:t>Однако  немцы были начеку. Зоя была замечена при попытке поджечь сарай пособника нацистов  С. А. Свиридова – ее увидел сам  хозяин постройки  и вызвал  нацистов. Зою поймали и повели на допрос.</a:t>
            </a:r>
            <a:endParaRPr lang="ru-RU" sz="1400" b="1" i="1" dirty="0">
              <a:solidFill>
                <a:srgbClr val="002060"/>
              </a:solidFill>
              <a:latin typeface="Times New Roman" pitchFamily="18" charset="0"/>
              <a:cs typeface="Times New Roman" pitchFamily="18" charset="0"/>
            </a:endParaRPr>
          </a:p>
        </p:txBody>
      </p:sp>
      <p:pic>
        <p:nvPicPr>
          <p:cNvPr id="6" name="Содержимое 3" descr="kosmodemyanskaya1.jpg"/>
          <p:cNvPicPr>
            <a:picLocks noChangeAspect="1"/>
          </p:cNvPicPr>
          <p:nvPr/>
        </p:nvPicPr>
        <p:blipFill>
          <a:blip r:embed="rId3" cstate="print"/>
          <a:stretch>
            <a:fillRect/>
          </a:stretch>
        </p:blipFill>
        <p:spPr>
          <a:xfrm>
            <a:off x="539552" y="1340768"/>
            <a:ext cx="3816424" cy="5517232"/>
          </a:xfrm>
          <a:prstGeom prst="rect">
            <a:avLst/>
          </a:prstGeom>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0"/>
            <a:ext cx="8229600" cy="1417638"/>
          </a:xfrm>
        </p:spPr>
        <p:txBody>
          <a:bodyPr>
            <a:normAutofit fontScale="90000"/>
          </a:bodyPr>
          <a:lstStyle/>
          <a:p>
            <a:r>
              <a:rPr lang="ru-RU" dirty="0" smtClean="0"/>
              <a:t> </a:t>
            </a:r>
            <a:br>
              <a:rPr lang="ru-RU" dirty="0" smtClean="0"/>
            </a:br>
            <a:r>
              <a:rPr lang="ru-RU" sz="4000" b="1" i="1" dirty="0" smtClean="0">
                <a:solidFill>
                  <a:srgbClr val="FF0000"/>
                </a:solidFill>
                <a:latin typeface="Times New Roman" pitchFamily="18" charset="0"/>
                <a:cs typeface="Times New Roman" pitchFamily="18" charset="0"/>
              </a:rPr>
              <a:t>Деревня Петрищево. Дом, в котором пытали Зою Космодемьянскую</a:t>
            </a:r>
            <a:r>
              <a:rPr lang="ru-RU" dirty="0" smtClean="0"/>
              <a:t/>
            </a:r>
            <a:br>
              <a:rPr lang="ru-RU" dirty="0" smtClean="0"/>
            </a:br>
            <a:endParaRPr lang="ru-RU" dirty="0"/>
          </a:p>
        </p:txBody>
      </p:sp>
      <p:pic>
        <p:nvPicPr>
          <p:cNvPr id="81922" name="Picture 2" descr="C:\Users\Acer\Desktop\upload-08-pic905v-895x505-59381.jpeg"/>
          <p:cNvPicPr>
            <a:picLocks noChangeAspect="1" noChangeArrowheads="1"/>
          </p:cNvPicPr>
          <p:nvPr/>
        </p:nvPicPr>
        <p:blipFill>
          <a:blip r:embed="rId2" cstate="print"/>
          <a:srcRect/>
          <a:stretch>
            <a:fillRect/>
          </a:stretch>
        </p:blipFill>
        <p:spPr bwMode="auto">
          <a:xfrm>
            <a:off x="467544" y="1412776"/>
            <a:ext cx="7560840" cy="5328592"/>
          </a:xfrm>
          <a:prstGeom prst="rect">
            <a:avLst/>
          </a:prstGeom>
          <a:noFill/>
        </p:spPr>
      </p:pic>
      <p:pic>
        <p:nvPicPr>
          <p:cNvPr id="4" name="Picture 4" descr="http://izhig.ru/museum-izhmash/image/order-geroi-ussr.gif"/>
          <p:cNvPicPr>
            <a:picLocks noChangeAspect="1" noChangeArrowheads="1"/>
          </p:cNvPicPr>
          <p:nvPr/>
        </p:nvPicPr>
        <p:blipFill>
          <a:blip r:embed="rId3" cstate="print"/>
          <a:srcRect/>
          <a:stretch>
            <a:fillRect/>
          </a:stretch>
        </p:blipFill>
        <p:spPr bwMode="auto">
          <a:xfrm>
            <a:off x="179512" y="188640"/>
            <a:ext cx="350332" cy="641596"/>
          </a:xfrm>
          <a:prstGeom prst="rect">
            <a:avLst/>
          </a:prstGeom>
          <a:noFill/>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579296" cy="706090"/>
          </a:xfrm>
        </p:spPr>
        <p:txBody>
          <a:bodyPr>
            <a:normAutofit/>
          </a:bodyPr>
          <a:lstStyle/>
          <a:p>
            <a:r>
              <a:rPr lang="ru-RU" sz="3600" b="1" i="1" dirty="0" smtClean="0">
                <a:solidFill>
                  <a:srgbClr val="FF0000"/>
                </a:solidFill>
                <a:latin typeface="Times New Roman" pitchFamily="18" charset="0"/>
                <a:cs typeface="Times New Roman" pitchFamily="18" charset="0"/>
              </a:rPr>
              <a:t>Поэма «Зоя»</a:t>
            </a:r>
            <a:endParaRPr lang="ru-RU" sz="3600" b="1" i="1" dirty="0">
              <a:solidFill>
                <a:srgbClr val="FF0000"/>
              </a:solidFill>
              <a:latin typeface="Times New Roman" pitchFamily="18" charset="0"/>
              <a:cs typeface="Times New Roman" pitchFamily="18" charset="0"/>
            </a:endParaRPr>
          </a:p>
        </p:txBody>
      </p:sp>
      <p:sp>
        <p:nvSpPr>
          <p:cNvPr id="3" name="Содержимое 2"/>
          <p:cNvSpPr>
            <a:spLocks noGrp="1"/>
          </p:cNvSpPr>
          <p:nvPr>
            <p:ph idx="1"/>
          </p:nvPr>
        </p:nvSpPr>
        <p:spPr>
          <a:xfrm>
            <a:off x="3275856" y="908720"/>
            <a:ext cx="5760640" cy="5217443"/>
          </a:xfrm>
        </p:spPr>
        <p:txBody>
          <a:bodyPr>
            <a:noAutofit/>
          </a:bodyPr>
          <a:lstStyle/>
          <a:p>
            <a:r>
              <a:rPr lang="ru-RU" sz="1600" b="1" i="1" dirty="0" smtClean="0">
                <a:solidFill>
                  <a:srgbClr val="002060"/>
                </a:solidFill>
                <a:latin typeface="Times New Roman" pitchFamily="18" charset="0"/>
                <a:cs typeface="Times New Roman" pitchFamily="18" charset="0"/>
              </a:rPr>
              <a:t>Привели её в избу большую. Куртку ватную сорвали с плеч. Старенькая бабка топит печь. Пламя вырывается, бушуя... Сапоги с трудом стянули с ног. Гимнастёрку сняли, свитер сняли. Всю, как есть, от головы до ног, всю обшарили и обыскали. Малые ребята на печи притаились, смотрят и не дышат. Тише, тише, сердце, не стучи, пусть враги тревоги не услышат. Каменная оторопь - не страх. Плечики остры, и руки тонки. Ты осталась в стёганых штанах и в домашней старенькой кофтёнке. И на ней мелькают там и тут мамины заштопки и заплатки, и родные запахи живут в каждой сборочке и в каждой складке. Всё, чем ты дышала и росла, вплоть до этой кофточки измятой, ты с собою вместе принесла - пусть глядят фашистские солдаты. Постарался поудобней сесть офицер, бумаги вынимая. Ты стоишь пред ним, какая есть, - тоненькая, русская, прямая. Это всё не снится, всё всерьёз. Вот оно надвинулось, родная. Глухо начинается допрос. - Отвечай! - Я ничего не знаю. - Вот и всё. Вот это мой конец. Не конец. Ещё придётся круто. Это всё враги, а я - боец. Вот и наступила та минута. - Отвечай, не то тебе капут! - Он подходит к ней развалкой пьяной. - Кто ты есть и как тебя зовут? Отвечай! - </a:t>
            </a:r>
            <a:r>
              <a:rPr lang="ru-RU" sz="1600" b="1" i="1" dirty="0" smtClean="0">
                <a:solidFill>
                  <a:srgbClr val="FF0000"/>
                </a:solidFill>
                <a:latin typeface="Times New Roman" pitchFamily="18" charset="0"/>
                <a:cs typeface="Times New Roman" pitchFamily="18" charset="0"/>
              </a:rPr>
              <a:t>Меня зовут Татьяной. </a:t>
            </a:r>
            <a:endParaRPr lang="ru-RU" sz="1600" b="1" i="1" dirty="0">
              <a:solidFill>
                <a:srgbClr val="FF0000"/>
              </a:solidFill>
              <a:latin typeface="Times New Roman" pitchFamily="18" charset="0"/>
              <a:cs typeface="Times New Roman" pitchFamily="18" charset="0"/>
            </a:endParaRPr>
          </a:p>
        </p:txBody>
      </p:sp>
      <p:pic>
        <p:nvPicPr>
          <p:cNvPr id="7" name="Picture 2" descr="http://glodealer.com:8080/sites/default/files/styles/kupon_autor_img/public/sale/5-10/skidki-Moskva-1475822101.jpg?itok=Y4F_Ljna"/>
          <p:cNvPicPr>
            <a:picLocks noChangeAspect="1" noChangeArrowheads="1"/>
          </p:cNvPicPr>
          <p:nvPr/>
        </p:nvPicPr>
        <p:blipFill>
          <a:blip r:embed="rId2" cstate="print"/>
          <a:srcRect/>
          <a:stretch>
            <a:fillRect/>
          </a:stretch>
        </p:blipFill>
        <p:spPr bwMode="auto">
          <a:xfrm>
            <a:off x="251520" y="1124744"/>
            <a:ext cx="3024336" cy="2808312"/>
          </a:xfrm>
          <a:prstGeom prst="rect">
            <a:avLst/>
          </a:prstGeom>
          <a:noFill/>
        </p:spPr>
      </p:pic>
      <p:sp>
        <p:nvSpPr>
          <p:cNvPr id="8" name="Прямоугольник 7"/>
          <p:cNvSpPr/>
          <p:nvPr/>
        </p:nvSpPr>
        <p:spPr>
          <a:xfrm>
            <a:off x="251520" y="3982998"/>
            <a:ext cx="3096345" cy="338554"/>
          </a:xfrm>
          <a:prstGeom prst="rect">
            <a:avLst/>
          </a:prstGeom>
        </p:spPr>
        <p:txBody>
          <a:bodyPr wrap="square">
            <a:spAutoFit/>
          </a:bodyPr>
          <a:lstStyle/>
          <a:p>
            <a:r>
              <a:rPr lang="ru-RU" sz="1600" b="1" i="1" dirty="0" smtClean="0">
                <a:solidFill>
                  <a:srgbClr val="002060"/>
                </a:solidFill>
                <a:latin typeface="Times New Roman" pitchFamily="18" charset="0"/>
                <a:cs typeface="Times New Roman" pitchFamily="18" charset="0"/>
              </a:rPr>
              <a:t>Маргарита Иосифовна   </a:t>
            </a:r>
            <a:r>
              <a:rPr lang="ru-RU" sz="1600" b="1" i="1" dirty="0" err="1" smtClean="0">
                <a:solidFill>
                  <a:srgbClr val="002060"/>
                </a:solidFill>
                <a:latin typeface="Times New Roman" pitchFamily="18" charset="0"/>
                <a:cs typeface="Times New Roman" pitchFamily="18" charset="0"/>
              </a:rPr>
              <a:t>Алигер</a:t>
            </a:r>
            <a:endParaRPr lang="ru-RU" sz="1600" dirty="0">
              <a:solidFill>
                <a:srgbClr val="002060"/>
              </a:solidFill>
            </a:endParaRPr>
          </a:p>
        </p:txBody>
      </p:sp>
      <p:pic>
        <p:nvPicPr>
          <p:cNvPr id="6" name="Picture 4" descr="http://izhig.ru/museum-izhmash/image/order-geroi-ussr.gif"/>
          <p:cNvPicPr>
            <a:picLocks noChangeAspect="1" noChangeArrowheads="1"/>
          </p:cNvPicPr>
          <p:nvPr/>
        </p:nvPicPr>
        <p:blipFill>
          <a:blip r:embed="rId3" cstate="print"/>
          <a:srcRect/>
          <a:stretch>
            <a:fillRect/>
          </a:stretch>
        </p:blipFill>
        <p:spPr bwMode="auto">
          <a:xfrm>
            <a:off x="971600" y="260648"/>
            <a:ext cx="502732" cy="576064"/>
          </a:xfrm>
          <a:prstGeom prst="rect">
            <a:avLst/>
          </a:prstGeom>
          <a:noFill/>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p:cNvPicPr>
            <a:picLocks noGrp="1" noChangeAspect="1" noChangeArrowheads="1"/>
          </p:cNvPicPr>
          <p:nvPr>
            <p:ph idx="1"/>
          </p:nvPr>
        </p:nvPicPr>
        <p:blipFill>
          <a:blip r:embed="rId2" cstate="print"/>
          <a:srcRect/>
          <a:stretch>
            <a:fillRect/>
          </a:stretch>
        </p:blipFill>
        <p:spPr>
          <a:xfrm>
            <a:off x="3059832" y="1268760"/>
            <a:ext cx="5544616" cy="4392264"/>
          </a:xfrm>
        </p:spPr>
      </p:pic>
      <p:sp>
        <p:nvSpPr>
          <p:cNvPr id="12291" name="Прямоугольник 4"/>
          <p:cNvSpPr>
            <a:spLocks noChangeArrowheads="1"/>
          </p:cNvSpPr>
          <p:nvPr/>
        </p:nvSpPr>
        <p:spPr bwMode="auto">
          <a:xfrm rot="10800000" flipV="1">
            <a:off x="1116013" y="6001907"/>
            <a:ext cx="7777162" cy="400110"/>
          </a:xfrm>
          <a:prstGeom prst="rect">
            <a:avLst/>
          </a:prstGeom>
          <a:noFill/>
          <a:ln w="9525">
            <a:noFill/>
            <a:miter lim="800000"/>
            <a:headEnd/>
            <a:tailEnd/>
          </a:ln>
        </p:spPr>
        <p:txBody>
          <a:bodyPr wrap="square">
            <a:spAutoFit/>
          </a:bodyPr>
          <a:lstStyle/>
          <a:p>
            <a:r>
              <a:rPr lang="ru-RU" sz="2000" b="1" i="1" dirty="0">
                <a:solidFill>
                  <a:srgbClr val="002060"/>
                </a:solidFill>
                <a:latin typeface="Times New Roman" pitchFamily="18" charset="0"/>
                <a:cs typeface="Times New Roman" pitchFamily="18" charset="0"/>
              </a:rPr>
              <a:t>Щукин В.Г. Зоя Космодемьянская </a:t>
            </a:r>
            <a:r>
              <a:rPr lang="ru-RU" sz="2000" b="1" i="1" dirty="0" smtClean="0">
                <a:solidFill>
                  <a:srgbClr val="002060"/>
                </a:solidFill>
                <a:latin typeface="Times New Roman" pitchFamily="18" charset="0"/>
                <a:cs typeface="Times New Roman" pitchFamily="18" charset="0"/>
              </a:rPr>
              <a:t> «На допросе» </a:t>
            </a:r>
            <a:r>
              <a:rPr lang="ru-RU" sz="2000" b="1" i="1" dirty="0">
                <a:solidFill>
                  <a:srgbClr val="002060"/>
                </a:solidFill>
                <a:latin typeface="Times New Roman" pitchFamily="18" charset="0"/>
                <a:cs typeface="Times New Roman" pitchFamily="18" charset="0"/>
              </a:rPr>
              <a:t>холст, масло</a:t>
            </a:r>
          </a:p>
        </p:txBody>
      </p:sp>
      <p:pic>
        <p:nvPicPr>
          <p:cNvPr id="4" name="Picture 4" descr="http://izhig.ru/museum-izhmash/image/order-geroi-ussr.gif"/>
          <p:cNvPicPr>
            <a:picLocks noChangeAspect="1" noChangeArrowheads="1"/>
          </p:cNvPicPr>
          <p:nvPr/>
        </p:nvPicPr>
        <p:blipFill>
          <a:blip r:embed="rId3" cstate="print"/>
          <a:srcRect/>
          <a:stretch>
            <a:fillRect/>
          </a:stretch>
        </p:blipFill>
        <p:spPr bwMode="auto">
          <a:xfrm>
            <a:off x="899592" y="404664"/>
            <a:ext cx="350332" cy="641596"/>
          </a:xfrm>
          <a:prstGeom prst="rect">
            <a:avLst/>
          </a:prstGeom>
          <a:noFill/>
        </p:spPr>
      </p:pic>
      <p:sp>
        <p:nvSpPr>
          <p:cNvPr id="5" name="Прямоугольник 4"/>
          <p:cNvSpPr/>
          <p:nvPr/>
        </p:nvSpPr>
        <p:spPr>
          <a:xfrm>
            <a:off x="1619672" y="188640"/>
            <a:ext cx="7056784" cy="584775"/>
          </a:xfrm>
          <a:prstGeom prst="rect">
            <a:avLst/>
          </a:prstGeom>
        </p:spPr>
        <p:txBody>
          <a:bodyPr wrap="square">
            <a:spAutoFit/>
          </a:bodyPr>
          <a:lstStyle/>
          <a:p>
            <a:r>
              <a:rPr lang="ru-RU" sz="3200" dirty="0" smtClean="0">
                <a:solidFill>
                  <a:srgbClr val="FF0000"/>
                </a:solidFill>
              </a:rPr>
              <a:t>«</a:t>
            </a:r>
            <a:r>
              <a:rPr lang="ru-RU" sz="3200" b="1" i="1" dirty="0" smtClean="0">
                <a:solidFill>
                  <a:srgbClr val="FF0000"/>
                </a:solidFill>
                <a:latin typeface="Times New Roman" pitchFamily="18" charset="0"/>
                <a:cs typeface="Times New Roman" pitchFamily="18" charset="0"/>
              </a:rPr>
              <a:t>Избивали фашисты и мучили…»</a:t>
            </a:r>
            <a:endParaRPr lang="ru-RU" sz="3200" dirty="0"/>
          </a:p>
        </p:txBody>
      </p:sp>
      <p:sp>
        <p:nvSpPr>
          <p:cNvPr id="55297" name="Rectangle 1"/>
          <p:cNvSpPr>
            <a:spLocks noChangeArrowheads="1"/>
          </p:cNvSpPr>
          <p:nvPr/>
        </p:nvSpPr>
        <p:spPr bwMode="auto">
          <a:xfrm>
            <a:off x="323528" y="-6230734"/>
            <a:ext cx="2520280" cy="1166473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sz="1200" b="0" i="1"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lang="ru-RU" sz="1200" i="1" dirty="0" smtClean="0">
              <a:latin typeface="Times New Roman" pitchFamily="18" charset="0"/>
              <a:ea typeface="Calibri" pitchFamily="34"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ru-RU" sz="1200" b="0" i="1"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lang="ru-RU" sz="1200" i="1" dirty="0" smtClean="0">
              <a:latin typeface="Times New Roman" pitchFamily="18" charset="0"/>
              <a:ea typeface="Calibri" pitchFamily="34"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ru-RU" sz="1200" b="0" i="1"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lang="ru-RU" sz="1200" i="1" dirty="0" smtClean="0">
              <a:latin typeface="Times New Roman" pitchFamily="18" charset="0"/>
              <a:ea typeface="Calibri" pitchFamily="34"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ru-RU" sz="1200" b="0" i="1"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lang="ru-RU" sz="1200" i="1" dirty="0" smtClean="0">
              <a:latin typeface="Times New Roman" pitchFamily="18" charset="0"/>
              <a:ea typeface="Calibri" pitchFamily="34"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ru-RU" sz="1200" b="0" i="1"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lang="ru-RU" sz="1200" i="1" dirty="0" smtClean="0">
              <a:latin typeface="Times New Roman" pitchFamily="18" charset="0"/>
              <a:ea typeface="Calibri" pitchFamily="34"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ru-RU" sz="1200" b="0" i="1"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lang="ru-RU" sz="1200" i="1" dirty="0" smtClean="0">
              <a:latin typeface="Times New Roman" pitchFamily="18" charset="0"/>
              <a:ea typeface="Calibri" pitchFamily="34"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ru-RU" sz="1200" b="0" i="1"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lang="ru-RU" sz="1200" i="1" dirty="0" smtClean="0">
              <a:latin typeface="Times New Roman" pitchFamily="18" charset="0"/>
              <a:ea typeface="Calibri" pitchFamily="34"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ru-RU" sz="1200" b="0" i="1"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lang="ru-RU" sz="1200" i="1" dirty="0" smtClean="0">
              <a:latin typeface="Times New Roman" pitchFamily="18" charset="0"/>
              <a:ea typeface="Calibri" pitchFamily="34"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lang="ru-RU" sz="1200" i="1" dirty="0" smtClean="0">
              <a:latin typeface="Times New Roman" pitchFamily="18" charset="0"/>
              <a:ea typeface="Calibri" pitchFamily="34"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lang="ru-RU" sz="1200" i="1" dirty="0" smtClean="0">
              <a:latin typeface="Times New Roman" pitchFamily="18" charset="0"/>
              <a:ea typeface="Calibri" pitchFamily="34"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lang="ru-RU" sz="1200" i="1" dirty="0" smtClean="0">
              <a:latin typeface="Times New Roman" pitchFamily="18" charset="0"/>
              <a:ea typeface="Calibri" pitchFamily="34"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ru-RU" sz="2400" b="0" i="1"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lang="ru-RU" sz="2400" i="1" dirty="0" smtClean="0">
              <a:solidFill>
                <a:srgbClr val="002060"/>
              </a:solidFill>
              <a:latin typeface="Times New Roman" pitchFamily="18" charset="0"/>
              <a:ea typeface="Calibri" pitchFamily="34"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ru-RU" sz="2400" b="0" i="1"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lang="ru-RU" sz="2400" i="1" dirty="0" smtClean="0">
              <a:solidFill>
                <a:srgbClr val="002060"/>
              </a:solidFill>
              <a:latin typeface="Times New Roman" pitchFamily="18" charset="0"/>
              <a:ea typeface="Calibri" pitchFamily="34"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ru-RU" sz="2400" b="0" i="1"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lang="ru-RU" sz="2400" i="1" dirty="0" smtClean="0">
              <a:solidFill>
                <a:srgbClr val="002060"/>
              </a:solidFill>
              <a:latin typeface="Times New Roman" pitchFamily="18" charset="0"/>
              <a:ea typeface="Calibri" pitchFamily="34"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ru-RU" sz="2400" b="0" i="1"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lang="ru-RU" sz="2400" i="1" dirty="0" smtClean="0">
              <a:solidFill>
                <a:srgbClr val="002060"/>
              </a:solidFill>
              <a:latin typeface="Times New Roman" pitchFamily="18" charset="0"/>
              <a:ea typeface="Calibri" pitchFamily="34"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ru-RU" sz="2400" b="0" i="1"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lang="ru-RU" sz="2400" i="1" dirty="0" smtClean="0">
              <a:solidFill>
                <a:srgbClr val="002060"/>
              </a:solidFill>
              <a:latin typeface="Times New Roman" pitchFamily="18" charset="0"/>
              <a:ea typeface="Calibri" pitchFamily="34"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ru-RU" sz="2400" b="0" i="1"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ru-RU" sz="2000" b="1" i="1"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rPr>
              <a:t>Избивали фашисты и мучили, </a:t>
            </a:r>
            <a:endParaRPr kumimoji="0" lang="ru-RU" sz="2000" b="1" i="1" u="none" strike="noStrike" cap="none" normalizeH="0" baseline="0" dirty="0" smtClean="0">
              <a:ln>
                <a:noFill/>
              </a:ln>
              <a:solidFill>
                <a:srgbClr val="002060"/>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ru-RU" sz="2000" b="1" i="1"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rPr>
              <a:t>Выгоняли босой на мороз.</a:t>
            </a:r>
            <a:endParaRPr kumimoji="0" lang="ru-RU" sz="2000" b="1" i="1" u="none" strike="noStrike" cap="none" normalizeH="0" baseline="0" dirty="0" smtClean="0">
              <a:ln>
                <a:noFill/>
              </a:ln>
              <a:solidFill>
                <a:srgbClr val="002060"/>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ru-RU" sz="2000" b="1" i="1"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rPr>
              <a:t> Были руки верёвками скручены.</a:t>
            </a:r>
            <a:endParaRPr kumimoji="0" lang="ru-RU" sz="2000" b="1" i="1" u="none" strike="noStrike" cap="none" normalizeH="0" baseline="0" dirty="0" smtClean="0">
              <a:ln>
                <a:noFill/>
              </a:ln>
              <a:solidFill>
                <a:srgbClr val="002060"/>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ru-RU" sz="2000" b="1" i="1"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rPr>
              <a:t> Пять часов продолжался допрос. </a:t>
            </a:r>
            <a:endParaRPr kumimoji="0" lang="ru-RU" sz="2000" b="1" i="1" u="none" strike="noStrike" cap="none" normalizeH="0" baseline="0" dirty="0" smtClean="0">
              <a:ln>
                <a:noFill/>
              </a:ln>
              <a:solidFill>
                <a:srgbClr val="002060"/>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ru-RU" sz="2000" b="1" i="1"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rPr>
              <a:t>На лице твоём шрамы и ссадины, </a:t>
            </a:r>
            <a:endParaRPr kumimoji="0" lang="ru-RU" sz="2000" b="1" i="1" u="none" strike="noStrike" cap="none" normalizeH="0" baseline="0" dirty="0" smtClean="0">
              <a:ln>
                <a:noFill/>
              </a:ln>
              <a:solidFill>
                <a:srgbClr val="002060"/>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ru-RU" sz="2000" b="1" i="1"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rPr>
              <a:t>Но молчанье ответом врагу… </a:t>
            </a:r>
            <a:endParaRPr kumimoji="0" lang="ru-RU" sz="2000" b="1" i="1" u="none" strike="noStrike" cap="none" normalizeH="0" baseline="0" dirty="0" smtClean="0">
              <a:ln>
                <a:noFill/>
              </a:ln>
              <a:solidFill>
                <a:srgbClr val="002060"/>
              </a:solidFill>
              <a:effectLst/>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99592" y="188640"/>
            <a:ext cx="8064896" cy="1228998"/>
          </a:xfrm>
        </p:spPr>
        <p:txBody>
          <a:bodyPr>
            <a:noAutofit/>
          </a:bodyPr>
          <a:lstStyle/>
          <a:p>
            <a:r>
              <a:rPr lang="ru-RU" sz="3200" i="1" dirty="0" smtClean="0"/>
              <a:t/>
            </a:r>
            <a:br>
              <a:rPr lang="ru-RU" sz="3200" i="1" dirty="0" smtClean="0"/>
            </a:br>
            <a:r>
              <a:rPr lang="ru-RU" sz="3200" b="1" i="1" dirty="0" smtClean="0">
                <a:solidFill>
                  <a:srgbClr val="FF0000"/>
                </a:solidFill>
                <a:latin typeface="Times New Roman" pitchFamily="18" charset="0"/>
                <a:cs typeface="Times New Roman" pitchFamily="18" charset="0"/>
              </a:rPr>
              <a:t>Умирать мне не страшно, товарищи, </a:t>
            </a:r>
            <a:r>
              <a:rPr lang="ru-RU" sz="3200" b="1" dirty="0" smtClean="0">
                <a:solidFill>
                  <a:srgbClr val="FF0000"/>
                </a:solidFill>
                <a:latin typeface="Times New Roman" pitchFamily="18" charset="0"/>
                <a:cs typeface="Times New Roman" pitchFamily="18" charset="0"/>
              </a:rPr>
              <a:t/>
            </a:r>
            <a:br>
              <a:rPr lang="ru-RU" sz="3200" b="1" dirty="0" smtClean="0">
                <a:solidFill>
                  <a:srgbClr val="FF0000"/>
                </a:solidFill>
                <a:latin typeface="Times New Roman" pitchFamily="18" charset="0"/>
                <a:cs typeface="Times New Roman" pitchFamily="18" charset="0"/>
              </a:rPr>
            </a:br>
            <a:r>
              <a:rPr lang="ru-RU" sz="3200" b="1" i="1" dirty="0" smtClean="0">
                <a:solidFill>
                  <a:srgbClr val="FF0000"/>
                </a:solidFill>
                <a:latin typeface="Times New Roman" pitchFamily="18" charset="0"/>
                <a:cs typeface="Times New Roman" pitchFamily="18" charset="0"/>
              </a:rPr>
              <a:t>Мой народ отомстит за меня! </a:t>
            </a:r>
            <a:r>
              <a:rPr lang="ru-RU" sz="3200" dirty="0" smtClean="0"/>
              <a:t/>
            </a:r>
            <a:br>
              <a:rPr lang="ru-RU" sz="3200" dirty="0" smtClean="0"/>
            </a:br>
            <a:endParaRPr lang="ru-RU" sz="3200" b="1" i="1" dirty="0">
              <a:solidFill>
                <a:srgbClr val="FF0000"/>
              </a:solidFill>
              <a:latin typeface="Times New Roman" pitchFamily="18" charset="0"/>
              <a:cs typeface="Times New Roman" pitchFamily="18" charset="0"/>
            </a:endParaRPr>
          </a:p>
        </p:txBody>
      </p:sp>
      <p:pic>
        <p:nvPicPr>
          <p:cNvPr id="4" name="Picture 2"/>
          <p:cNvPicPr>
            <a:picLocks noGrp="1" noChangeAspect="1" noChangeArrowheads="1"/>
          </p:cNvPicPr>
          <p:nvPr>
            <p:ph idx="1"/>
          </p:nvPr>
        </p:nvPicPr>
        <p:blipFill>
          <a:blip r:embed="rId2" cstate="print"/>
          <a:srcRect/>
          <a:stretch>
            <a:fillRect/>
          </a:stretch>
        </p:blipFill>
        <p:spPr bwMode="auto">
          <a:xfrm>
            <a:off x="1331640" y="1412776"/>
            <a:ext cx="6552728" cy="4608512"/>
          </a:xfrm>
          <a:prstGeom prst="rect">
            <a:avLst/>
          </a:prstGeom>
          <a:noFill/>
          <a:ln w="9525">
            <a:noFill/>
            <a:miter lim="800000"/>
            <a:headEnd/>
            <a:tailEnd/>
          </a:ln>
        </p:spPr>
      </p:pic>
      <p:pic>
        <p:nvPicPr>
          <p:cNvPr id="5" name="Picture 4" descr="http://izhig.ru/museum-izhmash/image/order-geroi-ussr.gif"/>
          <p:cNvPicPr>
            <a:picLocks noChangeAspect="1" noChangeArrowheads="1"/>
          </p:cNvPicPr>
          <p:nvPr/>
        </p:nvPicPr>
        <p:blipFill>
          <a:blip r:embed="rId3" cstate="print"/>
          <a:srcRect/>
          <a:stretch>
            <a:fillRect/>
          </a:stretch>
        </p:blipFill>
        <p:spPr bwMode="auto">
          <a:xfrm>
            <a:off x="251520" y="404664"/>
            <a:ext cx="648072" cy="641596"/>
          </a:xfrm>
          <a:prstGeom prst="rect">
            <a:avLst/>
          </a:prstGeom>
          <a:noFill/>
        </p:spPr>
      </p:pic>
      <p:sp>
        <p:nvSpPr>
          <p:cNvPr id="18433" name="Rectangle 1"/>
          <p:cNvSpPr>
            <a:spLocks noChangeArrowheads="1"/>
          </p:cNvSpPr>
          <p:nvPr/>
        </p:nvSpPr>
        <p:spPr bwMode="auto">
          <a:xfrm>
            <a:off x="179512" y="6114194"/>
            <a:ext cx="8964488" cy="307777"/>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400" b="1" i="1" u="none" strike="noStrike" cap="none" normalizeH="0" baseline="0" dirty="0" smtClean="0">
                <a:ln>
                  <a:noFill/>
                </a:ln>
                <a:solidFill>
                  <a:srgbClr val="002060"/>
                </a:solidFill>
                <a:effectLst/>
                <a:latin typeface="Times New Roman" pitchFamily="18" charset="0"/>
                <a:ea typeface="Times New Roman" pitchFamily="18" charset="0"/>
                <a:cs typeface="Times New Roman" pitchFamily="18" charset="0"/>
              </a:rPr>
              <a:t>На грудь Зое</a:t>
            </a:r>
            <a:r>
              <a:rPr kumimoji="0" lang="ru-RU" sz="1400" b="1" i="1" u="none" strike="noStrike" cap="none" normalizeH="0" dirty="0" smtClean="0">
                <a:ln>
                  <a:noFill/>
                </a:ln>
                <a:solidFill>
                  <a:srgbClr val="002060"/>
                </a:solidFill>
                <a:effectLst/>
                <a:latin typeface="Times New Roman" pitchFamily="18" charset="0"/>
                <a:ea typeface="Times New Roman" pitchFamily="18" charset="0"/>
                <a:cs typeface="Times New Roman" pitchFamily="18" charset="0"/>
              </a:rPr>
              <a:t> </a:t>
            </a:r>
            <a:r>
              <a:rPr kumimoji="0" lang="ru-RU" sz="1400" b="1" i="1" u="none" strike="noStrike" cap="none" normalizeH="0" baseline="0" dirty="0" smtClean="0">
                <a:ln>
                  <a:noFill/>
                </a:ln>
                <a:solidFill>
                  <a:srgbClr val="002060"/>
                </a:solidFill>
                <a:effectLst/>
                <a:latin typeface="Times New Roman" pitchFamily="18" charset="0"/>
                <a:ea typeface="Times New Roman" pitchFamily="18" charset="0"/>
                <a:cs typeface="Times New Roman" pitchFamily="18" charset="0"/>
              </a:rPr>
              <a:t>повесили доску с надписью «Поджигатель». Так ее вывели на площадь, где стояла виселица</a:t>
            </a:r>
            <a:r>
              <a:rPr kumimoji="0" lang="ru-RU" sz="1400" b="0" i="0" u="none" strike="noStrike" cap="none" normalizeH="0" baseline="0" dirty="0" smtClean="0">
                <a:ln>
                  <a:noFill/>
                </a:ln>
                <a:solidFill>
                  <a:srgbClr val="1A1A1A"/>
                </a:solidFill>
                <a:effectLst/>
                <a:latin typeface="Tahoma" pitchFamily="34" charset="0"/>
                <a:ea typeface="Times New Roman" pitchFamily="18" charset="0"/>
                <a:cs typeface="Tahoma" pitchFamily="34" charset="0"/>
              </a:rPr>
              <a:t>.</a:t>
            </a:r>
            <a:endParaRPr kumimoji="0" lang="ru-RU" sz="14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23528" y="274638"/>
            <a:ext cx="8568952" cy="1143000"/>
          </a:xfrm>
        </p:spPr>
        <p:txBody>
          <a:bodyPr>
            <a:normAutofit fontScale="90000"/>
          </a:bodyPr>
          <a:lstStyle/>
          <a:p>
            <a:r>
              <a:rPr lang="ru-RU" dirty="0" smtClean="0">
                <a:solidFill>
                  <a:srgbClr val="FF0000"/>
                </a:solidFill>
              </a:rPr>
              <a:t>«</a:t>
            </a:r>
            <a:r>
              <a:rPr lang="ru-RU" sz="3600" b="1" i="1" dirty="0" smtClean="0">
                <a:solidFill>
                  <a:srgbClr val="FF0000"/>
                </a:solidFill>
                <a:latin typeface="Times New Roman" pitchFamily="18" charset="0"/>
                <a:cs typeface="Times New Roman" pitchFamily="18" charset="0"/>
              </a:rPr>
              <a:t>Прощайте, товарищи! Боритесь, не бойтесь! С нами Сталин! Сталин придет!..»</a:t>
            </a:r>
            <a:endParaRPr lang="ru-RU" sz="3600" b="1" i="1" dirty="0">
              <a:solidFill>
                <a:srgbClr val="FF0000"/>
              </a:solidFill>
              <a:latin typeface="Times New Roman" pitchFamily="18" charset="0"/>
              <a:cs typeface="Times New Roman" pitchFamily="18" charset="0"/>
            </a:endParaRPr>
          </a:p>
        </p:txBody>
      </p:sp>
      <p:pic>
        <p:nvPicPr>
          <p:cNvPr id="82946" name="Picture 2" descr="C:\Users\Acer\Desktop\0_c1c1c_2cd454a7_XXL.jpg"/>
          <p:cNvPicPr>
            <a:picLocks noChangeAspect="1" noChangeArrowheads="1"/>
          </p:cNvPicPr>
          <p:nvPr/>
        </p:nvPicPr>
        <p:blipFill>
          <a:blip r:embed="rId2" cstate="print"/>
          <a:srcRect/>
          <a:stretch>
            <a:fillRect/>
          </a:stretch>
        </p:blipFill>
        <p:spPr bwMode="auto">
          <a:xfrm>
            <a:off x="307723" y="1484784"/>
            <a:ext cx="3976245" cy="5118539"/>
          </a:xfrm>
          <a:prstGeom prst="rect">
            <a:avLst/>
          </a:prstGeom>
          <a:noFill/>
        </p:spPr>
      </p:pic>
      <p:sp>
        <p:nvSpPr>
          <p:cNvPr id="8" name="Прямоугольник 7"/>
          <p:cNvSpPr/>
          <p:nvPr/>
        </p:nvSpPr>
        <p:spPr>
          <a:xfrm>
            <a:off x="4788024" y="1556792"/>
            <a:ext cx="3672408" cy="4801314"/>
          </a:xfrm>
          <a:prstGeom prst="rect">
            <a:avLst/>
          </a:prstGeom>
        </p:spPr>
        <p:txBody>
          <a:bodyPr wrap="square">
            <a:spAutoFit/>
          </a:bodyPr>
          <a:lstStyle/>
          <a:p>
            <a:r>
              <a:rPr lang="ru-RU" b="1" i="1" dirty="0" smtClean="0">
                <a:solidFill>
                  <a:srgbClr val="002060"/>
                </a:solidFill>
                <a:latin typeface="Times New Roman" pitchFamily="18" charset="0"/>
                <a:cs typeface="Times New Roman" pitchFamily="18" charset="0"/>
              </a:rPr>
              <a:t>Утром построили виселицу, собрали население. В 10 часов 30 минут Зою вывели под руки 2 солдата, т.к. сама она идти не смогла, на грудь девушки повесили табличку с надписью  «Поджигатель домов».</a:t>
            </a:r>
            <a:r>
              <a:rPr lang="ru-RU" dirty="0" smtClean="0">
                <a:latin typeface="Times New Roman" pitchFamily="18" charset="0"/>
                <a:cs typeface="Times New Roman" pitchFamily="18" charset="0"/>
              </a:rPr>
              <a:t> </a:t>
            </a:r>
          </a:p>
          <a:p>
            <a:r>
              <a:rPr lang="ru-RU" b="1" i="1" dirty="0" smtClean="0">
                <a:solidFill>
                  <a:srgbClr val="002060"/>
                </a:solidFill>
                <a:latin typeface="Times New Roman" pitchFamily="18" charset="0"/>
                <a:cs typeface="Times New Roman" pitchFamily="18" charset="0"/>
              </a:rPr>
              <a:t>И уже без всякого приказа делает она последний шаг. Смело подымаешься сама ты. Шаг на ящик, к смерти и вперёд. Вкруг тебя немецкие солдаты, русская деревня, твой народ. Вот оно! Морозно, снежно, мглисто. Розовые дымы... Блеск дорог... Родина! Тупой сапог фашиста выбивает ящик из-под ног.</a:t>
            </a:r>
            <a:endParaRPr lang="ru-RU" b="1" i="1" dirty="0">
              <a:solidFill>
                <a:srgbClr val="002060"/>
              </a:solidFill>
              <a:latin typeface="Times New Roman" pitchFamily="18" charset="0"/>
              <a:cs typeface="Times New Roman" pitchFamily="18" charset="0"/>
            </a:endParaRPr>
          </a:p>
        </p:txBody>
      </p:sp>
      <p:pic>
        <p:nvPicPr>
          <p:cNvPr id="5" name="Picture 4" descr="http://izhig.ru/museum-izhmash/image/order-geroi-ussr.gif"/>
          <p:cNvPicPr>
            <a:picLocks noChangeAspect="1" noChangeArrowheads="1"/>
          </p:cNvPicPr>
          <p:nvPr/>
        </p:nvPicPr>
        <p:blipFill>
          <a:blip r:embed="rId3" cstate="print"/>
          <a:srcRect/>
          <a:stretch>
            <a:fillRect/>
          </a:stretch>
        </p:blipFill>
        <p:spPr bwMode="auto">
          <a:xfrm>
            <a:off x="251520" y="188640"/>
            <a:ext cx="350332" cy="641596"/>
          </a:xfrm>
          <a:prstGeom prst="rect">
            <a:avLst/>
          </a:prstGeom>
          <a:noFill/>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txBox="1">
            <a:spLocks noChangeArrowheads="1"/>
          </p:cNvSpPr>
          <p:nvPr/>
        </p:nvSpPr>
        <p:spPr>
          <a:xfrm>
            <a:off x="863600" y="928670"/>
            <a:ext cx="8280400" cy="2520950"/>
          </a:xfrm>
          <a:prstGeom prst="rect">
            <a:avLst/>
          </a:prstGeom>
          <a:noFill/>
        </p:spPr>
        <p:txBody>
          <a:bodyPr vert="horz" lIns="91440" tIns="45720" rIns="91440" bIns="45720" rtlCol="0">
            <a:normAutofit/>
          </a:bodyPr>
          <a:lstStyle/>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endParaRPr kumimoji="0" lang="ru-RU" sz="2000" b="1" i="1" u="none" strike="noStrike" kern="1200" cap="none" spc="0" normalizeH="0" baseline="0" noProof="0" dirty="0">
              <a:ln>
                <a:noFill/>
              </a:ln>
              <a:solidFill>
                <a:schemeClr val="accent6">
                  <a:lumMod val="50000"/>
                </a:schemeClr>
              </a:solidFill>
              <a:effectLst/>
              <a:uLnTx/>
              <a:uFillTx/>
              <a:latin typeface="Cambria" pitchFamily="18" charset="0"/>
              <a:ea typeface="+mn-ea"/>
              <a:cs typeface="+mn-cs"/>
            </a:endParaRPr>
          </a:p>
        </p:txBody>
      </p:sp>
      <p:sp>
        <p:nvSpPr>
          <p:cNvPr id="5" name="Rectangle 3"/>
          <p:cNvSpPr txBox="1">
            <a:spLocks noChangeArrowheads="1"/>
          </p:cNvSpPr>
          <p:nvPr/>
        </p:nvSpPr>
        <p:spPr>
          <a:xfrm>
            <a:off x="863600" y="5733256"/>
            <a:ext cx="7668840" cy="792088"/>
          </a:xfrm>
          <a:prstGeom prst="rect">
            <a:avLst/>
          </a:prstGeom>
          <a:noFill/>
        </p:spPr>
        <p:txBody>
          <a:bodyPr vert="horz" lIns="91440" tIns="45720" rIns="91440" bIns="45720" rtlCol="0">
            <a:normAutofit/>
          </a:bodyPr>
          <a:lstStyle/>
          <a:p>
            <a:pPr marL="342900" lvl="0" indent="-342900">
              <a:spcBef>
                <a:spcPct val="20000"/>
              </a:spcBef>
              <a:defRPr/>
            </a:pPr>
            <a:endParaRPr kumimoji="0" lang="ru-RU" sz="2000" b="1" i="1" u="none" strike="noStrike" kern="1200" cap="none" spc="0" normalizeH="0" baseline="0" noProof="0" dirty="0">
              <a:ln>
                <a:noFill/>
              </a:ln>
              <a:solidFill>
                <a:schemeClr val="accent6">
                  <a:lumMod val="50000"/>
                </a:schemeClr>
              </a:solidFill>
              <a:effectLst/>
              <a:uLnTx/>
              <a:uFillTx/>
              <a:latin typeface="Cambria" pitchFamily="18" charset="0"/>
              <a:ea typeface="+mn-ea"/>
              <a:cs typeface="+mn-cs"/>
            </a:endParaRPr>
          </a:p>
        </p:txBody>
      </p:sp>
      <p:pic>
        <p:nvPicPr>
          <p:cNvPr id="9" name="Рисунок 8" descr="x1-tanya.jpg"/>
          <p:cNvPicPr>
            <a:picLocks noChangeAspect="1"/>
          </p:cNvPicPr>
          <p:nvPr/>
        </p:nvPicPr>
        <p:blipFill>
          <a:blip r:embed="rId2" cstate="print"/>
          <a:stretch>
            <a:fillRect/>
          </a:stretch>
        </p:blipFill>
        <p:spPr>
          <a:xfrm>
            <a:off x="323529" y="1124744"/>
            <a:ext cx="5760639" cy="4680520"/>
          </a:xfrm>
          <a:prstGeom prst="rect">
            <a:avLst/>
          </a:prstGeom>
        </p:spPr>
      </p:pic>
      <p:sp>
        <p:nvSpPr>
          <p:cNvPr id="10" name="Прямоугольник 9"/>
          <p:cNvSpPr/>
          <p:nvPr/>
        </p:nvSpPr>
        <p:spPr>
          <a:xfrm>
            <a:off x="899592" y="5301208"/>
            <a:ext cx="7920880" cy="400110"/>
          </a:xfrm>
          <a:prstGeom prst="rect">
            <a:avLst/>
          </a:prstGeom>
        </p:spPr>
        <p:txBody>
          <a:bodyPr wrap="square">
            <a:spAutoFit/>
          </a:bodyPr>
          <a:lstStyle/>
          <a:p>
            <a:r>
              <a:rPr lang="ru-RU" sz="2000" b="1" i="1" dirty="0" smtClean="0">
                <a:solidFill>
                  <a:srgbClr val="7030A0"/>
                </a:solidFill>
                <a:latin typeface="Times New Roman" pitchFamily="18" charset="0"/>
                <a:cs typeface="Times New Roman" pitchFamily="18" charset="0"/>
              </a:rPr>
              <a:t> </a:t>
            </a:r>
            <a:endParaRPr lang="ru-RU" sz="2000" b="1" i="1" dirty="0">
              <a:solidFill>
                <a:srgbClr val="7030A0"/>
              </a:solidFill>
              <a:latin typeface="Times New Roman" pitchFamily="18" charset="0"/>
              <a:cs typeface="Times New Roman" pitchFamily="18" charset="0"/>
            </a:endParaRPr>
          </a:p>
        </p:txBody>
      </p:sp>
      <p:pic>
        <p:nvPicPr>
          <p:cNvPr id="11" name="Picture 4" descr="http://izhig.ru/museum-izhmash/image/order-geroi-ussr.gif"/>
          <p:cNvPicPr>
            <a:picLocks noChangeAspect="1" noChangeArrowheads="1"/>
          </p:cNvPicPr>
          <p:nvPr/>
        </p:nvPicPr>
        <p:blipFill>
          <a:blip r:embed="rId3" cstate="print"/>
          <a:srcRect/>
          <a:stretch>
            <a:fillRect/>
          </a:stretch>
        </p:blipFill>
        <p:spPr bwMode="auto">
          <a:xfrm>
            <a:off x="179512" y="116632"/>
            <a:ext cx="350332" cy="641596"/>
          </a:xfrm>
          <a:prstGeom prst="rect">
            <a:avLst/>
          </a:prstGeom>
          <a:noFill/>
        </p:spPr>
      </p:pic>
      <p:sp>
        <p:nvSpPr>
          <p:cNvPr id="7" name="Прямоугольник 6"/>
          <p:cNvSpPr/>
          <p:nvPr/>
        </p:nvSpPr>
        <p:spPr>
          <a:xfrm>
            <a:off x="683568" y="1"/>
            <a:ext cx="8460432" cy="1200329"/>
          </a:xfrm>
          <a:prstGeom prst="rect">
            <a:avLst/>
          </a:prstGeom>
        </p:spPr>
        <p:txBody>
          <a:bodyPr wrap="square">
            <a:spAutoFit/>
          </a:bodyPr>
          <a:lstStyle/>
          <a:p>
            <a:r>
              <a:rPr lang="ru-RU" sz="2400" b="1" i="1" dirty="0" smtClean="0">
                <a:solidFill>
                  <a:srgbClr val="FF0000"/>
                </a:solidFill>
                <a:latin typeface="Times New Roman" pitchFamily="18" charset="0"/>
                <a:cs typeface="Times New Roman" pitchFamily="18" charset="0"/>
              </a:rPr>
              <a:t>«Товарищи, победа будет за нами. Немецкие солдаты, пока не поздно, сдавайтесь в плен». «Советский Союз непобедим и не будет побежден !»</a:t>
            </a:r>
            <a:r>
              <a:rPr lang="ru-RU" sz="2400" b="1" i="1" dirty="0" smtClean="0">
                <a:solidFill>
                  <a:srgbClr val="002060"/>
                </a:solidFill>
                <a:latin typeface="Times New Roman" pitchFamily="18" charset="0"/>
                <a:cs typeface="Times New Roman" pitchFamily="18" charset="0"/>
              </a:rPr>
              <a:t> </a:t>
            </a:r>
            <a:endParaRPr lang="ru-RU" sz="2400" dirty="0"/>
          </a:p>
        </p:txBody>
      </p:sp>
      <p:sp>
        <p:nvSpPr>
          <p:cNvPr id="8" name="Прямоугольник 7"/>
          <p:cNvSpPr/>
          <p:nvPr/>
        </p:nvSpPr>
        <p:spPr>
          <a:xfrm>
            <a:off x="6228184" y="1196752"/>
            <a:ext cx="2808312" cy="4832092"/>
          </a:xfrm>
          <a:prstGeom prst="rect">
            <a:avLst/>
          </a:prstGeom>
        </p:spPr>
        <p:txBody>
          <a:bodyPr wrap="square">
            <a:spAutoFit/>
          </a:bodyPr>
          <a:lstStyle/>
          <a:p>
            <a:r>
              <a:rPr lang="ru-RU" sz="1400" b="1" i="1" dirty="0" smtClean="0">
                <a:solidFill>
                  <a:srgbClr val="002060"/>
                </a:solidFill>
                <a:latin typeface="Times New Roman" pitchFamily="18" charset="0"/>
                <a:cs typeface="Times New Roman" pitchFamily="18" charset="0"/>
              </a:rPr>
              <a:t>Деревянный помост с перекладиной, </a:t>
            </a:r>
          </a:p>
          <a:p>
            <a:r>
              <a:rPr lang="ru-RU" sz="1400" b="1" i="1" dirty="0" smtClean="0">
                <a:solidFill>
                  <a:srgbClr val="002060"/>
                </a:solidFill>
                <a:latin typeface="Times New Roman" pitchFamily="18" charset="0"/>
                <a:cs typeface="Times New Roman" pitchFamily="18" charset="0"/>
              </a:rPr>
              <a:t>Ты босая стоишь на снегу. </a:t>
            </a:r>
          </a:p>
          <a:p>
            <a:r>
              <a:rPr lang="ru-RU" sz="1400" b="1" i="1" dirty="0" smtClean="0">
                <a:solidFill>
                  <a:srgbClr val="002060"/>
                </a:solidFill>
                <a:latin typeface="Times New Roman" pitchFamily="18" charset="0"/>
                <a:cs typeface="Times New Roman" pitchFamily="18" charset="0"/>
              </a:rPr>
              <a:t>Нет, не плачут седые колхозники, </a:t>
            </a:r>
          </a:p>
          <a:p>
            <a:r>
              <a:rPr lang="ru-RU" sz="1400" b="1" i="1" dirty="0" smtClean="0">
                <a:solidFill>
                  <a:srgbClr val="002060"/>
                </a:solidFill>
                <a:latin typeface="Times New Roman" pitchFamily="18" charset="0"/>
                <a:cs typeface="Times New Roman" pitchFamily="18" charset="0"/>
              </a:rPr>
              <a:t>Утирая руками глаза,— </a:t>
            </a:r>
          </a:p>
          <a:p>
            <a:r>
              <a:rPr lang="ru-RU" sz="1400" b="1" i="1" dirty="0" smtClean="0">
                <a:solidFill>
                  <a:srgbClr val="002060"/>
                </a:solidFill>
                <a:latin typeface="Times New Roman" pitchFamily="18" charset="0"/>
                <a:cs typeface="Times New Roman" pitchFamily="18" charset="0"/>
              </a:rPr>
              <a:t>Это просто с мороза, на воздухе </a:t>
            </a:r>
          </a:p>
          <a:p>
            <a:r>
              <a:rPr lang="ru-RU" sz="1400" b="1" i="1" dirty="0" smtClean="0">
                <a:solidFill>
                  <a:srgbClr val="002060"/>
                </a:solidFill>
                <a:latin typeface="Times New Roman" pitchFamily="18" charset="0"/>
                <a:cs typeface="Times New Roman" pitchFamily="18" charset="0"/>
              </a:rPr>
              <a:t>Стариков прошибает слеза.</a:t>
            </a:r>
          </a:p>
          <a:p>
            <a:r>
              <a:rPr lang="ru-RU" sz="1400" b="1" i="1" dirty="0" smtClean="0">
                <a:solidFill>
                  <a:srgbClr val="002060"/>
                </a:solidFill>
                <a:latin typeface="Times New Roman" pitchFamily="18" charset="0"/>
                <a:cs typeface="Times New Roman" pitchFamily="18" charset="0"/>
              </a:rPr>
              <a:t> Юный голос звучит над пожарищем, </a:t>
            </a:r>
          </a:p>
          <a:p>
            <a:r>
              <a:rPr lang="ru-RU" sz="1400" b="1" i="1" dirty="0" smtClean="0">
                <a:solidFill>
                  <a:srgbClr val="002060"/>
                </a:solidFill>
                <a:latin typeface="Times New Roman" pitchFamily="18" charset="0"/>
                <a:cs typeface="Times New Roman" pitchFamily="18" charset="0"/>
              </a:rPr>
              <a:t>Над молчаньем морозного дня:</a:t>
            </a:r>
          </a:p>
          <a:p>
            <a:r>
              <a:rPr lang="ru-RU" sz="1400" b="1" i="1" dirty="0" smtClean="0">
                <a:solidFill>
                  <a:srgbClr val="002060"/>
                </a:solidFill>
                <a:latin typeface="Times New Roman" pitchFamily="18" charset="0"/>
                <a:cs typeface="Times New Roman" pitchFamily="18" charset="0"/>
              </a:rPr>
              <a:t>Умирать мне не страшно, товарищи, </a:t>
            </a:r>
          </a:p>
          <a:p>
            <a:r>
              <a:rPr lang="ru-RU" sz="1400" b="1" i="1" dirty="0" smtClean="0">
                <a:solidFill>
                  <a:srgbClr val="002060"/>
                </a:solidFill>
                <a:latin typeface="Times New Roman" pitchFamily="18" charset="0"/>
                <a:cs typeface="Times New Roman" pitchFamily="18" charset="0"/>
              </a:rPr>
              <a:t>Мой народ отомстит за меня! </a:t>
            </a:r>
          </a:p>
          <a:p>
            <a:r>
              <a:rPr lang="ru-RU" sz="1400" b="1" i="1" dirty="0" smtClean="0">
                <a:solidFill>
                  <a:srgbClr val="002060"/>
                </a:solidFill>
                <a:latin typeface="Times New Roman" pitchFamily="18" charset="0"/>
                <a:cs typeface="Times New Roman" pitchFamily="18" charset="0"/>
              </a:rPr>
              <a:t>Юный голос звучит над пожарищем, </a:t>
            </a:r>
          </a:p>
          <a:p>
            <a:r>
              <a:rPr lang="ru-RU" sz="1400" b="1" i="1" dirty="0" smtClean="0">
                <a:solidFill>
                  <a:srgbClr val="002060"/>
                </a:solidFill>
                <a:latin typeface="Times New Roman" pitchFamily="18" charset="0"/>
                <a:cs typeface="Times New Roman" pitchFamily="18" charset="0"/>
              </a:rPr>
              <a:t>Юный голос звенит на ветру: </a:t>
            </a:r>
          </a:p>
          <a:p>
            <a:r>
              <a:rPr lang="ru-RU" sz="1400" b="1" i="1" dirty="0" smtClean="0">
                <a:solidFill>
                  <a:srgbClr val="002060"/>
                </a:solidFill>
                <a:latin typeface="Times New Roman" pitchFamily="18" charset="0"/>
                <a:cs typeface="Times New Roman" pitchFamily="18" charset="0"/>
              </a:rPr>
              <a:t>Умирать мне не страшно, товарищи, </a:t>
            </a:r>
          </a:p>
          <a:p>
            <a:r>
              <a:rPr lang="ru-RU" sz="1400" b="1" i="1" dirty="0" smtClean="0">
                <a:solidFill>
                  <a:srgbClr val="002060"/>
                </a:solidFill>
                <a:latin typeface="Times New Roman" pitchFamily="18" charset="0"/>
                <a:cs typeface="Times New Roman" pitchFamily="18" charset="0"/>
              </a:rPr>
              <a:t>Я горда, что с победой умру. </a:t>
            </a:r>
          </a:p>
          <a:p>
            <a:endParaRPr lang="ru-RU" sz="1400" b="1" i="1" dirty="0" smtClean="0">
              <a:solidFill>
                <a:srgbClr val="002060"/>
              </a:solidFill>
              <a:latin typeface="Times New Roman" pitchFamily="18" charset="0"/>
              <a:cs typeface="Times New Roman" pitchFamily="18" charset="0"/>
            </a:endParaRPr>
          </a:p>
          <a:p>
            <a:endParaRPr lang="ru-RU" sz="1400" b="1" i="1" dirty="0">
              <a:solidFill>
                <a:srgbClr val="002060"/>
              </a:solidFill>
              <a:latin typeface="Times New Roman" pitchFamily="18" charset="0"/>
              <a:cs typeface="Times New Roman" pitchFamily="18" charset="0"/>
            </a:endParaRPr>
          </a:p>
        </p:txBody>
      </p:sp>
      <p:sp>
        <p:nvSpPr>
          <p:cNvPr id="12" name="Прямоугольник 11"/>
          <p:cNvSpPr/>
          <p:nvPr/>
        </p:nvSpPr>
        <p:spPr>
          <a:xfrm>
            <a:off x="467544" y="6198990"/>
            <a:ext cx="5856281" cy="369332"/>
          </a:xfrm>
          <a:prstGeom prst="rect">
            <a:avLst/>
          </a:prstGeom>
        </p:spPr>
        <p:txBody>
          <a:bodyPr wrap="square">
            <a:spAutoFit/>
          </a:bodyPr>
          <a:lstStyle/>
          <a:p>
            <a:r>
              <a:rPr lang="ru-RU" b="1" i="1" dirty="0" smtClean="0">
                <a:solidFill>
                  <a:srgbClr val="002060"/>
                </a:solidFill>
                <a:latin typeface="Times New Roman" pitchFamily="18" charset="0"/>
                <a:cs typeface="Times New Roman" pitchFamily="18" charset="0"/>
              </a:rPr>
              <a:t>Картина Кукрыниксов.  «Зоя Космодемьянская»</a:t>
            </a:r>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707904" y="1124744"/>
            <a:ext cx="5112568" cy="5256584"/>
          </a:xfrm>
        </p:spPr>
        <p:txBody>
          <a:bodyPr>
            <a:noAutofit/>
          </a:bodyPr>
          <a:lstStyle/>
          <a:p>
            <a:r>
              <a:rPr lang="ru-RU" sz="1800" b="1" i="1" dirty="0" smtClean="0">
                <a:solidFill>
                  <a:srgbClr val="002060"/>
                </a:solidFill>
                <a:latin typeface="Times New Roman" pitchFamily="18" charset="0"/>
                <a:cs typeface="Times New Roman" pitchFamily="18" charset="0"/>
              </a:rPr>
              <a:t>Но и над повешенной продолжали издеваться.</a:t>
            </a:r>
            <a:br>
              <a:rPr lang="ru-RU" sz="1800" b="1" i="1" dirty="0" smtClean="0">
                <a:solidFill>
                  <a:srgbClr val="002060"/>
                </a:solidFill>
                <a:latin typeface="Times New Roman" pitchFamily="18" charset="0"/>
                <a:cs typeface="Times New Roman" pitchFamily="18" charset="0"/>
              </a:rPr>
            </a:br>
            <a:r>
              <a:rPr lang="ru-RU" sz="1800" b="1" i="1" dirty="0" smtClean="0">
                <a:solidFill>
                  <a:srgbClr val="002060"/>
                </a:solidFill>
                <a:latin typeface="Times New Roman" pitchFamily="18" charset="0"/>
                <a:cs typeface="Times New Roman" pitchFamily="18" charset="0"/>
              </a:rPr>
              <a:t> Ее тело провисело полтора месяца, неоднократно подвергаясь надругательствам со стороны проходивших через деревню немецких солдат. Пьяные немецкие солдаты кололи ее штыками… Зое отрезали одну грудь.  Под Новый 1942 год пьяные немцы сорвали с повешенной одежду и в очередной раз надругались над телом, исколов его ножами </a:t>
            </a:r>
            <a:br>
              <a:rPr lang="ru-RU" sz="1800" b="1" i="1" dirty="0" smtClean="0">
                <a:solidFill>
                  <a:srgbClr val="002060"/>
                </a:solidFill>
                <a:latin typeface="Times New Roman" pitchFamily="18" charset="0"/>
                <a:cs typeface="Times New Roman" pitchFamily="18" charset="0"/>
              </a:rPr>
            </a:br>
            <a:r>
              <a:rPr lang="ru-RU" sz="1800" b="1" i="1" dirty="0" smtClean="0">
                <a:solidFill>
                  <a:srgbClr val="002060"/>
                </a:solidFill>
                <a:latin typeface="Times New Roman" pitchFamily="18" charset="0"/>
                <a:cs typeface="Times New Roman" pitchFamily="18" charset="0"/>
              </a:rPr>
              <a:t>За три дня до отступления немецкое командование приказало снять её с виселицы и зарыть в землю.</a:t>
            </a:r>
            <a:r>
              <a:rPr lang="ru-RU" sz="1800" dirty="0" smtClean="0"/>
              <a:t> </a:t>
            </a:r>
            <a:r>
              <a:rPr lang="ru-RU" sz="1800" b="1" i="1" dirty="0" smtClean="0">
                <a:solidFill>
                  <a:srgbClr val="002060"/>
                </a:solidFill>
                <a:latin typeface="Times New Roman" pitchFamily="18" charset="0"/>
                <a:cs typeface="Times New Roman" pitchFamily="18" charset="0"/>
              </a:rPr>
              <a:t>Она умерла во вражьем плену на фашистской дыбе, ни единым звуком не выдав своих страданий, не выдав своих товарищей. Она приняла мученическую смерть, как героиня, как дочь великого народа, которого никому и никогда не сломить! Память о ней живет вечно!</a:t>
            </a:r>
            <a:r>
              <a:rPr lang="ru-RU" sz="1800" dirty="0" smtClean="0"/>
              <a:t/>
            </a:r>
            <a:br>
              <a:rPr lang="ru-RU" sz="1800" dirty="0" smtClean="0"/>
            </a:br>
            <a:endParaRPr lang="ru-RU" sz="1800" b="1" i="1" dirty="0">
              <a:solidFill>
                <a:srgbClr val="002060"/>
              </a:solidFill>
              <a:latin typeface="Times New Roman" pitchFamily="18" charset="0"/>
              <a:cs typeface="Times New Roman" pitchFamily="18" charset="0"/>
            </a:endParaRPr>
          </a:p>
        </p:txBody>
      </p:sp>
      <p:pic>
        <p:nvPicPr>
          <p:cNvPr id="6" name="Содержимое 5" descr="indexb.jpg"/>
          <p:cNvPicPr>
            <a:picLocks noGrp="1" noChangeAspect="1"/>
          </p:cNvPicPr>
          <p:nvPr>
            <p:ph idx="1"/>
          </p:nvPr>
        </p:nvPicPr>
        <p:blipFill>
          <a:blip r:embed="rId2" cstate="print"/>
          <a:stretch>
            <a:fillRect/>
          </a:stretch>
        </p:blipFill>
        <p:spPr>
          <a:xfrm>
            <a:off x="539552" y="1196752"/>
            <a:ext cx="2952328" cy="4525963"/>
          </a:xfrm>
        </p:spPr>
      </p:pic>
      <p:pic>
        <p:nvPicPr>
          <p:cNvPr id="4" name="Picture 4" descr="http://izhig.ru/museum-izhmash/image/order-geroi-ussr.gif"/>
          <p:cNvPicPr>
            <a:picLocks noChangeAspect="1" noChangeArrowheads="1"/>
          </p:cNvPicPr>
          <p:nvPr/>
        </p:nvPicPr>
        <p:blipFill>
          <a:blip r:embed="rId3" cstate="print"/>
          <a:srcRect/>
          <a:stretch>
            <a:fillRect/>
          </a:stretch>
        </p:blipFill>
        <p:spPr bwMode="auto">
          <a:xfrm>
            <a:off x="899592" y="404664"/>
            <a:ext cx="350332" cy="641596"/>
          </a:xfrm>
          <a:prstGeom prst="rect">
            <a:avLst/>
          </a:prstGeom>
          <a:noFill/>
        </p:spPr>
      </p:pic>
      <p:sp>
        <p:nvSpPr>
          <p:cNvPr id="5" name="Прямоугольник 4"/>
          <p:cNvSpPr/>
          <p:nvPr/>
        </p:nvSpPr>
        <p:spPr>
          <a:xfrm>
            <a:off x="3635896" y="404664"/>
            <a:ext cx="4968552" cy="584775"/>
          </a:xfrm>
          <a:prstGeom prst="rect">
            <a:avLst/>
          </a:prstGeom>
        </p:spPr>
        <p:txBody>
          <a:bodyPr wrap="square">
            <a:spAutoFit/>
          </a:bodyPr>
          <a:lstStyle/>
          <a:p>
            <a:r>
              <a:rPr lang="ru-RU" sz="3200" b="1" i="1" dirty="0" smtClean="0">
                <a:solidFill>
                  <a:srgbClr val="FF0000"/>
                </a:solidFill>
                <a:latin typeface="Times New Roman" pitchFamily="18" charset="0"/>
                <a:cs typeface="Times New Roman" pitchFamily="18" charset="0"/>
              </a:rPr>
              <a:t>    Дочь великого народа</a:t>
            </a:r>
            <a:endParaRPr lang="ru-RU" sz="3200" i="1" dirty="0">
              <a:solidFill>
                <a:srgbClr val="FF0000"/>
              </a:solidFill>
              <a:latin typeface="Times New Roman" pitchFamily="18" charset="0"/>
              <a:cs typeface="Times New Roman" pitchFamily="18" charset="0"/>
            </a:endParaRP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Autofit/>
          </a:bodyPr>
          <a:lstStyle/>
          <a:p>
            <a:r>
              <a:rPr lang="ru-RU" sz="3600" b="1" i="1" dirty="0" smtClean="0">
                <a:solidFill>
                  <a:srgbClr val="FF0000"/>
                </a:solidFill>
                <a:latin typeface="Times New Roman" pitchFamily="18" charset="0"/>
                <a:cs typeface="Times New Roman" pitchFamily="18" charset="0"/>
              </a:rPr>
              <a:t>Жестокой смертью доказала, </a:t>
            </a:r>
            <a:br>
              <a:rPr lang="ru-RU" sz="3600" b="1" i="1" dirty="0" smtClean="0">
                <a:solidFill>
                  <a:srgbClr val="FF0000"/>
                </a:solidFill>
                <a:latin typeface="Times New Roman" pitchFamily="18" charset="0"/>
                <a:cs typeface="Times New Roman" pitchFamily="18" charset="0"/>
              </a:rPr>
            </a:br>
            <a:r>
              <a:rPr lang="ru-RU" sz="3600" b="1" i="1" dirty="0" smtClean="0">
                <a:solidFill>
                  <a:srgbClr val="FF0000"/>
                </a:solidFill>
                <a:latin typeface="Times New Roman" pitchFamily="18" charset="0"/>
                <a:cs typeface="Times New Roman" pitchFamily="18" charset="0"/>
              </a:rPr>
              <a:t>Что есть у Родины броня!</a:t>
            </a:r>
            <a:endParaRPr lang="ru-RU" sz="3600" b="1" i="1" dirty="0">
              <a:solidFill>
                <a:srgbClr val="FF0000"/>
              </a:solidFill>
              <a:latin typeface="Times New Roman" pitchFamily="18" charset="0"/>
              <a:cs typeface="Times New Roman" pitchFamily="18" charset="0"/>
            </a:endParaRPr>
          </a:p>
        </p:txBody>
      </p:sp>
      <p:pic>
        <p:nvPicPr>
          <p:cNvPr id="5" name="Picture 3" descr="C:\Users\Acer\Desktop\upload-11-pic905v-895x505-63389 (1).jpg"/>
          <p:cNvPicPr>
            <a:picLocks noChangeAspect="1" noChangeArrowheads="1"/>
          </p:cNvPicPr>
          <p:nvPr/>
        </p:nvPicPr>
        <p:blipFill>
          <a:blip r:embed="rId2" cstate="print"/>
          <a:srcRect/>
          <a:stretch>
            <a:fillRect/>
          </a:stretch>
        </p:blipFill>
        <p:spPr bwMode="auto">
          <a:xfrm>
            <a:off x="4427984" y="1484784"/>
            <a:ext cx="4248472" cy="3888432"/>
          </a:xfrm>
          <a:prstGeom prst="rect">
            <a:avLst/>
          </a:prstGeom>
          <a:noFill/>
        </p:spPr>
      </p:pic>
      <p:sp>
        <p:nvSpPr>
          <p:cNvPr id="6" name="Прямоугольник 5"/>
          <p:cNvSpPr/>
          <p:nvPr/>
        </p:nvSpPr>
        <p:spPr>
          <a:xfrm>
            <a:off x="4427984" y="5373216"/>
            <a:ext cx="4320480" cy="1200329"/>
          </a:xfrm>
          <a:prstGeom prst="rect">
            <a:avLst/>
          </a:prstGeom>
        </p:spPr>
        <p:txBody>
          <a:bodyPr wrap="square">
            <a:spAutoFit/>
          </a:bodyPr>
          <a:lstStyle/>
          <a:p>
            <a:r>
              <a:rPr lang="ru-RU" dirty="0" smtClean="0"/>
              <a:t> </a:t>
            </a:r>
            <a:r>
              <a:rPr lang="ru-RU" b="1" i="1" dirty="0" smtClean="0">
                <a:solidFill>
                  <a:srgbClr val="002060"/>
                </a:solidFill>
                <a:latin typeface="Times New Roman" pitchFamily="18" charset="0"/>
                <a:cs typeface="Times New Roman" pitchFamily="18" charset="0"/>
              </a:rPr>
              <a:t>7 мая 1942 года Зоя была перезахоронена на Новодевичьем кладбище в Москве.</a:t>
            </a:r>
            <a:br>
              <a:rPr lang="ru-RU" b="1" i="1" dirty="0" smtClean="0">
                <a:solidFill>
                  <a:srgbClr val="002060"/>
                </a:solidFill>
                <a:latin typeface="Times New Roman" pitchFamily="18" charset="0"/>
                <a:cs typeface="Times New Roman" pitchFamily="18" charset="0"/>
              </a:rPr>
            </a:br>
            <a:endParaRPr lang="ru-RU" b="1" i="1" dirty="0">
              <a:solidFill>
                <a:srgbClr val="002060"/>
              </a:solidFill>
              <a:latin typeface="Times New Roman" pitchFamily="18" charset="0"/>
              <a:cs typeface="Times New Roman" pitchFamily="18" charset="0"/>
            </a:endParaRPr>
          </a:p>
        </p:txBody>
      </p:sp>
      <p:sp>
        <p:nvSpPr>
          <p:cNvPr id="7" name="Прямоугольник 6"/>
          <p:cNvSpPr/>
          <p:nvPr/>
        </p:nvSpPr>
        <p:spPr>
          <a:xfrm>
            <a:off x="467544" y="1443841"/>
            <a:ext cx="3816424" cy="4247317"/>
          </a:xfrm>
          <a:prstGeom prst="rect">
            <a:avLst/>
          </a:prstGeom>
        </p:spPr>
        <p:txBody>
          <a:bodyPr wrap="square">
            <a:spAutoFit/>
          </a:bodyPr>
          <a:lstStyle/>
          <a:p>
            <a:r>
              <a:rPr lang="ru-RU" b="1" i="1" dirty="0" smtClean="0">
                <a:solidFill>
                  <a:srgbClr val="002060"/>
                </a:solidFill>
                <a:latin typeface="Times New Roman" pitchFamily="18" charset="0"/>
                <a:cs typeface="Times New Roman" pitchFamily="18" charset="0"/>
              </a:rPr>
              <a:t>Фашисты смертью наслаждались!</a:t>
            </a:r>
            <a:br>
              <a:rPr lang="ru-RU" b="1" i="1" dirty="0" smtClean="0">
                <a:solidFill>
                  <a:srgbClr val="002060"/>
                </a:solidFill>
                <a:latin typeface="Times New Roman" pitchFamily="18" charset="0"/>
                <a:cs typeface="Times New Roman" pitchFamily="18" charset="0"/>
              </a:rPr>
            </a:br>
            <a:r>
              <a:rPr lang="ru-RU" b="1" i="1" dirty="0" smtClean="0">
                <a:solidFill>
                  <a:srgbClr val="002060"/>
                </a:solidFill>
                <a:latin typeface="Times New Roman" pitchFamily="18" charset="0"/>
                <a:cs typeface="Times New Roman" pitchFamily="18" charset="0"/>
              </a:rPr>
              <a:t>Висела месяц на петле,</a:t>
            </a:r>
            <a:br>
              <a:rPr lang="ru-RU" b="1" i="1" dirty="0" smtClean="0">
                <a:solidFill>
                  <a:srgbClr val="002060"/>
                </a:solidFill>
                <a:latin typeface="Times New Roman" pitchFamily="18" charset="0"/>
                <a:cs typeface="Times New Roman" pitchFamily="18" charset="0"/>
              </a:rPr>
            </a:br>
            <a:r>
              <a:rPr lang="ru-RU" b="1" i="1" dirty="0" smtClean="0">
                <a:solidFill>
                  <a:srgbClr val="002060"/>
                </a:solidFill>
                <a:latin typeface="Times New Roman" pitchFamily="18" charset="0"/>
                <a:cs typeface="Times New Roman" pitchFamily="18" charset="0"/>
              </a:rPr>
              <a:t>Солдаты грубо надругались,</a:t>
            </a:r>
            <a:br>
              <a:rPr lang="ru-RU" b="1" i="1" dirty="0" smtClean="0">
                <a:solidFill>
                  <a:srgbClr val="002060"/>
                </a:solidFill>
                <a:latin typeface="Times New Roman" pitchFamily="18" charset="0"/>
                <a:cs typeface="Times New Roman" pitchFamily="18" charset="0"/>
              </a:rPr>
            </a:br>
            <a:r>
              <a:rPr lang="ru-RU" b="1" i="1" dirty="0" smtClean="0">
                <a:solidFill>
                  <a:srgbClr val="002060"/>
                </a:solidFill>
                <a:latin typeface="Times New Roman" pitchFamily="18" charset="0"/>
                <a:cs typeface="Times New Roman" pitchFamily="18" charset="0"/>
              </a:rPr>
              <a:t>Отрезав грудь, "навеселе".</a:t>
            </a:r>
            <a:br>
              <a:rPr lang="ru-RU" b="1" i="1" dirty="0" smtClean="0">
                <a:solidFill>
                  <a:srgbClr val="002060"/>
                </a:solidFill>
                <a:latin typeface="Times New Roman" pitchFamily="18" charset="0"/>
                <a:cs typeface="Times New Roman" pitchFamily="18" charset="0"/>
              </a:rPr>
            </a:br>
            <a:r>
              <a:rPr lang="ru-RU" b="1" i="1" dirty="0" smtClean="0">
                <a:solidFill>
                  <a:srgbClr val="002060"/>
                </a:solidFill>
                <a:latin typeface="Times New Roman" pitchFamily="18" charset="0"/>
                <a:cs typeface="Times New Roman" pitchFamily="18" charset="0"/>
              </a:rPr>
              <a:t/>
            </a:r>
            <a:br>
              <a:rPr lang="ru-RU" b="1" i="1" dirty="0" smtClean="0">
                <a:solidFill>
                  <a:srgbClr val="002060"/>
                </a:solidFill>
                <a:latin typeface="Times New Roman" pitchFamily="18" charset="0"/>
                <a:cs typeface="Times New Roman" pitchFamily="18" charset="0"/>
              </a:rPr>
            </a:br>
            <a:r>
              <a:rPr lang="ru-RU" b="1" i="1" dirty="0" smtClean="0">
                <a:solidFill>
                  <a:srgbClr val="002060"/>
                </a:solidFill>
                <a:latin typeface="Times New Roman" pitchFamily="18" charset="0"/>
                <a:cs typeface="Times New Roman" pitchFamily="18" charset="0"/>
              </a:rPr>
              <a:t>Сорвав одежду сапогами,</a:t>
            </a:r>
            <a:br>
              <a:rPr lang="ru-RU" b="1" i="1" dirty="0" smtClean="0">
                <a:solidFill>
                  <a:srgbClr val="002060"/>
                </a:solidFill>
                <a:latin typeface="Times New Roman" pitchFamily="18" charset="0"/>
                <a:cs typeface="Times New Roman" pitchFamily="18" charset="0"/>
              </a:rPr>
            </a:br>
            <a:r>
              <a:rPr lang="ru-RU" b="1" i="1" dirty="0" smtClean="0">
                <a:solidFill>
                  <a:srgbClr val="002060"/>
                </a:solidFill>
                <a:latin typeface="Times New Roman" pitchFamily="18" charset="0"/>
                <a:cs typeface="Times New Roman" pitchFamily="18" charset="0"/>
              </a:rPr>
              <a:t>Перед толпою обнажив,</a:t>
            </a:r>
            <a:br>
              <a:rPr lang="ru-RU" b="1" i="1" dirty="0" smtClean="0">
                <a:solidFill>
                  <a:srgbClr val="002060"/>
                </a:solidFill>
                <a:latin typeface="Times New Roman" pitchFamily="18" charset="0"/>
                <a:cs typeface="Times New Roman" pitchFamily="18" charset="0"/>
              </a:rPr>
            </a:br>
            <a:r>
              <a:rPr lang="ru-RU" b="1" i="1" dirty="0" smtClean="0">
                <a:solidFill>
                  <a:srgbClr val="002060"/>
                </a:solidFill>
                <a:latin typeface="Times New Roman" pitchFamily="18" charset="0"/>
                <a:cs typeface="Times New Roman" pitchFamily="18" charset="0"/>
              </a:rPr>
              <a:t>Кололи, резали ножами,</a:t>
            </a:r>
            <a:br>
              <a:rPr lang="ru-RU" b="1" i="1" dirty="0" smtClean="0">
                <a:solidFill>
                  <a:srgbClr val="002060"/>
                </a:solidFill>
                <a:latin typeface="Times New Roman" pitchFamily="18" charset="0"/>
                <a:cs typeface="Times New Roman" pitchFamily="18" charset="0"/>
              </a:rPr>
            </a:br>
            <a:r>
              <a:rPr lang="ru-RU" b="1" i="1" dirty="0" smtClean="0">
                <a:solidFill>
                  <a:srgbClr val="002060"/>
                </a:solidFill>
                <a:latin typeface="Times New Roman" pitchFamily="18" charset="0"/>
                <a:cs typeface="Times New Roman" pitchFamily="18" charset="0"/>
              </a:rPr>
              <a:t>НЕПРАВДА! Образ Зои жив!</a:t>
            </a:r>
            <a:br>
              <a:rPr lang="ru-RU" b="1" i="1" dirty="0" smtClean="0">
                <a:solidFill>
                  <a:srgbClr val="002060"/>
                </a:solidFill>
                <a:latin typeface="Times New Roman" pitchFamily="18" charset="0"/>
                <a:cs typeface="Times New Roman" pitchFamily="18" charset="0"/>
              </a:rPr>
            </a:br>
            <a:r>
              <a:rPr lang="ru-RU" b="1" i="1" dirty="0" smtClean="0">
                <a:solidFill>
                  <a:srgbClr val="002060"/>
                </a:solidFill>
                <a:latin typeface="Times New Roman" pitchFamily="18" charset="0"/>
                <a:cs typeface="Times New Roman" pitchFamily="18" charset="0"/>
              </a:rPr>
              <a:t/>
            </a:r>
            <a:br>
              <a:rPr lang="ru-RU" b="1" i="1" dirty="0" smtClean="0">
                <a:solidFill>
                  <a:srgbClr val="002060"/>
                </a:solidFill>
                <a:latin typeface="Times New Roman" pitchFamily="18" charset="0"/>
                <a:cs typeface="Times New Roman" pitchFamily="18" charset="0"/>
              </a:rPr>
            </a:br>
            <a:r>
              <a:rPr lang="ru-RU" b="1" i="1" dirty="0" smtClean="0">
                <a:solidFill>
                  <a:srgbClr val="002060"/>
                </a:solidFill>
                <a:latin typeface="Times New Roman" pitchFamily="18" charset="0"/>
                <a:cs typeface="Times New Roman" pitchFamily="18" charset="0"/>
              </a:rPr>
              <a:t>Пред мужеством её и волей,</a:t>
            </a:r>
            <a:br>
              <a:rPr lang="ru-RU" b="1" i="1" dirty="0" smtClean="0">
                <a:solidFill>
                  <a:srgbClr val="002060"/>
                </a:solidFill>
                <a:latin typeface="Times New Roman" pitchFamily="18" charset="0"/>
                <a:cs typeface="Times New Roman" pitchFamily="18" charset="0"/>
              </a:rPr>
            </a:br>
            <a:r>
              <a:rPr lang="ru-RU" b="1" i="1" dirty="0" smtClean="0">
                <a:solidFill>
                  <a:srgbClr val="002060"/>
                </a:solidFill>
                <a:latin typeface="Times New Roman" pitchFamily="18" charset="0"/>
                <a:cs typeface="Times New Roman" pitchFamily="18" charset="0"/>
              </a:rPr>
              <a:t>Склоняют "головы" года,</a:t>
            </a:r>
            <a:br>
              <a:rPr lang="ru-RU" b="1" i="1" dirty="0" smtClean="0">
                <a:solidFill>
                  <a:srgbClr val="002060"/>
                </a:solidFill>
                <a:latin typeface="Times New Roman" pitchFamily="18" charset="0"/>
                <a:cs typeface="Times New Roman" pitchFamily="18" charset="0"/>
              </a:rPr>
            </a:br>
            <a:r>
              <a:rPr lang="ru-RU" b="1" i="1" dirty="0" smtClean="0">
                <a:solidFill>
                  <a:srgbClr val="002060"/>
                </a:solidFill>
                <a:latin typeface="Times New Roman" pitchFamily="18" charset="0"/>
                <a:cs typeface="Times New Roman" pitchFamily="18" charset="0"/>
              </a:rPr>
              <a:t>Девчоночка с тяжёлой долей,</a:t>
            </a:r>
            <a:br>
              <a:rPr lang="ru-RU" b="1" i="1" dirty="0" smtClean="0">
                <a:solidFill>
                  <a:srgbClr val="002060"/>
                </a:solidFill>
                <a:latin typeface="Times New Roman" pitchFamily="18" charset="0"/>
                <a:cs typeface="Times New Roman" pitchFamily="18" charset="0"/>
              </a:rPr>
            </a:br>
            <a:r>
              <a:rPr lang="ru-RU" b="1" i="1" dirty="0" smtClean="0">
                <a:solidFill>
                  <a:srgbClr val="002060"/>
                </a:solidFill>
                <a:latin typeface="Times New Roman" pitchFamily="18" charset="0"/>
                <a:cs typeface="Times New Roman" pitchFamily="18" charset="0"/>
              </a:rPr>
              <a:t>Ты в нашем сердце навсегда!</a:t>
            </a:r>
            <a:endParaRPr lang="ru-RU" b="1" i="1" dirty="0">
              <a:solidFill>
                <a:srgbClr val="002060"/>
              </a:solidFill>
              <a:latin typeface="Times New Roman" pitchFamily="18" charset="0"/>
              <a:cs typeface="Times New Roman" pitchFamily="18" charset="0"/>
            </a:endParaRPr>
          </a:p>
        </p:txBody>
      </p:sp>
      <p:pic>
        <p:nvPicPr>
          <p:cNvPr id="8" name="Picture 4" descr="http://izhig.ru/museum-izhmash/image/order-geroi-ussr.gif"/>
          <p:cNvPicPr>
            <a:picLocks noChangeAspect="1" noChangeArrowheads="1"/>
          </p:cNvPicPr>
          <p:nvPr/>
        </p:nvPicPr>
        <p:blipFill>
          <a:blip r:embed="rId3" cstate="print"/>
          <a:srcRect/>
          <a:stretch>
            <a:fillRect/>
          </a:stretch>
        </p:blipFill>
        <p:spPr bwMode="auto">
          <a:xfrm>
            <a:off x="251520" y="188640"/>
            <a:ext cx="350332" cy="641596"/>
          </a:xfrm>
          <a:prstGeom prst="rect">
            <a:avLst/>
          </a:prstGeom>
          <a:noFill/>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259632" y="274638"/>
            <a:ext cx="4464496" cy="1143000"/>
          </a:xfrm>
        </p:spPr>
        <p:txBody>
          <a:bodyPr>
            <a:normAutofit/>
          </a:bodyPr>
          <a:lstStyle/>
          <a:p>
            <a:r>
              <a:rPr lang="ru-RU" b="1" i="1" dirty="0" smtClean="0">
                <a:solidFill>
                  <a:srgbClr val="FF0000"/>
                </a:solidFill>
                <a:latin typeface="Times New Roman" pitchFamily="18" charset="0"/>
                <a:cs typeface="Times New Roman" pitchFamily="18" charset="0"/>
              </a:rPr>
              <a:t>Очерк «Таня»  </a:t>
            </a:r>
            <a:endParaRPr lang="ru-RU" b="1" i="1" dirty="0">
              <a:solidFill>
                <a:srgbClr val="FF0000"/>
              </a:solidFill>
              <a:latin typeface="Times New Roman" pitchFamily="18" charset="0"/>
              <a:cs typeface="Times New Roman" pitchFamily="18" charset="0"/>
            </a:endParaRPr>
          </a:p>
        </p:txBody>
      </p:sp>
      <p:pic>
        <p:nvPicPr>
          <p:cNvPr id="7" name="Picture 4" descr="http://izhig.ru/museum-izhmash/image/order-geroi-ussr.gif"/>
          <p:cNvPicPr>
            <a:picLocks noChangeAspect="1" noChangeArrowheads="1"/>
          </p:cNvPicPr>
          <p:nvPr/>
        </p:nvPicPr>
        <p:blipFill>
          <a:blip r:embed="rId2" cstate="print"/>
          <a:srcRect/>
          <a:stretch>
            <a:fillRect/>
          </a:stretch>
        </p:blipFill>
        <p:spPr bwMode="auto">
          <a:xfrm>
            <a:off x="179512" y="332656"/>
            <a:ext cx="576064" cy="720080"/>
          </a:xfrm>
          <a:prstGeom prst="rect">
            <a:avLst/>
          </a:prstGeom>
          <a:noFill/>
        </p:spPr>
      </p:pic>
      <p:sp>
        <p:nvSpPr>
          <p:cNvPr id="23554" name="AutoShape 2" descr="https://fs00.infourok.ru/images/doc/306/306011/img1.jp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1" name="Прямоугольник 10"/>
          <p:cNvSpPr/>
          <p:nvPr/>
        </p:nvSpPr>
        <p:spPr>
          <a:xfrm>
            <a:off x="5868144" y="2348880"/>
            <a:ext cx="2952328" cy="3477875"/>
          </a:xfrm>
          <a:prstGeom prst="rect">
            <a:avLst/>
          </a:prstGeom>
        </p:spPr>
        <p:txBody>
          <a:bodyPr wrap="square">
            <a:spAutoFit/>
          </a:bodyPr>
          <a:lstStyle/>
          <a:p>
            <a:r>
              <a:rPr lang="ru-RU" dirty="0" smtClean="0"/>
              <a:t> </a:t>
            </a:r>
            <a:r>
              <a:rPr lang="ru-RU" sz="2000" b="1" i="1" dirty="0" smtClean="0">
                <a:solidFill>
                  <a:srgbClr val="002060"/>
                </a:solidFill>
                <a:latin typeface="Times New Roman" pitchFamily="18" charset="0"/>
                <a:cs typeface="Times New Roman" pitchFamily="18" charset="0"/>
              </a:rPr>
              <a:t>Позже в январе 1942 года на место казни приехал журналист Петр Лидов и написал очерк «Таня». Так назвала себя Зоя в плену. Это первый очерк о Зое Космодемьянской. Петр Лидов писал его, не зная еще подлинного имени героини</a:t>
            </a:r>
            <a:endParaRPr lang="ru-RU" sz="2000" b="1" i="1" dirty="0">
              <a:solidFill>
                <a:srgbClr val="002060"/>
              </a:solidFill>
              <a:latin typeface="Times New Roman" pitchFamily="18" charset="0"/>
              <a:cs typeface="Times New Roman" pitchFamily="18" charset="0"/>
            </a:endParaRPr>
          </a:p>
        </p:txBody>
      </p:sp>
      <p:pic>
        <p:nvPicPr>
          <p:cNvPr id="12" name="Рисунок 11" descr="http://xn--h1aagokeh.xn--p1ai/wp-content/uploads/2017/01/3.png"/>
          <p:cNvPicPr/>
          <p:nvPr/>
        </p:nvPicPr>
        <p:blipFill>
          <a:blip r:embed="rId3" cstate="print"/>
          <a:srcRect/>
          <a:stretch>
            <a:fillRect/>
          </a:stretch>
        </p:blipFill>
        <p:spPr bwMode="auto">
          <a:xfrm>
            <a:off x="251520" y="1700808"/>
            <a:ext cx="5472607" cy="4824536"/>
          </a:xfrm>
          <a:prstGeom prst="rect">
            <a:avLst/>
          </a:prstGeom>
          <a:noFill/>
          <a:ln w="9525">
            <a:noFill/>
            <a:miter lim="800000"/>
            <a:headEnd/>
            <a:tailEnd/>
          </a:ln>
        </p:spPr>
      </p:pic>
      <p:pic>
        <p:nvPicPr>
          <p:cNvPr id="84994" name="Picture 2" descr="111"/>
          <p:cNvPicPr>
            <a:picLocks noChangeAspect="1" noChangeArrowheads="1"/>
          </p:cNvPicPr>
          <p:nvPr/>
        </p:nvPicPr>
        <p:blipFill>
          <a:blip r:embed="rId4" cstate="print"/>
          <a:srcRect/>
          <a:stretch>
            <a:fillRect/>
          </a:stretch>
        </p:blipFill>
        <p:spPr bwMode="auto">
          <a:xfrm>
            <a:off x="6156176" y="188640"/>
            <a:ext cx="2664296" cy="2088232"/>
          </a:xfrm>
          <a:prstGeom prst="rect">
            <a:avLst/>
          </a:prstGeom>
          <a:noFill/>
        </p:spPr>
      </p:pic>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Autofit/>
          </a:bodyPr>
          <a:lstStyle/>
          <a:p>
            <a:r>
              <a:rPr lang="ru-RU" sz="3600" b="1" i="1" dirty="0" smtClean="0">
                <a:solidFill>
                  <a:srgbClr val="FF0000"/>
                </a:solidFill>
                <a:latin typeface="Times New Roman" pitchFamily="18" charset="0"/>
                <a:cs typeface="Times New Roman" pitchFamily="18" charset="0"/>
              </a:rPr>
              <a:t>Первая женщина на войне, получившая высокого Звания Героя</a:t>
            </a:r>
            <a:endParaRPr lang="ru-RU" sz="3600" b="1" i="1" dirty="0">
              <a:solidFill>
                <a:srgbClr val="FF0000"/>
              </a:solidFill>
              <a:latin typeface="Times New Roman" pitchFamily="18" charset="0"/>
              <a:cs typeface="Times New Roman" pitchFamily="18" charset="0"/>
            </a:endParaRPr>
          </a:p>
        </p:txBody>
      </p:sp>
      <p:sp>
        <p:nvSpPr>
          <p:cNvPr id="3" name="Содержимое 2"/>
          <p:cNvSpPr>
            <a:spLocks noGrp="1"/>
          </p:cNvSpPr>
          <p:nvPr>
            <p:ph idx="1"/>
          </p:nvPr>
        </p:nvSpPr>
        <p:spPr>
          <a:xfrm>
            <a:off x="4932040" y="1600200"/>
            <a:ext cx="3960440" cy="4525963"/>
          </a:xfrm>
        </p:spPr>
        <p:txBody>
          <a:bodyPr>
            <a:normAutofit fontScale="77500" lnSpcReduction="20000"/>
          </a:bodyPr>
          <a:lstStyle/>
          <a:p>
            <a:pPr>
              <a:buNone/>
            </a:pPr>
            <a:r>
              <a:rPr lang="ru-RU" dirty="0" smtClean="0"/>
              <a:t>   </a:t>
            </a:r>
            <a:r>
              <a:rPr lang="ru-RU" sz="2600" b="1" i="1" dirty="0" smtClean="0">
                <a:solidFill>
                  <a:srgbClr val="002060"/>
                </a:solidFill>
                <a:latin typeface="Times New Roman" pitchFamily="18" charset="0"/>
                <a:cs typeface="Times New Roman" pitchFamily="18" charset="0"/>
              </a:rPr>
              <a:t>Сталин, зная о подвиге Тани, то есть, зная о совершенно неадекватных зверствах немцев не только по газетным сообщениям, а по каким-то иным донесениям, осветил её подвиг как один из основных в России и СССР, именно потому, что совершила Таня подвиг настоящий.</a:t>
            </a:r>
          </a:p>
          <a:p>
            <a:pPr>
              <a:buNone/>
            </a:pPr>
            <a:r>
              <a:rPr lang="ru-RU" sz="2600" b="1" i="1" dirty="0" smtClean="0">
                <a:solidFill>
                  <a:srgbClr val="002060"/>
                </a:solidFill>
                <a:latin typeface="Times New Roman" pitchFamily="18" charset="0"/>
                <a:cs typeface="Times New Roman" pitchFamily="18" charset="0"/>
              </a:rPr>
              <a:t>     Зоя Космодемьянская первая женщина, которой в Великую Отечественную войну  было присвоено звания Героя Советского Союза</a:t>
            </a:r>
          </a:p>
          <a:p>
            <a:pPr>
              <a:buNone/>
            </a:pPr>
            <a:r>
              <a:rPr lang="ru-RU" sz="2600" b="1" i="1" dirty="0" smtClean="0">
                <a:solidFill>
                  <a:srgbClr val="002060"/>
                </a:solidFill>
                <a:latin typeface="Times New Roman" pitchFamily="18" charset="0"/>
                <a:cs typeface="Times New Roman" pitchFamily="18" charset="0"/>
              </a:rPr>
              <a:t>      (16.02.1942 г.).</a:t>
            </a:r>
          </a:p>
          <a:p>
            <a:endParaRPr lang="ru-RU" dirty="0"/>
          </a:p>
        </p:txBody>
      </p:sp>
      <p:pic>
        <p:nvPicPr>
          <p:cNvPr id="40962" name="Рисунок 1" descr="http://devushkizazou.ucoz.ru/_ph/29/501366884.jpg"/>
          <p:cNvPicPr>
            <a:picLocks noChangeAspect="1" noChangeArrowheads="1"/>
          </p:cNvPicPr>
          <p:nvPr/>
        </p:nvPicPr>
        <p:blipFill>
          <a:blip r:embed="rId2" cstate="print"/>
          <a:srcRect/>
          <a:stretch>
            <a:fillRect/>
          </a:stretch>
        </p:blipFill>
        <p:spPr bwMode="auto">
          <a:xfrm>
            <a:off x="251520" y="1700808"/>
            <a:ext cx="4968552" cy="4248472"/>
          </a:xfrm>
          <a:prstGeom prst="rect">
            <a:avLst/>
          </a:prstGeom>
          <a:noFill/>
          <a:ln w="9525">
            <a:noFill/>
            <a:miter lim="800000"/>
            <a:headEnd/>
            <a:tailEnd/>
          </a:ln>
        </p:spPr>
      </p:pic>
      <p:pic>
        <p:nvPicPr>
          <p:cNvPr id="5" name="Picture 4" descr="http://izhig.ru/museum-izhmash/image/order-geroi-ussr.gif"/>
          <p:cNvPicPr>
            <a:picLocks noChangeAspect="1" noChangeArrowheads="1"/>
          </p:cNvPicPr>
          <p:nvPr/>
        </p:nvPicPr>
        <p:blipFill>
          <a:blip r:embed="rId3" cstate="print"/>
          <a:srcRect/>
          <a:stretch>
            <a:fillRect/>
          </a:stretch>
        </p:blipFill>
        <p:spPr bwMode="auto">
          <a:xfrm>
            <a:off x="971600" y="404664"/>
            <a:ext cx="350332" cy="641596"/>
          </a:xfrm>
          <a:prstGeom prst="rect">
            <a:avLst/>
          </a:prstGeom>
          <a:noFill/>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descr="1321762863_swalker.ru_shura.jpg"/>
          <p:cNvPicPr>
            <a:picLocks noChangeAspect="1"/>
          </p:cNvPicPr>
          <p:nvPr/>
        </p:nvPicPr>
        <p:blipFill>
          <a:blip r:embed="rId2" cstate="print"/>
          <a:stretch>
            <a:fillRect/>
          </a:stretch>
        </p:blipFill>
        <p:spPr>
          <a:xfrm>
            <a:off x="5004049" y="1196752"/>
            <a:ext cx="3528392" cy="4968552"/>
          </a:xfrm>
          <a:prstGeom prst="rect">
            <a:avLst/>
          </a:prstGeom>
        </p:spPr>
      </p:pic>
      <p:sp>
        <p:nvSpPr>
          <p:cNvPr id="3" name="Прямоугольник 2"/>
          <p:cNvSpPr/>
          <p:nvPr/>
        </p:nvSpPr>
        <p:spPr>
          <a:xfrm>
            <a:off x="755576" y="404664"/>
            <a:ext cx="7992887" cy="584775"/>
          </a:xfrm>
          <a:prstGeom prst="rect">
            <a:avLst/>
          </a:prstGeom>
        </p:spPr>
        <p:txBody>
          <a:bodyPr wrap="square">
            <a:spAutoFit/>
          </a:bodyPr>
          <a:lstStyle/>
          <a:p>
            <a:pPr algn="ctr"/>
            <a:r>
              <a:rPr lang="ru-RU" sz="3200" b="1" i="1" dirty="0" smtClean="0">
                <a:solidFill>
                  <a:srgbClr val="FF0000"/>
                </a:solidFill>
                <a:latin typeface="Times New Roman" pitchFamily="18" charset="0"/>
                <a:cs typeface="Times New Roman" pitchFamily="18" charset="0"/>
              </a:rPr>
              <a:t>Танкист Александр    Космодемьянский</a:t>
            </a:r>
            <a:endParaRPr lang="ru-RU" sz="3200" b="1" i="1" dirty="0">
              <a:solidFill>
                <a:srgbClr val="FF0000"/>
              </a:solidFill>
              <a:latin typeface="Times New Roman" pitchFamily="18" charset="0"/>
              <a:cs typeface="Times New Roman" pitchFamily="18" charset="0"/>
            </a:endParaRPr>
          </a:p>
        </p:txBody>
      </p:sp>
      <p:pic>
        <p:nvPicPr>
          <p:cNvPr id="4" name="Picture 4" descr="http://izhig.ru/museum-izhmash/image/order-geroi-ussr.gif"/>
          <p:cNvPicPr>
            <a:picLocks noChangeAspect="1" noChangeArrowheads="1"/>
          </p:cNvPicPr>
          <p:nvPr/>
        </p:nvPicPr>
        <p:blipFill>
          <a:blip r:embed="rId3" cstate="print"/>
          <a:srcRect/>
          <a:stretch>
            <a:fillRect/>
          </a:stretch>
        </p:blipFill>
        <p:spPr bwMode="auto">
          <a:xfrm>
            <a:off x="323528" y="404664"/>
            <a:ext cx="576064" cy="641596"/>
          </a:xfrm>
          <a:prstGeom prst="rect">
            <a:avLst/>
          </a:prstGeom>
          <a:noFill/>
        </p:spPr>
      </p:pic>
      <p:sp>
        <p:nvSpPr>
          <p:cNvPr id="5" name="Прямоугольник 4"/>
          <p:cNvSpPr/>
          <p:nvPr/>
        </p:nvSpPr>
        <p:spPr>
          <a:xfrm>
            <a:off x="539552" y="1196753"/>
            <a:ext cx="4104456" cy="5324535"/>
          </a:xfrm>
          <a:prstGeom prst="rect">
            <a:avLst/>
          </a:prstGeom>
        </p:spPr>
        <p:txBody>
          <a:bodyPr wrap="square">
            <a:spAutoFit/>
          </a:bodyPr>
          <a:lstStyle/>
          <a:p>
            <a:r>
              <a:rPr lang="ru-RU" dirty="0" smtClean="0"/>
              <a:t> </a:t>
            </a:r>
            <a:r>
              <a:rPr lang="ru-RU" sz="2000" b="1" i="1" dirty="0" smtClean="0">
                <a:solidFill>
                  <a:srgbClr val="002060"/>
                </a:solidFill>
                <a:latin typeface="Times New Roman" pitchFamily="18" charset="0"/>
                <a:cs typeface="Times New Roman" pitchFamily="18" charset="0"/>
              </a:rPr>
              <a:t>Зоя Космодемьянская перед своей казнью сказала фашистам, что за ее смерть отомстят товарищи. Так и случилось. За смерть девушки-красноармейца и диверсанта отомстили. Сделал это в том числе и ее младший брат, Герой Советского Союза Александр Космодемьянский. Александр еще учился в школе, когда началась война и его сестра ушла добровольцем на фронт.</a:t>
            </a:r>
            <a:br>
              <a:rPr lang="ru-RU" sz="2000" b="1" i="1" dirty="0" smtClean="0">
                <a:solidFill>
                  <a:srgbClr val="002060"/>
                </a:solidFill>
                <a:latin typeface="Times New Roman" pitchFamily="18" charset="0"/>
                <a:cs typeface="Times New Roman" pitchFamily="18" charset="0"/>
              </a:rPr>
            </a:br>
            <a:r>
              <a:rPr lang="ru-RU" sz="2000" b="1" i="1" dirty="0" smtClean="0">
                <a:solidFill>
                  <a:srgbClr val="002060"/>
                </a:solidFill>
                <a:latin typeface="Times New Roman" pitchFamily="18" charset="0"/>
                <a:cs typeface="Times New Roman" pitchFamily="18" charset="0"/>
              </a:rPr>
              <a:t>После пыток и казни старшей сестры он дал себе клятву отомстить за ее гибель. Александр ушел на фронт в октябре 43-го.</a:t>
            </a:r>
            <a:endParaRPr lang="ru-RU" sz="2000" b="1" i="1" dirty="0">
              <a:solidFill>
                <a:srgbClr val="002060"/>
              </a:solidFill>
              <a:latin typeface="Times New Roman" pitchFamily="18" charset="0"/>
              <a:cs typeface="Times New Roman" pitchFamily="18" charset="0"/>
            </a:endParaRP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descr="http://devushkizazou.ucoz.ru/_ph/29/136072558.jpg"/>
          <p:cNvPicPr/>
          <p:nvPr/>
        </p:nvPicPr>
        <p:blipFill>
          <a:blip r:embed="rId2" cstate="print"/>
          <a:srcRect/>
          <a:stretch>
            <a:fillRect/>
          </a:stretch>
        </p:blipFill>
        <p:spPr bwMode="auto">
          <a:xfrm>
            <a:off x="827584" y="836712"/>
            <a:ext cx="7488832" cy="3963871"/>
          </a:xfrm>
          <a:prstGeom prst="rect">
            <a:avLst/>
          </a:prstGeom>
          <a:noFill/>
          <a:ln w="9525">
            <a:noFill/>
            <a:miter lim="800000"/>
            <a:headEnd/>
            <a:tailEnd/>
          </a:ln>
        </p:spPr>
      </p:pic>
      <p:sp>
        <p:nvSpPr>
          <p:cNvPr id="3" name="TextBox 2"/>
          <p:cNvSpPr txBox="1"/>
          <p:nvPr/>
        </p:nvSpPr>
        <p:spPr>
          <a:xfrm>
            <a:off x="179512" y="5085184"/>
            <a:ext cx="8280920" cy="584775"/>
          </a:xfrm>
          <a:prstGeom prst="rect">
            <a:avLst/>
          </a:prstGeom>
          <a:noFill/>
        </p:spPr>
        <p:txBody>
          <a:bodyPr wrap="square" rtlCol="0">
            <a:spAutoFit/>
          </a:bodyPr>
          <a:lstStyle/>
          <a:p>
            <a:r>
              <a:rPr lang="ru-RU" sz="2400" b="1" i="1" dirty="0" smtClean="0">
                <a:solidFill>
                  <a:srgbClr val="FF0000"/>
                </a:solidFill>
                <a:latin typeface="Times New Roman" pitchFamily="18" charset="0"/>
                <a:cs typeface="Times New Roman" pitchFamily="18" charset="0"/>
              </a:rPr>
              <a:t>         </a:t>
            </a:r>
            <a:r>
              <a:rPr lang="ru-RU" sz="3200" b="1" i="1" dirty="0" smtClean="0">
                <a:solidFill>
                  <a:srgbClr val="FF0000"/>
                </a:solidFill>
                <a:latin typeface="Times New Roman" pitchFamily="18" charset="0"/>
                <a:cs typeface="Times New Roman" pitchFamily="18" charset="0"/>
              </a:rPr>
              <a:t>Сборка танка «Зоя Космодемьянская»</a:t>
            </a:r>
            <a:endParaRPr lang="ru-RU" sz="3200" b="1" i="1" dirty="0">
              <a:solidFill>
                <a:srgbClr val="FF0000"/>
              </a:solidFill>
              <a:latin typeface="Times New Roman" pitchFamily="18" charset="0"/>
              <a:cs typeface="Times New Roman" pitchFamily="18" charset="0"/>
            </a:endParaRPr>
          </a:p>
        </p:txBody>
      </p:sp>
      <p:sp>
        <p:nvSpPr>
          <p:cNvPr id="5" name="TextBox 4"/>
          <p:cNvSpPr txBox="1"/>
          <p:nvPr/>
        </p:nvSpPr>
        <p:spPr>
          <a:xfrm>
            <a:off x="5796137" y="5157192"/>
            <a:ext cx="3347864" cy="461665"/>
          </a:xfrm>
          <a:prstGeom prst="rect">
            <a:avLst/>
          </a:prstGeom>
          <a:noFill/>
        </p:spPr>
        <p:txBody>
          <a:bodyPr wrap="square" rtlCol="0">
            <a:spAutoFit/>
          </a:bodyPr>
          <a:lstStyle/>
          <a:p>
            <a:r>
              <a:rPr lang="ru-RU" sz="2400" b="1" i="1" dirty="0" smtClean="0">
                <a:solidFill>
                  <a:srgbClr val="7030A0"/>
                </a:solidFill>
                <a:latin typeface="Times New Roman" pitchFamily="18" charset="0"/>
                <a:cs typeface="Times New Roman" pitchFamily="18" charset="0"/>
              </a:rPr>
              <a:t>           </a:t>
            </a:r>
            <a:endParaRPr lang="ru-RU" sz="2400" b="1" i="1" dirty="0">
              <a:solidFill>
                <a:srgbClr val="7030A0"/>
              </a:solidFill>
              <a:latin typeface="Times New Roman" pitchFamily="18" charset="0"/>
              <a:cs typeface="Times New Roman" pitchFamily="18" charset="0"/>
            </a:endParaRPr>
          </a:p>
        </p:txBody>
      </p:sp>
      <p:pic>
        <p:nvPicPr>
          <p:cNvPr id="6" name="Picture 4" descr="http://izhig.ru/museum-izhmash/image/order-geroi-ussr.gif"/>
          <p:cNvPicPr>
            <a:picLocks noChangeAspect="1" noChangeArrowheads="1"/>
          </p:cNvPicPr>
          <p:nvPr/>
        </p:nvPicPr>
        <p:blipFill>
          <a:blip r:embed="rId3" cstate="print"/>
          <a:srcRect/>
          <a:stretch>
            <a:fillRect/>
          </a:stretch>
        </p:blipFill>
        <p:spPr bwMode="auto">
          <a:xfrm>
            <a:off x="251520" y="116632"/>
            <a:ext cx="504056" cy="648072"/>
          </a:xfrm>
          <a:prstGeom prst="rect">
            <a:avLst/>
          </a:prstGeom>
          <a:noFill/>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Autofit/>
          </a:bodyPr>
          <a:lstStyle/>
          <a:p>
            <a:r>
              <a:rPr lang="ru-RU" sz="3600" b="1" i="1" dirty="0" smtClean="0">
                <a:solidFill>
                  <a:srgbClr val="FF0000"/>
                </a:solidFill>
                <a:latin typeface="Times New Roman" pitchFamily="18" charset="0"/>
                <a:cs typeface="Times New Roman" pitchFamily="18" charset="0"/>
              </a:rPr>
              <a:t>Саша исполнил клятву, отомстил за гибель сестры</a:t>
            </a:r>
            <a:endParaRPr lang="ru-RU" sz="3600" b="1" i="1" dirty="0">
              <a:solidFill>
                <a:srgbClr val="FF0000"/>
              </a:solidFill>
              <a:latin typeface="Times New Roman" pitchFamily="18" charset="0"/>
              <a:cs typeface="Times New Roman" pitchFamily="18" charset="0"/>
            </a:endParaRPr>
          </a:p>
        </p:txBody>
      </p:sp>
      <p:pic>
        <p:nvPicPr>
          <p:cNvPr id="5" name="Picture 4" descr="http://izhig.ru/museum-izhmash/image/order-geroi-ussr.gif"/>
          <p:cNvPicPr>
            <a:picLocks noChangeAspect="1" noChangeArrowheads="1"/>
          </p:cNvPicPr>
          <p:nvPr/>
        </p:nvPicPr>
        <p:blipFill>
          <a:blip r:embed="rId2" cstate="print"/>
          <a:srcRect/>
          <a:stretch>
            <a:fillRect/>
          </a:stretch>
        </p:blipFill>
        <p:spPr bwMode="auto">
          <a:xfrm>
            <a:off x="179512" y="332656"/>
            <a:ext cx="504056" cy="720080"/>
          </a:xfrm>
          <a:prstGeom prst="rect">
            <a:avLst/>
          </a:prstGeom>
          <a:noFill/>
        </p:spPr>
      </p:pic>
      <p:sp>
        <p:nvSpPr>
          <p:cNvPr id="6" name="Прямоугольник 5"/>
          <p:cNvSpPr/>
          <p:nvPr/>
        </p:nvSpPr>
        <p:spPr>
          <a:xfrm>
            <a:off x="3851920" y="1484784"/>
            <a:ext cx="4824536" cy="5078313"/>
          </a:xfrm>
          <a:prstGeom prst="rect">
            <a:avLst/>
          </a:prstGeom>
        </p:spPr>
        <p:txBody>
          <a:bodyPr wrap="square">
            <a:spAutoFit/>
          </a:bodyPr>
          <a:lstStyle/>
          <a:p>
            <a:r>
              <a:rPr lang="ru-RU" b="1" i="1" dirty="0" smtClean="0">
                <a:solidFill>
                  <a:srgbClr val="002060"/>
                </a:solidFill>
                <a:latin typeface="Times New Roman" pitchFamily="18" charset="0"/>
                <a:cs typeface="Times New Roman" pitchFamily="18" charset="0"/>
              </a:rPr>
              <a:t>На борту его боевой машины все годы войны была начертан девиз «За Зою!» Весь свой путь на войне он преследовал цель найти палачей сестры и поквитаться с ними.</a:t>
            </a:r>
            <a:br>
              <a:rPr lang="ru-RU" b="1" i="1" dirty="0" smtClean="0">
                <a:solidFill>
                  <a:srgbClr val="002060"/>
                </a:solidFill>
                <a:latin typeface="Times New Roman" pitchFamily="18" charset="0"/>
                <a:cs typeface="Times New Roman" pitchFamily="18" charset="0"/>
              </a:rPr>
            </a:br>
            <a:r>
              <a:rPr lang="ru-RU" b="1" i="1" dirty="0" smtClean="0">
                <a:solidFill>
                  <a:srgbClr val="002060"/>
                </a:solidFill>
                <a:latin typeface="Times New Roman" pitchFamily="18" charset="0"/>
                <a:cs typeface="Times New Roman" pitchFamily="18" charset="0"/>
              </a:rPr>
              <a:t>Первый бой, в котором участвовал 18-летний юноша, произошел 21 октября 1943-го в Белорусской ССР под городом Орша. Космодемьянский участвовал в освобождении от немцев Прибалтики, Белоруссии, позднее дошел до Восточной Пруссии.</a:t>
            </a:r>
            <a:br>
              <a:rPr lang="ru-RU" b="1" i="1" dirty="0" smtClean="0">
                <a:solidFill>
                  <a:srgbClr val="002060"/>
                </a:solidFill>
                <a:latin typeface="Times New Roman" pitchFamily="18" charset="0"/>
                <a:cs typeface="Times New Roman" pitchFamily="18" charset="0"/>
              </a:rPr>
            </a:br>
            <a:r>
              <a:rPr lang="ru-RU" b="1" i="1" dirty="0" smtClean="0">
                <a:solidFill>
                  <a:srgbClr val="002060"/>
                </a:solidFill>
                <a:latin typeface="Times New Roman" pitchFamily="18" charset="0"/>
                <a:cs typeface="Times New Roman" pitchFamily="18" charset="0"/>
              </a:rPr>
              <a:t>Александр Космодемьянский продемонстрировал в годы войны достойную памяти сестры отвагу. Он участвовал в штурме крепости и в разгроме фашистской армии под Кенигсбергом, за что был удостоен чести командовать батареей ИСУ-152 320-го танкового полка.</a:t>
            </a:r>
            <a:endParaRPr lang="ru-RU" b="1" i="1" dirty="0">
              <a:solidFill>
                <a:srgbClr val="002060"/>
              </a:solidFill>
              <a:latin typeface="Times New Roman" pitchFamily="18" charset="0"/>
              <a:cs typeface="Times New Roman" pitchFamily="18" charset="0"/>
            </a:endParaRPr>
          </a:p>
        </p:txBody>
      </p:sp>
      <p:pic>
        <p:nvPicPr>
          <p:cNvPr id="7" name="Picture 2" descr="C:\Users\Acer\Desktop\main.jpg"/>
          <p:cNvPicPr>
            <a:picLocks noChangeAspect="1" noChangeArrowheads="1"/>
          </p:cNvPicPr>
          <p:nvPr/>
        </p:nvPicPr>
        <p:blipFill>
          <a:blip r:embed="rId3" cstate="print"/>
          <a:srcRect/>
          <a:stretch>
            <a:fillRect/>
          </a:stretch>
        </p:blipFill>
        <p:spPr bwMode="auto">
          <a:xfrm>
            <a:off x="467544" y="1628800"/>
            <a:ext cx="3096344" cy="3312368"/>
          </a:xfrm>
          <a:prstGeom prst="rect">
            <a:avLst/>
          </a:prstGeom>
          <a:noFill/>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ru-RU" b="1" i="1" dirty="0" smtClean="0">
                <a:solidFill>
                  <a:srgbClr val="FF0000"/>
                </a:solidFill>
                <a:latin typeface="Times New Roman" pitchFamily="18" charset="0"/>
                <a:cs typeface="Times New Roman" pitchFamily="18" charset="0"/>
              </a:rPr>
              <a:t>Герой зачислен навечно в списки танкового полка</a:t>
            </a:r>
            <a:endParaRPr lang="ru-RU" b="1" i="1" dirty="0">
              <a:solidFill>
                <a:srgbClr val="FF0000"/>
              </a:solidFill>
              <a:latin typeface="Times New Roman" pitchFamily="18" charset="0"/>
              <a:cs typeface="Times New Roman" pitchFamily="18" charset="0"/>
            </a:endParaRPr>
          </a:p>
        </p:txBody>
      </p:sp>
      <p:pic>
        <p:nvPicPr>
          <p:cNvPr id="5" name="Picture 4" descr="http://izhig.ru/museum-izhmash/image/order-geroi-ussr.gif"/>
          <p:cNvPicPr>
            <a:picLocks noChangeAspect="1" noChangeArrowheads="1"/>
          </p:cNvPicPr>
          <p:nvPr/>
        </p:nvPicPr>
        <p:blipFill>
          <a:blip r:embed="rId2" cstate="print"/>
          <a:srcRect/>
          <a:stretch>
            <a:fillRect/>
          </a:stretch>
        </p:blipFill>
        <p:spPr bwMode="auto">
          <a:xfrm>
            <a:off x="179512" y="332656"/>
            <a:ext cx="504056" cy="720080"/>
          </a:xfrm>
          <a:prstGeom prst="rect">
            <a:avLst/>
          </a:prstGeom>
          <a:noFill/>
        </p:spPr>
      </p:pic>
      <p:sp>
        <p:nvSpPr>
          <p:cNvPr id="10" name="Прямоугольник 9"/>
          <p:cNvSpPr/>
          <p:nvPr/>
        </p:nvSpPr>
        <p:spPr>
          <a:xfrm>
            <a:off x="3923928" y="1484784"/>
            <a:ext cx="4896544" cy="5324535"/>
          </a:xfrm>
          <a:prstGeom prst="rect">
            <a:avLst/>
          </a:prstGeom>
        </p:spPr>
        <p:txBody>
          <a:bodyPr wrap="square">
            <a:spAutoFit/>
          </a:bodyPr>
          <a:lstStyle/>
          <a:p>
            <a:r>
              <a:rPr lang="ru-RU" sz="2000" b="1" i="1" dirty="0" smtClean="0">
                <a:solidFill>
                  <a:srgbClr val="002060"/>
                </a:solidFill>
                <a:latin typeface="Times New Roman" pitchFamily="18" charset="0"/>
                <a:cs typeface="Times New Roman" pitchFamily="18" charset="0"/>
              </a:rPr>
              <a:t>В боях против 197-й дивизии вермахта, которая была причастна к гибели Зои, принимал участие лейтенант-танкист Александр Космодемьянский. Всего месяц Александр не дожил до окончания войны. Он погиб 13 апреля в 19-летнем возрасте. Произошло это в бою за город Фирбрюдеркруг, что немного западнее современного Калининграда. Так закончился короткий жизненный путь брата Зои. Указом Президиума Верховного Совета СССР от 29 июня 1945 г. Александру Анатольевичу Космодемьянскому посмертно присвоено звание Героя Советского Союза. 29 декабря 1958 года герой зачислен навечно в списки танкового полка.</a:t>
            </a:r>
            <a:endParaRPr lang="ru-RU" sz="2000" b="1" i="1" dirty="0">
              <a:solidFill>
                <a:srgbClr val="002060"/>
              </a:solidFill>
              <a:latin typeface="Times New Roman" pitchFamily="18" charset="0"/>
              <a:cs typeface="Times New Roman" pitchFamily="18" charset="0"/>
            </a:endParaRPr>
          </a:p>
        </p:txBody>
      </p:sp>
      <p:pic>
        <p:nvPicPr>
          <p:cNvPr id="26628" name="Picture 4" descr="http://cs627229.vk.me/u38674871/video/l_ddc918e2.jpg"/>
          <p:cNvPicPr>
            <a:picLocks noChangeAspect="1" noChangeArrowheads="1"/>
          </p:cNvPicPr>
          <p:nvPr/>
        </p:nvPicPr>
        <p:blipFill>
          <a:blip r:embed="rId3" cstate="print"/>
          <a:srcRect/>
          <a:stretch>
            <a:fillRect/>
          </a:stretch>
        </p:blipFill>
        <p:spPr bwMode="auto">
          <a:xfrm>
            <a:off x="323528" y="1412776"/>
            <a:ext cx="3528392" cy="5184576"/>
          </a:xfrm>
          <a:prstGeom prst="rect">
            <a:avLst/>
          </a:prstGeom>
          <a:noFill/>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ru-RU" sz="3200" b="1" i="1" dirty="0" smtClean="0">
                <a:solidFill>
                  <a:srgbClr val="FF0000"/>
                </a:solidFill>
                <a:latin typeface="Times New Roman" pitchFamily="18" charset="0"/>
                <a:cs typeface="Times New Roman" pitchFamily="18" charset="0"/>
              </a:rPr>
              <a:t>Слава матери, воспитавших достойных детей нашей Родины</a:t>
            </a:r>
            <a:endParaRPr lang="ru-RU" sz="3200" b="1" i="1" dirty="0">
              <a:solidFill>
                <a:srgbClr val="FF0000"/>
              </a:solidFill>
              <a:latin typeface="Times New Roman" pitchFamily="18" charset="0"/>
              <a:cs typeface="Times New Roman" pitchFamily="18" charset="0"/>
            </a:endParaRPr>
          </a:p>
        </p:txBody>
      </p:sp>
      <p:pic>
        <p:nvPicPr>
          <p:cNvPr id="83970" name="Picture 2" descr="C:\Users\Acer\Desktop\upload-15-pic905v-895x505-79673.jpg"/>
          <p:cNvPicPr>
            <a:picLocks noChangeAspect="1" noChangeArrowheads="1"/>
          </p:cNvPicPr>
          <p:nvPr/>
        </p:nvPicPr>
        <p:blipFill>
          <a:blip r:embed="rId2" cstate="print"/>
          <a:srcRect/>
          <a:stretch>
            <a:fillRect/>
          </a:stretch>
        </p:blipFill>
        <p:spPr bwMode="auto">
          <a:xfrm>
            <a:off x="467545" y="1556792"/>
            <a:ext cx="4896543" cy="4464496"/>
          </a:xfrm>
          <a:prstGeom prst="rect">
            <a:avLst/>
          </a:prstGeom>
          <a:noFill/>
        </p:spPr>
      </p:pic>
      <p:sp>
        <p:nvSpPr>
          <p:cNvPr id="5" name="Прямоугольник 4"/>
          <p:cNvSpPr/>
          <p:nvPr/>
        </p:nvSpPr>
        <p:spPr>
          <a:xfrm>
            <a:off x="467544" y="5949280"/>
            <a:ext cx="6390456" cy="923330"/>
          </a:xfrm>
          <a:prstGeom prst="rect">
            <a:avLst/>
          </a:prstGeom>
        </p:spPr>
        <p:txBody>
          <a:bodyPr wrap="square">
            <a:spAutoFit/>
          </a:bodyPr>
          <a:lstStyle/>
          <a:p>
            <a:r>
              <a:rPr lang="ru-RU" dirty="0" smtClean="0"/>
              <a:t> </a:t>
            </a:r>
            <a:r>
              <a:rPr lang="ru-RU" b="1" i="1" dirty="0" smtClean="0">
                <a:solidFill>
                  <a:srgbClr val="002060"/>
                </a:solidFill>
                <a:latin typeface="Times New Roman" pitchFamily="18" charset="0"/>
                <a:cs typeface="Times New Roman" pitchFamily="18" charset="0"/>
              </a:rPr>
              <a:t>Любовь Тимофеевна Космодемьянская у памятника Зое на Новодевичьем кладбище. 1 июня 1976 года</a:t>
            </a:r>
            <a:br>
              <a:rPr lang="ru-RU" b="1" i="1" dirty="0" smtClean="0">
                <a:solidFill>
                  <a:srgbClr val="002060"/>
                </a:solidFill>
                <a:latin typeface="Times New Roman" pitchFamily="18" charset="0"/>
                <a:cs typeface="Times New Roman" pitchFamily="18" charset="0"/>
              </a:rPr>
            </a:br>
            <a:endParaRPr lang="ru-RU" b="1" i="1" dirty="0">
              <a:solidFill>
                <a:srgbClr val="002060"/>
              </a:solidFill>
              <a:latin typeface="Times New Roman" pitchFamily="18" charset="0"/>
              <a:cs typeface="Times New Roman" pitchFamily="18" charset="0"/>
            </a:endParaRPr>
          </a:p>
        </p:txBody>
      </p:sp>
      <p:sp>
        <p:nvSpPr>
          <p:cNvPr id="6" name="Прямоугольник 5"/>
          <p:cNvSpPr/>
          <p:nvPr/>
        </p:nvSpPr>
        <p:spPr>
          <a:xfrm>
            <a:off x="5652120" y="1628800"/>
            <a:ext cx="3096344" cy="2862322"/>
          </a:xfrm>
          <a:prstGeom prst="rect">
            <a:avLst/>
          </a:prstGeom>
        </p:spPr>
        <p:txBody>
          <a:bodyPr wrap="square">
            <a:spAutoFit/>
          </a:bodyPr>
          <a:lstStyle/>
          <a:p>
            <a:r>
              <a:rPr lang="ru-RU" sz="2000" b="1" i="1" dirty="0" smtClean="0">
                <a:solidFill>
                  <a:srgbClr val="002060"/>
                </a:solidFill>
                <a:latin typeface="Times New Roman" pitchFamily="18" charset="0"/>
                <a:cs typeface="Times New Roman" pitchFamily="18" charset="0"/>
              </a:rPr>
              <a:t> «И я поняла: дать горю сломить себя — значит оскорбить память Зои. Нельзя сдаться, упасть, нельзя умереть. Я не имею права на отчаяние. Надо жить», — писала Любовь Космодемьянская в своей повести.</a:t>
            </a:r>
            <a:endParaRPr lang="ru-RU" sz="2000" b="1" i="1" dirty="0">
              <a:solidFill>
                <a:srgbClr val="002060"/>
              </a:solidFill>
              <a:latin typeface="Times New Roman" pitchFamily="18" charset="0"/>
              <a:cs typeface="Times New Roman" pitchFamily="18" charset="0"/>
            </a:endParaRPr>
          </a:p>
        </p:txBody>
      </p:sp>
      <p:pic>
        <p:nvPicPr>
          <p:cNvPr id="7" name="Picture 4" descr="http://izhig.ru/museum-izhmash/image/order-geroi-ussr.gif"/>
          <p:cNvPicPr>
            <a:picLocks noChangeAspect="1" noChangeArrowheads="1"/>
          </p:cNvPicPr>
          <p:nvPr/>
        </p:nvPicPr>
        <p:blipFill>
          <a:blip r:embed="rId3" cstate="print"/>
          <a:srcRect/>
          <a:stretch>
            <a:fillRect/>
          </a:stretch>
        </p:blipFill>
        <p:spPr bwMode="auto">
          <a:xfrm>
            <a:off x="179512" y="188640"/>
            <a:ext cx="350332" cy="641596"/>
          </a:xfrm>
          <a:prstGeom prst="rect">
            <a:avLst/>
          </a:prstGeom>
          <a:noFill/>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499992" y="5373216"/>
            <a:ext cx="4186808" cy="360040"/>
          </a:xfrm>
        </p:spPr>
        <p:txBody>
          <a:bodyPr>
            <a:normAutofit fontScale="90000"/>
          </a:bodyPr>
          <a:lstStyle/>
          <a:p>
            <a:r>
              <a:rPr lang="ru-RU" sz="1800" b="1" i="1" dirty="0" smtClean="0">
                <a:solidFill>
                  <a:srgbClr val="002060"/>
                </a:solidFill>
                <a:latin typeface="Times New Roman" pitchFamily="18" charset="0"/>
                <a:cs typeface="Times New Roman" pitchFamily="18" charset="0"/>
              </a:rPr>
              <a:t>Картина Г.Ингера «Казнь Зои»</a:t>
            </a:r>
            <a:endParaRPr lang="ru-RU" sz="1800" b="1" i="1" dirty="0">
              <a:solidFill>
                <a:srgbClr val="002060"/>
              </a:solidFill>
              <a:latin typeface="Times New Roman" pitchFamily="18" charset="0"/>
              <a:cs typeface="Times New Roman" pitchFamily="18" charset="0"/>
            </a:endParaRPr>
          </a:p>
        </p:txBody>
      </p:sp>
      <p:pic>
        <p:nvPicPr>
          <p:cNvPr id="5" name="Picture 3" descr="C:\Users\Acer\Desktop\9506832216520097_05203040.jpg"/>
          <p:cNvPicPr>
            <a:picLocks noChangeAspect="1" noChangeArrowheads="1"/>
          </p:cNvPicPr>
          <p:nvPr/>
        </p:nvPicPr>
        <p:blipFill>
          <a:blip r:embed="rId2" cstate="print"/>
          <a:srcRect/>
          <a:stretch>
            <a:fillRect/>
          </a:stretch>
        </p:blipFill>
        <p:spPr bwMode="auto">
          <a:xfrm>
            <a:off x="4499992" y="2060847"/>
            <a:ext cx="4176464" cy="3240361"/>
          </a:xfrm>
          <a:prstGeom prst="rect">
            <a:avLst/>
          </a:prstGeom>
          <a:noFill/>
        </p:spPr>
      </p:pic>
      <p:pic>
        <p:nvPicPr>
          <p:cNvPr id="7" name="Picture 2" descr="C:\Users\Acer\Desktop\9506832201296281_1885198a.jpg"/>
          <p:cNvPicPr>
            <a:picLocks noChangeAspect="1" noChangeArrowheads="1"/>
          </p:cNvPicPr>
          <p:nvPr/>
        </p:nvPicPr>
        <p:blipFill>
          <a:blip r:embed="rId3" cstate="print"/>
          <a:srcRect/>
          <a:stretch>
            <a:fillRect/>
          </a:stretch>
        </p:blipFill>
        <p:spPr bwMode="auto">
          <a:xfrm>
            <a:off x="395537" y="3293367"/>
            <a:ext cx="3960440" cy="3067745"/>
          </a:xfrm>
          <a:prstGeom prst="rect">
            <a:avLst/>
          </a:prstGeom>
          <a:noFill/>
        </p:spPr>
      </p:pic>
      <p:sp>
        <p:nvSpPr>
          <p:cNvPr id="8" name="Прямоугольник 7"/>
          <p:cNvSpPr/>
          <p:nvPr/>
        </p:nvSpPr>
        <p:spPr>
          <a:xfrm>
            <a:off x="395536" y="6309320"/>
            <a:ext cx="6462464" cy="369332"/>
          </a:xfrm>
          <a:prstGeom prst="rect">
            <a:avLst/>
          </a:prstGeom>
        </p:spPr>
        <p:txBody>
          <a:bodyPr wrap="square">
            <a:spAutoFit/>
          </a:bodyPr>
          <a:lstStyle/>
          <a:p>
            <a:r>
              <a:rPr lang="ru-RU" b="1" i="1" dirty="0" smtClean="0">
                <a:solidFill>
                  <a:srgbClr val="002060"/>
                </a:solidFill>
                <a:latin typeface="Times New Roman" pitchFamily="18" charset="0"/>
                <a:cs typeface="Times New Roman" pitchFamily="18" charset="0"/>
              </a:rPr>
              <a:t>Художник: Д. Мочальский. «Зоя Космодемьянская»</a:t>
            </a:r>
            <a:endParaRPr lang="ru-RU" b="1" i="1" dirty="0">
              <a:solidFill>
                <a:srgbClr val="002060"/>
              </a:solidFill>
              <a:latin typeface="Times New Roman" pitchFamily="18" charset="0"/>
              <a:cs typeface="Times New Roman" pitchFamily="18" charset="0"/>
            </a:endParaRPr>
          </a:p>
        </p:txBody>
      </p:sp>
      <p:sp>
        <p:nvSpPr>
          <p:cNvPr id="6" name="Прямоугольник 5"/>
          <p:cNvSpPr/>
          <p:nvPr/>
        </p:nvSpPr>
        <p:spPr>
          <a:xfrm>
            <a:off x="683568" y="116633"/>
            <a:ext cx="8460432" cy="1938992"/>
          </a:xfrm>
          <a:prstGeom prst="rect">
            <a:avLst/>
          </a:prstGeom>
        </p:spPr>
        <p:txBody>
          <a:bodyPr wrap="square">
            <a:spAutoFit/>
          </a:bodyPr>
          <a:lstStyle/>
          <a:p>
            <a:r>
              <a:rPr lang="ru-RU" sz="2400" b="1" i="1" dirty="0" smtClean="0">
                <a:solidFill>
                  <a:srgbClr val="FF0000"/>
                </a:solidFill>
                <a:latin typeface="Times New Roman" pitchFamily="18" charset="0"/>
                <a:cs typeface="Times New Roman" pitchFamily="18" charset="0"/>
              </a:rPr>
              <a:t>Зоя Космодемьянская стала одним из символов героизма советского народа в Великой Отечественной войне. Образ Зои Космодемьянской отражён в художественной литературе, публицистике, кинематографе, живописи, монументальном искусстве, музейных экспозициях</a:t>
            </a:r>
            <a:endParaRPr lang="ru-RU" sz="2400" b="1" i="1" dirty="0">
              <a:solidFill>
                <a:srgbClr val="FF0000"/>
              </a:solidFill>
              <a:latin typeface="Times New Roman" pitchFamily="18" charset="0"/>
              <a:cs typeface="Times New Roman" pitchFamily="18" charset="0"/>
            </a:endParaRPr>
          </a:p>
        </p:txBody>
      </p:sp>
      <p:pic>
        <p:nvPicPr>
          <p:cNvPr id="9" name="Picture 4" descr="http://izhig.ru/museum-izhmash/image/order-geroi-ussr.gif"/>
          <p:cNvPicPr>
            <a:picLocks noChangeAspect="1" noChangeArrowheads="1"/>
          </p:cNvPicPr>
          <p:nvPr/>
        </p:nvPicPr>
        <p:blipFill>
          <a:blip r:embed="rId4" cstate="print"/>
          <a:srcRect/>
          <a:stretch>
            <a:fillRect/>
          </a:stretch>
        </p:blipFill>
        <p:spPr bwMode="auto">
          <a:xfrm>
            <a:off x="251520" y="188640"/>
            <a:ext cx="350332" cy="641596"/>
          </a:xfrm>
          <a:prstGeom prst="rect">
            <a:avLst/>
          </a:prstGeom>
          <a:noFill/>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363272" cy="994122"/>
          </a:xfrm>
        </p:spPr>
        <p:txBody>
          <a:bodyPr>
            <a:noAutofit/>
          </a:bodyPr>
          <a:lstStyle/>
          <a:p>
            <a:r>
              <a:rPr lang="ru-RU" sz="2400" b="1" i="1" u="sng" dirty="0" smtClean="0">
                <a:solidFill>
                  <a:srgbClr val="FF0000"/>
                </a:solidFill>
                <a:latin typeface="Times New Roman" pitchFamily="18" charset="0"/>
                <a:cs typeface="Times New Roman" pitchFamily="18" charset="0"/>
              </a:rPr>
              <a:t>Зоя Космодемьянская </a:t>
            </a:r>
            <a:r>
              <a:rPr lang="ru-RU" sz="2400" b="1" i="1" dirty="0" smtClean="0">
                <a:solidFill>
                  <a:srgbClr val="FF0000"/>
                </a:solidFill>
                <a:latin typeface="Times New Roman" pitchFamily="18" charset="0"/>
                <a:cs typeface="Times New Roman" pitchFamily="18" charset="0"/>
              </a:rPr>
              <a:t>стала для русских таким же примером патриотизма с готовностью к самопожертвованию, как для французов </a:t>
            </a:r>
            <a:r>
              <a:rPr lang="ru-RU" sz="2000" b="1" i="1" dirty="0" smtClean="0">
                <a:solidFill>
                  <a:srgbClr val="FF0000"/>
                </a:solidFill>
                <a:latin typeface="Times New Roman" pitchFamily="18" charset="0"/>
                <a:cs typeface="Times New Roman" pitchFamily="18" charset="0"/>
                <a:hlinkClick r:id="rId2" tooltip="Жанна д’Арк"/>
              </a:rPr>
              <a:t>Жанна </a:t>
            </a:r>
            <a:r>
              <a:rPr lang="ru-RU" sz="2000" b="1" i="1" dirty="0" err="1" smtClean="0">
                <a:solidFill>
                  <a:srgbClr val="FF0000"/>
                </a:solidFill>
                <a:latin typeface="Times New Roman" pitchFamily="18" charset="0"/>
                <a:cs typeface="Times New Roman" pitchFamily="18" charset="0"/>
                <a:hlinkClick r:id="rId2" tooltip="Жанна д’Арк"/>
              </a:rPr>
              <a:t>д’Арк</a:t>
            </a:r>
            <a:endParaRPr lang="ru-RU" sz="2000" b="1" i="1" dirty="0">
              <a:solidFill>
                <a:srgbClr val="FF0000"/>
              </a:solidFill>
              <a:latin typeface="Times New Roman" pitchFamily="18" charset="0"/>
              <a:cs typeface="Times New Roman" pitchFamily="18" charset="0"/>
            </a:endParaRPr>
          </a:p>
        </p:txBody>
      </p:sp>
      <p:pic>
        <p:nvPicPr>
          <p:cNvPr id="79874" name="Picture 2" descr="C:\Users\Acer\Desktop\К. Н. - Зоя Космодемьянская перед казнью. 1947–1949. Холст, масло. ООМИИ им. М.А. Врубеля.preview.jpg"/>
          <p:cNvPicPr>
            <a:picLocks noChangeAspect="1" noChangeArrowheads="1"/>
          </p:cNvPicPr>
          <p:nvPr/>
        </p:nvPicPr>
        <p:blipFill>
          <a:blip r:embed="rId3" cstate="print"/>
          <a:srcRect/>
          <a:stretch>
            <a:fillRect/>
          </a:stretch>
        </p:blipFill>
        <p:spPr bwMode="auto">
          <a:xfrm>
            <a:off x="323528" y="1412776"/>
            <a:ext cx="5544616" cy="4464496"/>
          </a:xfrm>
          <a:prstGeom prst="rect">
            <a:avLst/>
          </a:prstGeom>
          <a:noFill/>
        </p:spPr>
      </p:pic>
      <p:sp>
        <p:nvSpPr>
          <p:cNvPr id="6" name="Прямоугольник 5"/>
          <p:cNvSpPr/>
          <p:nvPr/>
        </p:nvSpPr>
        <p:spPr>
          <a:xfrm>
            <a:off x="251520" y="5877272"/>
            <a:ext cx="6606480" cy="646331"/>
          </a:xfrm>
          <a:prstGeom prst="rect">
            <a:avLst/>
          </a:prstGeom>
        </p:spPr>
        <p:txBody>
          <a:bodyPr wrap="square">
            <a:spAutoFit/>
          </a:bodyPr>
          <a:lstStyle/>
          <a:p>
            <a:r>
              <a:rPr lang="ru-RU" i="1" dirty="0" smtClean="0">
                <a:solidFill>
                  <a:srgbClr val="002060"/>
                </a:solidFill>
                <a:latin typeface="Times New Roman" pitchFamily="18" charset="0"/>
                <a:cs typeface="Times New Roman" pitchFamily="18" charset="0"/>
              </a:rPr>
              <a:t>Щёкотов Константин Никитич</a:t>
            </a:r>
            <a:br>
              <a:rPr lang="ru-RU" i="1" dirty="0" smtClean="0">
                <a:solidFill>
                  <a:srgbClr val="002060"/>
                </a:solidFill>
                <a:latin typeface="Times New Roman" pitchFamily="18" charset="0"/>
                <a:cs typeface="Times New Roman" pitchFamily="18" charset="0"/>
              </a:rPr>
            </a:br>
            <a:r>
              <a:rPr lang="ru-RU" b="1" i="1" dirty="0" smtClean="0">
                <a:solidFill>
                  <a:srgbClr val="002060"/>
                </a:solidFill>
                <a:latin typeface="Times New Roman" pitchFamily="18" charset="0"/>
                <a:cs typeface="Times New Roman" pitchFamily="18" charset="0"/>
              </a:rPr>
              <a:t>Зоя Космодемьянская перед казнью</a:t>
            </a:r>
            <a:endParaRPr lang="ru-RU" i="1" dirty="0">
              <a:solidFill>
                <a:srgbClr val="002060"/>
              </a:solidFill>
              <a:latin typeface="Times New Roman" pitchFamily="18" charset="0"/>
              <a:cs typeface="Times New Roman" pitchFamily="18" charset="0"/>
            </a:endParaRPr>
          </a:p>
        </p:txBody>
      </p:sp>
      <p:sp>
        <p:nvSpPr>
          <p:cNvPr id="7" name="Прямоугольник 6"/>
          <p:cNvSpPr/>
          <p:nvPr/>
        </p:nvSpPr>
        <p:spPr>
          <a:xfrm>
            <a:off x="5940152" y="1412776"/>
            <a:ext cx="3024336" cy="5262979"/>
          </a:xfrm>
          <a:prstGeom prst="rect">
            <a:avLst/>
          </a:prstGeom>
        </p:spPr>
        <p:txBody>
          <a:bodyPr wrap="square">
            <a:spAutoFit/>
          </a:bodyPr>
          <a:lstStyle/>
          <a:p>
            <a:r>
              <a:rPr lang="ru-RU" sz="1600" b="1" i="1" dirty="0" smtClean="0">
                <a:solidFill>
                  <a:srgbClr val="002060"/>
                </a:solidFill>
                <a:latin typeface="Times New Roman" pitchFamily="18" charset="0"/>
                <a:cs typeface="Times New Roman" pitchFamily="18" charset="0"/>
              </a:rPr>
              <a:t>Нежный рот и упрямые брови —</a:t>
            </a:r>
          </a:p>
          <a:p>
            <a:r>
              <a:rPr lang="ru-RU" sz="1600" b="1" i="1" dirty="0" smtClean="0">
                <a:solidFill>
                  <a:srgbClr val="002060"/>
                </a:solidFill>
                <a:latin typeface="Times New Roman" pitchFamily="18" charset="0"/>
                <a:cs typeface="Times New Roman" pitchFamily="18" charset="0"/>
              </a:rPr>
              <a:t>Восемнадцать девчоночьих лет.</a:t>
            </a:r>
          </a:p>
          <a:p>
            <a:r>
              <a:rPr lang="ru-RU" sz="1600" b="1" i="1" dirty="0" smtClean="0">
                <a:solidFill>
                  <a:srgbClr val="002060"/>
                </a:solidFill>
                <a:latin typeface="Times New Roman" pitchFamily="18" charset="0"/>
                <a:cs typeface="Times New Roman" pitchFamily="18" charset="0"/>
              </a:rPr>
              <a:t>В партизанских лесах Подмосковья</a:t>
            </a:r>
          </a:p>
          <a:p>
            <a:r>
              <a:rPr lang="ru-RU" sz="1600" b="1" i="1" dirty="0" smtClean="0">
                <a:solidFill>
                  <a:srgbClr val="002060"/>
                </a:solidFill>
                <a:latin typeface="Times New Roman" pitchFamily="18" charset="0"/>
                <a:cs typeface="Times New Roman" pitchFamily="18" charset="0"/>
              </a:rPr>
              <a:t>Никогда не исчезнет твой след.</a:t>
            </a:r>
          </a:p>
          <a:p>
            <a:r>
              <a:rPr lang="ru-RU" sz="1600" b="1" i="1" dirty="0" smtClean="0">
                <a:solidFill>
                  <a:srgbClr val="002060"/>
                </a:solidFill>
                <a:latin typeface="Times New Roman" pitchFamily="18" charset="0"/>
                <a:cs typeface="Times New Roman" pitchFamily="18" charset="0"/>
              </a:rPr>
              <a:t>Олененок с большими глазами,</a:t>
            </a:r>
          </a:p>
          <a:p>
            <a:r>
              <a:rPr lang="ru-RU" sz="1600" b="1" i="1" dirty="0" smtClean="0">
                <a:solidFill>
                  <a:srgbClr val="002060"/>
                </a:solidFill>
                <a:latin typeface="Times New Roman" pitchFamily="18" charset="0"/>
                <a:cs typeface="Times New Roman" pitchFamily="18" charset="0"/>
              </a:rPr>
              <a:t>Смуглых щек полудетский овал...</a:t>
            </a:r>
          </a:p>
          <a:p>
            <a:r>
              <a:rPr lang="ru-RU" sz="1600" b="1" i="1" dirty="0" smtClean="0">
                <a:solidFill>
                  <a:srgbClr val="002060"/>
                </a:solidFill>
                <a:latin typeface="Times New Roman" pitchFamily="18" charset="0"/>
                <a:cs typeface="Times New Roman" pitchFamily="18" charset="0"/>
              </a:rPr>
              <a:t>Посылал командир на заданье —</a:t>
            </a:r>
          </a:p>
          <a:p>
            <a:r>
              <a:rPr lang="ru-RU" sz="1600" b="1" i="1" dirty="0" smtClean="0">
                <a:solidFill>
                  <a:srgbClr val="002060"/>
                </a:solidFill>
                <a:latin typeface="Times New Roman" pitchFamily="18" charset="0"/>
                <a:cs typeface="Times New Roman" pitchFamily="18" charset="0"/>
              </a:rPr>
              <a:t>Оказалось, в Бессмертье послал.</a:t>
            </a:r>
          </a:p>
          <a:p>
            <a:r>
              <a:rPr lang="ru-RU" sz="1600" b="1" i="1" dirty="0" smtClean="0">
                <a:solidFill>
                  <a:srgbClr val="002060"/>
                </a:solidFill>
                <a:latin typeface="Times New Roman" pitchFamily="18" charset="0"/>
                <a:cs typeface="Times New Roman" pitchFamily="18" charset="0"/>
              </a:rPr>
              <a:t>Ты попалась гестаповцам в лапы –</a:t>
            </a:r>
          </a:p>
          <a:p>
            <a:r>
              <a:rPr lang="ru-RU" sz="1600" b="1" i="1" dirty="0" smtClean="0">
                <a:solidFill>
                  <a:srgbClr val="002060"/>
                </a:solidFill>
                <a:latin typeface="Times New Roman" pitchFamily="18" charset="0"/>
                <a:cs typeface="Times New Roman" pitchFamily="18" charset="0"/>
              </a:rPr>
              <a:t>Тяжелей не придумать беды.</a:t>
            </a:r>
          </a:p>
          <a:p>
            <a:r>
              <a:rPr lang="ru-RU" sz="1600" b="1" i="1" dirty="0" smtClean="0">
                <a:solidFill>
                  <a:srgbClr val="002060"/>
                </a:solidFill>
                <a:latin typeface="Times New Roman" pitchFamily="18" charset="0"/>
                <a:cs typeface="Times New Roman" pitchFamily="18" charset="0"/>
              </a:rPr>
              <a:t>И палач раскаленную лампу</a:t>
            </a:r>
          </a:p>
          <a:p>
            <a:r>
              <a:rPr lang="ru-RU" sz="1600" b="1" i="1" dirty="0" smtClean="0">
                <a:solidFill>
                  <a:srgbClr val="002060"/>
                </a:solidFill>
                <a:latin typeface="Times New Roman" pitchFamily="18" charset="0"/>
                <a:cs typeface="Times New Roman" pitchFamily="18" charset="0"/>
              </a:rPr>
              <a:t>Подносил тебе вместо воды.</a:t>
            </a:r>
            <a:br>
              <a:rPr lang="ru-RU" sz="1600" b="1" i="1" dirty="0" smtClean="0">
                <a:solidFill>
                  <a:srgbClr val="002060"/>
                </a:solidFill>
                <a:latin typeface="Times New Roman" pitchFamily="18" charset="0"/>
                <a:cs typeface="Times New Roman" pitchFamily="18" charset="0"/>
              </a:rPr>
            </a:br>
            <a:endParaRPr lang="ru-RU" sz="1600" b="1" i="1" dirty="0">
              <a:solidFill>
                <a:srgbClr val="002060"/>
              </a:solidFill>
              <a:latin typeface="Times New Roman" pitchFamily="18" charset="0"/>
              <a:cs typeface="Times New Roman" pitchFamily="18" charset="0"/>
            </a:endParaRPr>
          </a:p>
        </p:txBody>
      </p:sp>
      <p:pic>
        <p:nvPicPr>
          <p:cNvPr id="8" name="Picture 4" descr="http://izhig.ru/museum-izhmash/image/order-geroi-ussr.gif"/>
          <p:cNvPicPr>
            <a:picLocks noChangeAspect="1" noChangeArrowheads="1"/>
          </p:cNvPicPr>
          <p:nvPr/>
        </p:nvPicPr>
        <p:blipFill>
          <a:blip r:embed="rId4" cstate="print"/>
          <a:srcRect/>
          <a:stretch>
            <a:fillRect/>
          </a:stretch>
        </p:blipFill>
        <p:spPr bwMode="auto">
          <a:xfrm>
            <a:off x="179512" y="116632"/>
            <a:ext cx="350332" cy="641596"/>
          </a:xfrm>
          <a:prstGeom prst="rect">
            <a:avLst/>
          </a:prstGeom>
          <a:noFill/>
        </p:spPr>
      </p:pic>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Autofit/>
          </a:bodyPr>
          <a:lstStyle/>
          <a:p>
            <a:r>
              <a:rPr lang="ru-RU" sz="2800" b="1" i="1" dirty="0" smtClean="0">
                <a:solidFill>
                  <a:srgbClr val="FF0000"/>
                </a:solidFill>
                <a:latin typeface="Times New Roman" pitchFamily="18" charset="0"/>
                <a:cs typeface="Times New Roman" pitchFamily="18" charset="0"/>
              </a:rPr>
              <a:t>За три дня до отступления немецкое командование приказало снять тело Зои с виселицы и зарыть в землю, схоронив за деревней</a:t>
            </a:r>
            <a:endParaRPr lang="ru-RU" sz="2800" b="1" i="1" dirty="0">
              <a:solidFill>
                <a:srgbClr val="FF0000"/>
              </a:solidFill>
              <a:latin typeface="Times New Roman" pitchFamily="18" charset="0"/>
              <a:cs typeface="Times New Roman" pitchFamily="18" charset="0"/>
            </a:endParaRPr>
          </a:p>
        </p:txBody>
      </p:sp>
      <p:pic>
        <p:nvPicPr>
          <p:cNvPr id="80900" name="Picture 4" descr="http://uslide.ru/images/18/24286/960/img21.jpg"/>
          <p:cNvPicPr>
            <a:picLocks noChangeAspect="1" noChangeArrowheads="1"/>
          </p:cNvPicPr>
          <p:nvPr/>
        </p:nvPicPr>
        <p:blipFill>
          <a:blip r:embed="rId2" cstate="print"/>
          <a:srcRect/>
          <a:stretch>
            <a:fillRect/>
          </a:stretch>
        </p:blipFill>
        <p:spPr bwMode="auto">
          <a:xfrm>
            <a:off x="611560" y="1916832"/>
            <a:ext cx="7920880" cy="4680520"/>
          </a:xfrm>
          <a:prstGeom prst="rect">
            <a:avLst/>
          </a:prstGeom>
          <a:noFill/>
        </p:spPr>
      </p:pic>
      <p:pic>
        <p:nvPicPr>
          <p:cNvPr id="4" name="Picture 4" descr="http://izhig.ru/museum-izhmash/image/order-geroi-ussr.gif"/>
          <p:cNvPicPr>
            <a:picLocks noChangeAspect="1" noChangeArrowheads="1"/>
          </p:cNvPicPr>
          <p:nvPr/>
        </p:nvPicPr>
        <p:blipFill>
          <a:blip r:embed="rId3" cstate="print"/>
          <a:srcRect/>
          <a:stretch>
            <a:fillRect/>
          </a:stretch>
        </p:blipFill>
        <p:spPr bwMode="auto">
          <a:xfrm>
            <a:off x="323528" y="332656"/>
            <a:ext cx="350332" cy="641596"/>
          </a:xfrm>
          <a:prstGeom prst="rect">
            <a:avLst/>
          </a:prstGeom>
          <a:noFill/>
        </p:spPr>
      </p:pic>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332656"/>
            <a:ext cx="8229600" cy="504056"/>
          </a:xfrm>
        </p:spPr>
        <p:txBody>
          <a:bodyPr>
            <a:noAutofit/>
          </a:bodyPr>
          <a:lstStyle/>
          <a:p>
            <a:r>
              <a:rPr lang="ru-RU" sz="3200" b="1" i="1" dirty="0" smtClean="0">
                <a:solidFill>
                  <a:srgbClr val="FF0000"/>
                </a:solidFill>
                <a:latin typeface="Times New Roman" pitchFamily="18" charset="0"/>
                <a:cs typeface="Times New Roman" pitchFamily="18" charset="0"/>
              </a:rPr>
              <a:t/>
            </a:r>
            <a:br>
              <a:rPr lang="ru-RU" sz="3200" b="1" i="1" dirty="0" smtClean="0">
                <a:solidFill>
                  <a:srgbClr val="FF0000"/>
                </a:solidFill>
                <a:latin typeface="Times New Roman" pitchFamily="18" charset="0"/>
                <a:cs typeface="Times New Roman" pitchFamily="18" charset="0"/>
              </a:rPr>
            </a:br>
            <a:r>
              <a:rPr lang="ru-RU" sz="3200" b="1" i="1" dirty="0" smtClean="0">
                <a:solidFill>
                  <a:srgbClr val="FF0000"/>
                </a:solidFill>
                <a:latin typeface="Times New Roman" pitchFamily="18" charset="0"/>
                <a:cs typeface="Times New Roman" pitchFamily="18" charset="0"/>
              </a:rPr>
              <a:t>«Память сильнее времени»</a:t>
            </a:r>
            <a:br>
              <a:rPr lang="ru-RU" sz="3200" b="1" i="1" dirty="0" smtClean="0">
                <a:solidFill>
                  <a:srgbClr val="FF0000"/>
                </a:solidFill>
                <a:latin typeface="Times New Roman" pitchFamily="18" charset="0"/>
                <a:cs typeface="Times New Roman" pitchFamily="18" charset="0"/>
              </a:rPr>
            </a:br>
            <a:endParaRPr lang="ru-RU" sz="3200" b="1" i="1" dirty="0">
              <a:solidFill>
                <a:srgbClr val="FF0000"/>
              </a:solidFill>
              <a:latin typeface="Times New Roman" pitchFamily="18" charset="0"/>
              <a:cs typeface="Times New Roman" pitchFamily="18" charset="0"/>
            </a:endParaRPr>
          </a:p>
        </p:txBody>
      </p:sp>
      <p:sp>
        <p:nvSpPr>
          <p:cNvPr id="4" name="Прямоугольник 3"/>
          <p:cNvSpPr/>
          <p:nvPr/>
        </p:nvSpPr>
        <p:spPr>
          <a:xfrm>
            <a:off x="395536" y="908720"/>
            <a:ext cx="8496944" cy="6001643"/>
          </a:xfrm>
          <a:prstGeom prst="rect">
            <a:avLst/>
          </a:prstGeom>
        </p:spPr>
        <p:txBody>
          <a:bodyPr wrap="square">
            <a:spAutoFit/>
          </a:bodyPr>
          <a:lstStyle/>
          <a:p>
            <a:pPr lvl="0" fontAlgn="base">
              <a:spcBef>
                <a:spcPct val="0"/>
              </a:spcBef>
              <a:spcAft>
                <a:spcPct val="0"/>
              </a:spcAft>
            </a:pPr>
            <a:r>
              <a:rPr lang="ru-RU" sz="1600" b="1" i="1" dirty="0" smtClean="0">
                <a:solidFill>
                  <a:srgbClr val="002060"/>
                </a:solidFill>
                <a:latin typeface="Times New Roman" pitchFamily="18" charset="0"/>
                <a:ea typeface="Calibri" pitchFamily="34" charset="0"/>
                <a:cs typeface="Times New Roman" pitchFamily="18" charset="0"/>
              </a:rPr>
              <a:t>Мать Зои Любовь Тимофеевна Космодемьянская, потерявшая на этой ужасной войне не только дочь, но и сына, написала автобиографическую повесть </a:t>
            </a:r>
            <a:r>
              <a:rPr lang="ru-RU" sz="1600" b="1" i="1" dirty="0" smtClean="0">
                <a:solidFill>
                  <a:srgbClr val="002060"/>
                </a:solidFill>
                <a:ea typeface="Calibri" pitchFamily="34" charset="0"/>
                <a:cs typeface="Times New Roman" pitchFamily="18" charset="0"/>
              </a:rPr>
              <a:t>«</a:t>
            </a:r>
            <a:r>
              <a:rPr lang="ru-RU" sz="1600" b="1" i="1" dirty="0" smtClean="0">
                <a:solidFill>
                  <a:srgbClr val="002060"/>
                </a:solidFill>
                <a:latin typeface="Times New Roman" pitchFamily="18" charset="0"/>
                <a:ea typeface="Calibri" pitchFamily="34" charset="0"/>
                <a:cs typeface="Times New Roman" pitchFamily="18" charset="0"/>
              </a:rPr>
              <a:t>Зоя и Шура</a:t>
            </a:r>
            <a:r>
              <a:rPr lang="ru-RU" sz="1600" b="1" i="1" dirty="0" smtClean="0">
                <a:solidFill>
                  <a:srgbClr val="002060"/>
                </a:solidFill>
                <a:ea typeface="Calibri" pitchFamily="34" charset="0"/>
                <a:cs typeface="Times New Roman" pitchFamily="18" charset="0"/>
              </a:rPr>
              <a:t>»</a:t>
            </a:r>
            <a:r>
              <a:rPr lang="ru-RU" sz="1600" b="1" i="1" dirty="0" smtClean="0">
                <a:solidFill>
                  <a:srgbClr val="002060"/>
                </a:solidFill>
                <a:latin typeface="Times New Roman" pitchFamily="18" charset="0"/>
                <a:ea typeface="Calibri" pitchFamily="34" charset="0"/>
                <a:cs typeface="Times New Roman" pitchFamily="18" charset="0"/>
              </a:rPr>
              <a:t>. У писателя</a:t>
            </a:r>
            <a:r>
              <a:rPr lang="ru-RU" sz="1600" b="1" i="1" dirty="0" smtClean="0">
                <a:solidFill>
                  <a:srgbClr val="002060"/>
                </a:solidFill>
                <a:latin typeface="Arial" pitchFamily="34" charset="0"/>
                <a:cs typeface="Arial" pitchFamily="34" charset="0"/>
              </a:rPr>
              <a:t> </a:t>
            </a:r>
            <a:r>
              <a:rPr lang="ru-RU" sz="1600" b="1" i="1" dirty="0" smtClean="0">
                <a:solidFill>
                  <a:srgbClr val="002060"/>
                </a:solidFill>
                <a:latin typeface="Times New Roman" pitchFamily="18" charset="0"/>
                <a:ea typeface="Calibri" pitchFamily="34" charset="0"/>
                <a:cs typeface="Times New Roman" pitchFamily="18" charset="0"/>
              </a:rPr>
              <a:t>Вячеслава Ковалевского можно найти повесть </a:t>
            </a:r>
            <a:r>
              <a:rPr lang="ru-RU" sz="1600" b="1" i="1" dirty="0" smtClean="0">
                <a:solidFill>
                  <a:srgbClr val="002060"/>
                </a:solidFill>
                <a:ea typeface="Calibri" pitchFamily="34" charset="0"/>
                <a:cs typeface="Times New Roman" pitchFamily="18" charset="0"/>
              </a:rPr>
              <a:t>«</a:t>
            </a:r>
            <a:r>
              <a:rPr lang="ru-RU" sz="1600" b="1" i="1" dirty="0" smtClean="0">
                <a:solidFill>
                  <a:srgbClr val="002060"/>
                </a:solidFill>
                <a:latin typeface="Times New Roman" pitchFamily="18" charset="0"/>
                <a:ea typeface="Calibri" pitchFamily="34" charset="0"/>
                <a:cs typeface="Times New Roman" pitchFamily="18" charset="0"/>
              </a:rPr>
              <a:t>Не бойся смерти!</a:t>
            </a:r>
            <a:r>
              <a:rPr lang="ru-RU" sz="1600" b="1" i="1" dirty="0" smtClean="0">
                <a:solidFill>
                  <a:srgbClr val="002060"/>
                </a:solidFill>
                <a:ea typeface="Calibri" pitchFamily="34" charset="0"/>
                <a:cs typeface="Times New Roman" pitchFamily="18" charset="0"/>
              </a:rPr>
              <a:t>»</a:t>
            </a:r>
            <a:r>
              <a:rPr lang="ru-RU" sz="1600" b="1" i="1" dirty="0" smtClean="0">
                <a:solidFill>
                  <a:srgbClr val="002060"/>
                </a:solidFill>
                <a:latin typeface="Times New Roman" pitchFamily="18" charset="0"/>
                <a:ea typeface="Calibri" pitchFamily="34" charset="0"/>
                <a:cs typeface="Times New Roman" pitchFamily="18" charset="0"/>
              </a:rPr>
              <a:t>, где описана партизанская деятельность Зои, детская поэтесса А.Л. Барто посвятила ей два стихотворения: </a:t>
            </a:r>
            <a:r>
              <a:rPr lang="ru-RU" sz="1600" b="1" i="1" dirty="0" smtClean="0">
                <a:solidFill>
                  <a:srgbClr val="002060"/>
                </a:solidFill>
                <a:ea typeface="Calibri" pitchFamily="34" charset="0"/>
                <a:cs typeface="Times New Roman" pitchFamily="18" charset="0"/>
              </a:rPr>
              <a:t>«</a:t>
            </a:r>
            <a:r>
              <a:rPr lang="ru-RU" sz="1600" b="1" i="1" dirty="0" smtClean="0">
                <a:solidFill>
                  <a:srgbClr val="002060"/>
                </a:solidFill>
                <a:latin typeface="Times New Roman" pitchFamily="18" charset="0"/>
                <a:ea typeface="Calibri" pitchFamily="34" charset="0"/>
                <a:cs typeface="Times New Roman" pitchFamily="18" charset="0"/>
              </a:rPr>
              <a:t>Партизанке Зое</a:t>
            </a:r>
            <a:r>
              <a:rPr lang="ru-RU" sz="1600" b="1" i="1" dirty="0" smtClean="0">
                <a:solidFill>
                  <a:srgbClr val="002060"/>
                </a:solidFill>
                <a:ea typeface="Calibri" pitchFamily="34" charset="0"/>
                <a:cs typeface="Times New Roman" pitchFamily="18" charset="0"/>
              </a:rPr>
              <a:t>»</a:t>
            </a:r>
            <a:r>
              <a:rPr lang="ru-RU" sz="1600" b="1" i="1" dirty="0" smtClean="0">
                <a:solidFill>
                  <a:srgbClr val="002060"/>
                </a:solidFill>
                <a:latin typeface="Times New Roman" pitchFamily="18" charset="0"/>
                <a:ea typeface="Calibri" pitchFamily="34" charset="0"/>
                <a:cs typeface="Times New Roman" pitchFamily="18" charset="0"/>
              </a:rPr>
              <a:t>, </a:t>
            </a:r>
            <a:r>
              <a:rPr lang="ru-RU" sz="1600" b="1" i="1" dirty="0" smtClean="0">
                <a:solidFill>
                  <a:srgbClr val="002060"/>
                </a:solidFill>
                <a:ea typeface="Calibri" pitchFamily="34" charset="0"/>
                <a:cs typeface="Times New Roman" pitchFamily="18" charset="0"/>
              </a:rPr>
              <a:t>«</a:t>
            </a:r>
            <a:r>
              <a:rPr lang="ru-RU" sz="1600" b="1" i="1" dirty="0" smtClean="0">
                <a:solidFill>
                  <a:srgbClr val="002060"/>
                </a:solidFill>
                <a:latin typeface="Times New Roman" pitchFamily="18" charset="0"/>
                <a:ea typeface="Calibri" pitchFamily="34" charset="0"/>
                <a:cs typeface="Times New Roman" pitchFamily="18" charset="0"/>
              </a:rPr>
              <a:t>У памятника Зое</a:t>
            </a:r>
            <a:r>
              <a:rPr lang="ru-RU" sz="1600" b="1" i="1" dirty="0" smtClean="0">
                <a:solidFill>
                  <a:srgbClr val="002060"/>
                </a:solidFill>
                <a:ea typeface="Calibri" pitchFamily="34" charset="0"/>
                <a:cs typeface="Times New Roman" pitchFamily="18" charset="0"/>
              </a:rPr>
              <a:t>»</a:t>
            </a:r>
            <a:r>
              <a:rPr lang="ru-RU" sz="1600" b="1" i="1" dirty="0" smtClean="0">
                <a:solidFill>
                  <a:srgbClr val="002060"/>
                </a:solidFill>
                <a:latin typeface="Times New Roman" pitchFamily="18" charset="0"/>
                <a:ea typeface="Calibri" pitchFamily="34" charset="0"/>
                <a:cs typeface="Times New Roman" pitchFamily="18" charset="0"/>
              </a:rPr>
              <a:t>. Маргарита Аллигер написала поэму </a:t>
            </a:r>
            <a:r>
              <a:rPr lang="ru-RU" sz="1600" b="1" i="1" dirty="0" smtClean="0">
                <a:solidFill>
                  <a:srgbClr val="002060"/>
                </a:solidFill>
                <a:ea typeface="Calibri" pitchFamily="34" charset="0"/>
                <a:cs typeface="Times New Roman" pitchFamily="18" charset="0"/>
              </a:rPr>
              <a:t>«</a:t>
            </a:r>
            <a:r>
              <a:rPr lang="ru-RU" sz="1600" b="1" i="1" dirty="0" smtClean="0">
                <a:solidFill>
                  <a:srgbClr val="002060"/>
                </a:solidFill>
                <a:latin typeface="Times New Roman" pitchFamily="18" charset="0"/>
                <a:ea typeface="Calibri" pitchFamily="34" charset="0"/>
                <a:cs typeface="Times New Roman" pitchFamily="18" charset="0"/>
              </a:rPr>
              <a:t>Зоя</a:t>
            </a:r>
            <a:r>
              <a:rPr lang="ru-RU" sz="1600" b="1" i="1" dirty="0" smtClean="0">
                <a:solidFill>
                  <a:srgbClr val="002060"/>
                </a:solidFill>
                <a:ea typeface="Calibri" pitchFamily="34" charset="0"/>
                <a:cs typeface="Times New Roman" pitchFamily="18" charset="0"/>
              </a:rPr>
              <a:t>»</a:t>
            </a:r>
            <a:r>
              <a:rPr lang="ru-RU" sz="1600" b="1" i="1" dirty="0" smtClean="0">
                <a:solidFill>
                  <a:srgbClr val="002060"/>
                </a:solidFill>
                <a:latin typeface="Times New Roman" pitchFamily="18" charset="0"/>
                <a:ea typeface="Calibri" pitchFamily="34" charset="0"/>
                <a:cs typeface="Times New Roman" pitchFamily="18" charset="0"/>
              </a:rPr>
              <a:t>. Таким образом, многие поколения советских людей были воспитаны на ее примере, ее горячей любви к Родине и ненависти к врагу.</a:t>
            </a:r>
          </a:p>
          <a:p>
            <a:r>
              <a:rPr lang="ru-RU" sz="1600" b="1" i="1" dirty="0" smtClean="0">
                <a:solidFill>
                  <a:srgbClr val="002060"/>
                </a:solidFill>
                <a:latin typeface="Times New Roman" pitchFamily="18" charset="0"/>
                <a:ea typeface="Calibri" pitchFamily="34" charset="0"/>
                <a:cs typeface="Times New Roman" pitchFamily="18" charset="0"/>
              </a:rPr>
              <a:t> В 1944 году был снят фильм «Зоя», получивший в Каннах в 1946 г. на I международном кинофестивале премию за лучший сценарий. Также фильм «Зоя» удостоен Сталинской премии I степени. Александр </a:t>
            </a:r>
            <a:r>
              <a:rPr lang="ru-RU" sz="1600" b="1" i="1" dirty="0" err="1" smtClean="0">
                <a:solidFill>
                  <a:srgbClr val="002060"/>
                </a:solidFill>
                <a:latin typeface="Times New Roman" pitchFamily="18" charset="0"/>
                <a:ea typeface="Calibri" pitchFamily="34" charset="0"/>
                <a:cs typeface="Times New Roman" pitchFamily="18" charset="0"/>
              </a:rPr>
              <a:t>Зархи</a:t>
            </a:r>
            <a:r>
              <a:rPr lang="ru-RU" sz="1600" b="1" i="1" dirty="0" smtClean="0">
                <a:solidFill>
                  <a:srgbClr val="002060"/>
                </a:solidFill>
                <a:latin typeface="Times New Roman" pitchFamily="18" charset="0"/>
                <a:ea typeface="Calibri" pitchFamily="34" charset="0"/>
                <a:cs typeface="Times New Roman" pitchFamily="18" charset="0"/>
              </a:rPr>
              <a:t> и Иосиф </a:t>
            </a:r>
            <a:r>
              <a:rPr lang="ru-RU" sz="1600" b="1" i="1" dirty="0" err="1" smtClean="0">
                <a:solidFill>
                  <a:srgbClr val="002060"/>
                </a:solidFill>
                <a:latin typeface="Times New Roman" pitchFamily="18" charset="0"/>
                <a:ea typeface="Calibri" pitchFamily="34" charset="0"/>
                <a:cs typeface="Times New Roman" pitchFamily="18" charset="0"/>
              </a:rPr>
              <a:t>Хейфиц</a:t>
            </a:r>
            <a:r>
              <a:rPr lang="ru-RU" sz="1600" b="1" i="1" dirty="0" smtClean="0">
                <a:solidFill>
                  <a:srgbClr val="002060"/>
                </a:solidFill>
                <a:latin typeface="Times New Roman" pitchFamily="18" charset="0"/>
                <a:ea typeface="Calibri" pitchFamily="34" charset="0"/>
                <a:cs typeface="Times New Roman" pitchFamily="18" charset="0"/>
              </a:rPr>
              <a:t> в фильме «Во имя жизни» показали часть спектакля о Космодемьянской. Ей посвящен фильм четвертый «Партизаны. Война в тылу врага» в серии «Великая Отечественная». В 1985-м режиссер Юрий Озеров осветил тему подвига Зои в фильме «Битва за Москву». Документальный фильм </a:t>
            </a:r>
            <a:r>
              <a:rPr lang="ru-RU" sz="1600" b="1" i="1" dirty="0" smtClean="0">
                <a:solidFill>
                  <a:srgbClr val="002060"/>
                </a:solidFill>
                <a:latin typeface="Times New Roman" pitchFamily="18" charset="0"/>
                <a:cs typeface="Times New Roman" pitchFamily="18" charset="0"/>
              </a:rPr>
              <a:t>«Зоя Космодемьянская. Правда о подвиге» </a:t>
            </a:r>
            <a:r>
              <a:rPr lang="ru-RU" sz="1600" b="1" i="1" dirty="0" err="1" smtClean="0">
                <a:solidFill>
                  <a:srgbClr val="002060"/>
                </a:solidFill>
                <a:latin typeface="Times New Roman" pitchFamily="18" charset="0"/>
                <a:cs typeface="Times New Roman" pitchFamily="18" charset="0"/>
              </a:rPr>
              <a:t>Щёкотовым</a:t>
            </a:r>
            <a:r>
              <a:rPr lang="ru-RU" sz="1600" b="1" i="1" dirty="0" smtClean="0">
                <a:solidFill>
                  <a:srgbClr val="002060"/>
                </a:solidFill>
                <a:latin typeface="Times New Roman" pitchFamily="18" charset="0"/>
                <a:cs typeface="Times New Roman" pitchFamily="18" charset="0"/>
              </a:rPr>
              <a:t> Константином Никитичем «Зоя Космодемьянская перед казнью» </a:t>
            </a:r>
          </a:p>
          <a:p>
            <a:r>
              <a:rPr lang="ru-RU" sz="1600" b="1" i="1" dirty="0" smtClean="0">
                <a:solidFill>
                  <a:srgbClr val="002060"/>
                </a:solidFill>
                <a:latin typeface="Times New Roman" pitchFamily="18" charset="0"/>
                <a:cs typeface="Times New Roman" pitchFamily="18" charset="0"/>
              </a:rPr>
              <a:t>Песня о партизанке Тане» (слова М. Кремера, музыка В. </a:t>
            </a:r>
            <a:r>
              <a:rPr lang="ru-RU" sz="1600" b="1" i="1" dirty="0" err="1" smtClean="0">
                <a:solidFill>
                  <a:srgbClr val="002060"/>
                </a:solidFill>
                <a:latin typeface="Times New Roman" pitchFamily="18" charset="0"/>
                <a:cs typeface="Times New Roman" pitchFamily="18" charset="0"/>
              </a:rPr>
              <a:t>Желобинского</a:t>
            </a:r>
            <a:r>
              <a:rPr lang="ru-RU" sz="1600" b="1" i="1" dirty="0" smtClean="0">
                <a:solidFill>
                  <a:srgbClr val="002060"/>
                </a:solidFill>
                <a:latin typeface="Times New Roman" pitchFamily="18" charset="0"/>
                <a:cs typeface="Times New Roman" pitchFamily="18" charset="0"/>
              </a:rPr>
              <a:t>),</a:t>
            </a:r>
          </a:p>
          <a:p>
            <a:r>
              <a:rPr lang="ru-RU" sz="1600" b="1" i="1" dirty="0" smtClean="0">
                <a:solidFill>
                  <a:srgbClr val="002060"/>
                </a:solidFill>
                <a:latin typeface="Times New Roman" pitchFamily="18" charset="0"/>
                <a:cs typeface="Times New Roman" pitchFamily="18" charset="0"/>
              </a:rPr>
              <a:t>«Песня о Зое Космодемьянской» (слова П. </a:t>
            </a:r>
            <a:r>
              <a:rPr lang="ru-RU" sz="1600" b="1" i="1" dirty="0" err="1" smtClean="0">
                <a:solidFill>
                  <a:srgbClr val="002060"/>
                </a:solidFill>
                <a:latin typeface="Times New Roman" pitchFamily="18" charset="0"/>
                <a:cs typeface="Times New Roman" pitchFamily="18" charset="0"/>
              </a:rPr>
              <a:t>Градова</a:t>
            </a:r>
            <a:r>
              <a:rPr lang="ru-RU" sz="1600" b="1" i="1" dirty="0" smtClean="0">
                <a:solidFill>
                  <a:srgbClr val="002060"/>
                </a:solidFill>
                <a:latin typeface="Times New Roman" pitchFamily="18" charset="0"/>
                <a:cs typeface="Times New Roman" pitchFamily="18" charset="0"/>
              </a:rPr>
              <a:t>, музыка Ю. Милютина), </a:t>
            </a:r>
          </a:p>
          <a:p>
            <a:r>
              <a:rPr lang="ru-RU" sz="1600" b="1" i="1" dirty="0" smtClean="0">
                <a:solidFill>
                  <a:srgbClr val="002060"/>
                </a:solidFill>
                <a:latin typeface="Times New Roman" pitchFamily="18" charset="0"/>
                <a:cs typeface="Times New Roman" pitchFamily="18" charset="0"/>
              </a:rPr>
              <a:t>В. </a:t>
            </a:r>
            <a:r>
              <a:rPr lang="ru-RU" sz="1600" b="1" i="1" dirty="0" err="1" smtClean="0">
                <a:solidFill>
                  <a:srgbClr val="002060"/>
                </a:solidFill>
                <a:latin typeface="Times New Roman" pitchFamily="18" charset="0"/>
                <a:cs typeface="Times New Roman" pitchFamily="18" charset="0"/>
              </a:rPr>
              <a:t>Дехтерев</a:t>
            </a:r>
            <a:r>
              <a:rPr lang="ru-RU" sz="1600" b="1" i="1" dirty="0" smtClean="0">
                <a:solidFill>
                  <a:srgbClr val="002060"/>
                </a:solidFill>
                <a:latin typeface="Times New Roman" pitchFamily="18" charset="0"/>
                <a:cs typeface="Times New Roman" pitchFamily="18" charset="0"/>
              </a:rPr>
              <a:t> написал оперу «Таня», </a:t>
            </a:r>
          </a:p>
          <a:p>
            <a:r>
              <a:rPr lang="ru-RU" sz="1600" b="1" i="1" dirty="0" smtClean="0">
                <a:solidFill>
                  <a:srgbClr val="002060"/>
                </a:solidFill>
                <a:latin typeface="Times New Roman" pitchFamily="18" charset="0"/>
                <a:cs typeface="Times New Roman" pitchFamily="18" charset="0"/>
              </a:rPr>
              <a:t>Н. Макарова сочинила оркестровую сюиту и оперу «Зоя», </a:t>
            </a:r>
          </a:p>
          <a:p>
            <a:r>
              <a:rPr lang="ru-RU" sz="1600" b="1" i="1" dirty="0" smtClean="0">
                <a:solidFill>
                  <a:srgbClr val="002060"/>
                </a:solidFill>
                <a:latin typeface="Times New Roman" pitchFamily="18" charset="0"/>
                <a:cs typeface="Times New Roman" pitchFamily="18" charset="0"/>
              </a:rPr>
              <a:t>музыкально-драматическая поэма «Зоя» В. Юровского, </a:t>
            </a:r>
          </a:p>
          <a:p>
            <a:r>
              <a:rPr lang="ru-RU" sz="1600" b="1" i="1" dirty="0" smtClean="0">
                <a:solidFill>
                  <a:srgbClr val="002060"/>
                </a:solidFill>
                <a:latin typeface="Times New Roman" pitchFamily="18" charset="0"/>
                <a:cs typeface="Times New Roman" pitchFamily="18" charset="0"/>
              </a:rPr>
              <a:t>балет «Татьяна» А. </a:t>
            </a:r>
            <a:r>
              <a:rPr lang="ru-RU" sz="1600" b="1" i="1" dirty="0" err="1" smtClean="0">
                <a:solidFill>
                  <a:srgbClr val="002060"/>
                </a:solidFill>
                <a:latin typeface="Times New Roman" pitchFamily="18" charset="0"/>
                <a:cs typeface="Times New Roman" pitchFamily="18" charset="0"/>
              </a:rPr>
              <a:t>Крейна</a:t>
            </a:r>
            <a:r>
              <a:rPr lang="ru-RU" sz="1600" b="1" i="1" dirty="0" smtClean="0">
                <a:solidFill>
                  <a:srgbClr val="002060"/>
                </a:solidFill>
                <a:latin typeface="Times New Roman" pitchFamily="18" charset="0"/>
                <a:cs typeface="Times New Roman" pitchFamily="18" charset="0"/>
              </a:rPr>
              <a:t>.</a:t>
            </a:r>
          </a:p>
          <a:p>
            <a:r>
              <a:rPr lang="ru-RU" sz="1600" b="1" i="1" dirty="0" smtClean="0">
                <a:solidFill>
                  <a:srgbClr val="002060"/>
                </a:solidFill>
                <a:latin typeface="Times New Roman" pitchFamily="18" charset="0"/>
                <a:cs typeface="Times New Roman" pitchFamily="18" charset="0"/>
              </a:rPr>
              <a:t>Запечатлен ее подвиг и в живописи. «Зоя Космодемьянская» — так называется картина Кукрыниксов,</a:t>
            </a:r>
          </a:p>
          <a:p>
            <a:r>
              <a:rPr lang="ru-RU" sz="1600" dirty="0" smtClean="0">
                <a:solidFill>
                  <a:srgbClr val="002060"/>
                </a:solidFill>
              </a:rPr>
              <a:t> </a:t>
            </a:r>
            <a:r>
              <a:rPr lang="ru-RU" sz="1600" b="1" i="1" dirty="0" smtClean="0">
                <a:solidFill>
                  <a:srgbClr val="002060"/>
                </a:solidFill>
                <a:latin typeface="Times New Roman" pitchFamily="18" charset="0"/>
                <a:cs typeface="Times New Roman" pitchFamily="18" charset="0"/>
              </a:rPr>
              <a:t>улица, получившая «двойное» имя – Зои и Александра Космодемьянских</a:t>
            </a:r>
            <a:r>
              <a:rPr lang="ru-RU" sz="1600" b="1" i="1" dirty="0" smtClean="0">
                <a:latin typeface="Times New Roman" pitchFamily="18" charset="0"/>
                <a:cs typeface="Times New Roman" pitchFamily="18" charset="0"/>
              </a:rPr>
              <a:t>. </a:t>
            </a:r>
          </a:p>
        </p:txBody>
      </p:sp>
      <p:pic>
        <p:nvPicPr>
          <p:cNvPr id="5" name="Picture 4" descr="http://izhig.ru/museum-izhmash/image/order-geroi-ussr.gif"/>
          <p:cNvPicPr>
            <a:picLocks noChangeAspect="1" noChangeArrowheads="1"/>
          </p:cNvPicPr>
          <p:nvPr/>
        </p:nvPicPr>
        <p:blipFill>
          <a:blip r:embed="rId2" cstate="print"/>
          <a:srcRect/>
          <a:stretch>
            <a:fillRect/>
          </a:stretch>
        </p:blipFill>
        <p:spPr bwMode="auto">
          <a:xfrm>
            <a:off x="251520" y="188640"/>
            <a:ext cx="350332" cy="641596"/>
          </a:xfrm>
          <a:prstGeom prst="rect">
            <a:avLst/>
          </a:prstGeom>
          <a:noFill/>
        </p:spPr>
      </p:pic>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899592" y="3861048"/>
            <a:ext cx="4536503" cy="400110"/>
          </a:xfrm>
          <a:prstGeom prst="rect">
            <a:avLst/>
          </a:prstGeom>
          <a:noFill/>
        </p:spPr>
        <p:txBody>
          <a:bodyPr wrap="square" rtlCol="0">
            <a:spAutoFit/>
          </a:bodyPr>
          <a:lstStyle/>
          <a:p>
            <a:r>
              <a:rPr lang="ru-RU" sz="2000" b="1" i="1" dirty="0" smtClean="0">
                <a:solidFill>
                  <a:srgbClr val="002060"/>
                </a:solidFill>
                <a:latin typeface="Times New Roman" pitchFamily="18" charset="0"/>
                <a:cs typeface="Times New Roman" pitchFamily="18" charset="0"/>
              </a:rPr>
              <a:t>Памятник около 201 школы в  Москве</a:t>
            </a:r>
            <a:endParaRPr lang="ru-RU" sz="2000" b="1" i="1" dirty="0">
              <a:solidFill>
                <a:srgbClr val="002060"/>
              </a:solidFill>
              <a:latin typeface="Times New Roman" pitchFamily="18" charset="0"/>
              <a:cs typeface="Times New Roman" pitchFamily="18" charset="0"/>
            </a:endParaRPr>
          </a:p>
        </p:txBody>
      </p:sp>
      <p:pic>
        <p:nvPicPr>
          <p:cNvPr id="5" name="Picture 4" descr="http://izhig.ru/museum-izhmash/image/order-geroi-ussr.gif"/>
          <p:cNvPicPr>
            <a:picLocks noChangeAspect="1" noChangeArrowheads="1"/>
          </p:cNvPicPr>
          <p:nvPr/>
        </p:nvPicPr>
        <p:blipFill>
          <a:blip r:embed="rId2" cstate="print"/>
          <a:srcRect/>
          <a:stretch>
            <a:fillRect/>
          </a:stretch>
        </p:blipFill>
        <p:spPr bwMode="auto">
          <a:xfrm>
            <a:off x="323528" y="116632"/>
            <a:ext cx="350332" cy="720080"/>
          </a:xfrm>
          <a:prstGeom prst="rect">
            <a:avLst/>
          </a:prstGeom>
          <a:noFill/>
        </p:spPr>
      </p:pic>
      <p:pic>
        <p:nvPicPr>
          <p:cNvPr id="12289" name="Picture 1" descr="C:\Users\Acer\Desktop\220px-Памятник_Зои_и_Александру_Космодемьянским_у_гимназии_201.jpeg"/>
          <p:cNvPicPr>
            <a:picLocks noChangeAspect="1" noChangeArrowheads="1"/>
          </p:cNvPicPr>
          <p:nvPr/>
        </p:nvPicPr>
        <p:blipFill>
          <a:blip r:embed="rId3" cstate="print"/>
          <a:srcRect/>
          <a:stretch>
            <a:fillRect/>
          </a:stretch>
        </p:blipFill>
        <p:spPr bwMode="auto">
          <a:xfrm>
            <a:off x="395536" y="908720"/>
            <a:ext cx="4680520" cy="2736304"/>
          </a:xfrm>
          <a:prstGeom prst="rect">
            <a:avLst/>
          </a:prstGeom>
          <a:noFill/>
        </p:spPr>
      </p:pic>
      <p:pic>
        <p:nvPicPr>
          <p:cNvPr id="10" name="Picture 2" descr="http://images.vfl.ru/ii/1438262546/3d95ef46/9431498_s.jpg"/>
          <p:cNvPicPr>
            <a:picLocks noChangeAspect="1" noChangeArrowheads="1"/>
          </p:cNvPicPr>
          <p:nvPr/>
        </p:nvPicPr>
        <p:blipFill>
          <a:blip r:embed="rId4" cstate="print"/>
          <a:srcRect/>
          <a:stretch>
            <a:fillRect/>
          </a:stretch>
        </p:blipFill>
        <p:spPr bwMode="auto">
          <a:xfrm>
            <a:off x="611560" y="4509121"/>
            <a:ext cx="4752528" cy="2088232"/>
          </a:xfrm>
          <a:prstGeom prst="rect">
            <a:avLst/>
          </a:prstGeom>
          <a:noFill/>
        </p:spPr>
      </p:pic>
      <p:sp>
        <p:nvSpPr>
          <p:cNvPr id="12" name="Прямоугольник 11"/>
          <p:cNvSpPr/>
          <p:nvPr/>
        </p:nvSpPr>
        <p:spPr>
          <a:xfrm>
            <a:off x="683568" y="188640"/>
            <a:ext cx="7776863" cy="646331"/>
          </a:xfrm>
          <a:prstGeom prst="rect">
            <a:avLst/>
          </a:prstGeom>
        </p:spPr>
        <p:txBody>
          <a:bodyPr wrap="square">
            <a:spAutoFit/>
          </a:bodyPr>
          <a:lstStyle/>
          <a:p>
            <a:r>
              <a:rPr lang="ru-RU" sz="3600" b="1" i="1" dirty="0" smtClean="0">
                <a:solidFill>
                  <a:srgbClr val="FF0000"/>
                </a:solidFill>
                <a:latin typeface="Times New Roman" pitchFamily="18" charset="0"/>
                <a:cs typeface="Times New Roman" pitchFamily="18" charset="0"/>
              </a:rPr>
              <a:t>Вечная слава героям!</a:t>
            </a:r>
            <a:endParaRPr lang="ru-RU" sz="3600" dirty="0">
              <a:solidFill>
                <a:srgbClr val="FF0000"/>
              </a:solidFill>
            </a:endParaRPr>
          </a:p>
        </p:txBody>
      </p:sp>
      <p:pic>
        <p:nvPicPr>
          <p:cNvPr id="32769" name="Picture 1" descr="C:\Users\Acer\Desktop\Rus_Convert_Kosmodemianskaya-1983.jpg"/>
          <p:cNvPicPr>
            <a:picLocks noChangeAspect="1" noChangeArrowheads="1"/>
          </p:cNvPicPr>
          <p:nvPr/>
        </p:nvPicPr>
        <p:blipFill>
          <a:blip r:embed="rId5" cstate="print"/>
          <a:srcRect/>
          <a:stretch>
            <a:fillRect/>
          </a:stretch>
        </p:blipFill>
        <p:spPr bwMode="auto">
          <a:xfrm>
            <a:off x="5220072" y="476672"/>
            <a:ext cx="3923928" cy="3384376"/>
          </a:xfrm>
          <a:prstGeom prst="rect">
            <a:avLst/>
          </a:prstGeom>
          <a:noFill/>
        </p:spPr>
      </p:pic>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C:\Users\Acer\Desktop\вывеска.jpg"/>
          <p:cNvPicPr>
            <a:picLocks noChangeAspect="1" noChangeArrowheads="1"/>
          </p:cNvPicPr>
          <p:nvPr/>
        </p:nvPicPr>
        <p:blipFill>
          <a:blip r:embed="rId2" cstate="print"/>
          <a:srcRect/>
          <a:stretch>
            <a:fillRect/>
          </a:stretch>
        </p:blipFill>
        <p:spPr bwMode="auto">
          <a:xfrm>
            <a:off x="4067944" y="4797152"/>
            <a:ext cx="2304256" cy="1800200"/>
          </a:xfrm>
          <a:prstGeom prst="rect">
            <a:avLst/>
          </a:prstGeom>
          <a:noFill/>
        </p:spPr>
      </p:pic>
      <p:pic>
        <p:nvPicPr>
          <p:cNvPr id="82947" name="Picture 3" descr="C:\Users\Acer\Desktop\2.jpg"/>
          <p:cNvPicPr>
            <a:picLocks noChangeAspect="1" noChangeArrowheads="1"/>
          </p:cNvPicPr>
          <p:nvPr/>
        </p:nvPicPr>
        <p:blipFill>
          <a:blip r:embed="rId3" cstate="print"/>
          <a:srcRect/>
          <a:stretch>
            <a:fillRect/>
          </a:stretch>
        </p:blipFill>
        <p:spPr bwMode="auto">
          <a:xfrm>
            <a:off x="4067944" y="2191996"/>
            <a:ext cx="4224335" cy="2533147"/>
          </a:xfrm>
          <a:prstGeom prst="rect">
            <a:avLst/>
          </a:prstGeom>
          <a:noFill/>
        </p:spPr>
      </p:pic>
      <p:pic>
        <p:nvPicPr>
          <p:cNvPr id="82948" name="Picture 4" descr="C:\Users\Acer\Desktop\здание школы№201.jpg"/>
          <p:cNvPicPr>
            <a:picLocks noChangeAspect="1" noChangeArrowheads="1"/>
          </p:cNvPicPr>
          <p:nvPr/>
        </p:nvPicPr>
        <p:blipFill>
          <a:blip r:embed="rId4" cstate="print"/>
          <a:srcRect/>
          <a:stretch>
            <a:fillRect/>
          </a:stretch>
        </p:blipFill>
        <p:spPr bwMode="auto">
          <a:xfrm>
            <a:off x="5220072" y="836712"/>
            <a:ext cx="3514080" cy="2095500"/>
          </a:xfrm>
          <a:prstGeom prst="rect">
            <a:avLst/>
          </a:prstGeom>
          <a:noFill/>
        </p:spPr>
      </p:pic>
      <p:sp>
        <p:nvSpPr>
          <p:cNvPr id="7" name="Прямоугольник 6"/>
          <p:cNvSpPr/>
          <p:nvPr/>
        </p:nvSpPr>
        <p:spPr>
          <a:xfrm>
            <a:off x="899592" y="1772816"/>
            <a:ext cx="3096344" cy="4093428"/>
          </a:xfrm>
          <a:prstGeom prst="rect">
            <a:avLst/>
          </a:prstGeom>
        </p:spPr>
        <p:txBody>
          <a:bodyPr wrap="square">
            <a:spAutoFit/>
          </a:bodyPr>
          <a:lstStyle/>
          <a:p>
            <a:r>
              <a:rPr lang="ru-RU" sz="2000" b="1" i="1" dirty="0" smtClean="0">
                <a:solidFill>
                  <a:srgbClr val="002060"/>
                </a:solidFill>
                <a:latin typeface="Times New Roman" pitchFamily="18" charset="0"/>
                <a:cs typeface="Times New Roman" pitchFamily="18" charset="0"/>
              </a:rPr>
              <a:t>Всё небо объято грозою, </a:t>
            </a:r>
            <a:br>
              <a:rPr lang="ru-RU" sz="2000" b="1" i="1" dirty="0" smtClean="0">
                <a:solidFill>
                  <a:srgbClr val="002060"/>
                </a:solidFill>
                <a:latin typeface="Times New Roman" pitchFamily="18" charset="0"/>
                <a:cs typeface="Times New Roman" pitchFamily="18" charset="0"/>
              </a:rPr>
            </a:br>
            <a:r>
              <a:rPr lang="ru-RU" sz="2000" b="1" i="1" dirty="0" smtClean="0">
                <a:solidFill>
                  <a:srgbClr val="002060"/>
                </a:solidFill>
                <a:latin typeface="Times New Roman" pitchFamily="18" charset="0"/>
                <a:cs typeface="Times New Roman" pitchFamily="18" charset="0"/>
              </a:rPr>
              <a:t>Стрельба в Подмосковье слышней. </a:t>
            </a:r>
            <a:br>
              <a:rPr lang="ru-RU" sz="2000" b="1" i="1" dirty="0" smtClean="0">
                <a:solidFill>
                  <a:srgbClr val="002060"/>
                </a:solidFill>
                <a:latin typeface="Times New Roman" pitchFamily="18" charset="0"/>
                <a:cs typeface="Times New Roman" pitchFamily="18" charset="0"/>
              </a:rPr>
            </a:br>
            <a:r>
              <a:rPr lang="ru-RU" sz="2000" b="1" i="1" dirty="0" smtClean="0">
                <a:solidFill>
                  <a:srgbClr val="002060"/>
                </a:solidFill>
                <a:latin typeface="Times New Roman" pitchFamily="18" charset="0"/>
                <a:cs typeface="Times New Roman" pitchFamily="18" charset="0"/>
              </a:rPr>
              <a:t>Прощается школьница Зоя </a:t>
            </a:r>
            <a:br>
              <a:rPr lang="ru-RU" sz="2000" b="1" i="1" dirty="0" smtClean="0">
                <a:solidFill>
                  <a:srgbClr val="002060"/>
                </a:solidFill>
                <a:latin typeface="Times New Roman" pitchFamily="18" charset="0"/>
                <a:cs typeface="Times New Roman" pitchFamily="18" charset="0"/>
              </a:rPr>
            </a:br>
            <a:r>
              <a:rPr lang="ru-RU" sz="2000" b="1" i="1" dirty="0" smtClean="0">
                <a:solidFill>
                  <a:srgbClr val="002060"/>
                </a:solidFill>
                <a:latin typeface="Times New Roman" pitchFamily="18" charset="0"/>
                <a:cs typeface="Times New Roman" pitchFamily="18" charset="0"/>
              </a:rPr>
              <a:t>С любимой Москвою своей. </a:t>
            </a:r>
            <a:br>
              <a:rPr lang="ru-RU" sz="2000" b="1" i="1" dirty="0" smtClean="0">
                <a:solidFill>
                  <a:srgbClr val="002060"/>
                </a:solidFill>
                <a:latin typeface="Times New Roman" pitchFamily="18" charset="0"/>
                <a:cs typeface="Times New Roman" pitchFamily="18" charset="0"/>
              </a:rPr>
            </a:br>
            <a:r>
              <a:rPr lang="ru-RU" sz="2000" b="1" i="1" dirty="0" smtClean="0">
                <a:solidFill>
                  <a:srgbClr val="002060"/>
                </a:solidFill>
                <a:latin typeface="Times New Roman" pitchFamily="18" charset="0"/>
                <a:cs typeface="Times New Roman" pitchFamily="18" charset="0"/>
              </a:rPr>
              <a:t>Мешок вещевой за плечами, </a:t>
            </a:r>
            <a:br>
              <a:rPr lang="ru-RU" sz="2000" b="1" i="1" dirty="0" smtClean="0">
                <a:solidFill>
                  <a:srgbClr val="002060"/>
                </a:solidFill>
                <a:latin typeface="Times New Roman" pitchFamily="18" charset="0"/>
                <a:cs typeface="Times New Roman" pitchFamily="18" charset="0"/>
              </a:rPr>
            </a:br>
            <a:r>
              <a:rPr lang="ru-RU" sz="2000" b="1" i="1" dirty="0" smtClean="0">
                <a:solidFill>
                  <a:srgbClr val="002060"/>
                </a:solidFill>
                <a:latin typeface="Times New Roman" pitchFamily="18" charset="0"/>
                <a:cs typeface="Times New Roman" pitchFamily="18" charset="0"/>
              </a:rPr>
              <a:t>Но он не велик, не тяжёл </a:t>
            </a:r>
            <a:br>
              <a:rPr lang="ru-RU" sz="2000" b="1" i="1" dirty="0" smtClean="0">
                <a:solidFill>
                  <a:srgbClr val="002060"/>
                </a:solidFill>
                <a:latin typeface="Times New Roman" pitchFamily="18" charset="0"/>
                <a:cs typeface="Times New Roman" pitchFamily="18" charset="0"/>
              </a:rPr>
            </a:br>
            <a:r>
              <a:rPr lang="ru-RU" sz="2000" b="1" i="1" dirty="0" smtClean="0">
                <a:solidFill>
                  <a:srgbClr val="002060"/>
                </a:solidFill>
                <a:latin typeface="Times New Roman" pitchFamily="18" charset="0"/>
                <a:cs typeface="Times New Roman" pitchFamily="18" charset="0"/>
              </a:rPr>
              <a:t>Уходит она с москвичами </a:t>
            </a:r>
            <a:br>
              <a:rPr lang="ru-RU" sz="2000" b="1" i="1" dirty="0" smtClean="0">
                <a:solidFill>
                  <a:srgbClr val="002060"/>
                </a:solidFill>
                <a:latin typeface="Times New Roman" pitchFamily="18" charset="0"/>
                <a:cs typeface="Times New Roman" pitchFamily="18" charset="0"/>
              </a:rPr>
            </a:br>
            <a:r>
              <a:rPr lang="ru-RU" sz="2000" b="1" i="1" dirty="0" smtClean="0">
                <a:solidFill>
                  <a:srgbClr val="002060"/>
                </a:solidFill>
                <a:latin typeface="Times New Roman" pitchFamily="18" charset="0"/>
                <a:cs typeface="Times New Roman" pitchFamily="18" charset="0"/>
              </a:rPr>
              <a:t>Куда приказал комсомол</a:t>
            </a:r>
            <a:endParaRPr lang="ru-RU" sz="2000" b="1" i="1" dirty="0">
              <a:solidFill>
                <a:srgbClr val="002060"/>
              </a:solidFill>
              <a:latin typeface="Times New Roman" pitchFamily="18" charset="0"/>
              <a:cs typeface="Times New Roman" pitchFamily="18" charset="0"/>
            </a:endParaRPr>
          </a:p>
        </p:txBody>
      </p:sp>
      <p:sp>
        <p:nvSpPr>
          <p:cNvPr id="8" name="Прямоугольник 7"/>
          <p:cNvSpPr/>
          <p:nvPr/>
        </p:nvSpPr>
        <p:spPr>
          <a:xfrm>
            <a:off x="899592" y="260649"/>
            <a:ext cx="7920880" cy="1077218"/>
          </a:xfrm>
          <a:prstGeom prst="rect">
            <a:avLst/>
          </a:prstGeom>
        </p:spPr>
        <p:txBody>
          <a:bodyPr wrap="square">
            <a:spAutoFit/>
          </a:bodyPr>
          <a:lstStyle/>
          <a:p>
            <a:r>
              <a:rPr lang="ru-RU" sz="3200" b="1" i="1" dirty="0" smtClean="0">
                <a:solidFill>
                  <a:srgbClr val="FF0000"/>
                </a:solidFill>
                <a:latin typeface="Times New Roman" pitchFamily="18" charset="0"/>
                <a:cs typeface="Times New Roman" pitchFamily="18" charset="0"/>
              </a:rPr>
              <a:t>Московская школа №201 в Тимирязевском районе города Москвы </a:t>
            </a:r>
          </a:p>
        </p:txBody>
      </p:sp>
      <p:pic>
        <p:nvPicPr>
          <p:cNvPr id="9" name="Picture 4" descr="http://izhig.ru/museum-izhmash/image/order-geroi-ussr.gif"/>
          <p:cNvPicPr>
            <a:picLocks noChangeAspect="1" noChangeArrowheads="1"/>
          </p:cNvPicPr>
          <p:nvPr/>
        </p:nvPicPr>
        <p:blipFill>
          <a:blip r:embed="rId5" cstate="print"/>
          <a:srcRect/>
          <a:stretch>
            <a:fillRect/>
          </a:stretch>
        </p:blipFill>
        <p:spPr bwMode="auto">
          <a:xfrm flipH="1">
            <a:off x="179512" y="404664"/>
            <a:ext cx="576064" cy="641596"/>
          </a:xfrm>
          <a:prstGeom prst="rect">
            <a:avLst/>
          </a:prstGeom>
          <a:noFill/>
        </p:spPr>
      </p:pic>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115616" y="274638"/>
            <a:ext cx="7571184" cy="850106"/>
          </a:xfrm>
        </p:spPr>
        <p:txBody>
          <a:bodyPr>
            <a:normAutofit fontScale="90000"/>
          </a:bodyPr>
          <a:lstStyle/>
          <a:p>
            <a:r>
              <a:rPr lang="ru-RU" sz="3600" b="1" i="1" dirty="0" smtClean="0">
                <a:solidFill>
                  <a:srgbClr val="FF0000"/>
                </a:solidFill>
                <a:latin typeface="Times New Roman" pitchFamily="18" charset="0"/>
                <a:cs typeface="Times New Roman" pitchFamily="18" charset="0"/>
              </a:rPr>
              <a:t>Навеки осталась ты в памяти народной</a:t>
            </a:r>
            <a:endParaRPr lang="ru-RU" sz="3600" b="1" i="1" dirty="0">
              <a:solidFill>
                <a:srgbClr val="FF0000"/>
              </a:solidFill>
              <a:latin typeface="Times New Roman" pitchFamily="18" charset="0"/>
              <a:cs typeface="Times New Roman" pitchFamily="18" charset="0"/>
            </a:endParaRPr>
          </a:p>
        </p:txBody>
      </p:sp>
      <p:sp>
        <p:nvSpPr>
          <p:cNvPr id="3" name="Содержимое 2"/>
          <p:cNvSpPr>
            <a:spLocks noGrp="1"/>
          </p:cNvSpPr>
          <p:nvPr>
            <p:ph idx="1"/>
          </p:nvPr>
        </p:nvSpPr>
        <p:spPr>
          <a:xfrm>
            <a:off x="467544" y="5949280"/>
            <a:ext cx="8229600" cy="648072"/>
          </a:xfrm>
        </p:spPr>
        <p:txBody>
          <a:bodyPr>
            <a:noAutofit/>
          </a:bodyPr>
          <a:lstStyle/>
          <a:p>
            <a:r>
              <a:rPr lang="ru-RU" sz="1600" b="1" i="1" dirty="0" smtClean="0">
                <a:solidFill>
                  <a:srgbClr val="002060"/>
                </a:solidFill>
                <a:latin typeface="Times New Roman" pitchFamily="18" charset="0"/>
                <a:cs typeface="Times New Roman" pitchFamily="18" charset="0"/>
              </a:rPr>
              <a:t>Глубоко патриотическая книга В.Ковалевского рассказывает не только о Зое и Шуре Космодемьянских, но о целом поколении нашей молодежи, сражавшемся и побеждавшем в боях с фашизмом.</a:t>
            </a:r>
            <a:endParaRPr lang="ru-RU" sz="1600" b="1" i="1" dirty="0">
              <a:solidFill>
                <a:srgbClr val="002060"/>
              </a:solidFill>
              <a:latin typeface="Times New Roman" pitchFamily="18" charset="0"/>
              <a:cs typeface="Times New Roman" pitchFamily="18" charset="0"/>
            </a:endParaRPr>
          </a:p>
        </p:txBody>
      </p:sp>
      <p:pic>
        <p:nvPicPr>
          <p:cNvPr id="1026" name="Picture 2" descr="C:\Users\Acer\Desktop\0_7a889_5a1f4b3e_XL.jpg"/>
          <p:cNvPicPr>
            <a:picLocks noChangeAspect="1" noChangeArrowheads="1"/>
          </p:cNvPicPr>
          <p:nvPr/>
        </p:nvPicPr>
        <p:blipFill>
          <a:blip r:embed="rId2" cstate="print"/>
          <a:srcRect/>
          <a:stretch>
            <a:fillRect/>
          </a:stretch>
        </p:blipFill>
        <p:spPr bwMode="auto">
          <a:xfrm>
            <a:off x="467544" y="1628800"/>
            <a:ext cx="2952328" cy="4104456"/>
          </a:xfrm>
          <a:prstGeom prst="rect">
            <a:avLst/>
          </a:prstGeom>
          <a:noFill/>
        </p:spPr>
      </p:pic>
      <p:pic>
        <p:nvPicPr>
          <p:cNvPr id="22529" name="Picture 1" descr="C:\Users\Acer\Desktop\1013302815.jpg"/>
          <p:cNvPicPr>
            <a:picLocks noChangeAspect="1" noChangeArrowheads="1"/>
          </p:cNvPicPr>
          <p:nvPr/>
        </p:nvPicPr>
        <p:blipFill>
          <a:blip r:embed="rId3" cstate="print"/>
          <a:srcRect/>
          <a:stretch>
            <a:fillRect/>
          </a:stretch>
        </p:blipFill>
        <p:spPr bwMode="auto">
          <a:xfrm>
            <a:off x="6084168" y="1559115"/>
            <a:ext cx="2808312" cy="4174141"/>
          </a:xfrm>
          <a:prstGeom prst="rect">
            <a:avLst/>
          </a:prstGeom>
          <a:noFill/>
        </p:spPr>
      </p:pic>
      <p:pic>
        <p:nvPicPr>
          <p:cNvPr id="7" name="Picture 4" descr="http://izhig.ru/museum-izhmash/image/order-geroi-ussr.gif"/>
          <p:cNvPicPr>
            <a:picLocks noChangeAspect="1" noChangeArrowheads="1"/>
          </p:cNvPicPr>
          <p:nvPr/>
        </p:nvPicPr>
        <p:blipFill>
          <a:blip r:embed="rId4" cstate="print"/>
          <a:srcRect/>
          <a:stretch>
            <a:fillRect/>
          </a:stretch>
        </p:blipFill>
        <p:spPr bwMode="auto">
          <a:xfrm>
            <a:off x="395536" y="260648"/>
            <a:ext cx="350332" cy="641596"/>
          </a:xfrm>
          <a:prstGeom prst="rect">
            <a:avLst/>
          </a:prstGeom>
          <a:noFill/>
        </p:spPr>
      </p:pic>
      <p:pic>
        <p:nvPicPr>
          <p:cNvPr id="22531" name="Picture 3" descr="C:\Users\Acer\Desktop\1003246170.jpg"/>
          <p:cNvPicPr>
            <a:picLocks noChangeAspect="1" noChangeArrowheads="1"/>
          </p:cNvPicPr>
          <p:nvPr/>
        </p:nvPicPr>
        <p:blipFill>
          <a:blip r:embed="rId5" cstate="print"/>
          <a:srcRect/>
          <a:stretch>
            <a:fillRect/>
          </a:stretch>
        </p:blipFill>
        <p:spPr bwMode="auto">
          <a:xfrm>
            <a:off x="3419872" y="1988840"/>
            <a:ext cx="3024337" cy="3888432"/>
          </a:xfrm>
          <a:prstGeom prst="rect">
            <a:avLst/>
          </a:prstGeom>
          <a:noFill/>
        </p:spPr>
      </p:pic>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706090"/>
          </a:xfrm>
        </p:spPr>
        <p:txBody>
          <a:bodyPr>
            <a:normAutofit/>
          </a:bodyPr>
          <a:lstStyle/>
          <a:p>
            <a:r>
              <a:rPr lang="ru-RU" sz="3600" b="1" i="1" dirty="0" smtClean="0">
                <a:solidFill>
                  <a:srgbClr val="FF0000"/>
                </a:solidFill>
                <a:latin typeface="Times New Roman" pitchFamily="18" charset="0"/>
                <a:cs typeface="Times New Roman" pitchFamily="18" charset="0"/>
              </a:rPr>
              <a:t>О Зое слагали песни, писали музыку…</a:t>
            </a:r>
            <a:endParaRPr lang="ru-RU" sz="3600" b="1" i="1" dirty="0">
              <a:solidFill>
                <a:srgbClr val="FF0000"/>
              </a:solidFill>
              <a:latin typeface="Times New Roman" pitchFamily="18" charset="0"/>
              <a:cs typeface="Times New Roman" pitchFamily="18" charset="0"/>
            </a:endParaRPr>
          </a:p>
        </p:txBody>
      </p:sp>
      <p:pic>
        <p:nvPicPr>
          <p:cNvPr id="65538" name="Picture 2" descr="http://b1.culture.ru/c/656983.x172p.jpg"/>
          <p:cNvPicPr>
            <a:picLocks noChangeAspect="1" noChangeArrowheads="1"/>
          </p:cNvPicPr>
          <p:nvPr/>
        </p:nvPicPr>
        <p:blipFill>
          <a:blip r:embed="rId2" cstate="print"/>
          <a:srcRect/>
          <a:stretch>
            <a:fillRect/>
          </a:stretch>
        </p:blipFill>
        <p:spPr bwMode="auto">
          <a:xfrm>
            <a:off x="395537" y="1052737"/>
            <a:ext cx="1872208" cy="1944216"/>
          </a:xfrm>
          <a:prstGeom prst="rect">
            <a:avLst/>
          </a:prstGeom>
          <a:noFill/>
        </p:spPr>
      </p:pic>
      <p:sp>
        <p:nvSpPr>
          <p:cNvPr id="6" name="Прямоугольник 5"/>
          <p:cNvSpPr/>
          <p:nvPr/>
        </p:nvSpPr>
        <p:spPr>
          <a:xfrm>
            <a:off x="251521" y="3068960"/>
            <a:ext cx="2736303" cy="646331"/>
          </a:xfrm>
          <a:prstGeom prst="rect">
            <a:avLst/>
          </a:prstGeom>
        </p:spPr>
        <p:txBody>
          <a:bodyPr wrap="square">
            <a:spAutoFit/>
          </a:bodyPr>
          <a:lstStyle/>
          <a:p>
            <a:r>
              <a:rPr lang="ru-RU" b="1" i="1" dirty="0" smtClean="0">
                <a:solidFill>
                  <a:srgbClr val="002060"/>
                </a:solidFill>
                <a:latin typeface="Times New Roman" pitchFamily="18" charset="0"/>
                <a:cs typeface="Times New Roman" pitchFamily="18" charset="0"/>
              </a:rPr>
              <a:t>В. </a:t>
            </a:r>
            <a:r>
              <a:rPr lang="ru-RU" b="1" i="1" dirty="0" err="1" smtClean="0">
                <a:solidFill>
                  <a:srgbClr val="002060"/>
                </a:solidFill>
                <a:latin typeface="Times New Roman" pitchFamily="18" charset="0"/>
                <a:cs typeface="Times New Roman" pitchFamily="18" charset="0"/>
              </a:rPr>
              <a:t>Дехтерев</a:t>
            </a:r>
            <a:r>
              <a:rPr lang="ru-RU" b="1" i="1" dirty="0" smtClean="0">
                <a:solidFill>
                  <a:srgbClr val="002060"/>
                </a:solidFill>
                <a:latin typeface="Times New Roman" pitchFamily="18" charset="0"/>
                <a:cs typeface="Times New Roman" pitchFamily="18" charset="0"/>
              </a:rPr>
              <a:t> написал оперу «Таня» </a:t>
            </a:r>
          </a:p>
        </p:txBody>
      </p:sp>
      <p:pic>
        <p:nvPicPr>
          <p:cNvPr id="65541" name="Picture 5"/>
          <p:cNvPicPr>
            <a:picLocks noChangeAspect="1" noChangeArrowheads="1"/>
          </p:cNvPicPr>
          <p:nvPr/>
        </p:nvPicPr>
        <p:blipFill>
          <a:blip r:embed="rId3" cstate="print"/>
          <a:srcRect/>
          <a:stretch>
            <a:fillRect/>
          </a:stretch>
        </p:blipFill>
        <p:spPr bwMode="auto">
          <a:xfrm>
            <a:off x="5652120" y="1556792"/>
            <a:ext cx="2952328" cy="1800200"/>
          </a:xfrm>
          <a:prstGeom prst="rect">
            <a:avLst/>
          </a:prstGeom>
          <a:noFill/>
          <a:ln w="9525">
            <a:noFill/>
            <a:miter lim="800000"/>
            <a:headEnd/>
            <a:tailEnd/>
          </a:ln>
        </p:spPr>
      </p:pic>
      <p:sp>
        <p:nvSpPr>
          <p:cNvPr id="10" name="Прямоугольник 9"/>
          <p:cNvSpPr/>
          <p:nvPr/>
        </p:nvSpPr>
        <p:spPr>
          <a:xfrm>
            <a:off x="5004048" y="3356993"/>
            <a:ext cx="4139952" cy="646331"/>
          </a:xfrm>
          <a:prstGeom prst="rect">
            <a:avLst/>
          </a:prstGeom>
        </p:spPr>
        <p:txBody>
          <a:bodyPr wrap="square">
            <a:spAutoFit/>
          </a:bodyPr>
          <a:lstStyle/>
          <a:p>
            <a:pPr algn="ctr"/>
            <a:r>
              <a:rPr lang="ru-RU" b="1" i="1" dirty="0" smtClean="0">
                <a:solidFill>
                  <a:srgbClr val="002060"/>
                </a:solidFill>
                <a:latin typeface="Times New Roman" pitchFamily="18" charset="0"/>
                <a:cs typeface="Times New Roman" pitchFamily="18" charset="0"/>
              </a:rPr>
              <a:t>    Музыкально-драматическая поэма  «Зоя» В. Юровского </a:t>
            </a:r>
          </a:p>
        </p:txBody>
      </p:sp>
      <p:pic>
        <p:nvPicPr>
          <p:cNvPr id="65542" name="Picture 6" descr="C:\Users\Acer\Desktop\6864789903266319.jpg"/>
          <p:cNvPicPr>
            <a:picLocks noChangeAspect="1" noChangeArrowheads="1"/>
          </p:cNvPicPr>
          <p:nvPr/>
        </p:nvPicPr>
        <p:blipFill>
          <a:blip r:embed="rId4" cstate="print"/>
          <a:srcRect/>
          <a:stretch>
            <a:fillRect/>
          </a:stretch>
        </p:blipFill>
        <p:spPr bwMode="auto">
          <a:xfrm>
            <a:off x="5436096" y="4005064"/>
            <a:ext cx="3384376" cy="2592288"/>
          </a:xfrm>
          <a:prstGeom prst="rect">
            <a:avLst/>
          </a:prstGeom>
          <a:noFill/>
        </p:spPr>
      </p:pic>
      <p:pic>
        <p:nvPicPr>
          <p:cNvPr id="12" name="Picture 2" descr="C:\Users\Acer\Desktop\img172min.jpg"/>
          <p:cNvPicPr>
            <a:picLocks noChangeAspect="1" noChangeArrowheads="1"/>
          </p:cNvPicPr>
          <p:nvPr/>
        </p:nvPicPr>
        <p:blipFill>
          <a:blip r:embed="rId5" cstate="print"/>
          <a:srcRect/>
          <a:stretch>
            <a:fillRect/>
          </a:stretch>
        </p:blipFill>
        <p:spPr bwMode="auto">
          <a:xfrm>
            <a:off x="2699792" y="1412777"/>
            <a:ext cx="2664296" cy="3240360"/>
          </a:xfrm>
          <a:prstGeom prst="rect">
            <a:avLst/>
          </a:prstGeom>
          <a:noFill/>
        </p:spPr>
      </p:pic>
      <p:pic>
        <p:nvPicPr>
          <p:cNvPr id="13" name="Picture 4" descr="C:\Users\Acer\Desktop\9506832049777790_053b7949.jpg"/>
          <p:cNvPicPr>
            <a:picLocks noChangeAspect="1" noChangeArrowheads="1"/>
          </p:cNvPicPr>
          <p:nvPr/>
        </p:nvPicPr>
        <p:blipFill>
          <a:blip r:embed="rId6" cstate="print"/>
          <a:srcRect/>
          <a:stretch>
            <a:fillRect/>
          </a:stretch>
        </p:blipFill>
        <p:spPr bwMode="auto">
          <a:xfrm>
            <a:off x="395536" y="3717032"/>
            <a:ext cx="2592288" cy="2952328"/>
          </a:xfrm>
          <a:prstGeom prst="rect">
            <a:avLst/>
          </a:prstGeom>
          <a:noFill/>
        </p:spPr>
      </p:pic>
      <p:pic>
        <p:nvPicPr>
          <p:cNvPr id="11" name="Picture 4" descr="http://izhig.ru/museum-izhmash/image/order-geroi-ussr.gif"/>
          <p:cNvPicPr>
            <a:picLocks noChangeAspect="1" noChangeArrowheads="1"/>
          </p:cNvPicPr>
          <p:nvPr/>
        </p:nvPicPr>
        <p:blipFill>
          <a:blip r:embed="rId7" cstate="print"/>
          <a:srcRect/>
          <a:stretch>
            <a:fillRect/>
          </a:stretch>
        </p:blipFill>
        <p:spPr bwMode="auto">
          <a:xfrm>
            <a:off x="251520" y="188640"/>
            <a:ext cx="350332" cy="641596"/>
          </a:xfrm>
          <a:prstGeom prst="rect">
            <a:avLst/>
          </a:prstGeom>
          <a:noFill/>
        </p:spPr>
      </p:pic>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850106"/>
          </a:xfrm>
        </p:spPr>
        <p:txBody>
          <a:bodyPr>
            <a:normAutofit fontScale="90000"/>
          </a:bodyPr>
          <a:lstStyle/>
          <a:p>
            <a:r>
              <a:rPr lang="ru-RU" sz="3600" b="1" i="1" dirty="0" smtClean="0">
                <a:solidFill>
                  <a:srgbClr val="FF0000"/>
                </a:solidFill>
                <a:latin typeface="Times New Roman" pitchFamily="18" charset="0"/>
                <a:cs typeface="Times New Roman" pitchFamily="18" charset="0"/>
              </a:rPr>
              <a:t>Художественная литература и живопись</a:t>
            </a:r>
            <a:endParaRPr lang="ru-RU" sz="3600" b="1" i="1" dirty="0">
              <a:solidFill>
                <a:srgbClr val="FF0000"/>
              </a:solidFill>
              <a:latin typeface="Times New Roman" pitchFamily="18" charset="0"/>
              <a:cs typeface="Times New Roman" pitchFamily="18" charset="0"/>
            </a:endParaRPr>
          </a:p>
        </p:txBody>
      </p:sp>
      <p:sp>
        <p:nvSpPr>
          <p:cNvPr id="5" name="Прямоугольник 4"/>
          <p:cNvSpPr/>
          <p:nvPr/>
        </p:nvSpPr>
        <p:spPr>
          <a:xfrm>
            <a:off x="395536" y="980728"/>
            <a:ext cx="8136904" cy="5324535"/>
          </a:xfrm>
          <a:prstGeom prst="rect">
            <a:avLst/>
          </a:prstGeom>
        </p:spPr>
        <p:txBody>
          <a:bodyPr wrap="square">
            <a:spAutoFit/>
          </a:bodyPr>
          <a:lstStyle/>
          <a:p>
            <a:r>
              <a:rPr lang="ru-RU" sz="1600" b="1" i="1" u="sng" dirty="0" smtClean="0">
                <a:solidFill>
                  <a:srgbClr val="002060"/>
                </a:solidFill>
                <a:latin typeface="Times New Roman" pitchFamily="18" charset="0"/>
                <a:cs typeface="Times New Roman" pitchFamily="18" charset="0"/>
              </a:rPr>
              <a:t>Художественная литература</a:t>
            </a:r>
          </a:p>
          <a:p>
            <a:r>
              <a:rPr lang="ru-RU" sz="1600" b="1" i="1" dirty="0" smtClean="0">
                <a:solidFill>
                  <a:srgbClr val="002060"/>
                </a:solidFill>
                <a:latin typeface="Times New Roman" pitchFamily="18" charset="0"/>
                <a:cs typeface="Times New Roman" pitchFamily="18" charset="0"/>
              </a:rPr>
              <a:t>Маргарита </a:t>
            </a:r>
            <a:r>
              <a:rPr lang="ru-RU" sz="1600" b="1" i="1" dirty="0" err="1" smtClean="0">
                <a:solidFill>
                  <a:srgbClr val="002060"/>
                </a:solidFill>
                <a:latin typeface="Times New Roman" pitchFamily="18" charset="0"/>
                <a:cs typeface="Times New Roman" pitchFamily="18" charset="0"/>
              </a:rPr>
              <a:t>Алигер</a:t>
            </a:r>
            <a:r>
              <a:rPr lang="ru-RU" sz="1600" b="1" i="1" dirty="0" smtClean="0">
                <a:solidFill>
                  <a:srgbClr val="002060"/>
                </a:solidFill>
                <a:latin typeface="Times New Roman" pitchFamily="18" charset="0"/>
                <a:cs typeface="Times New Roman" pitchFamily="18" charset="0"/>
              </a:rPr>
              <a:t> посвятила Зое поэму «Зоя». Любовь Тимофеевна Космодемьянская опубликовала «Повесть о Зое и Шуре». </a:t>
            </a:r>
          </a:p>
          <a:p>
            <a:r>
              <a:rPr lang="ru-RU" sz="1600" b="1" i="1" dirty="0" smtClean="0">
                <a:solidFill>
                  <a:srgbClr val="002060"/>
                </a:solidFill>
                <a:latin typeface="Times New Roman" pitchFamily="18" charset="0"/>
                <a:cs typeface="Times New Roman" pitchFamily="18" charset="0"/>
              </a:rPr>
              <a:t>Советский писатель Вячеслав Ковалевский создал дилогию о Зое Космодемьянской. В первой части, повести «Брат и сестра», описаны школьные годы Зои и Шуры Космодемьянских. Повесть «Не бойся смерти!» посвящена деятельности Зои в суровые годы Великой Отечественной войны,</a:t>
            </a:r>
          </a:p>
          <a:p>
            <a:r>
              <a:rPr lang="ru-RU" sz="1600" b="1" i="1" dirty="0" smtClean="0">
                <a:solidFill>
                  <a:srgbClr val="002060"/>
                </a:solidFill>
                <a:latin typeface="Times New Roman" pitchFamily="18" charset="0"/>
                <a:cs typeface="Times New Roman" pitchFamily="18" charset="0"/>
              </a:rPr>
              <a:t>Поэмы Зое посвятили чувашский поэт Петр Хузангай, турецкий поэт Назым Хикмет и китайский поэт Ай Цин.</a:t>
            </a:r>
          </a:p>
          <a:p>
            <a:r>
              <a:rPr lang="ru-RU" sz="1600" b="1" i="1" dirty="0" smtClean="0">
                <a:solidFill>
                  <a:srgbClr val="002060"/>
                </a:solidFill>
                <a:latin typeface="Times New Roman" pitchFamily="18" charset="0"/>
                <a:cs typeface="Times New Roman" pitchFamily="18" charset="0"/>
              </a:rPr>
              <a:t>Стихи - А.Л.Барто («Партизанке Тане», «У памятника Зое»), Роберт Рождественский, Юлия Друнина</a:t>
            </a:r>
            <a:r>
              <a:rPr lang="ru-RU" sz="1600" dirty="0" smtClean="0"/>
              <a:t> </a:t>
            </a:r>
            <a:r>
              <a:rPr lang="ru-RU" b="1" i="1" dirty="0" smtClean="0">
                <a:solidFill>
                  <a:srgbClr val="0070C0"/>
                </a:solidFill>
                <a:latin typeface="Times New Roman" pitchFamily="18" charset="0"/>
                <a:cs typeface="Times New Roman" pitchFamily="18" charset="0"/>
                <a:hlinkClick r:id="rId2"/>
              </a:rPr>
              <a:t>«Я – Таня</a:t>
            </a:r>
            <a:r>
              <a:rPr lang="ru-RU" b="1" i="1" dirty="0" smtClean="0">
                <a:solidFill>
                  <a:srgbClr val="002060"/>
                </a:solidFill>
                <a:latin typeface="Times New Roman" pitchFamily="18" charset="0"/>
                <a:cs typeface="Times New Roman" pitchFamily="18" charset="0"/>
              </a:rPr>
              <a:t>»,  Земной Вадим   </a:t>
            </a:r>
            <a:r>
              <a:rPr lang="ru-RU" b="1" i="1" dirty="0" smtClean="0">
                <a:solidFill>
                  <a:srgbClr val="002060"/>
                </a:solidFill>
                <a:latin typeface="Times New Roman" pitchFamily="18" charset="0"/>
                <a:cs typeface="Times New Roman" pitchFamily="18" charset="0"/>
                <a:hlinkClick r:id="rId3"/>
              </a:rPr>
              <a:t>«Клятва</a:t>
            </a:r>
            <a:r>
              <a:rPr lang="ru-RU" b="1" i="1" dirty="0" smtClean="0">
                <a:solidFill>
                  <a:srgbClr val="002060"/>
                </a:solidFill>
                <a:latin typeface="Times New Roman" pitchFamily="18" charset="0"/>
                <a:cs typeface="Times New Roman" pitchFamily="18" charset="0"/>
              </a:rPr>
              <a:t>»,</a:t>
            </a:r>
          </a:p>
          <a:p>
            <a:r>
              <a:rPr lang="ru-RU" b="1" i="1" dirty="0" smtClean="0">
                <a:solidFill>
                  <a:srgbClr val="002060"/>
                </a:solidFill>
                <a:latin typeface="Times New Roman" pitchFamily="18" charset="0"/>
                <a:cs typeface="Times New Roman" pitchFamily="18" charset="0"/>
              </a:rPr>
              <a:t>Ковынев Борис   </a:t>
            </a:r>
            <a:r>
              <a:rPr lang="ru-RU" b="1" i="1" dirty="0" smtClean="0">
                <a:solidFill>
                  <a:srgbClr val="002060"/>
                </a:solidFill>
                <a:latin typeface="Times New Roman" pitchFamily="18" charset="0"/>
                <a:cs typeface="Times New Roman" pitchFamily="18" charset="0"/>
                <a:hlinkClick r:id="rId4"/>
              </a:rPr>
              <a:t>«Зоя</a:t>
            </a:r>
            <a:r>
              <a:rPr lang="ru-RU" b="1" i="1" dirty="0" smtClean="0">
                <a:solidFill>
                  <a:srgbClr val="002060"/>
                </a:solidFill>
                <a:latin typeface="Times New Roman" pitchFamily="18" charset="0"/>
                <a:cs typeface="Times New Roman" pitchFamily="18" charset="0"/>
              </a:rPr>
              <a:t>», Кузнецов А.   </a:t>
            </a:r>
            <a:r>
              <a:rPr lang="ru-RU" b="1" i="1" dirty="0" smtClean="0">
                <a:solidFill>
                  <a:srgbClr val="002060"/>
                </a:solidFill>
                <a:latin typeface="Times New Roman" pitchFamily="18" charset="0"/>
                <a:cs typeface="Times New Roman" pitchFamily="18" charset="0"/>
                <a:hlinkClick r:id="rId5"/>
              </a:rPr>
              <a:t>«Зое</a:t>
            </a:r>
            <a:r>
              <a:rPr lang="ru-RU" b="1" i="1" dirty="0" smtClean="0">
                <a:solidFill>
                  <a:srgbClr val="002060"/>
                </a:solidFill>
                <a:latin typeface="Times New Roman" pitchFamily="18" charset="0"/>
                <a:cs typeface="Times New Roman" pitchFamily="18" charset="0"/>
              </a:rPr>
              <a:t>», </a:t>
            </a:r>
            <a:r>
              <a:rPr lang="ru-RU" b="1" i="1" dirty="0" err="1" smtClean="0">
                <a:solidFill>
                  <a:srgbClr val="002060"/>
                </a:solidFill>
                <a:latin typeface="Times New Roman" pitchFamily="18" charset="0"/>
                <a:cs typeface="Times New Roman" pitchFamily="18" charset="0"/>
              </a:rPr>
              <a:t>Кучин</a:t>
            </a:r>
            <a:r>
              <a:rPr lang="ru-RU" b="1" i="1" dirty="0" smtClean="0">
                <a:solidFill>
                  <a:srgbClr val="002060"/>
                </a:solidFill>
                <a:latin typeface="Times New Roman" pitchFamily="18" charset="0"/>
                <a:cs typeface="Times New Roman" pitchFamily="18" charset="0"/>
              </a:rPr>
              <a:t> Иван   </a:t>
            </a:r>
            <a:r>
              <a:rPr lang="ru-RU" b="1" i="1" dirty="0" smtClean="0">
                <a:solidFill>
                  <a:srgbClr val="002060"/>
                </a:solidFill>
                <a:latin typeface="Times New Roman" pitchFamily="18" charset="0"/>
                <a:cs typeface="Times New Roman" pitchFamily="18" charset="0"/>
                <a:hlinkClick r:id="rId6"/>
              </a:rPr>
              <a:t>«Она в народе»,   «Не умрёт</a:t>
            </a:r>
            <a:r>
              <a:rPr lang="ru-RU" b="1" i="1" dirty="0" smtClean="0">
                <a:solidFill>
                  <a:srgbClr val="002060"/>
                </a:solidFill>
                <a:latin typeface="Times New Roman" pitchFamily="18" charset="0"/>
                <a:cs typeface="Times New Roman" pitchFamily="18" charset="0"/>
              </a:rPr>
              <a:t> </a:t>
            </a:r>
            <a:r>
              <a:rPr lang="ru-RU" b="1" i="1" dirty="0" smtClean="0">
                <a:solidFill>
                  <a:srgbClr val="002060"/>
                </a:solidFill>
                <a:latin typeface="Times New Roman" pitchFamily="18" charset="0"/>
                <a:cs typeface="Times New Roman" pitchFamily="18" charset="0"/>
                <a:hlinkClick r:id="rId7"/>
              </a:rPr>
              <a:t>твоё имя, будет жить всегда</a:t>
            </a:r>
            <a:r>
              <a:rPr lang="ru-RU" b="1" i="1" dirty="0" smtClean="0">
                <a:solidFill>
                  <a:srgbClr val="002060"/>
                </a:solidFill>
                <a:latin typeface="Times New Roman" pitchFamily="18" charset="0"/>
                <a:cs typeface="Times New Roman" pitchFamily="18" charset="0"/>
              </a:rPr>
              <a:t>», Матвеев Владимир   </a:t>
            </a:r>
            <a:r>
              <a:rPr lang="ru-RU" b="1" i="1" dirty="0" smtClean="0">
                <a:solidFill>
                  <a:srgbClr val="002060"/>
                </a:solidFill>
                <a:latin typeface="Times New Roman" pitchFamily="18" charset="0"/>
                <a:cs typeface="Times New Roman" pitchFamily="18" charset="0"/>
                <a:hlinkClick r:id="rId8"/>
              </a:rPr>
              <a:t>«Это имя означает жизнь</a:t>
            </a:r>
            <a:r>
              <a:rPr lang="ru-RU" b="1" i="1" dirty="0" smtClean="0">
                <a:solidFill>
                  <a:srgbClr val="002060"/>
                </a:solidFill>
                <a:latin typeface="Times New Roman" pitchFamily="18" charset="0"/>
                <a:cs typeface="Times New Roman" pitchFamily="18" charset="0"/>
              </a:rPr>
              <a:t>», Румянцева Майя   «З</a:t>
            </a:r>
            <a:r>
              <a:rPr lang="ru-RU" b="1" i="1" dirty="0" smtClean="0">
                <a:solidFill>
                  <a:srgbClr val="002060"/>
                </a:solidFill>
                <a:latin typeface="Times New Roman" pitchFamily="18" charset="0"/>
                <a:cs typeface="Times New Roman" pitchFamily="18" charset="0"/>
                <a:hlinkClick r:id="rId9"/>
              </a:rPr>
              <a:t>оя</a:t>
            </a:r>
            <a:r>
              <a:rPr lang="ru-RU" b="1" i="1" dirty="0" smtClean="0">
                <a:solidFill>
                  <a:srgbClr val="002060"/>
                </a:solidFill>
                <a:latin typeface="Times New Roman" pitchFamily="18" charset="0"/>
                <a:cs typeface="Times New Roman" pitchFamily="18" charset="0"/>
              </a:rPr>
              <a:t>», Фёдоров Владимир   «</a:t>
            </a:r>
            <a:r>
              <a:rPr lang="ru-RU" b="1" i="1" dirty="0" smtClean="0">
                <a:solidFill>
                  <a:schemeClr val="tx2">
                    <a:lumMod val="75000"/>
                  </a:schemeClr>
                </a:solidFill>
                <a:latin typeface="Times New Roman" pitchFamily="18" charset="0"/>
                <a:cs typeface="Times New Roman" pitchFamily="18" charset="0"/>
              </a:rPr>
              <a:t>Б</a:t>
            </a:r>
            <a:r>
              <a:rPr lang="ru-RU" b="1" i="1" dirty="0" smtClean="0">
                <a:solidFill>
                  <a:srgbClr val="002060"/>
                </a:solidFill>
                <a:latin typeface="Times New Roman" pitchFamily="18" charset="0"/>
                <a:cs typeface="Times New Roman" pitchFamily="18" charset="0"/>
                <a:hlinkClick r:id="rId10"/>
              </a:rPr>
              <a:t>аллада» (отрывок)</a:t>
            </a:r>
            <a:r>
              <a:rPr lang="ru-RU" b="1" i="1" dirty="0" smtClean="0">
                <a:solidFill>
                  <a:srgbClr val="002060"/>
                </a:solidFill>
                <a:latin typeface="Times New Roman" pitchFamily="18" charset="0"/>
                <a:cs typeface="Times New Roman" pitchFamily="18" charset="0"/>
              </a:rPr>
              <a:t>, Щипахина Людмила   «Г</a:t>
            </a:r>
            <a:r>
              <a:rPr lang="ru-RU" b="1" i="1" dirty="0" smtClean="0">
                <a:solidFill>
                  <a:srgbClr val="002060"/>
                </a:solidFill>
                <a:latin typeface="Times New Roman" pitchFamily="18" charset="0"/>
                <a:cs typeface="Times New Roman" pitchFamily="18" charset="0"/>
                <a:hlinkClick r:id="rId11"/>
              </a:rPr>
              <a:t>олос Зои Космодемьянской</a:t>
            </a:r>
            <a:r>
              <a:rPr lang="ru-RU" b="1" i="1" dirty="0" smtClean="0">
                <a:solidFill>
                  <a:srgbClr val="002060"/>
                </a:solidFill>
                <a:latin typeface="Times New Roman" pitchFamily="18" charset="0"/>
                <a:cs typeface="Times New Roman" pitchFamily="18" charset="0"/>
              </a:rPr>
              <a:t>».</a:t>
            </a:r>
            <a:endParaRPr lang="ru-RU" b="1" i="1" dirty="0" smtClean="0">
              <a:latin typeface="Times New Roman" pitchFamily="18" charset="0"/>
              <a:cs typeface="Times New Roman" pitchFamily="18" charset="0"/>
            </a:endParaRPr>
          </a:p>
          <a:p>
            <a:r>
              <a:rPr lang="ru-RU" b="1" i="1" u="sng" dirty="0" smtClean="0">
                <a:solidFill>
                  <a:srgbClr val="002060"/>
                </a:solidFill>
                <a:latin typeface="Times New Roman" pitchFamily="18" charset="0"/>
                <a:cs typeface="Times New Roman" pitchFamily="18" charset="0"/>
              </a:rPr>
              <a:t>Живопись</a:t>
            </a:r>
          </a:p>
          <a:p>
            <a:r>
              <a:rPr lang="ru-RU" b="1" i="1" dirty="0" smtClean="0">
                <a:solidFill>
                  <a:srgbClr val="002060"/>
                </a:solidFill>
                <a:latin typeface="Times New Roman" pitchFamily="18" charset="0"/>
                <a:cs typeface="Times New Roman" pitchFamily="18" charset="0"/>
              </a:rPr>
              <a:t>Кукрыниксы. «Зоя Космодемьянская» (1942—1947)</a:t>
            </a:r>
          </a:p>
          <a:p>
            <a:r>
              <a:rPr lang="ru-RU" b="1" i="1" dirty="0" smtClean="0">
                <a:solidFill>
                  <a:srgbClr val="002060"/>
                </a:solidFill>
                <a:latin typeface="Times New Roman" pitchFamily="18" charset="0"/>
                <a:cs typeface="Times New Roman" pitchFamily="18" charset="0"/>
              </a:rPr>
              <a:t>Дмитрий Мочальский «Зоя Космодемьянская»</a:t>
            </a:r>
          </a:p>
          <a:p>
            <a:r>
              <a:rPr lang="ru-RU" b="1" i="1" dirty="0" smtClean="0">
                <a:solidFill>
                  <a:srgbClr val="002060"/>
                </a:solidFill>
                <a:latin typeface="Times New Roman" pitchFamily="18" charset="0"/>
                <a:cs typeface="Times New Roman" pitchFamily="18" charset="0"/>
              </a:rPr>
              <a:t>К. Н. Щекотов «Последняя ночь (Зоя Космодемьянская)». 1948—1949. Холст, масло. </a:t>
            </a:r>
          </a:p>
        </p:txBody>
      </p:sp>
      <p:pic>
        <p:nvPicPr>
          <p:cNvPr id="4" name="Picture 4" descr="http://izhig.ru/museum-izhmash/image/order-geroi-ussr.gif"/>
          <p:cNvPicPr>
            <a:picLocks noChangeAspect="1" noChangeArrowheads="1"/>
          </p:cNvPicPr>
          <p:nvPr/>
        </p:nvPicPr>
        <p:blipFill>
          <a:blip r:embed="rId12" cstate="print"/>
          <a:srcRect/>
          <a:stretch>
            <a:fillRect/>
          </a:stretch>
        </p:blipFill>
        <p:spPr bwMode="auto">
          <a:xfrm>
            <a:off x="251520" y="260648"/>
            <a:ext cx="350332" cy="641596"/>
          </a:xfrm>
          <a:prstGeom prst="rect">
            <a:avLst/>
          </a:prstGeom>
          <a:noFill/>
        </p:spPr>
      </p:pic>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5292080" y="1124745"/>
            <a:ext cx="2880320" cy="4524315"/>
          </a:xfrm>
          <a:prstGeom prst="rect">
            <a:avLst/>
          </a:prstGeom>
        </p:spPr>
        <p:txBody>
          <a:bodyPr wrap="square">
            <a:spAutoFit/>
          </a:bodyPr>
          <a:lstStyle/>
          <a:p>
            <a:r>
              <a:rPr lang="ru-RU" sz="2400" b="1" i="1" dirty="0" smtClean="0">
                <a:solidFill>
                  <a:srgbClr val="002060"/>
                </a:solidFill>
                <a:latin typeface="Times New Roman" pitchFamily="18" charset="0"/>
                <a:cs typeface="Times New Roman" pitchFamily="18" charset="0"/>
              </a:rPr>
              <a:t>Шла гордая школьница Зоя, </a:t>
            </a:r>
            <a:br>
              <a:rPr lang="ru-RU" sz="2400" b="1" i="1" dirty="0" smtClean="0">
                <a:solidFill>
                  <a:srgbClr val="002060"/>
                </a:solidFill>
                <a:latin typeface="Times New Roman" pitchFamily="18" charset="0"/>
                <a:cs typeface="Times New Roman" pitchFamily="18" charset="0"/>
              </a:rPr>
            </a:br>
            <a:r>
              <a:rPr lang="ru-RU" sz="2400" b="1" i="1" dirty="0" smtClean="0">
                <a:solidFill>
                  <a:srgbClr val="002060"/>
                </a:solidFill>
                <a:latin typeface="Times New Roman" pitchFamily="18" charset="0"/>
                <a:cs typeface="Times New Roman" pitchFamily="18" charset="0"/>
              </a:rPr>
              <a:t>Российский простой человек! </a:t>
            </a:r>
            <a:br>
              <a:rPr lang="ru-RU" sz="2400" b="1" i="1" dirty="0" smtClean="0">
                <a:solidFill>
                  <a:srgbClr val="002060"/>
                </a:solidFill>
                <a:latin typeface="Times New Roman" pitchFamily="18" charset="0"/>
                <a:cs typeface="Times New Roman" pitchFamily="18" charset="0"/>
              </a:rPr>
            </a:br>
            <a:r>
              <a:rPr lang="ru-RU" sz="2400" b="1" i="1" dirty="0" smtClean="0">
                <a:solidFill>
                  <a:srgbClr val="002060"/>
                </a:solidFill>
                <a:latin typeface="Times New Roman" pitchFamily="18" charset="0"/>
                <a:cs typeface="Times New Roman" pitchFamily="18" charset="0"/>
              </a:rPr>
              <a:t>И взглядом своим, умирая, </a:t>
            </a:r>
            <a:br>
              <a:rPr lang="ru-RU" sz="2400" b="1" i="1" dirty="0" smtClean="0">
                <a:solidFill>
                  <a:srgbClr val="002060"/>
                </a:solidFill>
                <a:latin typeface="Times New Roman" pitchFamily="18" charset="0"/>
                <a:cs typeface="Times New Roman" pitchFamily="18" charset="0"/>
              </a:rPr>
            </a:br>
            <a:r>
              <a:rPr lang="ru-RU" sz="2400" b="1" i="1" dirty="0" smtClean="0">
                <a:solidFill>
                  <a:srgbClr val="002060"/>
                </a:solidFill>
                <a:latin typeface="Times New Roman" pitchFamily="18" charset="0"/>
                <a:cs typeface="Times New Roman" pitchFamily="18" charset="0"/>
              </a:rPr>
              <a:t>Она ободряла народ. </a:t>
            </a:r>
            <a:br>
              <a:rPr lang="ru-RU" sz="2400" b="1" i="1" dirty="0" smtClean="0">
                <a:solidFill>
                  <a:srgbClr val="002060"/>
                </a:solidFill>
                <a:latin typeface="Times New Roman" pitchFamily="18" charset="0"/>
                <a:cs typeface="Times New Roman" pitchFamily="18" charset="0"/>
              </a:rPr>
            </a:br>
            <a:r>
              <a:rPr lang="ru-RU" sz="2400" b="1" i="1" dirty="0" smtClean="0">
                <a:solidFill>
                  <a:srgbClr val="002060"/>
                </a:solidFill>
                <a:latin typeface="Times New Roman" pitchFamily="18" charset="0"/>
                <a:cs typeface="Times New Roman" pitchFamily="18" charset="0"/>
              </a:rPr>
              <a:t>И слава, как песня живая, </a:t>
            </a:r>
            <a:br>
              <a:rPr lang="ru-RU" sz="2400" b="1" i="1" dirty="0" smtClean="0">
                <a:solidFill>
                  <a:srgbClr val="002060"/>
                </a:solidFill>
                <a:latin typeface="Times New Roman" pitchFamily="18" charset="0"/>
                <a:cs typeface="Times New Roman" pitchFamily="18" charset="0"/>
              </a:rPr>
            </a:br>
            <a:r>
              <a:rPr lang="ru-RU" sz="2400" b="1" i="1" dirty="0" smtClean="0">
                <a:solidFill>
                  <a:srgbClr val="002060"/>
                </a:solidFill>
                <a:latin typeface="Times New Roman" pitchFamily="18" charset="0"/>
                <a:cs typeface="Times New Roman" pitchFamily="18" charset="0"/>
              </a:rPr>
              <a:t>В народе о ней не умрёт</a:t>
            </a:r>
            <a:endParaRPr lang="ru-RU" sz="2400" b="1" i="1" dirty="0">
              <a:solidFill>
                <a:srgbClr val="002060"/>
              </a:solidFill>
              <a:latin typeface="Times New Roman" pitchFamily="18" charset="0"/>
              <a:cs typeface="Times New Roman" pitchFamily="18" charset="0"/>
            </a:endParaRPr>
          </a:p>
        </p:txBody>
      </p:sp>
      <p:pic>
        <p:nvPicPr>
          <p:cNvPr id="67586" name="Picture 2" descr="http://static.wixstatic.com/media/2fdea4_673832205946253250d5b623074b16f7.jpg_srz_200_270_85_22_0.50_1.20_0.00_jpg_srz"/>
          <p:cNvPicPr>
            <a:picLocks noChangeAspect="1" noChangeArrowheads="1"/>
          </p:cNvPicPr>
          <p:nvPr/>
        </p:nvPicPr>
        <p:blipFill>
          <a:blip r:embed="rId2" cstate="print"/>
          <a:srcRect/>
          <a:stretch>
            <a:fillRect/>
          </a:stretch>
        </p:blipFill>
        <p:spPr bwMode="auto">
          <a:xfrm>
            <a:off x="323528" y="1340768"/>
            <a:ext cx="3888432" cy="4608512"/>
          </a:xfrm>
          <a:prstGeom prst="rect">
            <a:avLst/>
          </a:prstGeom>
          <a:noFill/>
        </p:spPr>
      </p:pic>
      <p:sp>
        <p:nvSpPr>
          <p:cNvPr id="5" name="Прямоугольник 4"/>
          <p:cNvSpPr/>
          <p:nvPr/>
        </p:nvSpPr>
        <p:spPr>
          <a:xfrm>
            <a:off x="467544" y="260648"/>
            <a:ext cx="8208912" cy="646331"/>
          </a:xfrm>
          <a:prstGeom prst="rect">
            <a:avLst/>
          </a:prstGeom>
        </p:spPr>
        <p:txBody>
          <a:bodyPr wrap="square">
            <a:spAutoFit/>
          </a:bodyPr>
          <a:lstStyle/>
          <a:p>
            <a:pPr algn="ctr"/>
            <a:r>
              <a:rPr lang="ru-RU" sz="3600" b="1" i="1" dirty="0" smtClean="0">
                <a:solidFill>
                  <a:srgbClr val="FF0000"/>
                </a:solidFill>
                <a:latin typeface="Times New Roman" pitchFamily="18" charset="0"/>
                <a:cs typeface="Times New Roman" pitchFamily="18" charset="0"/>
              </a:rPr>
              <a:t>«Были руки веревками скручены…»</a:t>
            </a:r>
            <a:endParaRPr lang="ru-RU" sz="3600" dirty="0">
              <a:solidFill>
                <a:srgbClr val="FF0000"/>
              </a:solidFill>
            </a:endParaRPr>
          </a:p>
        </p:txBody>
      </p:sp>
      <p:sp>
        <p:nvSpPr>
          <p:cNvPr id="6" name="Прямоугольник 5"/>
          <p:cNvSpPr/>
          <p:nvPr/>
        </p:nvSpPr>
        <p:spPr>
          <a:xfrm>
            <a:off x="0" y="6021287"/>
            <a:ext cx="6858000" cy="923330"/>
          </a:xfrm>
          <a:prstGeom prst="rect">
            <a:avLst/>
          </a:prstGeom>
        </p:spPr>
        <p:txBody>
          <a:bodyPr wrap="square">
            <a:spAutoFit/>
          </a:bodyPr>
          <a:lstStyle/>
          <a:p>
            <a:pPr algn="ctr"/>
            <a:r>
              <a:rPr lang="ru-RU" b="1" i="1" dirty="0" smtClean="0">
                <a:solidFill>
                  <a:srgbClr val="002060"/>
                </a:solidFill>
                <a:latin typeface="Times New Roman" pitchFamily="18" charset="0"/>
                <a:cs typeface="Times New Roman" pitchFamily="18" charset="0"/>
              </a:rPr>
              <a:t>Памятник Зое Космодемьянской в деревне Петрищево Рузского района Московской области</a:t>
            </a:r>
            <a:br>
              <a:rPr lang="ru-RU" b="1" i="1" dirty="0" smtClean="0">
                <a:solidFill>
                  <a:srgbClr val="002060"/>
                </a:solidFill>
                <a:latin typeface="Times New Roman" pitchFamily="18" charset="0"/>
                <a:cs typeface="Times New Roman" pitchFamily="18" charset="0"/>
              </a:rPr>
            </a:br>
            <a:endParaRPr lang="ru-RU" b="1" i="1" dirty="0">
              <a:solidFill>
                <a:srgbClr val="002060"/>
              </a:solidFill>
              <a:latin typeface="Times New Roman" pitchFamily="18" charset="0"/>
              <a:cs typeface="Times New Roman" pitchFamily="18" charset="0"/>
            </a:endParaRPr>
          </a:p>
        </p:txBody>
      </p:sp>
      <p:pic>
        <p:nvPicPr>
          <p:cNvPr id="7" name="Picture 4" descr="http://izhig.ru/museum-izhmash/image/order-geroi-ussr.gif"/>
          <p:cNvPicPr>
            <a:picLocks noChangeAspect="1" noChangeArrowheads="1"/>
          </p:cNvPicPr>
          <p:nvPr/>
        </p:nvPicPr>
        <p:blipFill>
          <a:blip r:embed="rId3" cstate="print"/>
          <a:srcRect/>
          <a:stretch>
            <a:fillRect/>
          </a:stretch>
        </p:blipFill>
        <p:spPr bwMode="auto">
          <a:xfrm>
            <a:off x="323528" y="188640"/>
            <a:ext cx="350332" cy="641596"/>
          </a:xfrm>
          <a:prstGeom prst="rect">
            <a:avLst/>
          </a:prstGeom>
          <a:noFill/>
        </p:spPr>
      </p:pic>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706090"/>
          </a:xfrm>
        </p:spPr>
        <p:txBody>
          <a:bodyPr>
            <a:noAutofit/>
          </a:bodyPr>
          <a:lstStyle/>
          <a:p>
            <a:pPr algn="l"/>
            <a:r>
              <a:rPr lang="ru-RU" sz="1800" b="1" i="1" dirty="0" smtClean="0">
                <a:solidFill>
                  <a:srgbClr val="002060"/>
                </a:solidFill>
                <a:latin typeface="Times New Roman" pitchFamily="18" charset="0"/>
                <a:cs typeface="Times New Roman" pitchFamily="18" charset="0"/>
              </a:rPr>
              <a:t/>
            </a:r>
            <a:br>
              <a:rPr lang="ru-RU" sz="1800" b="1" i="1" dirty="0" smtClean="0">
                <a:solidFill>
                  <a:srgbClr val="002060"/>
                </a:solidFill>
                <a:latin typeface="Times New Roman" pitchFamily="18" charset="0"/>
                <a:cs typeface="Times New Roman" pitchFamily="18" charset="0"/>
              </a:rPr>
            </a:br>
            <a:r>
              <a:rPr lang="ru-RU" sz="1800" b="1" i="1" dirty="0" smtClean="0">
                <a:solidFill>
                  <a:srgbClr val="002060"/>
                </a:solidFill>
                <a:latin typeface="Times New Roman" pitchFamily="18" charset="0"/>
                <a:cs typeface="Times New Roman" pitchFamily="18" charset="0"/>
              </a:rPr>
              <a:t/>
            </a:r>
            <a:br>
              <a:rPr lang="ru-RU" sz="1800" b="1" i="1" dirty="0" smtClean="0">
                <a:solidFill>
                  <a:srgbClr val="002060"/>
                </a:solidFill>
                <a:latin typeface="Times New Roman" pitchFamily="18" charset="0"/>
                <a:cs typeface="Times New Roman" pitchFamily="18" charset="0"/>
              </a:rPr>
            </a:br>
            <a:r>
              <a:rPr lang="ru-RU" sz="1800" b="1" i="1" dirty="0" smtClean="0">
                <a:solidFill>
                  <a:srgbClr val="002060"/>
                </a:solidFill>
                <a:latin typeface="Times New Roman" pitchFamily="18" charset="0"/>
                <a:cs typeface="Times New Roman" pitchFamily="18" charset="0"/>
              </a:rPr>
              <a:t/>
            </a:r>
            <a:br>
              <a:rPr lang="ru-RU" sz="1800" b="1" i="1" dirty="0" smtClean="0">
                <a:solidFill>
                  <a:srgbClr val="002060"/>
                </a:solidFill>
                <a:latin typeface="Times New Roman" pitchFamily="18" charset="0"/>
                <a:cs typeface="Times New Roman" pitchFamily="18" charset="0"/>
              </a:rPr>
            </a:br>
            <a:r>
              <a:rPr lang="ru-RU" sz="1800" b="1" i="1" dirty="0" smtClean="0">
                <a:solidFill>
                  <a:srgbClr val="002060"/>
                </a:solidFill>
                <a:latin typeface="Times New Roman" pitchFamily="18" charset="0"/>
                <a:cs typeface="Times New Roman" pitchFamily="18" charset="0"/>
              </a:rPr>
              <a:t/>
            </a:r>
            <a:br>
              <a:rPr lang="ru-RU" sz="1800" b="1" i="1" dirty="0" smtClean="0">
                <a:solidFill>
                  <a:srgbClr val="002060"/>
                </a:solidFill>
                <a:latin typeface="Times New Roman" pitchFamily="18" charset="0"/>
                <a:cs typeface="Times New Roman" pitchFamily="18" charset="0"/>
              </a:rPr>
            </a:br>
            <a:r>
              <a:rPr lang="ru-RU" sz="1800" b="1" i="1" dirty="0" smtClean="0">
                <a:solidFill>
                  <a:srgbClr val="002060"/>
                </a:solidFill>
                <a:latin typeface="Times New Roman" pitchFamily="18" charset="0"/>
                <a:cs typeface="Times New Roman" pitchFamily="18" charset="0"/>
              </a:rPr>
              <a:t/>
            </a:r>
            <a:br>
              <a:rPr lang="ru-RU" sz="1800" b="1" i="1" dirty="0" smtClean="0">
                <a:solidFill>
                  <a:srgbClr val="002060"/>
                </a:solidFill>
                <a:latin typeface="Times New Roman" pitchFamily="18" charset="0"/>
                <a:cs typeface="Times New Roman" pitchFamily="18" charset="0"/>
              </a:rPr>
            </a:br>
            <a:r>
              <a:rPr lang="ru-RU" sz="1800" b="1" i="1" dirty="0" smtClean="0">
                <a:solidFill>
                  <a:srgbClr val="002060"/>
                </a:solidFill>
                <a:latin typeface="Times New Roman" pitchFamily="18" charset="0"/>
                <a:cs typeface="Times New Roman" pitchFamily="18" charset="0"/>
              </a:rPr>
              <a:t/>
            </a:r>
            <a:br>
              <a:rPr lang="ru-RU" sz="1800" b="1" i="1" dirty="0" smtClean="0">
                <a:solidFill>
                  <a:srgbClr val="002060"/>
                </a:solidFill>
                <a:latin typeface="Times New Roman" pitchFamily="18" charset="0"/>
                <a:cs typeface="Times New Roman" pitchFamily="18" charset="0"/>
              </a:rPr>
            </a:br>
            <a:r>
              <a:rPr lang="ru-RU" sz="1800" b="1" i="1" dirty="0" smtClean="0">
                <a:solidFill>
                  <a:srgbClr val="002060"/>
                </a:solidFill>
                <a:latin typeface="Times New Roman" pitchFamily="18" charset="0"/>
                <a:cs typeface="Times New Roman" pitchFamily="18" charset="0"/>
              </a:rPr>
              <a:t/>
            </a:r>
            <a:br>
              <a:rPr lang="ru-RU" sz="1800" b="1" i="1" dirty="0" smtClean="0">
                <a:solidFill>
                  <a:srgbClr val="002060"/>
                </a:solidFill>
                <a:latin typeface="Times New Roman" pitchFamily="18" charset="0"/>
                <a:cs typeface="Times New Roman" pitchFamily="18" charset="0"/>
              </a:rPr>
            </a:br>
            <a:r>
              <a:rPr lang="ru-RU" sz="1800" b="1" i="1" dirty="0" smtClean="0">
                <a:solidFill>
                  <a:srgbClr val="002060"/>
                </a:solidFill>
                <a:latin typeface="Times New Roman" pitchFamily="18" charset="0"/>
                <a:cs typeface="Times New Roman" pitchFamily="18" charset="0"/>
              </a:rPr>
              <a:t/>
            </a:r>
            <a:br>
              <a:rPr lang="ru-RU" sz="1800" b="1" i="1" dirty="0" smtClean="0">
                <a:solidFill>
                  <a:srgbClr val="002060"/>
                </a:solidFill>
                <a:latin typeface="Times New Roman" pitchFamily="18" charset="0"/>
                <a:cs typeface="Times New Roman" pitchFamily="18" charset="0"/>
              </a:rPr>
            </a:br>
            <a:r>
              <a:rPr lang="ru-RU" sz="1800" b="1" i="1" dirty="0" smtClean="0">
                <a:solidFill>
                  <a:srgbClr val="002060"/>
                </a:solidFill>
                <a:latin typeface="Times New Roman" pitchFamily="18" charset="0"/>
                <a:cs typeface="Times New Roman" pitchFamily="18" charset="0"/>
              </a:rPr>
              <a:t/>
            </a:r>
            <a:br>
              <a:rPr lang="ru-RU" sz="1800" b="1" i="1" dirty="0" smtClean="0">
                <a:solidFill>
                  <a:srgbClr val="002060"/>
                </a:solidFill>
                <a:latin typeface="Times New Roman" pitchFamily="18" charset="0"/>
                <a:cs typeface="Times New Roman" pitchFamily="18" charset="0"/>
              </a:rPr>
            </a:br>
            <a:r>
              <a:rPr lang="ru-RU" sz="1800" b="1" i="1" dirty="0" smtClean="0">
                <a:solidFill>
                  <a:srgbClr val="002060"/>
                </a:solidFill>
                <a:latin typeface="Times New Roman" pitchFamily="18" charset="0"/>
                <a:cs typeface="Times New Roman" pitchFamily="18" charset="0"/>
              </a:rPr>
              <a:t/>
            </a:r>
            <a:br>
              <a:rPr lang="ru-RU" sz="1800" b="1" i="1" dirty="0" smtClean="0">
                <a:solidFill>
                  <a:srgbClr val="002060"/>
                </a:solidFill>
                <a:latin typeface="Times New Roman" pitchFamily="18" charset="0"/>
                <a:cs typeface="Times New Roman" pitchFamily="18" charset="0"/>
              </a:rPr>
            </a:br>
            <a:r>
              <a:rPr lang="ru-RU" sz="1800" b="1" i="1" dirty="0" smtClean="0">
                <a:solidFill>
                  <a:srgbClr val="002060"/>
                </a:solidFill>
                <a:latin typeface="Times New Roman" pitchFamily="18" charset="0"/>
                <a:cs typeface="Times New Roman" pitchFamily="18" charset="0"/>
              </a:rPr>
              <a:t/>
            </a:r>
            <a:br>
              <a:rPr lang="ru-RU" sz="1800" b="1" i="1" dirty="0" smtClean="0">
                <a:solidFill>
                  <a:srgbClr val="002060"/>
                </a:solidFill>
                <a:latin typeface="Times New Roman" pitchFamily="18" charset="0"/>
                <a:cs typeface="Times New Roman" pitchFamily="18" charset="0"/>
              </a:rPr>
            </a:br>
            <a:r>
              <a:rPr lang="ru-RU" sz="1800" b="1" i="1" dirty="0" smtClean="0">
                <a:solidFill>
                  <a:srgbClr val="002060"/>
                </a:solidFill>
                <a:latin typeface="Times New Roman" pitchFamily="18" charset="0"/>
                <a:cs typeface="Times New Roman" pitchFamily="18" charset="0"/>
              </a:rPr>
              <a:t/>
            </a:r>
            <a:br>
              <a:rPr lang="ru-RU" sz="1800" b="1" i="1" dirty="0" smtClean="0">
                <a:solidFill>
                  <a:srgbClr val="002060"/>
                </a:solidFill>
                <a:latin typeface="Times New Roman" pitchFamily="18" charset="0"/>
                <a:cs typeface="Times New Roman" pitchFamily="18" charset="0"/>
              </a:rPr>
            </a:br>
            <a:r>
              <a:rPr lang="ru-RU" sz="1800" b="1" i="1" dirty="0" smtClean="0">
                <a:solidFill>
                  <a:srgbClr val="002060"/>
                </a:solidFill>
                <a:latin typeface="Times New Roman" pitchFamily="18" charset="0"/>
                <a:cs typeface="Times New Roman" pitchFamily="18" charset="0"/>
              </a:rPr>
              <a:t/>
            </a:r>
            <a:br>
              <a:rPr lang="ru-RU" sz="1800" b="1" i="1" dirty="0" smtClean="0">
                <a:solidFill>
                  <a:srgbClr val="002060"/>
                </a:solidFill>
                <a:latin typeface="Times New Roman" pitchFamily="18" charset="0"/>
                <a:cs typeface="Times New Roman" pitchFamily="18" charset="0"/>
              </a:rPr>
            </a:br>
            <a:r>
              <a:rPr lang="ru-RU" sz="1800" b="1" i="1" dirty="0" smtClean="0">
                <a:solidFill>
                  <a:srgbClr val="002060"/>
                </a:solidFill>
                <a:latin typeface="Times New Roman" pitchFamily="18" charset="0"/>
                <a:cs typeface="Times New Roman" pitchFamily="18" charset="0"/>
              </a:rPr>
              <a:t/>
            </a:r>
            <a:br>
              <a:rPr lang="ru-RU" sz="1800" b="1" i="1" dirty="0" smtClean="0">
                <a:solidFill>
                  <a:srgbClr val="002060"/>
                </a:solidFill>
                <a:latin typeface="Times New Roman" pitchFamily="18" charset="0"/>
                <a:cs typeface="Times New Roman" pitchFamily="18" charset="0"/>
              </a:rPr>
            </a:br>
            <a:r>
              <a:rPr lang="ru-RU" sz="1800" b="1" i="1" dirty="0" smtClean="0">
                <a:solidFill>
                  <a:srgbClr val="002060"/>
                </a:solidFill>
                <a:latin typeface="Times New Roman" pitchFamily="18" charset="0"/>
                <a:cs typeface="Times New Roman" pitchFamily="18" charset="0"/>
              </a:rPr>
              <a:t/>
            </a:r>
            <a:br>
              <a:rPr lang="ru-RU" sz="1800" b="1" i="1" dirty="0" smtClean="0">
                <a:solidFill>
                  <a:srgbClr val="002060"/>
                </a:solidFill>
                <a:latin typeface="Times New Roman" pitchFamily="18" charset="0"/>
                <a:cs typeface="Times New Roman" pitchFamily="18" charset="0"/>
              </a:rPr>
            </a:br>
            <a:r>
              <a:rPr lang="ru-RU" sz="1800" b="1" i="1" dirty="0" smtClean="0">
                <a:solidFill>
                  <a:srgbClr val="002060"/>
                </a:solidFill>
                <a:latin typeface="Times New Roman" pitchFamily="18" charset="0"/>
                <a:cs typeface="Times New Roman" pitchFamily="18" charset="0"/>
              </a:rPr>
              <a:t/>
            </a:r>
            <a:br>
              <a:rPr lang="ru-RU" sz="1800" b="1" i="1" dirty="0" smtClean="0">
                <a:solidFill>
                  <a:srgbClr val="002060"/>
                </a:solidFill>
                <a:latin typeface="Times New Roman" pitchFamily="18" charset="0"/>
                <a:cs typeface="Times New Roman" pitchFamily="18" charset="0"/>
              </a:rPr>
            </a:br>
            <a:r>
              <a:rPr lang="ru-RU" sz="1800" b="1" i="1" dirty="0" smtClean="0">
                <a:solidFill>
                  <a:srgbClr val="002060"/>
                </a:solidFill>
                <a:latin typeface="Times New Roman" pitchFamily="18" charset="0"/>
                <a:cs typeface="Times New Roman" pitchFamily="18" charset="0"/>
              </a:rPr>
              <a:t/>
            </a:r>
            <a:br>
              <a:rPr lang="ru-RU" sz="1800" b="1" i="1" dirty="0" smtClean="0">
                <a:solidFill>
                  <a:srgbClr val="002060"/>
                </a:solidFill>
                <a:latin typeface="Times New Roman" pitchFamily="18" charset="0"/>
                <a:cs typeface="Times New Roman" pitchFamily="18" charset="0"/>
              </a:rPr>
            </a:br>
            <a:r>
              <a:rPr lang="ru-RU" sz="1800" b="1" i="1" dirty="0" smtClean="0">
                <a:solidFill>
                  <a:srgbClr val="002060"/>
                </a:solidFill>
                <a:latin typeface="Times New Roman" pitchFamily="18" charset="0"/>
                <a:cs typeface="Times New Roman" pitchFamily="18" charset="0"/>
              </a:rPr>
              <a:t/>
            </a:r>
            <a:br>
              <a:rPr lang="ru-RU" sz="1800" b="1" i="1" dirty="0" smtClean="0">
                <a:solidFill>
                  <a:srgbClr val="002060"/>
                </a:solidFill>
                <a:latin typeface="Times New Roman" pitchFamily="18" charset="0"/>
                <a:cs typeface="Times New Roman" pitchFamily="18" charset="0"/>
              </a:rPr>
            </a:br>
            <a:r>
              <a:rPr lang="ru-RU" sz="1800" b="1" i="1" dirty="0" smtClean="0">
                <a:solidFill>
                  <a:srgbClr val="002060"/>
                </a:solidFill>
                <a:latin typeface="Times New Roman" pitchFamily="18" charset="0"/>
                <a:cs typeface="Times New Roman" pitchFamily="18" charset="0"/>
              </a:rPr>
              <a:t>                            </a:t>
            </a:r>
            <a:r>
              <a:rPr lang="ru-RU" sz="3600" b="1" i="1" dirty="0" smtClean="0">
                <a:solidFill>
                  <a:srgbClr val="FF0000"/>
                </a:solidFill>
                <a:latin typeface="Times New Roman" pitchFamily="18" charset="0"/>
                <a:cs typeface="Times New Roman" pitchFamily="18" charset="0"/>
              </a:rPr>
              <a:t>Монументальное искусство</a:t>
            </a:r>
            <a:r>
              <a:rPr lang="ru-RU" sz="1050" b="1" i="1" dirty="0" smtClean="0">
                <a:solidFill>
                  <a:srgbClr val="002060"/>
                </a:solidFill>
                <a:latin typeface="Times New Roman" pitchFamily="18" charset="0"/>
                <a:cs typeface="Times New Roman" pitchFamily="18" charset="0"/>
              </a:rPr>
              <a:t/>
            </a:r>
            <a:br>
              <a:rPr lang="ru-RU" sz="1050" b="1" i="1" dirty="0" smtClean="0">
                <a:solidFill>
                  <a:srgbClr val="002060"/>
                </a:solidFill>
                <a:latin typeface="Times New Roman" pitchFamily="18" charset="0"/>
                <a:cs typeface="Times New Roman" pitchFamily="18" charset="0"/>
              </a:rPr>
            </a:br>
            <a:r>
              <a:rPr lang="ru-RU" sz="1800" b="1" i="1" dirty="0" smtClean="0">
                <a:solidFill>
                  <a:srgbClr val="002060"/>
                </a:solidFill>
                <a:latin typeface="Times New Roman" pitchFamily="18" charset="0"/>
                <a:cs typeface="Times New Roman" pitchFamily="18" charset="0"/>
              </a:rPr>
              <a:t/>
            </a:r>
            <a:br>
              <a:rPr lang="ru-RU" sz="1800" b="1" i="1" dirty="0" smtClean="0">
                <a:solidFill>
                  <a:srgbClr val="002060"/>
                </a:solidFill>
                <a:latin typeface="Times New Roman" pitchFamily="18" charset="0"/>
                <a:cs typeface="Times New Roman" pitchFamily="18" charset="0"/>
              </a:rPr>
            </a:br>
            <a:r>
              <a:rPr lang="ru-RU" sz="1600" b="1" i="1" dirty="0" smtClean="0">
                <a:solidFill>
                  <a:srgbClr val="002060"/>
                </a:solidFill>
                <a:latin typeface="Times New Roman" pitchFamily="18" charset="0"/>
                <a:cs typeface="Times New Roman" pitchFamily="18" charset="0"/>
              </a:rPr>
              <a:t>Памятник в ПГТ Пантелеймоновка, Донецкая область.</a:t>
            </a:r>
            <a:br>
              <a:rPr lang="ru-RU" sz="1600" b="1" i="1" dirty="0" smtClean="0">
                <a:solidFill>
                  <a:srgbClr val="002060"/>
                </a:solidFill>
                <a:latin typeface="Times New Roman" pitchFamily="18" charset="0"/>
                <a:cs typeface="Times New Roman" pitchFamily="18" charset="0"/>
              </a:rPr>
            </a:br>
            <a:r>
              <a:rPr lang="ru-RU" sz="1600" b="1" i="1" dirty="0" smtClean="0">
                <a:solidFill>
                  <a:srgbClr val="002060"/>
                </a:solidFill>
                <a:latin typeface="Times New Roman" pitchFamily="18" charset="0"/>
                <a:cs typeface="Times New Roman" pitchFamily="18" charset="0"/>
              </a:rPr>
              <a:t>Памятник в селе Осино-Гай Тамбовской области, на родине Зои Космодемьянской. Тамбовский скульптор Михаил </a:t>
            </a:r>
            <a:r>
              <a:rPr lang="ru-RU" sz="1600" b="1" i="1" dirty="0" err="1" smtClean="0">
                <a:solidFill>
                  <a:srgbClr val="002060"/>
                </a:solidFill>
                <a:latin typeface="Times New Roman" pitchFamily="18" charset="0"/>
                <a:cs typeface="Times New Roman" pitchFamily="18" charset="0"/>
              </a:rPr>
              <a:t>Салычев</a:t>
            </a:r>
            <a:r>
              <a:rPr lang="ru-RU" sz="1600" b="1" i="1" dirty="0" smtClean="0">
                <a:solidFill>
                  <a:srgbClr val="002060"/>
                </a:solidFill>
                <a:latin typeface="Times New Roman" pitchFamily="18" charset="0"/>
                <a:cs typeface="Times New Roman" pitchFamily="18" charset="0"/>
              </a:rPr>
              <a:t/>
            </a:r>
            <a:br>
              <a:rPr lang="ru-RU" sz="1600" b="1" i="1" dirty="0" smtClean="0">
                <a:solidFill>
                  <a:srgbClr val="002060"/>
                </a:solidFill>
                <a:latin typeface="Times New Roman" pitchFamily="18" charset="0"/>
                <a:cs typeface="Times New Roman" pitchFamily="18" charset="0"/>
              </a:rPr>
            </a:br>
            <a:r>
              <a:rPr lang="ru-RU" sz="1600" b="1" i="1" dirty="0" smtClean="0">
                <a:solidFill>
                  <a:srgbClr val="002060"/>
                </a:solidFill>
                <a:latin typeface="Times New Roman" pitchFamily="18" charset="0"/>
                <a:cs typeface="Times New Roman" pitchFamily="18" charset="0"/>
              </a:rPr>
              <a:t>Памятник в Тамбове на улице Советской. Скульптор Матвей </a:t>
            </a:r>
            <a:r>
              <a:rPr lang="ru-RU" sz="1600" b="1" i="1" dirty="0" err="1" smtClean="0">
                <a:solidFill>
                  <a:srgbClr val="002060"/>
                </a:solidFill>
                <a:latin typeface="Times New Roman" pitchFamily="18" charset="0"/>
                <a:cs typeface="Times New Roman" pitchFamily="18" charset="0"/>
              </a:rPr>
              <a:t>Манизер</a:t>
            </a:r>
            <a:r>
              <a:rPr lang="ru-RU" sz="1600" b="1" i="1" dirty="0" smtClean="0">
                <a:solidFill>
                  <a:srgbClr val="002060"/>
                </a:solidFill>
                <a:latin typeface="Times New Roman" pitchFamily="18" charset="0"/>
                <a:cs typeface="Times New Roman" pitchFamily="18" charset="0"/>
              </a:rPr>
              <a:t>.</a:t>
            </a:r>
            <a:br>
              <a:rPr lang="ru-RU" sz="1600" b="1" i="1" dirty="0" smtClean="0">
                <a:solidFill>
                  <a:srgbClr val="002060"/>
                </a:solidFill>
                <a:latin typeface="Times New Roman" pitchFamily="18" charset="0"/>
                <a:cs typeface="Times New Roman" pitchFamily="18" charset="0"/>
              </a:rPr>
            </a:br>
            <a:r>
              <a:rPr lang="ru-RU" sz="1600" b="1" i="1" dirty="0" smtClean="0">
                <a:solidFill>
                  <a:srgbClr val="002060"/>
                </a:solidFill>
                <a:latin typeface="Times New Roman" pitchFamily="18" charset="0"/>
                <a:cs typeface="Times New Roman" pitchFamily="18" charset="0"/>
              </a:rPr>
              <a:t>Бюст в селе Шиткино</a:t>
            </a:r>
            <a:br>
              <a:rPr lang="ru-RU" sz="1600" b="1" i="1" dirty="0" smtClean="0">
                <a:solidFill>
                  <a:srgbClr val="002060"/>
                </a:solidFill>
                <a:latin typeface="Times New Roman" pitchFamily="18" charset="0"/>
                <a:cs typeface="Times New Roman" pitchFamily="18" charset="0"/>
              </a:rPr>
            </a:br>
            <a:r>
              <a:rPr lang="ru-RU" sz="1600" b="1" i="1" dirty="0" smtClean="0">
                <a:solidFill>
                  <a:srgbClr val="002060"/>
                </a:solidFill>
                <a:latin typeface="Times New Roman" pitchFamily="18" charset="0"/>
                <a:cs typeface="Times New Roman" pitchFamily="18" charset="0"/>
              </a:rPr>
              <a:t>Памятник на платформе станции метро «Партизанская» в Москве.</a:t>
            </a:r>
            <a:br>
              <a:rPr lang="ru-RU" sz="1600" b="1" i="1" dirty="0" smtClean="0">
                <a:solidFill>
                  <a:srgbClr val="002060"/>
                </a:solidFill>
                <a:latin typeface="Times New Roman" pitchFamily="18" charset="0"/>
                <a:cs typeface="Times New Roman" pitchFamily="18" charset="0"/>
              </a:rPr>
            </a:br>
            <a:r>
              <a:rPr lang="ru-RU" sz="1600" b="1" i="1" dirty="0" smtClean="0">
                <a:solidFill>
                  <a:srgbClr val="002060"/>
                </a:solidFill>
                <a:latin typeface="Times New Roman" pitchFamily="18" charset="0"/>
                <a:cs typeface="Times New Roman" pitchFamily="18" charset="0"/>
              </a:rPr>
              <a:t>Памятник на Минском шоссе близ деревни Петрищево.</a:t>
            </a:r>
            <a:br>
              <a:rPr lang="ru-RU" sz="1600" b="1" i="1" dirty="0" smtClean="0">
                <a:solidFill>
                  <a:srgbClr val="002060"/>
                </a:solidFill>
                <a:latin typeface="Times New Roman" pitchFamily="18" charset="0"/>
                <a:cs typeface="Times New Roman" pitchFamily="18" charset="0"/>
              </a:rPr>
            </a:br>
            <a:r>
              <a:rPr lang="ru-RU" sz="1600" b="1" i="1" dirty="0" smtClean="0">
                <a:solidFill>
                  <a:srgbClr val="002060"/>
                </a:solidFill>
                <a:latin typeface="Times New Roman" pitchFamily="18" charset="0"/>
                <a:cs typeface="Times New Roman" pitchFamily="18" charset="0"/>
              </a:rPr>
              <a:t>Мемориальная плита в деревне Петрищево.</a:t>
            </a:r>
            <a:br>
              <a:rPr lang="ru-RU" sz="1600" b="1" i="1" dirty="0" smtClean="0">
                <a:solidFill>
                  <a:srgbClr val="002060"/>
                </a:solidFill>
                <a:latin typeface="Times New Roman" pitchFamily="18" charset="0"/>
                <a:cs typeface="Times New Roman" pitchFamily="18" charset="0"/>
              </a:rPr>
            </a:br>
            <a:r>
              <a:rPr lang="ru-RU" sz="1600" b="1" i="1" dirty="0" smtClean="0">
                <a:solidFill>
                  <a:srgbClr val="002060"/>
                </a:solidFill>
                <a:latin typeface="Times New Roman" pitchFamily="18" charset="0"/>
                <a:cs typeface="Times New Roman" pitchFamily="18" charset="0"/>
              </a:rPr>
              <a:t>Памятник в Санкт-Петербурге в Московском парке Победы.</a:t>
            </a:r>
            <a:br>
              <a:rPr lang="ru-RU" sz="1600" b="1" i="1" dirty="0" smtClean="0">
                <a:solidFill>
                  <a:srgbClr val="002060"/>
                </a:solidFill>
                <a:latin typeface="Times New Roman" pitchFamily="18" charset="0"/>
                <a:cs typeface="Times New Roman" pitchFamily="18" charset="0"/>
              </a:rPr>
            </a:br>
            <a:r>
              <a:rPr lang="ru-RU" sz="1600" b="1" i="1" dirty="0" smtClean="0">
                <a:solidFill>
                  <a:srgbClr val="002060"/>
                </a:solidFill>
                <a:latin typeface="Times New Roman" pitchFamily="18" charset="0"/>
                <a:cs typeface="Times New Roman" pitchFamily="18" charset="0"/>
              </a:rPr>
              <a:t>Памятник в Киеве: сквер на углу ул. Олеся Гончара и ул. Богдана Хмельницкого</a:t>
            </a:r>
            <a:br>
              <a:rPr lang="ru-RU" sz="1600" b="1" i="1" dirty="0" smtClean="0">
                <a:solidFill>
                  <a:srgbClr val="002060"/>
                </a:solidFill>
                <a:latin typeface="Times New Roman" pitchFamily="18" charset="0"/>
                <a:cs typeface="Times New Roman" pitchFamily="18" charset="0"/>
              </a:rPr>
            </a:br>
            <a:r>
              <a:rPr lang="ru-RU" sz="1600" b="1" i="1" dirty="0" smtClean="0">
                <a:solidFill>
                  <a:srgbClr val="002060"/>
                </a:solidFill>
                <a:latin typeface="Times New Roman" pitchFamily="18" charset="0"/>
                <a:cs typeface="Times New Roman" pitchFamily="18" charset="0"/>
              </a:rPr>
              <a:t>Памятник в Харькове в «Сквере Победы» (за фонтаном «Зеркальная струя»)</a:t>
            </a:r>
            <a:br>
              <a:rPr lang="ru-RU" sz="1600" b="1" i="1" dirty="0" smtClean="0">
                <a:solidFill>
                  <a:srgbClr val="002060"/>
                </a:solidFill>
                <a:latin typeface="Times New Roman" pitchFamily="18" charset="0"/>
                <a:cs typeface="Times New Roman" pitchFamily="18" charset="0"/>
              </a:rPr>
            </a:br>
            <a:r>
              <a:rPr lang="ru-RU" sz="1600" b="1" i="1" dirty="0" smtClean="0">
                <a:solidFill>
                  <a:srgbClr val="002060"/>
                </a:solidFill>
                <a:latin typeface="Times New Roman" pitchFamily="18" charset="0"/>
                <a:cs typeface="Times New Roman" pitchFamily="18" charset="0"/>
              </a:rPr>
              <a:t>Памятник в Саратове на улице Зои Космодемьянской, около школы № 72.</a:t>
            </a:r>
            <a:br>
              <a:rPr lang="ru-RU" sz="1600" b="1" i="1" dirty="0" smtClean="0">
                <a:solidFill>
                  <a:srgbClr val="002060"/>
                </a:solidFill>
                <a:latin typeface="Times New Roman" pitchFamily="18" charset="0"/>
                <a:cs typeface="Times New Roman" pitchFamily="18" charset="0"/>
              </a:rPr>
            </a:br>
            <a:r>
              <a:rPr lang="ru-RU" sz="1600" b="1" i="1" dirty="0" smtClean="0">
                <a:solidFill>
                  <a:srgbClr val="002060"/>
                </a:solidFill>
                <a:latin typeface="Times New Roman" pitchFamily="18" charset="0"/>
                <a:cs typeface="Times New Roman" pitchFamily="18" charset="0"/>
              </a:rPr>
              <a:t>Памятник в Ишимбае у школы № 3, в самой школе и на территории СПУ № 1.</a:t>
            </a:r>
            <a:br>
              <a:rPr lang="ru-RU" sz="1600" b="1" i="1" dirty="0" smtClean="0">
                <a:solidFill>
                  <a:srgbClr val="002060"/>
                </a:solidFill>
                <a:latin typeface="Times New Roman" pitchFamily="18" charset="0"/>
                <a:cs typeface="Times New Roman" pitchFamily="18" charset="0"/>
              </a:rPr>
            </a:br>
            <a:r>
              <a:rPr lang="ru-RU" sz="1600" b="1" i="1" dirty="0" smtClean="0">
                <a:solidFill>
                  <a:srgbClr val="002060"/>
                </a:solidFill>
                <a:latin typeface="Times New Roman" pitchFamily="18" charset="0"/>
                <a:cs typeface="Times New Roman" pitchFamily="18" charset="0"/>
              </a:rPr>
              <a:t>Памятник в Брянске у школы № 35</a:t>
            </a:r>
            <a:br>
              <a:rPr lang="ru-RU" sz="1600" b="1" i="1" dirty="0" smtClean="0">
                <a:solidFill>
                  <a:srgbClr val="002060"/>
                </a:solidFill>
                <a:latin typeface="Times New Roman" pitchFamily="18" charset="0"/>
                <a:cs typeface="Times New Roman" pitchFamily="18" charset="0"/>
              </a:rPr>
            </a:br>
            <a:r>
              <a:rPr lang="ru-RU" sz="1600" b="1" i="1" dirty="0" smtClean="0">
                <a:solidFill>
                  <a:srgbClr val="002060"/>
                </a:solidFill>
                <a:latin typeface="Times New Roman" pitchFamily="18" charset="0"/>
                <a:cs typeface="Times New Roman" pitchFamily="18" charset="0"/>
              </a:rPr>
              <a:t>Бюст в Брянске у школы № 56</a:t>
            </a:r>
            <a:br>
              <a:rPr lang="ru-RU" sz="1600" b="1" i="1" dirty="0" smtClean="0">
                <a:solidFill>
                  <a:srgbClr val="002060"/>
                </a:solidFill>
                <a:latin typeface="Times New Roman" pitchFamily="18" charset="0"/>
                <a:cs typeface="Times New Roman" pitchFamily="18" charset="0"/>
              </a:rPr>
            </a:br>
            <a:r>
              <a:rPr lang="ru-RU" sz="1600" b="1" i="1" dirty="0" smtClean="0">
                <a:solidFill>
                  <a:srgbClr val="002060"/>
                </a:solidFill>
                <a:latin typeface="Times New Roman" pitchFamily="18" charset="0"/>
                <a:cs typeface="Times New Roman" pitchFamily="18" charset="0"/>
              </a:rPr>
              <a:t>Памятник в Волгограде (на территории школы № 130)</a:t>
            </a:r>
            <a:br>
              <a:rPr lang="ru-RU" sz="1600" b="1" i="1" dirty="0" smtClean="0">
                <a:solidFill>
                  <a:srgbClr val="002060"/>
                </a:solidFill>
                <a:latin typeface="Times New Roman" pitchFamily="18" charset="0"/>
                <a:cs typeface="Times New Roman" pitchFamily="18" charset="0"/>
              </a:rPr>
            </a:br>
            <a:r>
              <a:rPr lang="ru-RU" sz="1600" b="1" i="1" dirty="0" smtClean="0">
                <a:solidFill>
                  <a:srgbClr val="002060"/>
                </a:solidFill>
                <a:latin typeface="Times New Roman" pitchFamily="18" charset="0"/>
                <a:cs typeface="Times New Roman" pitchFamily="18" charset="0"/>
              </a:rPr>
              <a:t>Памятник в Челябинске на улице Новороссийской (во дворе школы № 46).</a:t>
            </a:r>
            <a:br>
              <a:rPr lang="ru-RU" sz="1600" b="1" i="1" dirty="0" smtClean="0">
                <a:solidFill>
                  <a:srgbClr val="002060"/>
                </a:solidFill>
                <a:latin typeface="Times New Roman" pitchFamily="18" charset="0"/>
                <a:cs typeface="Times New Roman" pitchFamily="18" charset="0"/>
              </a:rPr>
            </a:br>
            <a:r>
              <a:rPr lang="ru-RU" sz="1600" b="1" i="1" dirty="0" smtClean="0">
                <a:solidFill>
                  <a:srgbClr val="002060"/>
                </a:solidFill>
                <a:latin typeface="Times New Roman" pitchFamily="18" charset="0"/>
                <a:cs typeface="Times New Roman" pitchFamily="18" charset="0"/>
              </a:rPr>
              <a:t/>
            </a:r>
            <a:br>
              <a:rPr lang="ru-RU" sz="1600" b="1" i="1" dirty="0" smtClean="0">
                <a:solidFill>
                  <a:srgbClr val="002060"/>
                </a:solidFill>
                <a:latin typeface="Times New Roman" pitchFamily="18" charset="0"/>
                <a:cs typeface="Times New Roman" pitchFamily="18" charset="0"/>
              </a:rPr>
            </a:br>
            <a:endParaRPr lang="ru-RU" sz="1600" dirty="0">
              <a:solidFill>
                <a:srgbClr val="002060"/>
              </a:solidFill>
            </a:endParaRPr>
          </a:p>
        </p:txBody>
      </p:sp>
      <p:sp>
        <p:nvSpPr>
          <p:cNvPr id="4" name="Прямоугольник 3"/>
          <p:cNvSpPr/>
          <p:nvPr/>
        </p:nvSpPr>
        <p:spPr>
          <a:xfrm>
            <a:off x="467544" y="5301208"/>
            <a:ext cx="8064896" cy="1200329"/>
          </a:xfrm>
          <a:prstGeom prst="rect">
            <a:avLst/>
          </a:prstGeom>
        </p:spPr>
        <p:txBody>
          <a:bodyPr wrap="square">
            <a:spAutoFit/>
          </a:bodyPr>
          <a:lstStyle/>
          <a:p>
            <a:r>
              <a:rPr lang="ru-RU" b="1" i="1" dirty="0" smtClean="0">
                <a:solidFill>
                  <a:srgbClr val="002060"/>
                </a:solidFill>
                <a:latin typeface="Times New Roman" pitchFamily="18" charset="0"/>
                <a:cs typeface="Times New Roman" pitchFamily="18" charset="0"/>
              </a:rPr>
              <a:t>Памятник в Рыбинске на улице Зои Космодемьянской на берегу Волги.</a:t>
            </a:r>
          </a:p>
          <a:p>
            <a:r>
              <a:rPr lang="ru-RU" b="1" i="1" dirty="0" smtClean="0">
                <a:solidFill>
                  <a:srgbClr val="002060"/>
                </a:solidFill>
                <a:latin typeface="Times New Roman" pitchFamily="18" charset="0"/>
                <a:cs typeface="Times New Roman" pitchFamily="18" charset="0"/>
              </a:rPr>
              <a:t>Памятник в городе Херсоне у школы № 13.</a:t>
            </a:r>
          </a:p>
          <a:p>
            <a:r>
              <a:rPr lang="ru-RU" b="1" i="1" dirty="0" smtClean="0">
                <a:solidFill>
                  <a:srgbClr val="002060"/>
                </a:solidFill>
                <a:latin typeface="Times New Roman" pitchFamily="18" charset="0"/>
                <a:cs typeface="Times New Roman" pitchFamily="18" charset="0"/>
              </a:rPr>
              <a:t>Бюст у школы в селе </a:t>
            </a:r>
            <a:r>
              <a:rPr lang="ru-RU" b="1" i="1" dirty="0" err="1" smtClean="0">
                <a:solidFill>
                  <a:srgbClr val="002060"/>
                </a:solidFill>
                <a:latin typeface="Times New Roman" pitchFamily="18" charset="0"/>
                <a:cs typeface="Times New Roman" pitchFamily="18" charset="0"/>
              </a:rPr>
              <a:t>Бармино</a:t>
            </a:r>
            <a:r>
              <a:rPr lang="ru-RU" b="1" i="1" dirty="0" smtClean="0">
                <a:solidFill>
                  <a:srgbClr val="002060"/>
                </a:solidFill>
                <a:latin typeface="Times New Roman" pitchFamily="18" charset="0"/>
                <a:cs typeface="Times New Roman" pitchFamily="18" charset="0"/>
              </a:rPr>
              <a:t> </a:t>
            </a:r>
            <a:r>
              <a:rPr lang="ru-RU" b="1" i="1" dirty="0" err="1" smtClean="0">
                <a:solidFill>
                  <a:srgbClr val="002060"/>
                </a:solidFill>
                <a:latin typeface="Times New Roman" pitchFamily="18" charset="0"/>
                <a:cs typeface="Times New Roman" pitchFamily="18" charset="0"/>
              </a:rPr>
              <a:t>Лысковского</a:t>
            </a:r>
            <a:r>
              <a:rPr lang="ru-RU" b="1" i="1" dirty="0" smtClean="0">
                <a:solidFill>
                  <a:srgbClr val="002060"/>
                </a:solidFill>
                <a:latin typeface="Times New Roman" pitchFamily="18" charset="0"/>
                <a:cs typeface="Times New Roman" pitchFamily="18" charset="0"/>
              </a:rPr>
              <a:t> района Нижегородской области.</a:t>
            </a:r>
          </a:p>
          <a:p>
            <a:r>
              <a:rPr lang="ru-RU" b="1" i="1" dirty="0" smtClean="0">
                <a:solidFill>
                  <a:srgbClr val="002060"/>
                </a:solidFill>
                <a:latin typeface="Times New Roman" pitchFamily="18" charset="0"/>
                <a:cs typeface="Times New Roman" pitchFamily="18" charset="0"/>
              </a:rPr>
              <a:t>Бюст в Ижевске у школы № 25</a:t>
            </a:r>
          </a:p>
        </p:txBody>
      </p:sp>
      <p:pic>
        <p:nvPicPr>
          <p:cNvPr id="5" name="Picture 4" descr="http://izhig.ru/museum-izhmash/image/order-geroi-ussr.gif"/>
          <p:cNvPicPr>
            <a:picLocks noChangeAspect="1" noChangeArrowheads="1"/>
          </p:cNvPicPr>
          <p:nvPr/>
        </p:nvPicPr>
        <p:blipFill>
          <a:blip r:embed="rId2" cstate="print"/>
          <a:srcRect/>
          <a:stretch>
            <a:fillRect/>
          </a:stretch>
        </p:blipFill>
        <p:spPr bwMode="auto">
          <a:xfrm>
            <a:off x="971600" y="404664"/>
            <a:ext cx="350332" cy="641596"/>
          </a:xfrm>
          <a:prstGeom prst="rect">
            <a:avLst/>
          </a:prstGeom>
          <a:noFill/>
        </p:spPr>
      </p:pic>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706090"/>
          </a:xfrm>
        </p:spPr>
        <p:txBody>
          <a:bodyPr>
            <a:noAutofit/>
          </a:bodyPr>
          <a:lstStyle/>
          <a:p>
            <a:pPr algn="l"/>
            <a:r>
              <a:rPr lang="ru-RU" sz="1800" b="1" i="1" dirty="0" smtClean="0">
                <a:solidFill>
                  <a:srgbClr val="002060"/>
                </a:solidFill>
                <a:latin typeface="Times New Roman" pitchFamily="18" charset="0"/>
                <a:cs typeface="Times New Roman" pitchFamily="18" charset="0"/>
              </a:rPr>
              <a:t/>
            </a:r>
            <a:br>
              <a:rPr lang="ru-RU" sz="1800" b="1" i="1" dirty="0" smtClean="0">
                <a:solidFill>
                  <a:srgbClr val="002060"/>
                </a:solidFill>
                <a:latin typeface="Times New Roman" pitchFamily="18" charset="0"/>
                <a:cs typeface="Times New Roman" pitchFamily="18" charset="0"/>
              </a:rPr>
            </a:br>
            <a:r>
              <a:rPr lang="ru-RU" sz="1800" b="1" i="1" dirty="0" smtClean="0">
                <a:solidFill>
                  <a:srgbClr val="002060"/>
                </a:solidFill>
                <a:latin typeface="Times New Roman" pitchFamily="18" charset="0"/>
                <a:cs typeface="Times New Roman" pitchFamily="18" charset="0"/>
              </a:rPr>
              <a:t/>
            </a:r>
            <a:br>
              <a:rPr lang="ru-RU" sz="1800" b="1" i="1" dirty="0" smtClean="0">
                <a:solidFill>
                  <a:srgbClr val="002060"/>
                </a:solidFill>
                <a:latin typeface="Times New Roman" pitchFamily="18" charset="0"/>
                <a:cs typeface="Times New Roman" pitchFamily="18" charset="0"/>
              </a:rPr>
            </a:br>
            <a:r>
              <a:rPr lang="ru-RU" sz="1800" b="1" i="1" dirty="0" smtClean="0">
                <a:solidFill>
                  <a:srgbClr val="002060"/>
                </a:solidFill>
                <a:latin typeface="Times New Roman" pitchFamily="18" charset="0"/>
                <a:cs typeface="Times New Roman" pitchFamily="18" charset="0"/>
              </a:rPr>
              <a:t/>
            </a:r>
            <a:br>
              <a:rPr lang="ru-RU" sz="1800" b="1" i="1" dirty="0" smtClean="0">
                <a:solidFill>
                  <a:srgbClr val="002060"/>
                </a:solidFill>
                <a:latin typeface="Times New Roman" pitchFamily="18" charset="0"/>
                <a:cs typeface="Times New Roman" pitchFamily="18" charset="0"/>
              </a:rPr>
            </a:br>
            <a:r>
              <a:rPr lang="ru-RU" sz="1800" b="1" i="1" dirty="0" smtClean="0">
                <a:solidFill>
                  <a:srgbClr val="002060"/>
                </a:solidFill>
                <a:latin typeface="Times New Roman" pitchFamily="18" charset="0"/>
                <a:cs typeface="Times New Roman" pitchFamily="18" charset="0"/>
              </a:rPr>
              <a:t/>
            </a:r>
            <a:br>
              <a:rPr lang="ru-RU" sz="1800" b="1" i="1" dirty="0" smtClean="0">
                <a:solidFill>
                  <a:srgbClr val="002060"/>
                </a:solidFill>
                <a:latin typeface="Times New Roman" pitchFamily="18" charset="0"/>
                <a:cs typeface="Times New Roman" pitchFamily="18" charset="0"/>
              </a:rPr>
            </a:br>
            <a:r>
              <a:rPr lang="ru-RU" sz="1800" b="1" i="1" dirty="0" smtClean="0">
                <a:solidFill>
                  <a:srgbClr val="002060"/>
                </a:solidFill>
                <a:latin typeface="Times New Roman" pitchFamily="18" charset="0"/>
                <a:cs typeface="Times New Roman" pitchFamily="18" charset="0"/>
              </a:rPr>
              <a:t/>
            </a:r>
            <a:br>
              <a:rPr lang="ru-RU" sz="1800" b="1" i="1" dirty="0" smtClean="0">
                <a:solidFill>
                  <a:srgbClr val="002060"/>
                </a:solidFill>
                <a:latin typeface="Times New Roman" pitchFamily="18" charset="0"/>
                <a:cs typeface="Times New Roman" pitchFamily="18" charset="0"/>
              </a:rPr>
            </a:br>
            <a:r>
              <a:rPr lang="ru-RU" sz="1800" b="1" i="1" dirty="0" smtClean="0">
                <a:solidFill>
                  <a:srgbClr val="002060"/>
                </a:solidFill>
                <a:latin typeface="Times New Roman" pitchFamily="18" charset="0"/>
                <a:cs typeface="Times New Roman" pitchFamily="18" charset="0"/>
              </a:rPr>
              <a:t/>
            </a:r>
            <a:br>
              <a:rPr lang="ru-RU" sz="1800" b="1" i="1" dirty="0" smtClean="0">
                <a:solidFill>
                  <a:srgbClr val="002060"/>
                </a:solidFill>
                <a:latin typeface="Times New Roman" pitchFamily="18" charset="0"/>
                <a:cs typeface="Times New Roman" pitchFamily="18" charset="0"/>
              </a:rPr>
            </a:br>
            <a:r>
              <a:rPr lang="ru-RU" sz="1800" b="1" i="1" dirty="0" smtClean="0">
                <a:solidFill>
                  <a:srgbClr val="002060"/>
                </a:solidFill>
                <a:latin typeface="Times New Roman" pitchFamily="18" charset="0"/>
                <a:cs typeface="Times New Roman" pitchFamily="18" charset="0"/>
              </a:rPr>
              <a:t/>
            </a:r>
            <a:br>
              <a:rPr lang="ru-RU" sz="1800" b="1" i="1" dirty="0" smtClean="0">
                <a:solidFill>
                  <a:srgbClr val="002060"/>
                </a:solidFill>
                <a:latin typeface="Times New Roman" pitchFamily="18" charset="0"/>
                <a:cs typeface="Times New Roman" pitchFamily="18" charset="0"/>
              </a:rPr>
            </a:br>
            <a:r>
              <a:rPr lang="ru-RU" sz="1800" b="1" i="1" dirty="0" smtClean="0">
                <a:solidFill>
                  <a:srgbClr val="002060"/>
                </a:solidFill>
                <a:latin typeface="Times New Roman" pitchFamily="18" charset="0"/>
                <a:cs typeface="Times New Roman" pitchFamily="18" charset="0"/>
              </a:rPr>
              <a:t/>
            </a:r>
            <a:br>
              <a:rPr lang="ru-RU" sz="1800" b="1" i="1" dirty="0" smtClean="0">
                <a:solidFill>
                  <a:srgbClr val="002060"/>
                </a:solidFill>
                <a:latin typeface="Times New Roman" pitchFamily="18" charset="0"/>
                <a:cs typeface="Times New Roman" pitchFamily="18" charset="0"/>
              </a:rPr>
            </a:br>
            <a:r>
              <a:rPr lang="ru-RU" sz="1800" b="1" i="1" dirty="0" smtClean="0">
                <a:solidFill>
                  <a:srgbClr val="002060"/>
                </a:solidFill>
                <a:latin typeface="Times New Roman" pitchFamily="18" charset="0"/>
                <a:cs typeface="Times New Roman" pitchFamily="18" charset="0"/>
              </a:rPr>
              <a:t/>
            </a:r>
            <a:br>
              <a:rPr lang="ru-RU" sz="1800" b="1" i="1" dirty="0" smtClean="0">
                <a:solidFill>
                  <a:srgbClr val="002060"/>
                </a:solidFill>
                <a:latin typeface="Times New Roman" pitchFamily="18" charset="0"/>
                <a:cs typeface="Times New Roman" pitchFamily="18" charset="0"/>
              </a:rPr>
            </a:br>
            <a:r>
              <a:rPr lang="ru-RU" sz="1800" b="1" i="1" dirty="0" smtClean="0">
                <a:solidFill>
                  <a:srgbClr val="002060"/>
                </a:solidFill>
                <a:latin typeface="Times New Roman" pitchFamily="18" charset="0"/>
                <a:cs typeface="Times New Roman" pitchFamily="18" charset="0"/>
              </a:rPr>
              <a:t/>
            </a:r>
            <a:br>
              <a:rPr lang="ru-RU" sz="1800" b="1" i="1" dirty="0" smtClean="0">
                <a:solidFill>
                  <a:srgbClr val="002060"/>
                </a:solidFill>
                <a:latin typeface="Times New Roman" pitchFamily="18" charset="0"/>
                <a:cs typeface="Times New Roman" pitchFamily="18" charset="0"/>
              </a:rPr>
            </a:br>
            <a:r>
              <a:rPr lang="ru-RU" sz="1800" b="1" i="1" dirty="0" smtClean="0">
                <a:solidFill>
                  <a:srgbClr val="002060"/>
                </a:solidFill>
                <a:latin typeface="Times New Roman" pitchFamily="18" charset="0"/>
                <a:cs typeface="Times New Roman" pitchFamily="18" charset="0"/>
              </a:rPr>
              <a:t/>
            </a:r>
            <a:br>
              <a:rPr lang="ru-RU" sz="1800" b="1" i="1" dirty="0" smtClean="0">
                <a:solidFill>
                  <a:srgbClr val="002060"/>
                </a:solidFill>
                <a:latin typeface="Times New Roman" pitchFamily="18" charset="0"/>
                <a:cs typeface="Times New Roman" pitchFamily="18" charset="0"/>
              </a:rPr>
            </a:br>
            <a:r>
              <a:rPr lang="ru-RU" sz="1800" b="1" i="1" dirty="0" smtClean="0">
                <a:solidFill>
                  <a:srgbClr val="002060"/>
                </a:solidFill>
                <a:latin typeface="Times New Roman" pitchFamily="18" charset="0"/>
                <a:cs typeface="Times New Roman" pitchFamily="18" charset="0"/>
              </a:rPr>
              <a:t/>
            </a:r>
            <a:br>
              <a:rPr lang="ru-RU" sz="1800" b="1" i="1" dirty="0" smtClean="0">
                <a:solidFill>
                  <a:srgbClr val="002060"/>
                </a:solidFill>
                <a:latin typeface="Times New Roman" pitchFamily="18" charset="0"/>
                <a:cs typeface="Times New Roman" pitchFamily="18" charset="0"/>
              </a:rPr>
            </a:br>
            <a:r>
              <a:rPr lang="ru-RU" sz="1800" b="1" i="1" dirty="0" smtClean="0">
                <a:solidFill>
                  <a:srgbClr val="002060"/>
                </a:solidFill>
                <a:latin typeface="Times New Roman" pitchFamily="18" charset="0"/>
                <a:cs typeface="Times New Roman" pitchFamily="18" charset="0"/>
              </a:rPr>
              <a:t/>
            </a:r>
            <a:br>
              <a:rPr lang="ru-RU" sz="1800" b="1" i="1" dirty="0" smtClean="0">
                <a:solidFill>
                  <a:srgbClr val="002060"/>
                </a:solidFill>
                <a:latin typeface="Times New Roman" pitchFamily="18" charset="0"/>
                <a:cs typeface="Times New Roman" pitchFamily="18" charset="0"/>
              </a:rPr>
            </a:br>
            <a:r>
              <a:rPr lang="ru-RU" sz="1800" b="1" i="1" dirty="0" smtClean="0">
                <a:solidFill>
                  <a:srgbClr val="002060"/>
                </a:solidFill>
                <a:latin typeface="Times New Roman" pitchFamily="18" charset="0"/>
                <a:cs typeface="Times New Roman" pitchFamily="18" charset="0"/>
              </a:rPr>
              <a:t/>
            </a:r>
            <a:br>
              <a:rPr lang="ru-RU" sz="1800" b="1" i="1" dirty="0" smtClean="0">
                <a:solidFill>
                  <a:srgbClr val="002060"/>
                </a:solidFill>
                <a:latin typeface="Times New Roman" pitchFamily="18" charset="0"/>
                <a:cs typeface="Times New Roman" pitchFamily="18" charset="0"/>
              </a:rPr>
            </a:br>
            <a:r>
              <a:rPr lang="ru-RU" sz="1800" b="1" i="1" dirty="0" smtClean="0">
                <a:solidFill>
                  <a:srgbClr val="002060"/>
                </a:solidFill>
                <a:latin typeface="Times New Roman" pitchFamily="18" charset="0"/>
                <a:cs typeface="Times New Roman" pitchFamily="18" charset="0"/>
              </a:rPr>
              <a:t/>
            </a:r>
            <a:br>
              <a:rPr lang="ru-RU" sz="1800" b="1" i="1" dirty="0" smtClean="0">
                <a:solidFill>
                  <a:srgbClr val="002060"/>
                </a:solidFill>
                <a:latin typeface="Times New Roman" pitchFamily="18" charset="0"/>
                <a:cs typeface="Times New Roman" pitchFamily="18" charset="0"/>
              </a:rPr>
            </a:br>
            <a:r>
              <a:rPr lang="ru-RU" sz="1800" b="1" i="1" dirty="0" smtClean="0">
                <a:solidFill>
                  <a:srgbClr val="002060"/>
                </a:solidFill>
                <a:latin typeface="Times New Roman" pitchFamily="18" charset="0"/>
                <a:cs typeface="Times New Roman" pitchFamily="18" charset="0"/>
              </a:rPr>
              <a:t/>
            </a:r>
            <a:br>
              <a:rPr lang="ru-RU" sz="1800" b="1" i="1" dirty="0" smtClean="0">
                <a:solidFill>
                  <a:srgbClr val="002060"/>
                </a:solidFill>
                <a:latin typeface="Times New Roman" pitchFamily="18" charset="0"/>
                <a:cs typeface="Times New Roman" pitchFamily="18" charset="0"/>
              </a:rPr>
            </a:br>
            <a:r>
              <a:rPr lang="ru-RU" sz="1800" b="1" i="1" dirty="0" smtClean="0">
                <a:solidFill>
                  <a:srgbClr val="002060"/>
                </a:solidFill>
                <a:latin typeface="Times New Roman" pitchFamily="18" charset="0"/>
                <a:cs typeface="Times New Roman" pitchFamily="18" charset="0"/>
              </a:rPr>
              <a:t/>
            </a:r>
            <a:br>
              <a:rPr lang="ru-RU" sz="1800" b="1" i="1" dirty="0" smtClean="0">
                <a:solidFill>
                  <a:srgbClr val="002060"/>
                </a:solidFill>
                <a:latin typeface="Times New Roman" pitchFamily="18" charset="0"/>
                <a:cs typeface="Times New Roman" pitchFamily="18" charset="0"/>
              </a:rPr>
            </a:br>
            <a:r>
              <a:rPr lang="ru-RU" sz="1800" b="1" i="1" dirty="0" smtClean="0">
                <a:solidFill>
                  <a:srgbClr val="002060"/>
                </a:solidFill>
                <a:latin typeface="Times New Roman" pitchFamily="18" charset="0"/>
                <a:cs typeface="Times New Roman" pitchFamily="18" charset="0"/>
              </a:rPr>
              <a:t/>
            </a:r>
            <a:br>
              <a:rPr lang="ru-RU" sz="1800" b="1" i="1" dirty="0" smtClean="0">
                <a:solidFill>
                  <a:srgbClr val="002060"/>
                </a:solidFill>
                <a:latin typeface="Times New Roman" pitchFamily="18" charset="0"/>
                <a:cs typeface="Times New Roman" pitchFamily="18" charset="0"/>
              </a:rPr>
            </a:br>
            <a:r>
              <a:rPr lang="ru-RU" sz="1800" b="1" i="1" dirty="0" smtClean="0">
                <a:solidFill>
                  <a:srgbClr val="002060"/>
                </a:solidFill>
                <a:latin typeface="Times New Roman" pitchFamily="18" charset="0"/>
                <a:cs typeface="Times New Roman" pitchFamily="18" charset="0"/>
              </a:rPr>
              <a:t>                            </a:t>
            </a:r>
            <a:r>
              <a:rPr lang="ru-RU" sz="3600" b="1" i="1" dirty="0" smtClean="0">
                <a:solidFill>
                  <a:srgbClr val="FF0000"/>
                </a:solidFill>
                <a:latin typeface="Times New Roman" pitchFamily="18" charset="0"/>
                <a:cs typeface="Times New Roman" pitchFamily="18" charset="0"/>
              </a:rPr>
              <a:t>Монументальное искусство</a:t>
            </a:r>
            <a:r>
              <a:rPr lang="ru-RU" sz="1050" b="1" i="1" dirty="0" smtClean="0">
                <a:solidFill>
                  <a:srgbClr val="002060"/>
                </a:solidFill>
                <a:latin typeface="Times New Roman" pitchFamily="18" charset="0"/>
                <a:cs typeface="Times New Roman" pitchFamily="18" charset="0"/>
              </a:rPr>
              <a:t/>
            </a:r>
            <a:br>
              <a:rPr lang="ru-RU" sz="1050" b="1" i="1" dirty="0" smtClean="0">
                <a:solidFill>
                  <a:srgbClr val="002060"/>
                </a:solidFill>
                <a:latin typeface="Times New Roman" pitchFamily="18" charset="0"/>
                <a:cs typeface="Times New Roman" pitchFamily="18" charset="0"/>
              </a:rPr>
            </a:br>
            <a:r>
              <a:rPr lang="ru-RU" sz="1800" b="1" i="1" dirty="0" smtClean="0">
                <a:solidFill>
                  <a:srgbClr val="002060"/>
                </a:solidFill>
                <a:latin typeface="Times New Roman" pitchFamily="18" charset="0"/>
                <a:cs typeface="Times New Roman" pitchFamily="18" charset="0"/>
              </a:rPr>
              <a:t/>
            </a:r>
            <a:br>
              <a:rPr lang="ru-RU" sz="1800" b="1" i="1" dirty="0" smtClean="0">
                <a:solidFill>
                  <a:srgbClr val="002060"/>
                </a:solidFill>
                <a:latin typeface="Times New Roman" pitchFamily="18" charset="0"/>
                <a:cs typeface="Times New Roman" pitchFamily="18" charset="0"/>
              </a:rPr>
            </a:br>
            <a:r>
              <a:rPr lang="ru-RU" sz="1600" b="1" i="1" dirty="0" smtClean="0">
                <a:solidFill>
                  <a:srgbClr val="002060"/>
                </a:solidFill>
                <a:latin typeface="Times New Roman" pitchFamily="18" charset="0"/>
                <a:cs typeface="Times New Roman" pitchFamily="18" charset="0"/>
              </a:rPr>
              <a:t>Памятник в ПГТ Пантелеймоновка, Донецкая область.</a:t>
            </a:r>
            <a:br>
              <a:rPr lang="ru-RU" sz="1600" b="1" i="1" dirty="0" smtClean="0">
                <a:solidFill>
                  <a:srgbClr val="002060"/>
                </a:solidFill>
                <a:latin typeface="Times New Roman" pitchFamily="18" charset="0"/>
                <a:cs typeface="Times New Roman" pitchFamily="18" charset="0"/>
              </a:rPr>
            </a:br>
            <a:r>
              <a:rPr lang="ru-RU" sz="1600" b="1" i="1" dirty="0" smtClean="0">
                <a:solidFill>
                  <a:srgbClr val="002060"/>
                </a:solidFill>
                <a:latin typeface="Times New Roman" pitchFamily="18" charset="0"/>
                <a:cs typeface="Times New Roman" pitchFamily="18" charset="0"/>
              </a:rPr>
              <a:t>Памятник в селе Осино-Гай Тамбовской области, на родине Зои Космодемьянской. Тамбовский скульптор Михаил </a:t>
            </a:r>
            <a:r>
              <a:rPr lang="ru-RU" sz="1600" b="1" i="1" dirty="0" err="1" smtClean="0">
                <a:solidFill>
                  <a:srgbClr val="002060"/>
                </a:solidFill>
                <a:latin typeface="Times New Roman" pitchFamily="18" charset="0"/>
                <a:cs typeface="Times New Roman" pitchFamily="18" charset="0"/>
              </a:rPr>
              <a:t>Салычев</a:t>
            </a:r>
            <a:r>
              <a:rPr lang="ru-RU" sz="1600" b="1" i="1" dirty="0" smtClean="0">
                <a:solidFill>
                  <a:srgbClr val="002060"/>
                </a:solidFill>
                <a:latin typeface="Times New Roman" pitchFamily="18" charset="0"/>
                <a:cs typeface="Times New Roman" pitchFamily="18" charset="0"/>
              </a:rPr>
              <a:t/>
            </a:r>
            <a:br>
              <a:rPr lang="ru-RU" sz="1600" b="1" i="1" dirty="0" smtClean="0">
                <a:solidFill>
                  <a:srgbClr val="002060"/>
                </a:solidFill>
                <a:latin typeface="Times New Roman" pitchFamily="18" charset="0"/>
                <a:cs typeface="Times New Roman" pitchFamily="18" charset="0"/>
              </a:rPr>
            </a:br>
            <a:r>
              <a:rPr lang="ru-RU" sz="1600" b="1" i="1" dirty="0" smtClean="0">
                <a:solidFill>
                  <a:srgbClr val="002060"/>
                </a:solidFill>
                <a:latin typeface="Times New Roman" pitchFamily="18" charset="0"/>
                <a:cs typeface="Times New Roman" pitchFamily="18" charset="0"/>
              </a:rPr>
              <a:t>Памятник в Тамбове на улице Советской. Скульптор Матвей </a:t>
            </a:r>
            <a:r>
              <a:rPr lang="ru-RU" sz="1600" b="1" i="1" dirty="0" err="1" smtClean="0">
                <a:solidFill>
                  <a:srgbClr val="002060"/>
                </a:solidFill>
                <a:latin typeface="Times New Roman" pitchFamily="18" charset="0"/>
                <a:cs typeface="Times New Roman" pitchFamily="18" charset="0"/>
              </a:rPr>
              <a:t>Манизер</a:t>
            </a:r>
            <a:r>
              <a:rPr lang="ru-RU" sz="1600" b="1" i="1" dirty="0" smtClean="0">
                <a:solidFill>
                  <a:srgbClr val="002060"/>
                </a:solidFill>
                <a:latin typeface="Times New Roman" pitchFamily="18" charset="0"/>
                <a:cs typeface="Times New Roman" pitchFamily="18" charset="0"/>
              </a:rPr>
              <a:t>.</a:t>
            </a:r>
            <a:br>
              <a:rPr lang="ru-RU" sz="1600" b="1" i="1" dirty="0" smtClean="0">
                <a:solidFill>
                  <a:srgbClr val="002060"/>
                </a:solidFill>
                <a:latin typeface="Times New Roman" pitchFamily="18" charset="0"/>
                <a:cs typeface="Times New Roman" pitchFamily="18" charset="0"/>
              </a:rPr>
            </a:br>
            <a:r>
              <a:rPr lang="ru-RU" sz="1600" b="1" i="1" dirty="0" smtClean="0">
                <a:solidFill>
                  <a:srgbClr val="002060"/>
                </a:solidFill>
                <a:latin typeface="Times New Roman" pitchFamily="18" charset="0"/>
                <a:cs typeface="Times New Roman" pitchFamily="18" charset="0"/>
              </a:rPr>
              <a:t>Бюст в селе Шиткино</a:t>
            </a:r>
            <a:br>
              <a:rPr lang="ru-RU" sz="1600" b="1" i="1" dirty="0" smtClean="0">
                <a:solidFill>
                  <a:srgbClr val="002060"/>
                </a:solidFill>
                <a:latin typeface="Times New Roman" pitchFamily="18" charset="0"/>
                <a:cs typeface="Times New Roman" pitchFamily="18" charset="0"/>
              </a:rPr>
            </a:br>
            <a:r>
              <a:rPr lang="ru-RU" sz="1600" b="1" i="1" dirty="0" smtClean="0">
                <a:solidFill>
                  <a:srgbClr val="002060"/>
                </a:solidFill>
                <a:latin typeface="Times New Roman" pitchFamily="18" charset="0"/>
                <a:cs typeface="Times New Roman" pitchFamily="18" charset="0"/>
              </a:rPr>
              <a:t>Памятник на платформе станции метро «Партизанская» в Москве.</a:t>
            </a:r>
            <a:br>
              <a:rPr lang="ru-RU" sz="1600" b="1" i="1" dirty="0" smtClean="0">
                <a:solidFill>
                  <a:srgbClr val="002060"/>
                </a:solidFill>
                <a:latin typeface="Times New Roman" pitchFamily="18" charset="0"/>
                <a:cs typeface="Times New Roman" pitchFamily="18" charset="0"/>
              </a:rPr>
            </a:br>
            <a:r>
              <a:rPr lang="ru-RU" sz="1600" b="1" i="1" dirty="0" smtClean="0">
                <a:solidFill>
                  <a:srgbClr val="002060"/>
                </a:solidFill>
                <a:latin typeface="Times New Roman" pitchFamily="18" charset="0"/>
                <a:cs typeface="Times New Roman" pitchFamily="18" charset="0"/>
              </a:rPr>
              <a:t>Памятник на Минском шоссе близ деревни Петрищево.</a:t>
            </a:r>
            <a:br>
              <a:rPr lang="ru-RU" sz="1600" b="1" i="1" dirty="0" smtClean="0">
                <a:solidFill>
                  <a:srgbClr val="002060"/>
                </a:solidFill>
                <a:latin typeface="Times New Roman" pitchFamily="18" charset="0"/>
                <a:cs typeface="Times New Roman" pitchFamily="18" charset="0"/>
              </a:rPr>
            </a:br>
            <a:r>
              <a:rPr lang="ru-RU" sz="1600" b="1" i="1" dirty="0" smtClean="0">
                <a:solidFill>
                  <a:srgbClr val="002060"/>
                </a:solidFill>
                <a:latin typeface="Times New Roman" pitchFamily="18" charset="0"/>
                <a:cs typeface="Times New Roman" pitchFamily="18" charset="0"/>
              </a:rPr>
              <a:t>Мемориальная плита в деревне Петрищево.</a:t>
            </a:r>
            <a:br>
              <a:rPr lang="ru-RU" sz="1600" b="1" i="1" dirty="0" smtClean="0">
                <a:solidFill>
                  <a:srgbClr val="002060"/>
                </a:solidFill>
                <a:latin typeface="Times New Roman" pitchFamily="18" charset="0"/>
                <a:cs typeface="Times New Roman" pitchFamily="18" charset="0"/>
              </a:rPr>
            </a:br>
            <a:r>
              <a:rPr lang="ru-RU" sz="1600" b="1" i="1" dirty="0" smtClean="0">
                <a:solidFill>
                  <a:srgbClr val="002060"/>
                </a:solidFill>
                <a:latin typeface="Times New Roman" pitchFamily="18" charset="0"/>
                <a:cs typeface="Times New Roman" pitchFamily="18" charset="0"/>
              </a:rPr>
              <a:t>Памятник в Санкт-Петербурге в Московском парке Победы.</a:t>
            </a:r>
            <a:br>
              <a:rPr lang="ru-RU" sz="1600" b="1" i="1" dirty="0" smtClean="0">
                <a:solidFill>
                  <a:srgbClr val="002060"/>
                </a:solidFill>
                <a:latin typeface="Times New Roman" pitchFamily="18" charset="0"/>
                <a:cs typeface="Times New Roman" pitchFamily="18" charset="0"/>
              </a:rPr>
            </a:br>
            <a:r>
              <a:rPr lang="ru-RU" sz="1600" b="1" i="1" dirty="0" smtClean="0">
                <a:solidFill>
                  <a:srgbClr val="002060"/>
                </a:solidFill>
                <a:latin typeface="Times New Roman" pitchFamily="18" charset="0"/>
                <a:cs typeface="Times New Roman" pitchFamily="18" charset="0"/>
              </a:rPr>
              <a:t>Памятник в Киеве: сквер на углу ул. Олеся Гончара и ул. Богдана Хмельницкого</a:t>
            </a:r>
            <a:br>
              <a:rPr lang="ru-RU" sz="1600" b="1" i="1" dirty="0" smtClean="0">
                <a:solidFill>
                  <a:srgbClr val="002060"/>
                </a:solidFill>
                <a:latin typeface="Times New Roman" pitchFamily="18" charset="0"/>
                <a:cs typeface="Times New Roman" pitchFamily="18" charset="0"/>
              </a:rPr>
            </a:br>
            <a:r>
              <a:rPr lang="ru-RU" sz="1600" b="1" i="1" dirty="0" smtClean="0">
                <a:solidFill>
                  <a:srgbClr val="002060"/>
                </a:solidFill>
                <a:latin typeface="Times New Roman" pitchFamily="18" charset="0"/>
                <a:cs typeface="Times New Roman" pitchFamily="18" charset="0"/>
              </a:rPr>
              <a:t>Памятник в Харькове в «Сквере Победы» (за фонтаном «Зеркальная струя»)</a:t>
            </a:r>
            <a:br>
              <a:rPr lang="ru-RU" sz="1600" b="1" i="1" dirty="0" smtClean="0">
                <a:solidFill>
                  <a:srgbClr val="002060"/>
                </a:solidFill>
                <a:latin typeface="Times New Roman" pitchFamily="18" charset="0"/>
                <a:cs typeface="Times New Roman" pitchFamily="18" charset="0"/>
              </a:rPr>
            </a:br>
            <a:r>
              <a:rPr lang="ru-RU" sz="1600" b="1" i="1" dirty="0" smtClean="0">
                <a:solidFill>
                  <a:srgbClr val="002060"/>
                </a:solidFill>
                <a:latin typeface="Times New Roman" pitchFamily="18" charset="0"/>
                <a:cs typeface="Times New Roman" pitchFamily="18" charset="0"/>
              </a:rPr>
              <a:t>Памятник в Саратове на улице Зои Космодемьянской, около школы № 72.</a:t>
            </a:r>
            <a:br>
              <a:rPr lang="ru-RU" sz="1600" b="1" i="1" dirty="0" smtClean="0">
                <a:solidFill>
                  <a:srgbClr val="002060"/>
                </a:solidFill>
                <a:latin typeface="Times New Roman" pitchFamily="18" charset="0"/>
                <a:cs typeface="Times New Roman" pitchFamily="18" charset="0"/>
              </a:rPr>
            </a:br>
            <a:r>
              <a:rPr lang="ru-RU" sz="1600" b="1" i="1" dirty="0" smtClean="0">
                <a:solidFill>
                  <a:srgbClr val="002060"/>
                </a:solidFill>
                <a:latin typeface="Times New Roman" pitchFamily="18" charset="0"/>
                <a:cs typeface="Times New Roman" pitchFamily="18" charset="0"/>
              </a:rPr>
              <a:t>Памятник в Ишимбае у школы № 3, в самой школе и на территории СПУ № 1.</a:t>
            </a:r>
            <a:br>
              <a:rPr lang="ru-RU" sz="1600" b="1" i="1" dirty="0" smtClean="0">
                <a:solidFill>
                  <a:srgbClr val="002060"/>
                </a:solidFill>
                <a:latin typeface="Times New Roman" pitchFamily="18" charset="0"/>
                <a:cs typeface="Times New Roman" pitchFamily="18" charset="0"/>
              </a:rPr>
            </a:br>
            <a:r>
              <a:rPr lang="ru-RU" sz="1600" b="1" i="1" dirty="0" smtClean="0">
                <a:solidFill>
                  <a:srgbClr val="002060"/>
                </a:solidFill>
                <a:latin typeface="Times New Roman" pitchFamily="18" charset="0"/>
                <a:cs typeface="Times New Roman" pitchFamily="18" charset="0"/>
              </a:rPr>
              <a:t>Памятник в Брянске у школы № 35</a:t>
            </a:r>
            <a:br>
              <a:rPr lang="ru-RU" sz="1600" b="1" i="1" dirty="0" smtClean="0">
                <a:solidFill>
                  <a:srgbClr val="002060"/>
                </a:solidFill>
                <a:latin typeface="Times New Roman" pitchFamily="18" charset="0"/>
                <a:cs typeface="Times New Roman" pitchFamily="18" charset="0"/>
              </a:rPr>
            </a:br>
            <a:r>
              <a:rPr lang="ru-RU" sz="1600" b="1" i="1" dirty="0" smtClean="0">
                <a:solidFill>
                  <a:srgbClr val="002060"/>
                </a:solidFill>
                <a:latin typeface="Times New Roman" pitchFamily="18" charset="0"/>
                <a:cs typeface="Times New Roman" pitchFamily="18" charset="0"/>
              </a:rPr>
              <a:t>Бюст в Брянске у школы № 56</a:t>
            </a:r>
            <a:br>
              <a:rPr lang="ru-RU" sz="1600" b="1" i="1" dirty="0" smtClean="0">
                <a:solidFill>
                  <a:srgbClr val="002060"/>
                </a:solidFill>
                <a:latin typeface="Times New Roman" pitchFamily="18" charset="0"/>
                <a:cs typeface="Times New Roman" pitchFamily="18" charset="0"/>
              </a:rPr>
            </a:br>
            <a:r>
              <a:rPr lang="ru-RU" sz="1600" b="1" i="1" dirty="0" smtClean="0">
                <a:solidFill>
                  <a:srgbClr val="002060"/>
                </a:solidFill>
                <a:latin typeface="Times New Roman" pitchFamily="18" charset="0"/>
                <a:cs typeface="Times New Roman" pitchFamily="18" charset="0"/>
              </a:rPr>
              <a:t>Памятник в Волгограде (на территории школы № 130)</a:t>
            </a:r>
            <a:br>
              <a:rPr lang="ru-RU" sz="1600" b="1" i="1" dirty="0" smtClean="0">
                <a:solidFill>
                  <a:srgbClr val="002060"/>
                </a:solidFill>
                <a:latin typeface="Times New Roman" pitchFamily="18" charset="0"/>
                <a:cs typeface="Times New Roman" pitchFamily="18" charset="0"/>
              </a:rPr>
            </a:br>
            <a:r>
              <a:rPr lang="ru-RU" sz="1600" b="1" i="1" dirty="0" smtClean="0">
                <a:solidFill>
                  <a:srgbClr val="002060"/>
                </a:solidFill>
                <a:latin typeface="Times New Roman" pitchFamily="18" charset="0"/>
                <a:cs typeface="Times New Roman" pitchFamily="18" charset="0"/>
              </a:rPr>
              <a:t>Памятник в Челябинске на улице Новороссийской (во дворе школы № 46).</a:t>
            </a:r>
            <a:br>
              <a:rPr lang="ru-RU" sz="1600" b="1" i="1" dirty="0" smtClean="0">
                <a:solidFill>
                  <a:srgbClr val="002060"/>
                </a:solidFill>
                <a:latin typeface="Times New Roman" pitchFamily="18" charset="0"/>
                <a:cs typeface="Times New Roman" pitchFamily="18" charset="0"/>
              </a:rPr>
            </a:br>
            <a:r>
              <a:rPr lang="ru-RU" sz="1600" b="1" i="1" dirty="0" smtClean="0">
                <a:solidFill>
                  <a:srgbClr val="002060"/>
                </a:solidFill>
                <a:latin typeface="Times New Roman" pitchFamily="18" charset="0"/>
                <a:cs typeface="Times New Roman" pitchFamily="18" charset="0"/>
              </a:rPr>
              <a:t/>
            </a:r>
            <a:br>
              <a:rPr lang="ru-RU" sz="1600" b="1" i="1" dirty="0" smtClean="0">
                <a:solidFill>
                  <a:srgbClr val="002060"/>
                </a:solidFill>
                <a:latin typeface="Times New Roman" pitchFamily="18" charset="0"/>
                <a:cs typeface="Times New Roman" pitchFamily="18" charset="0"/>
              </a:rPr>
            </a:br>
            <a:endParaRPr lang="ru-RU" sz="1600" dirty="0">
              <a:solidFill>
                <a:srgbClr val="002060"/>
              </a:solidFill>
            </a:endParaRPr>
          </a:p>
        </p:txBody>
      </p:sp>
      <p:sp>
        <p:nvSpPr>
          <p:cNvPr id="4" name="Прямоугольник 3"/>
          <p:cNvSpPr/>
          <p:nvPr/>
        </p:nvSpPr>
        <p:spPr>
          <a:xfrm>
            <a:off x="467544" y="5301208"/>
            <a:ext cx="8064896" cy="1200329"/>
          </a:xfrm>
          <a:prstGeom prst="rect">
            <a:avLst/>
          </a:prstGeom>
        </p:spPr>
        <p:txBody>
          <a:bodyPr wrap="square">
            <a:spAutoFit/>
          </a:bodyPr>
          <a:lstStyle/>
          <a:p>
            <a:r>
              <a:rPr lang="ru-RU" b="1" i="1" dirty="0" smtClean="0">
                <a:solidFill>
                  <a:srgbClr val="002060"/>
                </a:solidFill>
                <a:latin typeface="Times New Roman" pitchFamily="18" charset="0"/>
                <a:cs typeface="Times New Roman" pitchFamily="18" charset="0"/>
              </a:rPr>
              <a:t>Памятник в Рыбинске на улице Зои Космодемьянской на берегу Волги.</a:t>
            </a:r>
          </a:p>
          <a:p>
            <a:r>
              <a:rPr lang="ru-RU" b="1" i="1" dirty="0" smtClean="0">
                <a:solidFill>
                  <a:srgbClr val="002060"/>
                </a:solidFill>
                <a:latin typeface="Times New Roman" pitchFamily="18" charset="0"/>
                <a:cs typeface="Times New Roman" pitchFamily="18" charset="0"/>
              </a:rPr>
              <a:t>Памятник в городе Херсоне у школы № 13.</a:t>
            </a:r>
          </a:p>
          <a:p>
            <a:r>
              <a:rPr lang="ru-RU" b="1" i="1" dirty="0" smtClean="0">
                <a:solidFill>
                  <a:srgbClr val="002060"/>
                </a:solidFill>
                <a:latin typeface="Times New Roman" pitchFamily="18" charset="0"/>
                <a:cs typeface="Times New Roman" pitchFamily="18" charset="0"/>
              </a:rPr>
              <a:t>Бюст у школы в селе </a:t>
            </a:r>
            <a:r>
              <a:rPr lang="ru-RU" b="1" i="1" dirty="0" err="1" smtClean="0">
                <a:solidFill>
                  <a:srgbClr val="002060"/>
                </a:solidFill>
                <a:latin typeface="Times New Roman" pitchFamily="18" charset="0"/>
                <a:cs typeface="Times New Roman" pitchFamily="18" charset="0"/>
              </a:rPr>
              <a:t>Бармино</a:t>
            </a:r>
            <a:r>
              <a:rPr lang="ru-RU" b="1" i="1" dirty="0" smtClean="0">
                <a:solidFill>
                  <a:srgbClr val="002060"/>
                </a:solidFill>
                <a:latin typeface="Times New Roman" pitchFamily="18" charset="0"/>
                <a:cs typeface="Times New Roman" pitchFamily="18" charset="0"/>
              </a:rPr>
              <a:t> </a:t>
            </a:r>
            <a:r>
              <a:rPr lang="ru-RU" b="1" i="1" dirty="0" err="1" smtClean="0">
                <a:solidFill>
                  <a:srgbClr val="002060"/>
                </a:solidFill>
                <a:latin typeface="Times New Roman" pitchFamily="18" charset="0"/>
                <a:cs typeface="Times New Roman" pitchFamily="18" charset="0"/>
              </a:rPr>
              <a:t>Лысковского</a:t>
            </a:r>
            <a:r>
              <a:rPr lang="ru-RU" b="1" i="1" dirty="0" smtClean="0">
                <a:solidFill>
                  <a:srgbClr val="002060"/>
                </a:solidFill>
                <a:latin typeface="Times New Roman" pitchFamily="18" charset="0"/>
                <a:cs typeface="Times New Roman" pitchFamily="18" charset="0"/>
              </a:rPr>
              <a:t> района Нижегородской области.</a:t>
            </a:r>
          </a:p>
          <a:p>
            <a:r>
              <a:rPr lang="ru-RU" b="1" i="1" dirty="0" smtClean="0">
                <a:solidFill>
                  <a:srgbClr val="002060"/>
                </a:solidFill>
                <a:latin typeface="Times New Roman" pitchFamily="18" charset="0"/>
                <a:cs typeface="Times New Roman" pitchFamily="18" charset="0"/>
              </a:rPr>
              <a:t>Бюст в Ижевске у школы № 25</a:t>
            </a:r>
          </a:p>
        </p:txBody>
      </p:sp>
      <p:pic>
        <p:nvPicPr>
          <p:cNvPr id="5" name="Picture 4" descr="http://izhig.ru/museum-izhmash/image/order-geroi-ussr.gif"/>
          <p:cNvPicPr>
            <a:picLocks noChangeAspect="1" noChangeArrowheads="1"/>
          </p:cNvPicPr>
          <p:nvPr/>
        </p:nvPicPr>
        <p:blipFill>
          <a:blip r:embed="rId2" cstate="print"/>
          <a:srcRect/>
          <a:stretch>
            <a:fillRect/>
          </a:stretch>
        </p:blipFill>
        <p:spPr bwMode="auto">
          <a:xfrm>
            <a:off x="971600" y="404664"/>
            <a:ext cx="350332" cy="641596"/>
          </a:xfrm>
          <a:prstGeom prst="rect">
            <a:avLst/>
          </a:prstGeom>
          <a:noFill/>
        </p:spPr>
      </p:pic>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txBox="1">
            <a:spLocks noChangeArrowheads="1"/>
          </p:cNvSpPr>
          <p:nvPr/>
        </p:nvSpPr>
        <p:spPr>
          <a:xfrm>
            <a:off x="863600" y="928670"/>
            <a:ext cx="8280400" cy="2520950"/>
          </a:xfrm>
          <a:prstGeom prst="rect">
            <a:avLst/>
          </a:prstGeom>
          <a:noFill/>
        </p:spPr>
        <p:txBody>
          <a:bodyPr vert="horz" lIns="91440" tIns="45720" rIns="91440" bIns="45720" rtlCol="0">
            <a:normAutofit/>
          </a:bodyPr>
          <a:lstStyle/>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endParaRPr kumimoji="0" lang="ru-RU" sz="2000" b="1" i="1" u="none" strike="noStrike" kern="1200" cap="none" spc="0" normalizeH="0" baseline="0" noProof="0" dirty="0">
              <a:ln>
                <a:noFill/>
              </a:ln>
              <a:solidFill>
                <a:schemeClr val="accent6">
                  <a:lumMod val="50000"/>
                </a:schemeClr>
              </a:solidFill>
              <a:effectLst/>
              <a:uLnTx/>
              <a:uFillTx/>
              <a:latin typeface="Cambria" pitchFamily="18" charset="0"/>
              <a:ea typeface="+mn-ea"/>
              <a:cs typeface="+mn-cs"/>
            </a:endParaRPr>
          </a:p>
        </p:txBody>
      </p:sp>
      <p:sp>
        <p:nvSpPr>
          <p:cNvPr id="5" name="Rectangle 3"/>
          <p:cNvSpPr txBox="1">
            <a:spLocks noChangeArrowheads="1"/>
          </p:cNvSpPr>
          <p:nvPr/>
        </p:nvSpPr>
        <p:spPr>
          <a:xfrm>
            <a:off x="863600" y="3857628"/>
            <a:ext cx="8280400" cy="2520950"/>
          </a:xfrm>
          <a:prstGeom prst="rect">
            <a:avLst/>
          </a:prstGeom>
          <a:noFill/>
        </p:spPr>
        <p:txBody>
          <a:bodyPr vert="horz" lIns="91440" tIns="45720" rIns="91440" bIns="45720" rtlCol="0">
            <a:normAutofit/>
          </a:bodyPr>
          <a:lstStyle/>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endParaRPr kumimoji="0" lang="ru-RU" sz="2000" b="1" i="1" u="none" strike="noStrike" kern="1200" cap="none" spc="0" normalizeH="0" baseline="0" noProof="0" dirty="0">
              <a:ln>
                <a:noFill/>
              </a:ln>
              <a:solidFill>
                <a:schemeClr val="accent6">
                  <a:lumMod val="50000"/>
                </a:schemeClr>
              </a:solidFill>
              <a:effectLst/>
              <a:uLnTx/>
              <a:uFillTx/>
              <a:latin typeface="Cambria" pitchFamily="18" charset="0"/>
              <a:ea typeface="+mn-ea"/>
              <a:cs typeface="+mn-cs"/>
            </a:endParaRPr>
          </a:p>
        </p:txBody>
      </p:sp>
      <p:pic>
        <p:nvPicPr>
          <p:cNvPr id="10" name="Рисунок 9" descr="450px-Zoya_Kosmodemyanskaya_(Partizanskaya_station,_Moscow).JPG"/>
          <p:cNvPicPr>
            <a:picLocks noChangeAspect="1"/>
          </p:cNvPicPr>
          <p:nvPr/>
        </p:nvPicPr>
        <p:blipFill>
          <a:blip r:embed="rId2" cstate="print"/>
          <a:stretch>
            <a:fillRect/>
          </a:stretch>
        </p:blipFill>
        <p:spPr>
          <a:xfrm>
            <a:off x="971600" y="1556792"/>
            <a:ext cx="3672408" cy="5040560"/>
          </a:xfrm>
          <a:prstGeom prst="rect">
            <a:avLst/>
          </a:prstGeom>
          <a:ln>
            <a:noFill/>
          </a:ln>
          <a:effectLst>
            <a:softEdge rad="112500"/>
          </a:effectLst>
        </p:spPr>
      </p:pic>
      <p:pic>
        <p:nvPicPr>
          <p:cNvPr id="7" name="Picture 4" descr="http://izhig.ru/museum-izhmash/image/order-geroi-ussr.gif"/>
          <p:cNvPicPr>
            <a:picLocks noChangeAspect="1" noChangeArrowheads="1"/>
          </p:cNvPicPr>
          <p:nvPr/>
        </p:nvPicPr>
        <p:blipFill>
          <a:blip r:embed="rId3" cstate="print"/>
          <a:srcRect/>
          <a:stretch>
            <a:fillRect/>
          </a:stretch>
        </p:blipFill>
        <p:spPr bwMode="auto">
          <a:xfrm>
            <a:off x="395536" y="332656"/>
            <a:ext cx="350332" cy="641596"/>
          </a:xfrm>
          <a:prstGeom prst="rect">
            <a:avLst/>
          </a:prstGeom>
          <a:noFill/>
        </p:spPr>
      </p:pic>
      <p:sp>
        <p:nvSpPr>
          <p:cNvPr id="30721" name="Rectangle 1"/>
          <p:cNvSpPr>
            <a:spLocks noChangeArrowheads="1"/>
          </p:cNvSpPr>
          <p:nvPr/>
        </p:nvSpPr>
        <p:spPr bwMode="auto">
          <a:xfrm>
            <a:off x="5148064" y="2442008"/>
            <a:ext cx="3456384" cy="3170099"/>
          </a:xfrm>
          <a:prstGeom prst="rect">
            <a:avLst/>
          </a:prstGeom>
          <a:solidFill>
            <a:srgbClr val="FFFFFF"/>
          </a:solid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ru-RU" sz="2000" b="1" i="1" u="none" strike="noStrike" cap="none" normalizeH="0" baseline="0" dirty="0" smtClean="0">
                <a:ln>
                  <a:noFill/>
                </a:ln>
                <a:solidFill>
                  <a:srgbClr val="002060"/>
                </a:solidFill>
                <a:effectLst/>
                <a:latin typeface="Times New Roman" pitchFamily="18" charset="0"/>
                <a:cs typeface="Times New Roman" pitchFamily="18" charset="0"/>
              </a:rPr>
              <a:t>И сказала Зоя: - Я пойду. </a:t>
            </a:r>
          </a:p>
          <a:p>
            <a:pPr marL="0" marR="0" lvl="0" indent="0" algn="just" defTabSz="914400" rtl="0" eaLnBrk="1" fontAlgn="base" latinLnBrk="0" hangingPunct="1">
              <a:lnSpc>
                <a:spcPct val="100000"/>
              </a:lnSpc>
              <a:spcBef>
                <a:spcPct val="0"/>
              </a:spcBef>
              <a:spcAft>
                <a:spcPct val="0"/>
              </a:spcAft>
              <a:buClrTx/>
              <a:buSzTx/>
              <a:buFontTx/>
              <a:buNone/>
              <a:tabLst/>
            </a:pPr>
            <a:r>
              <a:rPr kumimoji="0" lang="ru-RU" sz="2000" b="1" i="1" u="none" strike="noStrike" cap="none" normalizeH="0" baseline="0" dirty="0" smtClean="0">
                <a:ln>
                  <a:noFill/>
                </a:ln>
                <a:solidFill>
                  <a:srgbClr val="002060"/>
                </a:solidFill>
                <a:effectLst/>
                <a:latin typeface="Times New Roman" pitchFamily="18" charset="0"/>
                <a:cs typeface="Times New Roman" pitchFamily="18" charset="0"/>
              </a:rPr>
              <a:t>Я ещё нисколько не устала.</a:t>
            </a:r>
          </a:p>
          <a:p>
            <a:pPr marL="0" marR="0" lvl="0" indent="0" algn="just" defTabSz="914400" rtl="0" eaLnBrk="1" fontAlgn="base" latinLnBrk="0" hangingPunct="1">
              <a:lnSpc>
                <a:spcPct val="100000"/>
              </a:lnSpc>
              <a:spcBef>
                <a:spcPct val="0"/>
              </a:spcBef>
              <a:spcAft>
                <a:spcPct val="0"/>
              </a:spcAft>
              <a:buClrTx/>
              <a:buSzTx/>
              <a:buFontTx/>
              <a:buNone/>
              <a:tabLst/>
            </a:pPr>
            <a:r>
              <a:rPr kumimoji="0" lang="ru-RU" sz="2000" b="1" i="1" u="none" strike="noStrike" cap="none" normalizeH="0" baseline="0" dirty="0" smtClean="0">
                <a:ln>
                  <a:noFill/>
                </a:ln>
                <a:solidFill>
                  <a:srgbClr val="002060"/>
                </a:solidFill>
                <a:effectLst/>
                <a:latin typeface="Times New Roman" pitchFamily="18" charset="0"/>
                <a:cs typeface="Times New Roman" pitchFamily="18" charset="0"/>
              </a:rPr>
              <a:t>Я ещё успею отдохнуть.</a:t>
            </a:r>
          </a:p>
          <a:p>
            <a:pPr marL="0" marR="0" lvl="0" indent="0" algn="just" defTabSz="914400" rtl="0" eaLnBrk="1" fontAlgn="base" latinLnBrk="0" hangingPunct="1">
              <a:lnSpc>
                <a:spcPct val="100000"/>
              </a:lnSpc>
              <a:spcBef>
                <a:spcPct val="0"/>
              </a:spcBef>
              <a:spcAft>
                <a:spcPct val="0"/>
              </a:spcAft>
              <a:buClrTx/>
              <a:buSzTx/>
              <a:buFontTx/>
              <a:buNone/>
              <a:tabLst/>
            </a:pPr>
            <a:r>
              <a:rPr kumimoji="0" lang="ru-RU" sz="2000" b="1" i="1" u="none" strike="noStrike" cap="none" normalizeH="0" baseline="0" dirty="0" smtClean="0">
                <a:ln>
                  <a:noFill/>
                </a:ln>
                <a:solidFill>
                  <a:srgbClr val="002060"/>
                </a:solidFill>
                <a:effectLst/>
                <a:latin typeface="Times New Roman" pitchFamily="18" charset="0"/>
                <a:cs typeface="Times New Roman" pitchFamily="18" charset="0"/>
              </a:rPr>
              <a:t> Как она негаданно настала, </a:t>
            </a:r>
            <a:r>
              <a:rPr kumimoji="0" lang="ru-RU" sz="2000" b="1" i="1" u="none" strike="noStrike" cap="none" normalizeH="0" baseline="0" dirty="0" err="1" smtClean="0">
                <a:ln>
                  <a:noFill/>
                </a:ln>
                <a:solidFill>
                  <a:srgbClr val="002060"/>
                </a:solidFill>
                <a:effectLst/>
                <a:latin typeface="Times New Roman" pitchFamily="18" charset="0"/>
                <a:cs typeface="Times New Roman" pitchFamily="18" charset="0"/>
              </a:rPr>
              <a:t>жданная</a:t>
            </a:r>
            <a:r>
              <a:rPr kumimoji="0" lang="ru-RU" sz="2000" b="1" i="1" u="none" strike="noStrike" cap="none" normalizeH="0" baseline="0" dirty="0" smtClean="0">
                <a:ln>
                  <a:noFill/>
                </a:ln>
                <a:solidFill>
                  <a:srgbClr val="002060"/>
                </a:solidFill>
                <a:effectLst/>
                <a:latin typeface="Times New Roman" pitchFamily="18" charset="0"/>
                <a:cs typeface="Times New Roman" pitchFamily="18" charset="0"/>
              </a:rPr>
              <a:t> минута. </a:t>
            </a:r>
          </a:p>
          <a:p>
            <a:pPr marL="0" marR="0" lvl="0" indent="0" algn="just" defTabSz="914400" rtl="0" eaLnBrk="1" fontAlgn="base" latinLnBrk="0" hangingPunct="1">
              <a:lnSpc>
                <a:spcPct val="100000"/>
              </a:lnSpc>
              <a:spcBef>
                <a:spcPct val="0"/>
              </a:spcBef>
              <a:spcAft>
                <a:spcPct val="0"/>
              </a:spcAft>
              <a:buClrTx/>
              <a:buSzTx/>
              <a:buFontTx/>
              <a:buNone/>
              <a:tabLst/>
            </a:pPr>
            <a:r>
              <a:rPr kumimoji="0" lang="ru-RU" sz="2000" b="1" i="1" u="none" strike="noStrike" cap="none" normalizeH="0" baseline="0" dirty="0" smtClean="0">
                <a:ln>
                  <a:noFill/>
                </a:ln>
                <a:solidFill>
                  <a:srgbClr val="002060"/>
                </a:solidFill>
                <a:effectLst/>
                <a:latin typeface="Times New Roman" pitchFamily="18" charset="0"/>
                <a:cs typeface="Times New Roman" pitchFamily="18" charset="0"/>
              </a:rPr>
              <a:t>Добрый путь! </a:t>
            </a:r>
          </a:p>
          <a:p>
            <a:pPr marL="0" marR="0" lvl="0" indent="0" algn="just" defTabSz="914400" rtl="0" eaLnBrk="1" fontAlgn="base" latinLnBrk="0" hangingPunct="1">
              <a:lnSpc>
                <a:spcPct val="100000"/>
              </a:lnSpc>
              <a:spcBef>
                <a:spcPct val="0"/>
              </a:spcBef>
              <a:spcAft>
                <a:spcPct val="0"/>
              </a:spcAft>
              <a:buClrTx/>
              <a:buSzTx/>
              <a:buFontTx/>
              <a:buNone/>
              <a:tabLst/>
            </a:pPr>
            <a:r>
              <a:rPr kumimoji="0" lang="ru-RU" sz="2000" b="1" i="1" u="none" strike="noStrike" cap="none" normalizeH="0" baseline="0" dirty="0" smtClean="0">
                <a:ln>
                  <a:noFill/>
                </a:ln>
                <a:solidFill>
                  <a:srgbClr val="002060"/>
                </a:solidFill>
                <a:effectLst/>
                <a:latin typeface="Times New Roman" pitchFamily="18" charset="0"/>
                <a:cs typeface="Times New Roman" pitchFamily="18" charset="0"/>
              </a:rPr>
              <a:t>Узкая ладошка холодна - от мороза или от тревоги?</a:t>
            </a:r>
          </a:p>
          <a:p>
            <a:pPr marL="0" marR="0" lvl="0" indent="0" algn="just" defTabSz="914400" rtl="0" eaLnBrk="1" fontAlgn="base" latinLnBrk="0" hangingPunct="1">
              <a:lnSpc>
                <a:spcPct val="100000"/>
              </a:lnSpc>
              <a:spcBef>
                <a:spcPct val="0"/>
              </a:spcBef>
              <a:spcAft>
                <a:spcPct val="0"/>
              </a:spcAft>
              <a:buClrTx/>
              <a:buSzTx/>
              <a:buFontTx/>
              <a:buNone/>
              <a:tabLst/>
            </a:pPr>
            <a:r>
              <a:rPr kumimoji="0" lang="ru-RU" sz="2000" b="1" i="1" u="none" strike="noStrike" cap="none" normalizeH="0" baseline="0" dirty="0" smtClean="0">
                <a:ln>
                  <a:noFill/>
                </a:ln>
                <a:solidFill>
                  <a:srgbClr val="002060"/>
                </a:solidFill>
                <a:effectLst/>
                <a:latin typeface="Times New Roman" pitchFamily="18" charset="0"/>
                <a:cs typeface="Times New Roman" pitchFamily="18" charset="0"/>
              </a:rPr>
              <a:t> И уходит девочка одна по своей</a:t>
            </a:r>
            <a:r>
              <a:rPr kumimoji="0" lang="ru-RU" sz="2000" b="1" i="1" u="none" strike="noStrike" cap="none" normalizeH="0" dirty="0" smtClean="0">
                <a:ln>
                  <a:noFill/>
                </a:ln>
                <a:solidFill>
                  <a:srgbClr val="002060"/>
                </a:solidFill>
                <a:effectLst/>
                <a:latin typeface="Times New Roman" pitchFamily="18" charset="0"/>
                <a:cs typeface="Times New Roman" pitchFamily="18" charset="0"/>
              </a:rPr>
              <a:t> </a:t>
            </a:r>
            <a:r>
              <a:rPr kumimoji="0" lang="ru-RU" sz="2000" b="1" i="1" u="none" strike="noStrike" cap="none" normalizeH="0" baseline="0" dirty="0" smtClean="0">
                <a:ln>
                  <a:noFill/>
                </a:ln>
                <a:solidFill>
                  <a:srgbClr val="002060"/>
                </a:solidFill>
                <a:effectLst/>
                <a:latin typeface="Times New Roman" pitchFamily="18" charset="0"/>
                <a:cs typeface="Times New Roman" pitchFamily="18" charset="0"/>
              </a:rPr>
              <a:t>безжалостной дороге</a:t>
            </a:r>
            <a:r>
              <a:rPr kumimoji="0" lang="ru-RU" sz="1300" b="1" i="0" u="none" strike="noStrike" cap="none" normalizeH="0" baseline="0" dirty="0" smtClean="0">
                <a:ln>
                  <a:noFill/>
                </a:ln>
                <a:solidFill>
                  <a:srgbClr val="000000"/>
                </a:solidFill>
                <a:effectLst/>
                <a:latin typeface="Arial" pitchFamily="34" charset="0"/>
                <a:cs typeface="Arial" pitchFamily="34" charset="0"/>
              </a:rPr>
              <a:t>. </a:t>
            </a:r>
            <a:endParaRPr kumimoji="0" lang="ru-RU"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8" name="Прямоугольник 7"/>
          <p:cNvSpPr/>
          <p:nvPr/>
        </p:nvSpPr>
        <p:spPr>
          <a:xfrm>
            <a:off x="827584" y="116632"/>
            <a:ext cx="7920880" cy="1569660"/>
          </a:xfrm>
          <a:prstGeom prst="rect">
            <a:avLst/>
          </a:prstGeom>
        </p:spPr>
        <p:txBody>
          <a:bodyPr wrap="square">
            <a:spAutoFit/>
          </a:bodyPr>
          <a:lstStyle/>
          <a:p>
            <a:pPr algn="ctr"/>
            <a:r>
              <a:rPr lang="ru-RU" sz="3200" b="1" i="1" dirty="0" smtClean="0">
                <a:solidFill>
                  <a:srgbClr val="FF0000"/>
                </a:solidFill>
                <a:latin typeface="Times New Roman" pitchFamily="18" charset="0"/>
                <a:cs typeface="Times New Roman" pitchFamily="18" charset="0"/>
              </a:rPr>
              <a:t>Памятник Зое Космодемьянской на станции Партизанская московского метрополитена</a:t>
            </a:r>
            <a:endParaRPr lang="ru-RU" sz="3200" b="1" i="1" dirty="0">
              <a:solidFill>
                <a:srgbClr val="7030A0"/>
              </a:solidFill>
              <a:latin typeface="Times New Roman" pitchFamily="18" charset="0"/>
              <a:cs typeface="Times New Roman" pitchFamily="18" charset="0"/>
            </a:endParaRPr>
          </a:p>
        </p:txBody>
      </p:sp>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706090"/>
          </a:xfrm>
        </p:spPr>
        <p:txBody>
          <a:bodyPr>
            <a:normAutofit fontScale="90000"/>
          </a:bodyPr>
          <a:lstStyle/>
          <a:p>
            <a:r>
              <a:rPr lang="ru-RU" b="1" i="1" dirty="0" smtClean="0">
                <a:solidFill>
                  <a:srgbClr val="FF0000"/>
                </a:solidFill>
                <a:latin typeface="Times New Roman" pitchFamily="18" charset="0"/>
                <a:cs typeface="Times New Roman" pitchFamily="18" charset="0"/>
              </a:rPr>
              <a:t>Монументальное искусство</a:t>
            </a:r>
            <a:r>
              <a:rPr lang="ru-RU" sz="1200" b="1" i="1" dirty="0" smtClean="0">
                <a:solidFill>
                  <a:srgbClr val="002060"/>
                </a:solidFill>
                <a:latin typeface="Times New Roman" pitchFamily="18" charset="0"/>
                <a:cs typeface="Times New Roman" pitchFamily="18" charset="0"/>
              </a:rPr>
              <a:t/>
            </a:r>
            <a:br>
              <a:rPr lang="ru-RU" sz="1200" b="1" i="1" dirty="0" smtClean="0">
                <a:solidFill>
                  <a:srgbClr val="002060"/>
                </a:solidFill>
                <a:latin typeface="Times New Roman" pitchFamily="18" charset="0"/>
                <a:cs typeface="Times New Roman" pitchFamily="18" charset="0"/>
              </a:rPr>
            </a:br>
            <a:endParaRPr lang="ru-RU" dirty="0"/>
          </a:p>
        </p:txBody>
      </p:sp>
      <p:sp>
        <p:nvSpPr>
          <p:cNvPr id="3" name="Содержимое 2"/>
          <p:cNvSpPr>
            <a:spLocks noGrp="1"/>
          </p:cNvSpPr>
          <p:nvPr>
            <p:ph idx="1"/>
          </p:nvPr>
        </p:nvSpPr>
        <p:spPr>
          <a:xfrm>
            <a:off x="457200" y="764704"/>
            <a:ext cx="8229600" cy="5832648"/>
          </a:xfrm>
        </p:spPr>
        <p:txBody>
          <a:bodyPr>
            <a:noAutofit/>
          </a:bodyPr>
          <a:lstStyle/>
          <a:p>
            <a:r>
              <a:rPr lang="ru-RU" sz="1600" b="1" i="1" dirty="0" smtClean="0">
                <a:solidFill>
                  <a:srgbClr val="002060"/>
                </a:solidFill>
                <a:latin typeface="Times New Roman" pitchFamily="18" charset="0"/>
                <a:cs typeface="Times New Roman" pitchFamily="18" charset="0"/>
              </a:rPr>
              <a:t>Бюст в Железногорске Красноярского края у гимназии № 91</a:t>
            </a:r>
          </a:p>
          <a:p>
            <a:r>
              <a:rPr lang="ru-RU" sz="1600" b="1" i="1" dirty="0" smtClean="0">
                <a:solidFill>
                  <a:srgbClr val="002060"/>
                </a:solidFill>
                <a:latin typeface="Times New Roman" pitchFamily="18" charset="0"/>
                <a:cs typeface="Times New Roman" pitchFamily="18" charset="0"/>
              </a:rPr>
              <a:t>Памятник в Бердске (Новосибирская область) у школы № 11</a:t>
            </a:r>
          </a:p>
          <a:p>
            <a:r>
              <a:rPr lang="ru-RU" sz="1600" b="1" i="1" dirty="0" smtClean="0">
                <a:solidFill>
                  <a:srgbClr val="002060"/>
                </a:solidFill>
                <a:latin typeface="Times New Roman" pitchFamily="18" charset="0"/>
                <a:cs typeface="Times New Roman" pitchFamily="18" charset="0"/>
              </a:rPr>
              <a:t>Памятник в посёлке Большие Вязёмы у </a:t>
            </a:r>
            <a:r>
              <a:rPr lang="ru-RU" sz="1600" b="1" i="1" dirty="0" err="1" smtClean="0">
                <a:solidFill>
                  <a:srgbClr val="002060"/>
                </a:solidFill>
                <a:latin typeface="Times New Roman" pitchFamily="18" charset="0"/>
                <a:cs typeface="Times New Roman" pitchFamily="18" charset="0"/>
              </a:rPr>
              <a:t>Большевязёмской</a:t>
            </a:r>
            <a:r>
              <a:rPr lang="ru-RU" sz="1600" b="1" i="1" dirty="0" smtClean="0">
                <a:solidFill>
                  <a:srgbClr val="002060"/>
                </a:solidFill>
                <a:latin typeface="Times New Roman" pitchFamily="18" charset="0"/>
                <a:cs typeface="Times New Roman" pitchFamily="18" charset="0"/>
              </a:rPr>
              <a:t> гимназии</a:t>
            </a:r>
          </a:p>
          <a:p>
            <a:r>
              <a:rPr lang="ru-RU" sz="1600" b="1" i="1" dirty="0" smtClean="0">
                <a:solidFill>
                  <a:srgbClr val="002060"/>
                </a:solidFill>
                <a:latin typeface="Times New Roman" pitchFamily="18" charset="0"/>
                <a:cs typeface="Times New Roman" pitchFamily="18" charset="0"/>
              </a:rPr>
              <a:t>Памятник в Донецке во дворе школы номер 54</a:t>
            </a:r>
          </a:p>
          <a:p>
            <a:r>
              <a:rPr lang="ru-RU" sz="1600" b="1" i="1" dirty="0" smtClean="0">
                <a:solidFill>
                  <a:srgbClr val="002060"/>
                </a:solidFill>
                <a:latin typeface="Times New Roman" pitchFamily="18" charset="0"/>
                <a:cs typeface="Times New Roman" pitchFamily="18" charset="0"/>
              </a:rPr>
              <a:t>Памятник в Химках на улице Зои Космодемьянской.</a:t>
            </a:r>
          </a:p>
          <a:p>
            <a:r>
              <a:rPr lang="ru-RU" sz="1600" b="1" i="1" dirty="0" smtClean="0">
                <a:solidFill>
                  <a:srgbClr val="002060"/>
                </a:solidFill>
                <a:latin typeface="Times New Roman" pitchFamily="18" charset="0"/>
                <a:cs typeface="Times New Roman" pitchFamily="18" charset="0"/>
              </a:rPr>
              <a:t>Памятник в Ставрополе у гимназии </a:t>
            </a:r>
            <a:r>
              <a:rPr lang="ru-RU" sz="1600" b="1" i="1" smtClean="0">
                <a:solidFill>
                  <a:srgbClr val="002060"/>
                </a:solidFill>
                <a:latin typeface="Times New Roman" pitchFamily="18" charset="0"/>
                <a:cs typeface="Times New Roman" pitchFamily="18" charset="0"/>
              </a:rPr>
              <a:t>№ 12</a:t>
            </a:r>
            <a:endParaRPr lang="ru-RU" sz="1600" b="1" i="1" dirty="0" smtClean="0">
              <a:solidFill>
                <a:srgbClr val="002060"/>
              </a:solidFill>
              <a:latin typeface="Times New Roman" pitchFamily="18" charset="0"/>
              <a:cs typeface="Times New Roman" pitchFamily="18" charset="0"/>
            </a:endParaRPr>
          </a:p>
          <a:p>
            <a:r>
              <a:rPr lang="ru-RU" sz="1600" b="1" i="1" dirty="0" smtClean="0">
                <a:solidFill>
                  <a:srgbClr val="002060"/>
                </a:solidFill>
                <a:latin typeface="Times New Roman" pitchFamily="18" charset="0"/>
                <a:cs typeface="Times New Roman" pitchFamily="18" charset="0"/>
              </a:rPr>
              <a:t>Памятник в Барнауле у школы № 103</a:t>
            </a:r>
          </a:p>
          <a:p>
            <a:r>
              <a:rPr lang="ru-RU" sz="1600" b="1" i="1" dirty="0" smtClean="0">
                <a:solidFill>
                  <a:srgbClr val="002060"/>
                </a:solidFill>
                <a:latin typeface="Times New Roman" pitchFamily="18" charset="0"/>
                <a:cs typeface="Times New Roman" pitchFamily="18" charset="0"/>
              </a:rPr>
              <a:t>Памятник в Ростовской области, с. Тарасовский, памятник у школы № 1.</a:t>
            </a:r>
          </a:p>
          <a:p>
            <a:r>
              <a:rPr lang="ru-RU" sz="1600" b="1" i="1" dirty="0" smtClean="0">
                <a:solidFill>
                  <a:srgbClr val="002060"/>
                </a:solidFill>
                <a:latin typeface="Times New Roman" pitchFamily="18" charset="0"/>
                <a:cs typeface="Times New Roman" pitchFamily="18" charset="0"/>
              </a:rPr>
              <a:t>Бюст в селе </a:t>
            </a:r>
            <a:r>
              <a:rPr lang="ru-RU" sz="1600" b="1" i="1" dirty="0" err="1" smtClean="0">
                <a:solidFill>
                  <a:srgbClr val="002060"/>
                </a:solidFill>
                <a:latin typeface="Times New Roman" pitchFamily="18" charset="0"/>
                <a:cs typeface="Times New Roman" pitchFamily="18" charset="0"/>
              </a:rPr>
              <a:t>Иваньково</a:t>
            </a:r>
            <a:r>
              <a:rPr lang="ru-RU" sz="1600" b="1" i="1" dirty="0" smtClean="0">
                <a:solidFill>
                  <a:srgbClr val="002060"/>
                </a:solidFill>
                <a:latin typeface="Times New Roman" pitchFamily="18" charset="0"/>
                <a:cs typeface="Times New Roman" pitchFamily="18" charset="0"/>
              </a:rPr>
              <a:t> Ясногорского района Тульской </a:t>
            </a:r>
            <a:r>
              <a:rPr lang="ru-RU" sz="1600" b="1" i="1" dirty="0" err="1" smtClean="0">
                <a:solidFill>
                  <a:srgbClr val="002060"/>
                </a:solidFill>
                <a:latin typeface="Times New Roman" pitchFamily="18" charset="0"/>
                <a:cs typeface="Times New Roman" pitchFamily="18" charset="0"/>
              </a:rPr>
              <a:t>областие</a:t>
            </a:r>
            <a:r>
              <a:rPr lang="ru-RU" sz="1600" b="1" i="1" dirty="0" smtClean="0">
                <a:solidFill>
                  <a:srgbClr val="002060"/>
                </a:solidFill>
                <a:latin typeface="Times New Roman" pitchFamily="18" charset="0"/>
                <a:cs typeface="Times New Roman" pitchFamily="18" charset="0"/>
              </a:rPr>
              <a:t> во дворе </a:t>
            </a:r>
            <a:r>
              <a:rPr lang="ru-RU" sz="1600" b="1" i="1" dirty="0" err="1" smtClean="0">
                <a:solidFill>
                  <a:srgbClr val="002060"/>
                </a:solidFill>
                <a:latin typeface="Times New Roman" pitchFamily="18" charset="0"/>
                <a:cs typeface="Times New Roman" pitchFamily="18" charset="0"/>
              </a:rPr>
              <a:t>Иваньковской</a:t>
            </a:r>
            <a:r>
              <a:rPr lang="ru-RU" sz="1600" b="1" i="1" dirty="0" smtClean="0">
                <a:solidFill>
                  <a:srgbClr val="002060"/>
                </a:solidFill>
                <a:latin typeface="Times New Roman" pitchFamily="18" charset="0"/>
                <a:cs typeface="Times New Roman" pitchFamily="18" charset="0"/>
              </a:rPr>
              <a:t> средней школы</a:t>
            </a:r>
          </a:p>
          <a:p>
            <a:r>
              <a:rPr lang="ru-RU" sz="1600" b="1" i="1" dirty="0" smtClean="0">
                <a:solidFill>
                  <a:srgbClr val="002060"/>
                </a:solidFill>
                <a:latin typeface="Times New Roman" pitchFamily="18" charset="0"/>
                <a:cs typeface="Times New Roman" pitchFamily="18" charset="0"/>
              </a:rPr>
              <a:t>Памятник в Одессе, на территории детского санатория «</a:t>
            </a:r>
            <a:r>
              <a:rPr lang="ru-RU" sz="1600" b="1" i="1" dirty="0" err="1" smtClean="0">
                <a:solidFill>
                  <a:srgbClr val="002060"/>
                </a:solidFill>
                <a:latin typeface="Times New Roman" pitchFamily="18" charset="0"/>
                <a:cs typeface="Times New Roman" pitchFamily="18" charset="0"/>
              </a:rPr>
              <a:t>Люстдорф</a:t>
            </a:r>
            <a:r>
              <a:rPr lang="ru-RU" sz="1600" b="1" i="1" dirty="0" smtClean="0">
                <a:solidFill>
                  <a:srgbClr val="002060"/>
                </a:solidFill>
                <a:latin typeface="Times New Roman" pitchFamily="18" charset="0"/>
                <a:cs typeface="Times New Roman" pitchFamily="18" charset="0"/>
              </a:rPr>
              <a:t>».</a:t>
            </a:r>
          </a:p>
          <a:p>
            <a:r>
              <a:rPr lang="ru-RU" sz="1600" b="1" i="1" dirty="0" smtClean="0">
                <a:solidFill>
                  <a:srgbClr val="002060"/>
                </a:solidFill>
                <a:latin typeface="Times New Roman" pitchFamily="18" charset="0"/>
                <a:cs typeface="Times New Roman" pitchFamily="18" charset="0"/>
              </a:rPr>
              <a:t>Бюст в </a:t>
            </a:r>
            <a:r>
              <a:rPr lang="ru-RU" sz="1600" b="1" i="1" dirty="0" err="1" smtClean="0">
                <a:solidFill>
                  <a:srgbClr val="002060"/>
                </a:solidFill>
                <a:latin typeface="Times New Roman" pitchFamily="18" charset="0"/>
                <a:cs typeface="Times New Roman" pitchFamily="18" charset="0"/>
              </a:rPr>
              <a:t>пгт</a:t>
            </a:r>
            <a:r>
              <a:rPr lang="ru-RU" sz="1600" b="1" i="1" dirty="0" smtClean="0">
                <a:solidFill>
                  <a:srgbClr val="002060"/>
                </a:solidFill>
                <a:latin typeface="Times New Roman" pitchFamily="18" charset="0"/>
                <a:cs typeface="Times New Roman" pitchFamily="18" charset="0"/>
              </a:rPr>
              <a:t>. Тарутино, Одесской области, у начальной средней школы</a:t>
            </a:r>
          </a:p>
          <a:p>
            <a:r>
              <a:rPr lang="ru-RU" sz="1600" b="1" i="1" dirty="0" smtClean="0">
                <a:solidFill>
                  <a:srgbClr val="002060"/>
                </a:solidFill>
                <a:latin typeface="Times New Roman" pitchFamily="18" charset="0"/>
                <a:cs typeface="Times New Roman" pitchFamily="18" charset="0"/>
              </a:rPr>
              <a:t>Бюст в Мариуполе во дворе школы № 34</a:t>
            </a:r>
          </a:p>
          <a:p>
            <a:r>
              <a:rPr lang="ru-RU" sz="1600" b="1" i="1" dirty="0" smtClean="0">
                <a:solidFill>
                  <a:srgbClr val="002060"/>
                </a:solidFill>
                <a:latin typeface="Times New Roman" pitchFamily="18" charset="0"/>
                <a:cs typeface="Times New Roman" pitchFamily="18" charset="0"/>
              </a:rPr>
              <a:t>Бюст в Новоузенске Саратовской области у школы № 8</a:t>
            </a:r>
          </a:p>
          <a:p>
            <a:r>
              <a:rPr lang="ru-RU" sz="1600" b="1" i="1" dirty="0" smtClean="0">
                <a:solidFill>
                  <a:srgbClr val="002060"/>
                </a:solidFill>
                <a:latin typeface="Times New Roman" pitchFamily="18" charset="0"/>
                <a:cs typeface="Times New Roman" pitchFamily="18" charset="0"/>
              </a:rPr>
              <a:t>Памятник на улице Александра и Зои Космодемьянских (скульптор О. А. Иконников, архитектор К. С. </a:t>
            </a:r>
            <a:r>
              <a:rPr lang="ru-RU" sz="1600" b="1" i="1" dirty="0" err="1" smtClean="0">
                <a:solidFill>
                  <a:srgbClr val="002060"/>
                </a:solidFill>
                <a:latin typeface="Times New Roman" pitchFamily="18" charset="0"/>
                <a:cs typeface="Times New Roman" pitchFamily="18" charset="0"/>
              </a:rPr>
              <a:t>Шехоян</a:t>
            </a:r>
            <a:r>
              <a:rPr lang="ru-RU" sz="1600" b="1" i="1" dirty="0" smtClean="0">
                <a:solidFill>
                  <a:srgbClr val="002060"/>
                </a:solidFill>
                <a:latin typeface="Times New Roman" pitchFamily="18" charset="0"/>
                <a:cs typeface="Times New Roman" pitchFamily="18" charset="0"/>
              </a:rPr>
              <a:t>) в Москве в районе метро </a:t>
            </a:r>
            <a:r>
              <a:rPr lang="ru-RU" sz="1600" b="1" i="1" dirty="0" err="1" smtClean="0">
                <a:solidFill>
                  <a:srgbClr val="002060"/>
                </a:solidFill>
                <a:latin typeface="Times New Roman" pitchFamily="18" charset="0"/>
                <a:cs typeface="Times New Roman" pitchFamily="18" charset="0"/>
              </a:rPr>
              <a:t>Войковская</a:t>
            </a:r>
            <a:r>
              <a:rPr lang="ru-RU" sz="1600" b="1" i="1" dirty="0" smtClean="0">
                <a:solidFill>
                  <a:srgbClr val="002060"/>
                </a:solidFill>
                <a:latin typeface="Times New Roman" pitchFamily="18" charset="0"/>
                <a:cs typeface="Times New Roman" pitchFamily="18" charset="0"/>
              </a:rPr>
              <a:t>.</a:t>
            </a:r>
          </a:p>
          <a:p>
            <a:r>
              <a:rPr lang="ru-RU" sz="1600" b="1" i="1" dirty="0" smtClean="0">
                <a:solidFill>
                  <a:srgbClr val="002060"/>
                </a:solidFill>
                <a:latin typeface="Times New Roman" pitchFamily="18" charset="0"/>
                <a:cs typeface="Times New Roman" pitchFamily="18" charset="0"/>
              </a:rPr>
              <a:t>Памятник в Чапаевске у школы № 1</a:t>
            </a:r>
          </a:p>
          <a:p>
            <a:r>
              <a:rPr lang="ru-RU" sz="1600" b="1" i="1" dirty="0" smtClean="0">
                <a:solidFill>
                  <a:srgbClr val="002060"/>
                </a:solidFill>
                <a:latin typeface="Times New Roman" pitchFamily="18" charset="0"/>
                <a:cs typeface="Times New Roman" pitchFamily="18" charset="0"/>
              </a:rPr>
              <a:t>Бюст в Соликамске</a:t>
            </a:r>
          </a:p>
          <a:p>
            <a:r>
              <a:rPr lang="ru-RU" sz="1600" b="1" i="1" dirty="0" smtClean="0">
                <a:solidFill>
                  <a:srgbClr val="002060"/>
                </a:solidFill>
                <a:latin typeface="Times New Roman" pitchFamily="18" charset="0"/>
                <a:cs typeface="Times New Roman" pitchFamily="18" charset="0"/>
              </a:rPr>
              <a:t>Памятник в Рузе у Дома Культуры работы Зураба Церетели. Открыт к 90-летию со дня рождения Зои Космодемьянской</a:t>
            </a:r>
          </a:p>
        </p:txBody>
      </p:sp>
      <p:pic>
        <p:nvPicPr>
          <p:cNvPr id="4" name="Picture 4" descr="http://izhig.ru/museum-izhmash/image/order-geroi-ussr.gif"/>
          <p:cNvPicPr>
            <a:picLocks noChangeAspect="1" noChangeArrowheads="1"/>
          </p:cNvPicPr>
          <p:nvPr/>
        </p:nvPicPr>
        <p:blipFill>
          <a:blip r:embed="rId2" cstate="print"/>
          <a:srcRect/>
          <a:stretch>
            <a:fillRect/>
          </a:stretch>
        </p:blipFill>
        <p:spPr bwMode="auto">
          <a:xfrm>
            <a:off x="251520" y="188640"/>
            <a:ext cx="350332" cy="641596"/>
          </a:xfrm>
          <a:prstGeom prst="rect">
            <a:avLst/>
          </a:prstGeom>
          <a:noFill/>
        </p:spPr>
      </p:pic>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txBox="1">
            <a:spLocks noChangeArrowheads="1"/>
          </p:cNvSpPr>
          <p:nvPr/>
        </p:nvSpPr>
        <p:spPr>
          <a:xfrm>
            <a:off x="863600" y="928670"/>
            <a:ext cx="8280400" cy="2520950"/>
          </a:xfrm>
          <a:prstGeom prst="rect">
            <a:avLst/>
          </a:prstGeom>
          <a:noFill/>
        </p:spPr>
        <p:txBody>
          <a:bodyPr vert="horz" lIns="91440" tIns="45720" rIns="91440" bIns="45720" rtlCol="0">
            <a:normAutofit/>
          </a:bodyPr>
          <a:lstStyle/>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endParaRPr kumimoji="0" lang="ru-RU" sz="2000" b="1" i="1" u="none" strike="noStrike" kern="1200" cap="none" spc="0" normalizeH="0" baseline="0" noProof="0" dirty="0">
              <a:ln>
                <a:noFill/>
              </a:ln>
              <a:solidFill>
                <a:schemeClr val="accent6">
                  <a:lumMod val="50000"/>
                </a:schemeClr>
              </a:solidFill>
              <a:effectLst/>
              <a:uLnTx/>
              <a:uFillTx/>
              <a:latin typeface="Cambria" pitchFamily="18" charset="0"/>
              <a:ea typeface="+mn-ea"/>
              <a:cs typeface="+mn-cs"/>
            </a:endParaRPr>
          </a:p>
        </p:txBody>
      </p:sp>
      <p:sp>
        <p:nvSpPr>
          <p:cNvPr id="5" name="Rectangle 3"/>
          <p:cNvSpPr txBox="1">
            <a:spLocks noChangeArrowheads="1"/>
          </p:cNvSpPr>
          <p:nvPr/>
        </p:nvSpPr>
        <p:spPr>
          <a:xfrm>
            <a:off x="863600" y="3857628"/>
            <a:ext cx="8280400" cy="2520950"/>
          </a:xfrm>
          <a:prstGeom prst="rect">
            <a:avLst/>
          </a:prstGeom>
          <a:noFill/>
        </p:spPr>
        <p:txBody>
          <a:bodyPr vert="horz" lIns="91440" tIns="45720" rIns="91440" bIns="45720" rtlCol="0">
            <a:normAutofit/>
          </a:bodyPr>
          <a:lstStyle/>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endParaRPr kumimoji="0" lang="ru-RU" sz="2000" b="1" i="1" u="none" strike="noStrike" kern="1200" cap="none" spc="0" normalizeH="0" baseline="0" noProof="0" dirty="0">
              <a:ln>
                <a:noFill/>
              </a:ln>
              <a:solidFill>
                <a:schemeClr val="accent6">
                  <a:lumMod val="50000"/>
                </a:schemeClr>
              </a:solidFill>
              <a:effectLst/>
              <a:uLnTx/>
              <a:uFillTx/>
              <a:latin typeface="Cambria" pitchFamily="18" charset="0"/>
              <a:ea typeface="+mn-ea"/>
              <a:cs typeface="+mn-cs"/>
            </a:endParaRPr>
          </a:p>
        </p:txBody>
      </p:sp>
      <p:sp>
        <p:nvSpPr>
          <p:cNvPr id="8" name="Прямоугольник 7"/>
          <p:cNvSpPr/>
          <p:nvPr/>
        </p:nvSpPr>
        <p:spPr>
          <a:xfrm>
            <a:off x="755576" y="6021288"/>
            <a:ext cx="8388424" cy="400110"/>
          </a:xfrm>
          <a:prstGeom prst="rect">
            <a:avLst/>
          </a:prstGeom>
        </p:spPr>
        <p:txBody>
          <a:bodyPr wrap="square">
            <a:spAutoFit/>
          </a:bodyPr>
          <a:lstStyle/>
          <a:p>
            <a:r>
              <a:rPr lang="ru-RU" sz="2000" b="1" i="1" dirty="0" smtClean="0">
                <a:solidFill>
                  <a:srgbClr val="7030A0"/>
                </a:solidFill>
                <a:latin typeface="Times New Roman" pitchFamily="18" charset="0"/>
                <a:cs typeface="Times New Roman" pitchFamily="18" charset="0"/>
              </a:rPr>
              <a:t> </a:t>
            </a:r>
            <a:endParaRPr lang="ru-RU" sz="2400" b="1" i="1" dirty="0">
              <a:solidFill>
                <a:srgbClr val="FF0000"/>
              </a:solidFill>
              <a:latin typeface="Times New Roman" pitchFamily="18" charset="0"/>
              <a:cs typeface="Times New Roman" pitchFamily="18" charset="0"/>
            </a:endParaRPr>
          </a:p>
        </p:txBody>
      </p:sp>
      <p:pic>
        <p:nvPicPr>
          <p:cNvPr id="10" name="Рисунок 9" descr="26833177.jpg"/>
          <p:cNvPicPr>
            <a:picLocks noChangeAspect="1"/>
          </p:cNvPicPr>
          <p:nvPr/>
        </p:nvPicPr>
        <p:blipFill>
          <a:blip r:embed="rId2" cstate="print"/>
          <a:stretch>
            <a:fillRect/>
          </a:stretch>
        </p:blipFill>
        <p:spPr>
          <a:xfrm>
            <a:off x="1331640" y="1556792"/>
            <a:ext cx="4392488" cy="4527122"/>
          </a:xfrm>
          <a:prstGeom prst="rect">
            <a:avLst/>
          </a:prstGeom>
        </p:spPr>
      </p:pic>
      <p:pic>
        <p:nvPicPr>
          <p:cNvPr id="9" name="Picture 4" descr="http://izhig.ru/museum-izhmash/image/order-geroi-ussr.gif"/>
          <p:cNvPicPr>
            <a:picLocks noChangeAspect="1" noChangeArrowheads="1"/>
          </p:cNvPicPr>
          <p:nvPr/>
        </p:nvPicPr>
        <p:blipFill>
          <a:blip r:embed="rId3" cstate="print"/>
          <a:srcRect/>
          <a:stretch>
            <a:fillRect/>
          </a:stretch>
        </p:blipFill>
        <p:spPr bwMode="auto">
          <a:xfrm>
            <a:off x="827584" y="404664"/>
            <a:ext cx="350332" cy="641596"/>
          </a:xfrm>
          <a:prstGeom prst="rect">
            <a:avLst/>
          </a:prstGeom>
          <a:noFill/>
        </p:spPr>
      </p:pic>
      <p:sp>
        <p:nvSpPr>
          <p:cNvPr id="7" name="Прямоугольник 6"/>
          <p:cNvSpPr/>
          <p:nvPr/>
        </p:nvSpPr>
        <p:spPr>
          <a:xfrm>
            <a:off x="6228184" y="1628800"/>
            <a:ext cx="2915816" cy="4339650"/>
          </a:xfrm>
          <a:prstGeom prst="rect">
            <a:avLst/>
          </a:prstGeom>
        </p:spPr>
        <p:txBody>
          <a:bodyPr wrap="square">
            <a:spAutoFit/>
          </a:bodyPr>
          <a:lstStyle/>
          <a:p>
            <a:r>
              <a:rPr lang="ru-RU" sz="2400" b="1" i="1" dirty="0" smtClean="0">
                <a:solidFill>
                  <a:srgbClr val="FF0000"/>
                </a:solidFill>
                <a:latin typeface="Times New Roman" pitchFamily="18" charset="0"/>
                <a:cs typeface="Times New Roman" pitchFamily="18" charset="0"/>
              </a:rPr>
              <a:t>У памятника Зое</a:t>
            </a:r>
          </a:p>
          <a:p>
            <a:endParaRPr lang="ru-RU" b="1" dirty="0" smtClean="0"/>
          </a:p>
          <a:p>
            <a:endParaRPr lang="ru-RU" b="1" dirty="0" smtClean="0"/>
          </a:p>
          <a:p>
            <a:r>
              <a:rPr lang="ru-RU" b="1" i="1" dirty="0" smtClean="0">
                <a:solidFill>
                  <a:srgbClr val="002060"/>
                </a:solidFill>
                <a:latin typeface="Times New Roman" pitchFamily="18" charset="0"/>
                <a:cs typeface="Times New Roman" pitchFamily="18" charset="0"/>
              </a:rPr>
              <a:t>Холодный мрамор и венки —</a:t>
            </a:r>
            <a:br>
              <a:rPr lang="ru-RU" b="1" i="1" dirty="0" smtClean="0">
                <a:solidFill>
                  <a:srgbClr val="002060"/>
                </a:solidFill>
                <a:latin typeface="Times New Roman" pitchFamily="18" charset="0"/>
                <a:cs typeface="Times New Roman" pitchFamily="18" charset="0"/>
              </a:rPr>
            </a:br>
            <a:r>
              <a:rPr lang="ru-RU" b="1" i="1" dirty="0" smtClean="0">
                <a:solidFill>
                  <a:srgbClr val="002060"/>
                </a:solidFill>
                <a:latin typeface="Times New Roman" pitchFamily="18" charset="0"/>
                <a:cs typeface="Times New Roman" pitchFamily="18" charset="0"/>
              </a:rPr>
              <a:t>Мир вечного покоя,</a:t>
            </a:r>
            <a:br>
              <a:rPr lang="ru-RU" b="1" i="1" dirty="0" smtClean="0">
                <a:solidFill>
                  <a:srgbClr val="002060"/>
                </a:solidFill>
                <a:latin typeface="Times New Roman" pitchFamily="18" charset="0"/>
                <a:cs typeface="Times New Roman" pitchFamily="18" charset="0"/>
              </a:rPr>
            </a:br>
            <a:r>
              <a:rPr lang="ru-RU" b="1" i="1" dirty="0" smtClean="0">
                <a:solidFill>
                  <a:srgbClr val="002060"/>
                </a:solidFill>
                <a:latin typeface="Times New Roman" pitchFamily="18" charset="0"/>
                <a:cs typeface="Times New Roman" pitchFamily="18" charset="0"/>
              </a:rPr>
              <a:t>Но, будто смерти вопреки,</a:t>
            </a:r>
            <a:br>
              <a:rPr lang="ru-RU" b="1" i="1" dirty="0" smtClean="0">
                <a:solidFill>
                  <a:srgbClr val="002060"/>
                </a:solidFill>
                <a:latin typeface="Times New Roman" pitchFamily="18" charset="0"/>
                <a:cs typeface="Times New Roman" pitchFamily="18" charset="0"/>
              </a:rPr>
            </a:br>
            <a:r>
              <a:rPr lang="ru-RU" b="1" i="1" dirty="0" smtClean="0">
                <a:solidFill>
                  <a:srgbClr val="002060"/>
                </a:solidFill>
                <a:latin typeface="Times New Roman" pitchFamily="18" charset="0"/>
                <a:cs typeface="Times New Roman" pitchFamily="18" charset="0"/>
              </a:rPr>
              <a:t>С надгробья смотрит Зоя.</a:t>
            </a:r>
          </a:p>
          <a:p>
            <a:r>
              <a:rPr lang="ru-RU" b="1" i="1" dirty="0" smtClean="0">
                <a:solidFill>
                  <a:srgbClr val="002060"/>
                </a:solidFill>
                <a:latin typeface="Times New Roman" pitchFamily="18" charset="0"/>
                <a:cs typeface="Times New Roman" pitchFamily="18" charset="0"/>
              </a:rPr>
              <a:t>Сюда живые к ней идут,</a:t>
            </a:r>
            <a:br>
              <a:rPr lang="ru-RU" b="1" i="1" dirty="0" smtClean="0">
                <a:solidFill>
                  <a:srgbClr val="002060"/>
                </a:solidFill>
                <a:latin typeface="Times New Roman" pitchFamily="18" charset="0"/>
                <a:cs typeface="Times New Roman" pitchFamily="18" charset="0"/>
              </a:rPr>
            </a:br>
            <a:r>
              <a:rPr lang="ru-RU" b="1" i="1" dirty="0" smtClean="0">
                <a:solidFill>
                  <a:srgbClr val="002060"/>
                </a:solidFill>
                <a:latin typeface="Times New Roman" pitchFamily="18" charset="0"/>
                <a:cs typeface="Times New Roman" pitchFamily="18" charset="0"/>
              </a:rPr>
              <a:t>Чтоб вспомнить подвиг Зоин.</a:t>
            </a:r>
          </a:p>
          <a:p>
            <a:r>
              <a:rPr lang="ru-RU" b="1" i="1" dirty="0" smtClean="0">
                <a:solidFill>
                  <a:srgbClr val="002060"/>
                </a:solidFill>
                <a:latin typeface="Times New Roman" pitchFamily="18" charset="0"/>
                <a:cs typeface="Times New Roman" pitchFamily="18" charset="0"/>
              </a:rPr>
              <a:t>            </a:t>
            </a:r>
          </a:p>
          <a:p>
            <a:r>
              <a:rPr lang="ru-RU" b="1" i="1" dirty="0" smtClean="0">
                <a:solidFill>
                  <a:srgbClr val="002060"/>
                </a:solidFill>
                <a:latin typeface="Times New Roman" pitchFamily="18" charset="0"/>
                <a:cs typeface="Times New Roman" pitchFamily="18" charset="0"/>
              </a:rPr>
              <a:t>                 Агния Барто </a:t>
            </a:r>
            <a:br>
              <a:rPr lang="ru-RU" b="1" i="1" dirty="0" smtClean="0">
                <a:solidFill>
                  <a:srgbClr val="002060"/>
                </a:solidFill>
                <a:latin typeface="Times New Roman" pitchFamily="18" charset="0"/>
                <a:cs typeface="Times New Roman" pitchFamily="18" charset="0"/>
              </a:rPr>
            </a:br>
            <a:endParaRPr lang="ru-RU" b="1" i="1" dirty="0">
              <a:solidFill>
                <a:srgbClr val="002060"/>
              </a:solidFill>
              <a:latin typeface="Times New Roman" pitchFamily="18" charset="0"/>
              <a:cs typeface="Times New Roman" pitchFamily="18" charset="0"/>
            </a:endParaRPr>
          </a:p>
        </p:txBody>
      </p:sp>
      <p:sp>
        <p:nvSpPr>
          <p:cNvPr id="11" name="Прямоугольник 10"/>
          <p:cNvSpPr/>
          <p:nvPr/>
        </p:nvSpPr>
        <p:spPr>
          <a:xfrm>
            <a:off x="1403648" y="188641"/>
            <a:ext cx="7344816" cy="954107"/>
          </a:xfrm>
          <a:prstGeom prst="rect">
            <a:avLst/>
          </a:prstGeom>
        </p:spPr>
        <p:txBody>
          <a:bodyPr wrap="square">
            <a:spAutoFit/>
          </a:bodyPr>
          <a:lstStyle/>
          <a:p>
            <a:pPr algn="ctr"/>
            <a:r>
              <a:rPr lang="ru-RU" sz="2800" b="1" i="1" dirty="0" smtClean="0">
                <a:solidFill>
                  <a:srgbClr val="FF0000"/>
                </a:solidFill>
                <a:latin typeface="Times New Roman" pitchFamily="18" charset="0"/>
                <a:cs typeface="Times New Roman" pitchFamily="18" charset="0"/>
              </a:rPr>
              <a:t>Могила Зои Космодемьянской на Новодевичьем кладбище</a:t>
            </a:r>
            <a:endParaRPr lang="ru-RU" sz="2800" dirty="0"/>
          </a:p>
        </p:txBody>
      </p:sp>
    </p:spTree>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778098"/>
          </a:xfrm>
        </p:spPr>
        <p:txBody>
          <a:bodyPr>
            <a:normAutofit/>
          </a:bodyPr>
          <a:lstStyle/>
          <a:p>
            <a:r>
              <a:rPr lang="ru-RU" sz="3600" b="1" i="1" dirty="0" smtClean="0">
                <a:solidFill>
                  <a:srgbClr val="FF0000"/>
                </a:solidFill>
                <a:latin typeface="Times New Roman" pitchFamily="18" charset="0"/>
                <a:cs typeface="Times New Roman" pitchFamily="18" charset="0"/>
              </a:rPr>
              <a:t>Память</a:t>
            </a:r>
            <a:endParaRPr lang="ru-RU" sz="3600" b="1" i="1" dirty="0">
              <a:solidFill>
                <a:srgbClr val="FF0000"/>
              </a:solidFill>
              <a:latin typeface="Times New Roman" pitchFamily="18" charset="0"/>
              <a:cs typeface="Times New Roman" pitchFamily="18" charset="0"/>
            </a:endParaRPr>
          </a:p>
        </p:txBody>
      </p:sp>
      <p:sp>
        <p:nvSpPr>
          <p:cNvPr id="3" name="Содержимое 2"/>
          <p:cNvSpPr>
            <a:spLocks noGrp="1"/>
          </p:cNvSpPr>
          <p:nvPr>
            <p:ph idx="1"/>
          </p:nvPr>
        </p:nvSpPr>
        <p:spPr>
          <a:xfrm>
            <a:off x="107504" y="1124744"/>
            <a:ext cx="8712968" cy="5001419"/>
          </a:xfrm>
        </p:spPr>
        <p:txBody>
          <a:bodyPr>
            <a:noAutofit/>
          </a:bodyPr>
          <a:lstStyle/>
          <a:p>
            <a:r>
              <a:rPr lang="ru-RU" sz="1800" b="1" i="1" u="sng" dirty="0" smtClean="0">
                <a:solidFill>
                  <a:srgbClr val="FF0000"/>
                </a:solidFill>
                <a:latin typeface="Times New Roman" pitchFamily="18" charset="0"/>
                <a:cs typeface="Times New Roman" pitchFamily="18" charset="0"/>
              </a:rPr>
              <a:t>Музеи</a:t>
            </a:r>
          </a:p>
          <a:p>
            <a:r>
              <a:rPr lang="ru-RU" sz="1800" b="1" i="1" dirty="0" smtClean="0">
                <a:solidFill>
                  <a:srgbClr val="002060"/>
                </a:solidFill>
                <a:latin typeface="Times New Roman" pitchFamily="18" charset="0"/>
                <a:cs typeface="Times New Roman" pitchFamily="18" charset="0"/>
              </a:rPr>
              <a:t>Музей в селе Петрищево, на месте подвига и казни Зои Космодемьянской, где представлена богатая экспозиция.</a:t>
            </a:r>
          </a:p>
          <a:p>
            <a:r>
              <a:rPr lang="ru-RU" sz="1800" b="1" i="1" dirty="0" smtClean="0">
                <a:solidFill>
                  <a:srgbClr val="002060"/>
                </a:solidFill>
                <a:latin typeface="Times New Roman" pitchFamily="18" charset="0"/>
                <a:cs typeface="Times New Roman" pitchFamily="18" charset="0"/>
              </a:rPr>
              <a:t>В селе </a:t>
            </a:r>
            <a:r>
              <a:rPr lang="ru-RU" sz="1800" b="1" i="1" dirty="0" err="1" smtClean="0">
                <a:solidFill>
                  <a:srgbClr val="002060"/>
                </a:solidFill>
                <a:latin typeface="Times New Roman" pitchFamily="18" charset="0"/>
                <a:cs typeface="Times New Roman" pitchFamily="18" charset="0"/>
              </a:rPr>
              <a:t>Осино-Гаи</a:t>
            </a:r>
            <a:r>
              <a:rPr lang="ru-RU" sz="1800" b="1" i="1" dirty="0" smtClean="0">
                <a:solidFill>
                  <a:srgbClr val="002060"/>
                </a:solidFill>
                <a:latin typeface="Times New Roman" pitchFamily="18" charset="0"/>
                <a:cs typeface="Times New Roman" pitchFamily="18" charset="0"/>
              </a:rPr>
              <a:t>, Тамбовской области, </a:t>
            </a:r>
            <a:r>
              <a:rPr lang="ru-RU" sz="1800" b="1" i="1" dirty="0" err="1" smtClean="0">
                <a:solidFill>
                  <a:srgbClr val="002060"/>
                </a:solidFill>
                <a:latin typeface="Times New Roman" pitchFamily="18" charset="0"/>
                <a:cs typeface="Times New Roman" pitchFamily="18" charset="0"/>
              </a:rPr>
              <a:t>Гавриловского</a:t>
            </a:r>
            <a:r>
              <a:rPr lang="ru-RU" sz="1800" b="1" i="1" dirty="0" smtClean="0">
                <a:solidFill>
                  <a:srgbClr val="002060"/>
                </a:solidFill>
                <a:latin typeface="Times New Roman" pitchFamily="18" charset="0"/>
                <a:cs typeface="Times New Roman" pitchFamily="18" charset="0"/>
              </a:rPr>
              <a:t> района, Музей военно-исторической славы Героев Советского Союза Зои, Александра Космодемьянских и Степана </a:t>
            </a:r>
            <a:r>
              <a:rPr lang="ru-RU" sz="1800" b="1" i="1" dirty="0" err="1" smtClean="0">
                <a:solidFill>
                  <a:srgbClr val="002060"/>
                </a:solidFill>
                <a:latin typeface="Times New Roman" pitchFamily="18" charset="0"/>
                <a:cs typeface="Times New Roman" pitchFamily="18" charset="0"/>
              </a:rPr>
              <a:t>Перекальского</a:t>
            </a:r>
            <a:r>
              <a:rPr lang="ru-RU" sz="1800" b="1" i="1" dirty="0" smtClean="0">
                <a:solidFill>
                  <a:srgbClr val="002060"/>
                </a:solidFill>
                <a:latin typeface="Times New Roman" pitchFamily="18" charset="0"/>
                <a:cs typeface="Times New Roman" pitchFamily="18" charset="0"/>
              </a:rPr>
              <a:t> (открыт 31 января 1969 года), входит в </a:t>
            </a:r>
            <a:r>
              <a:rPr lang="ru-RU" sz="1800" b="1" i="1" dirty="0" err="1" smtClean="0">
                <a:solidFill>
                  <a:srgbClr val="002060"/>
                </a:solidFill>
                <a:latin typeface="Times New Roman" pitchFamily="18" charset="0"/>
                <a:cs typeface="Times New Roman" pitchFamily="18" charset="0"/>
              </a:rPr>
              <a:t>Осино-Гайский</a:t>
            </a:r>
            <a:r>
              <a:rPr lang="ru-RU" sz="1800" b="1" i="1" dirty="0" smtClean="0">
                <a:solidFill>
                  <a:srgbClr val="002060"/>
                </a:solidFill>
                <a:latin typeface="Times New Roman" pitchFamily="18" charset="0"/>
                <a:cs typeface="Times New Roman" pitchFamily="18" charset="0"/>
              </a:rPr>
              <a:t> филиал имени Зои Космодемьянской МБОУ 2-Гавриловской средней общеобразовательной школы.</a:t>
            </a:r>
          </a:p>
          <a:p>
            <a:r>
              <a:rPr lang="ru-RU" sz="1800" b="1" i="1" dirty="0" smtClean="0">
                <a:solidFill>
                  <a:srgbClr val="002060"/>
                </a:solidFill>
                <a:latin typeface="Times New Roman" pitchFamily="18" charset="0"/>
                <a:cs typeface="Times New Roman" pitchFamily="18" charset="0"/>
              </a:rPr>
              <a:t>В 201-й школе (ныне гимназия № 201 имени Зои и Александра Космодемьянских) Москвы - музей истории школы и семьи Космодемьянских.</a:t>
            </a:r>
          </a:p>
          <a:p>
            <a:r>
              <a:rPr lang="ru-RU" sz="1800" b="1" i="1" dirty="0" smtClean="0">
                <a:solidFill>
                  <a:srgbClr val="002060"/>
                </a:solidFill>
                <a:latin typeface="Times New Roman" pitchFamily="18" charset="0"/>
                <a:cs typeface="Times New Roman" pitchFamily="18" charset="0"/>
              </a:rPr>
              <a:t>В 381-й школе Ленинграда, расположенной на улице Зои Космодемьянской.</a:t>
            </a:r>
          </a:p>
          <a:p>
            <a:r>
              <a:rPr lang="ru-RU" sz="1800" b="1" i="1" dirty="0" err="1" smtClean="0">
                <a:solidFill>
                  <a:srgbClr val="002060"/>
                </a:solidFill>
                <a:latin typeface="Times New Roman" pitchFamily="18" charset="0"/>
                <a:cs typeface="Times New Roman" pitchFamily="18" charset="0"/>
              </a:rPr>
              <a:t>Борщёвка</a:t>
            </a:r>
            <a:r>
              <a:rPr lang="ru-RU" sz="1800" b="1" i="1" dirty="0" smtClean="0">
                <a:solidFill>
                  <a:srgbClr val="002060"/>
                </a:solidFill>
                <a:latin typeface="Times New Roman" pitchFamily="18" charset="0"/>
                <a:cs typeface="Times New Roman" pitchFamily="18" charset="0"/>
              </a:rPr>
              <a:t>, Тамбовской области — работает Борщёвский исторический музей имени Героя Советского Союза Зои Космодемьянской (филиал Тамбовского областного краеведческого музея на общественных началах).</a:t>
            </a:r>
          </a:p>
          <a:p>
            <a:r>
              <a:rPr lang="ru-RU" sz="1800" b="1" i="1" dirty="0" smtClean="0">
                <a:solidFill>
                  <a:srgbClr val="002060"/>
                </a:solidFill>
                <a:latin typeface="Times New Roman" pitchFamily="18" charset="0"/>
                <a:cs typeface="Times New Roman" pitchFamily="18" charset="0"/>
              </a:rPr>
              <a:t>Германия, город </a:t>
            </a:r>
            <a:r>
              <a:rPr lang="ru-RU" sz="1800" b="1" i="1" dirty="0" err="1" smtClean="0">
                <a:solidFill>
                  <a:srgbClr val="002060"/>
                </a:solidFill>
                <a:latin typeface="Times New Roman" pitchFamily="18" charset="0"/>
                <a:cs typeface="Times New Roman" pitchFamily="18" charset="0"/>
              </a:rPr>
              <a:t>Эдериц</a:t>
            </a:r>
            <a:r>
              <a:rPr lang="ru-RU" sz="1800" b="1" i="1" dirty="0" smtClean="0">
                <a:solidFill>
                  <a:srgbClr val="002060"/>
                </a:solidFill>
                <a:latin typeface="Times New Roman" pitchFamily="18" charset="0"/>
                <a:cs typeface="Times New Roman" pitchFamily="18" charset="0"/>
              </a:rPr>
              <a:t>, округ Галле — музей имени Зои Космодемьянской.</a:t>
            </a:r>
          </a:p>
          <a:p>
            <a:r>
              <a:rPr lang="ru-RU" sz="1800" b="1" i="1" dirty="0" smtClean="0">
                <a:solidFill>
                  <a:srgbClr val="002060"/>
                </a:solidFill>
                <a:latin typeface="Times New Roman" pitchFamily="18" charset="0"/>
                <a:cs typeface="Times New Roman" pitchFamily="18" charset="0"/>
              </a:rPr>
              <a:t>Дом-музей Зои и Александра Космодемьянских в поселке Шиткино </a:t>
            </a:r>
            <a:r>
              <a:rPr lang="ru-RU" sz="1800" b="1" i="1" dirty="0" err="1" smtClean="0">
                <a:solidFill>
                  <a:srgbClr val="002060"/>
                </a:solidFill>
                <a:latin typeface="Times New Roman" pitchFamily="18" charset="0"/>
                <a:cs typeface="Times New Roman" pitchFamily="18" charset="0"/>
              </a:rPr>
              <a:t>Тайшетского</a:t>
            </a:r>
            <a:r>
              <a:rPr lang="ru-RU" sz="1800" b="1" i="1" dirty="0" smtClean="0">
                <a:solidFill>
                  <a:srgbClr val="002060"/>
                </a:solidFill>
                <a:latin typeface="Times New Roman" pitchFamily="18" charset="0"/>
                <a:cs typeface="Times New Roman" pitchFamily="18" charset="0"/>
              </a:rPr>
              <a:t> района Иркутской области.</a:t>
            </a:r>
          </a:p>
          <a:p>
            <a:endParaRPr lang="ru-RU" sz="1600" b="1" i="1" dirty="0">
              <a:solidFill>
                <a:srgbClr val="002060"/>
              </a:solidFill>
              <a:latin typeface="Times New Roman" pitchFamily="18" charset="0"/>
              <a:cs typeface="Times New Roman" pitchFamily="18" charset="0"/>
            </a:endParaRPr>
          </a:p>
        </p:txBody>
      </p:sp>
      <p:pic>
        <p:nvPicPr>
          <p:cNvPr id="4" name="Picture 4" descr="http://izhig.ru/museum-izhmash/image/order-geroi-ussr.gif"/>
          <p:cNvPicPr>
            <a:picLocks noChangeAspect="1" noChangeArrowheads="1"/>
          </p:cNvPicPr>
          <p:nvPr/>
        </p:nvPicPr>
        <p:blipFill>
          <a:blip r:embed="rId2" cstate="print"/>
          <a:srcRect/>
          <a:stretch>
            <a:fillRect/>
          </a:stretch>
        </p:blipFill>
        <p:spPr bwMode="auto">
          <a:xfrm>
            <a:off x="827584" y="404664"/>
            <a:ext cx="350332" cy="641596"/>
          </a:xfrm>
          <a:prstGeom prst="rect">
            <a:avLst/>
          </a:prstGeom>
          <a:noFill/>
        </p:spPr>
      </p:pic>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b="1" i="1" dirty="0" smtClean="0">
                <a:solidFill>
                  <a:srgbClr val="FF0000"/>
                </a:solidFill>
                <a:latin typeface="Times New Roman" pitchFamily="18" charset="0"/>
                <a:cs typeface="Times New Roman" pitchFamily="18" charset="0"/>
              </a:rPr>
              <a:t>Музыка</a:t>
            </a:r>
            <a:r>
              <a:rPr lang="ru-RU" b="1" i="1" dirty="0" smtClean="0">
                <a:solidFill>
                  <a:srgbClr val="002060"/>
                </a:solidFill>
                <a:latin typeface="Times New Roman" pitchFamily="18" charset="0"/>
                <a:cs typeface="Times New Roman" pitchFamily="18" charset="0"/>
              </a:rPr>
              <a:t> </a:t>
            </a:r>
            <a:r>
              <a:rPr lang="ru-RU" b="1" i="1" dirty="0" smtClean="0">
                <a:solidFill>
                  <a:srgbClr val="FF0000"/>
                </a:solidFill>
                <a:latin typeface="Times New Roman" pitchFamily="18" charset="0"/>
                <a:cs typeface="Times New Roman" pitchFamily="18" charset="0"/>
              </a:rPr>
              <a:t>и кино</a:t>
            </a:r>
            <a:endParaRPr lang="ru-RU" dirty="0"/>
          </a:p>
        </p:txBody>
      </p:sp>
      <p:sp>
        <p:nvSpPr>
          <p:cNvPr id="4" name="Прямоугольник 3"/>
          <p:cNvSpPr/>
          <p:nvPr/>
        </p:nvSpPr>
        <p:spPr>
          <a:xfrm>
            <a:off x="827584" y="1196753"/>
            <a:ext cx="7920880" cy="6186309"/>
          </a:xfrm>
          <a:prstGeom prst="rect">
            <a:avLst/>
          </a:prstGeom>
        </p:spPr>
        <p:txBody>
          <a:bodyPr wrap="square">
            <a:spAutoFit/>
          </a:bodyPr>
          <a:lstStyle/>
          <a:p>
            <a:r>
              <a:rPr lang="ru-RU" b="1" i="1" dirty="0" smtClean="0">
                <a:latin typeface="Times New Roman" pitchFamily="18" charset="0"/>
                <a:cs typeface="Times New Roman" pitchFamily="18" charset="0"/>
              </a:rPr>
              <a:t> </a:t>
            </a:r>
            <a:r>
              <a:rPr lang="ru-RU" b="1" i="1" u="sng" dirty="0" smtClean="0">
                <a:solidFill>
                  <a:srgbClr val="002060"/>
                </a:solidFill>
                <a:latin typeface="Times New Roman" pitchFamily="18" charset="0"/>
                <a:cs typeface="Times New Roman" pitchFamily="18" charset="0"/>
              </a:rPr>
              <a:t>Музыка</a:t>
            </a:r>
            <a:r>
              <a:rPr lang="ru-RU" b="1" i="1" dirty="0" smtClean="0">
                <a:solidFill>
                  <a:srgbClr val="002060"/>
                </a:solidFill>
                <a:latin typeface="Times New Roman" pitchFamily="18" charset="0"/>
                <a:cs typeface="Times New Roman" pitchFamily="18" charset="0"/>
              </a:rPr>
              <a:t> </a:t>
            </a:r>
          </a:p>
          <a:p>
            <a:r>
              <a:rPr lang="ru-RU" b="1" i="1" dirty="0" smtClean="0">
                <a:solidFill>
                  <a:srgbClr val="002060"/>
                </a:solidFill>
                <a:latin typeface="Times New Roman" pitchFamily="18" charset="0"/>
                <a:cs typeface="Times New Roman" pitchFamily="18" charset="0"/>
              </a:rPr>
              <a:t>Музыка Дмитрия Шостаковича к фильму 1944 года «Зоя» Лео </a:t>
            </a:r>
            <a:r>
              <a:rPr lang="ru-RU" b="1" i="1" dirty="0" err="1" smtClean="0">
                <a:solidFill>
                  <a:srgbClr val="002060"/>
                </a:solidFill>
                <a:latin typeface="Times New Roman" pitchFamily="18" charset="0"/>
                <a:cs typeface="Times New Roman" pitchFamily="18" charset="0"/>
              </a:rPr>
              <a:t>Арнштама</a:t>
            </a:r>
            <a:r>
              <a:rPr lang="ru-RU" b="1" i="1" dirty="0" smtClean="0">
                <a:solidFill>
                  <a:srgbClr val="002060"/>
                </a:solidFill>
                <a:latin typeface="Times New Roman" pitchFamily="18" charset="0"/>
                <a:cs typeface="Times New Roman" pitchFamily="18" charset="0"/>
              </a:rPr>
              <a:t>.</a:t>
            </a:r>
          </a:p>
          <a:p>
            <a:r>
              <a:rPr lang="ru-RU" b="1" i="1" dirty="0" smtClean="0">
                <a:solidFill>
                  <a:srgbClr val="002060"/>
                </a:solidFill>
                <a:latin typeface="Times New Roman" pitchFamily="18" charset="0"/>
                <a:cs typeface="Times New Roman" pitchFamily="18" charset="0"/>
              </a:rPr>
              <a:t>«Песня о Тане партизанке», слова М. Кремера, музыка В. </a:t>
            </a:r>
            <a:r>
              <a:rPr lang="ru-RU" b="1" i="1" dirty="0" err="1" smtClean="0">
                <a:solidFill>
                  <a:srgbClr val="002060"/>
                </a:solidFill>
                <a:latin typeface="Times New Roman" pitchFamily="18" charset="0"/>
                <a:cs typeface="Times New Roman" pitchFamily="18" charset="0"/>
              </a:rPr>
              <a:t>Желобинского</a:t>
            </a:r>
            <a:r>
              <a:rPr lang="ru-RU" b="1" i="1" dirty="0" smtClean="0">
                <a:solidFill>
                  <a:srgbClr val="002060"/>
                </a:solidFill>
                <a:latin typeface="Times New Roman" pitchFamily="18" charset="0"/>
                <a:cs typeface="Times New Roman" pitchFamily="18" charset="0"/>
              </a:rPr>
              <a:t>.</a:t>
            </a:r>
          </a:p>
          <a:p>
            <a:r>
              <a:rPr lang="ru-RU" b="1" i="1" dirty="0" smtClean="0">
                <a:solidFill>
                  <a:srgbClr val="002060"/>
                </a:solidFill>
                <a:latin typeface="Times New Roman" pitchFamily="18" charset="0"/>
                <a:cs typeface="Times New Roman" pitchFamily="18" charset="0"/>
              </a:rPr>
              <a:t>Одноактная опера «Таня» В. </a:t>
            </a:r>
            <a:r>
              <a:rPr lang="ru-RU" b="1" i="1" dirty="0" err="1" smtClean="0">
                <a:solidFill>
                  <a:srgbClr val="002060"/>
                </a:solidFill>
                <a:latin typeface="Times New Roman" pitchFamily="18" charset="0"/>
                <a:cs typeface="Times New Roman" pitchFamily="18" charset="0"/>
              </a:rPr>
              <a:t>Дехтерева</a:t>
            </a:r>
            <a:r>
              <a:rPr lang="ru-RU" b="1" i="1" dirty="0" smtClean="0">
                <a:solidFill>
                  <a:srgbClr val="002060"/>
                </a:solidFill>
                <a:latin typeface="Times New Roman" pitchFamily="18" charset="0"/>
                <a:cs typeface="Times New Roman" pitchFamily="18" charset="0"/>
              </a:rPr>
              <a:t> (1943).</a:t>
            </a:r>
          </a:p>
          <a:p>
            <a:r>
              <a:rPr lang="ru-RU" b="1" i="1" dirty="0" smtClean="0">
                <a:solidFill>
                  <a:srgbClr val="002060"/>
                </a:solidFill>
                <a:latin typeface="Times New Roman" pitchFamily="18" charset="0"/>
                <a:cs typeface="Times New Roman" pitchFamily="18" charset="0"/>
              </a:rPr>
              <a:t>Оркестровая сюита «Зоя» (1955) и опера «Зоя» (1963) Н. Макаровой.</a:t>
            </a:r>
          </a:p>
          <a:p>
            <a:r>
              <a:rPr lang="ru-RU" b="1" i="1" dirty="0" smtClean="0">
                <a:solidFill>
                  <a:srgbClr val="002060"/>
                </a:solidFill>
                <a:latin typeface="Times New Roman" pitchFamily="18" charset="0"/>
                <a:cs typeface="Times New Roman" pitchFamily="18" charset="0"/>
              </a:rPr>
              <a:t>Балет «Татьяна» А. </a:t>
            </a:r>
            <a:r>
              <a:rPr lang="ru-RU" b="1" i="1" dirty="0" err="1" smtClean="0">
                <a:solidFill>
                  <a:srgbClr val="002060"/>
                </a:solidFill>
                <a:latin typeface="Times New Roman" pitchFamily="18" charset="0"/>
                <a:cs typeface="Times New Roman" pitchFamily="18" charset="0"/>
              </a:rPr>
              <a:t>Крейна</a:t>
            </a:r>
            <a:r>
              <a:rPr lang="ru-RU" b="1" i="1" dirty="0" smtClean="0">
                <a:solidFill>
                  <a:srgbClr val="002060"/>
                </a:solidFill>
                <a:latin typeface="Times New Roman" pitchFamily="18" charset="0"/>
                <a:cs typeface="Times New Roman" pitchFamily="18" charset="0"/>
              </a:rPr>
              <a:t> (1943).</a:t>
            </a:r>
          </a:p>
          <a:p>
            <a:r>
              <a:rPr lang="ru-RU" b="1" i="1" dirty="0" smtClean="0">
                <a:solidFill>
                  <a:srgbClr val="002060"/>
                </a:solidFill>
                <a:latin typeface="Times New Roman" pitchFamily="18" charset="0"/>
                <a:cs typeface="Times New Roman" pitchFamily="18" charset="0"/>
              </a:rPr>
              <a:t>Музыкально-драматическая поэма «Зоя» В. Юровского на слова М. </a:t>
            </a:r>
            <a:r>
              <a:rPr lang="ru-RU" b="1" i="1" dirty="0" err="1" smtClean="0">
                <a:solidFill>
                  <a:srgbClr val="002060"/>
                </a:solidFill>
                <a:latin typeface="Times New Roman" pitchFamily="18" charset="0"/>
                <a:cs typeface="Times New Roman" pitchFamily="18" charset="0"/>
              </a:rPr>
              <a:t>Алигер</a:t>
            </a:r>
            <a:r>
              <a:rPr lang="ru-RU" b="1" i="1" dirty="0" smtClean="0">
                <a:solidFill>
                  <a:srgbClr val="002060"/>
                </a:solidFill>
                <a:latin typeface="Times New Roman" pitchFamily="18" charset="0"/>
                <a:cs typeface="Times New Roman" pitchFamily="18" charset="0"/>
              </a:rPr>
              <a:t>.</a:t>
            </a:r>
          </a:p>
          <a:p>
            <a:r>
              <a:rPr lang="ru-RU" b="1" i="1" dirty="0" smtClean="0">
                <a:solidFill>
                  <a:srgbClr val="002060"/>
                </a:solidFill>
                <a:latin typeface="Times New Roman" pitchFamily="18" charset="0"/>
                <a:cs typeface="Times New Roman" pitchFamily="18" charset="0"/>
              </a:rPr>
              <a:t>«Песня о Зое Космодемьянской», слова П. </a:t>
            </a:r>
            <a:r>
              <a:rPr lang="ru-RU" b="1" i="1" dirty="0" err="1" smtClean="0">
                <a:solidFill>
                  <a:srgbClr val="002060"/>
                </a:solidFill>
                <a:latin typeface="Times New Roman" pitchFamily="18" charset="0"/>
                <a:cs typeface="Times New Roman" pitchFamily="18" charset="0"/>
              </a:rPr>
              <a:t>Градова</a:t>
            </a:r>
            <a:r>
              <a:rPr lang="ru-RU" b="1" i="1" dirty="0" smtClean="0">
                <a:solidFill>
                  <a:srgbClr val="002060"/>
                </a:solidFill>
                <a:latin typeface="Times New Roman" pitchFamily="18" charset="0"/>
                <a:cs typeface="Times New Roman" pitchFamily="18" charset="0"/>
              </a:rPr>
              <a:t>, музыка Ю. Милютина</a:t>
            </a:r>
          </a:p>
          <a:p>
            <a:r>
              <a:rPr lang="ru-RU" b="1" i="1" u="sng" dirty="0" smtClean="0">
                <a:solidFill>
                  <a:srgbClr val="002060"/>
                </a:solidFill>
                <a:latin typeface="Times New Roman" pitchFamily="18" charset="0"/>
                <a:cs typeface="Times New Roman" pitchFamily="18" charset="0"/>
              </a:rPr>
              <a:t>Фильмы:</a:t>
            </a:r>
          </a:p>
          <a:p>
            <a:r>
              <a:rPr lang="ru-RU" b="1" i="1" dirty="0" smtClean="0">
                <a:solidFill>
                  <a:srgbClr val="002060"/>
                </a:solidFill>
                <a:latin typeface="Times New Roman" pitchFamily="18" charset="0"/>
                <a:cs typeface="Times New Roman" pitchFamily="18" charset="0"/>
              </a:rPr>
              <a:t>«Зоя Космодемьянская. Правда о подвиге» (Россия, 2008)</a:t>
            </a:r>
          </a:p>
          <a:p>
            <a:r>
              <a:rPr lang="ru-RU" b="1" i="1" dirty="0" smtClean="0">
                <a:solidFill>
                  <a:srgbClr val="002060"/>
                </a:solidFill>
                <a:latin typeface="Times New Roman" pitchFamily="18" charset="0"/>
                <a:cs typeface="Times New Roman" pitchFamily="18" charset="0"/>
              </a:rPr>
              <a:t>«Зоя Космодемьянская. Правда о подвиге» «Студия Третий Рим» по заказу ГТРК «Россия», 2005 г.</a:t>
            </a:r>
          </a:p>
          <a:p>
            <a:r>
              <a:rPr lang="ru-RU" b="1" i="1" dirty="0" smtClean="0">
                <a:solidFill>
                  <a:srgbClr val="002060"/>
                </a:solidFill>
                <a:latin typeface="Times New Roman" pitchFamily="18" charset="0"/>
                <a:cs typeface="Times New Roman" pitchFamily="18" charset="0"/>
              </a:rPr>
              <a:t>«Зоя Космодемьянская. Трудное решение» А. А. Меняйлов 2012 г.</a:t>
            </a:r>
            <a:r>
              <a:rPr lang="ru-RU" b="1" dirty="0" smtClean="0"/>
              <a:t> </a:t>
            </a:r>
          </a:p>
          <a:p>
            <a:r>
              <a:rPr lang="ru-RU" b="1" i="1" dirty="0" smtClean="0">
                <a:solidFill>
                  <a:srgbClr val="002060"/>
                </a:solidFill>
                <a:latin typeface="Times New Roman" pitchFamily="18" charset="0"/>
                <a:cs typeface="Times New Roman" pitchFamily="18" charset="0"/>
              </a:rPr>
              <a:t>«Зоя» — фильм 1944 года режиссёра Лео </a:t>
            </a:r>
            <a:r>
              <a:rPr lang="ru-RU" b="1" i="1" dirty="0" err="1" smtClean="0">
                <a:solidFill>
                  <a:srgbClr val="002060"/>
                </a:solidFill>
                <a:latin typeface="Times New Roman" pitchFamily="18" charset="0"/>
                <a:cs typeface="Times New Roman" pitchFamily="18" charset="0"/>
              </a:rPr>
              <a:t>Арнштама</a:t>
            </a:r>
            <a:r>
              <a:rPr lang="ru-RU" b="1" i="1" dirty="0" smtClean="0">
                <a:solidFill>
                  <a:srgbClr val="002060"/>
                </a:solidFill>
                <a:latin typeface="Times New Roman" pitchFamily="18" charset="0"/>
                <a:cs typeface="Times New Roman" pitchFamily="18" charset="0"/>
              </a:rPr>
              <a:t>.</a:t>
            </a:r>
          </a:p>
          <a:p>
            <a:r>
              <a:rPr lang="ru-RU" b="1" i="1" dirty="0" smtClean="0">
                <a:solidFill>
                  <a:srgbClr val="002060"/>
                </a:solidFill>
                <a:latin typeface="Times New Roman" pitchFamily="18" charset="0"/>
                <a:cs typeface="Times New Roman" pitchFamily="18" charset="0"/>
              </a:rPr>
              <a:t>«Во имя жизни» — фильм 1946 года режиссёров Александра </a:t>
            </a:r>
            <a:r>
              <a:rPr lang="ru-RU" b="1" i="1" dirty="0" err="1" smtClean="0">
                <a:solidFill>
                  <a:srgbClr val="002060"/>
                </a:solidFill>
                <a:latin typeface="Times New Roman" pitchFamily="18" charset="0"/>
                <a:cs typeface="Times New Roman" pitchFamily="18" charset="0"/>
              </a:rPr>
              <a:t>Зархи</a:t>
            </a:r>
            <a:r>
              <a:rPr lang="ru-RU" b="1" i="1" dirty="0" smtClean="0">
                <a:solidFill>
                  <a:srgbClr val="002060"/>
                </a:solidFill>
                <a:latin typeface="Times New Roman" pitchFamily="18" charset="0"/>
                <a:cs typeface="Times New Roman" pitchFamily="18" charset="0"/>
              </a:rPr>
              <a:t> и Иосифа </a:t>
            </a:r>
            <a:r>
              <a:rPr lang="ru-RU" b="1" i="1" dirty="0" err="1" smtClean="0">
                <a:solidFill>
                  <a:srgbClr val="002060"/>
                </a:solidFill>
                <a:latin typeface="Times New Roman" pitchFamily="18" charset="0"/>
                <a:cs typeface="Times New Roman" pitchFamily="18" charset="0"/>
              </a:rPr>
              <a:t>Хейфица</a:t>
            </a:r>
            <a:r>
              <a:rPr lang="ru-RU" b="1" i="1" dirty="0" smtClean="0">
                <a:solidFill>
                  <a:srgbClr val="002060"/>
                </a:solidFill>
                <a:latin typeface="Times New Roman" pitchFamily="18" charset="0"/>
                <a:cs typeface="Times New Roman" pitchFamily="18" charset="0"/>
              </a:rPr>
              <a:t>. (В этом фильме есть эпизод, где актриса играет в театре роль Зои.)</a:t>
            </a:r>
          </a:p>
          <a:p>
            <a:r>
              <a:rPr lang="ru-RU" b="1" i="1" dirty="0" smtClean="0">
                <a:solidFill>
                  <a:srgbClr val="002060"/>
                </a:solidFill>
                <a:latin typeface="Times New Roman" pitchFamily="18" charset="0"/>
                <a:cs typeface="Times New Roman" pitchFamily="18" charset="0"/>
              </a:rPr>
              <a:t>«Великая Отечественная», фильм 4-й. «Партизаны. Война в тылу врага».</a:t>
            </a:r>
          </a:p>
          <a:p>
            <a:r>
              <a:rPr lang="ru-RU" b="1" i="1" dirty="0" smtClean="0">
                <a:solidFill>
                  <a:srgbClr val="002060"/>
                </a:solidFill>
                <a:latin typeface="Times New Roman" pitchFamily="18" charset="0"/>
                <a:cs typeface="Times New Roman" pitchFamily="18" charset="0"/>
              </a:rPr>
              <a:t>«Битва за Москву» — фильм 1985 года режиссёра Юрия Озерова.</a:t>
            </a:r>
          </a:p>
          <a:p>
            <a:endParaRPr lang="ru-RU" b="1" i="1" dirty="0" smtClean="0">
              <a:solidFill>
                <a:srgbClr val="002060"/>
              </a:solidFill>
              <a:latin typeface="Times New Roman" pitchFamily="18" charset="0"/>
              <a:cs typeface="Times New Roman" pitchFamily="18" charset="0"/>
            </a:endParaRPr>
          </a:p>
          <a:p>
            <a:endParaRPr lang="ru-RU" dirty="0" smtClean="0"/>
          </a:p>
          <a:p>
            <a:endParaRPr lang="ru-RU" b="1" i="1" dirty="0">
              <a:solidFill>
                <a:srgbClr val="002060"/>
              </a:solidFill>
              <a:latin typeface="Times New Roman" pitchFamily="18" charset="0"/>
              <a:cs typeface="Times New Roman" pitchFamily="18" charset="0"/>
            </a:endParaRPr>
          </a:p>
        </p:txBody>
      </p:sp>
      <p:pic>
        <p:nvPicPr>
          <p:cNvPr id="5" name="Picture 4" descr="http://izhig.ru/museum-izhmash/image/order-geroi-ussr.gif"/>
          <p:cNvPicPr>
            <a:picLocks noChangeAspect="1" noChangeArrowheads="1"/>
          </p:cNvPicPr>
          <p:nvPr/>
        </p:nvPicPr>
        <p:blipFill>
          <a:blip r:embed="rId2" cstate="print"/>
          <a:srcRect/>
          <a:stretch>
            <a:fillRect/>
          </a:stretch>
        </p:blipFill>
        <p:spPr bwMode="auto">
          <a:xfrm>
            <a:off x="827584" y="404664"/>
            <a:ext cx="720080" cy="641596"/>
          </a:xfrm>
          <a:prstGeom prst="rect">
            <a:avLst/>
          </a:prstGeom>
          <a:noFill/>
        </p:spPr>
      </p:pic>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116632"/>
            <a:ext cx="8229600" cy="1080120"/>
          </a:xfrm>
        </p:spPr>
        <p:txBody>
          <a:bodyPr>
            <a:normAutofit/>
          </a:bodyPr>
          <a:lstStyle/>
          <a:p>
            <a:r>
              <a:rPr lang="ru-RU" sz="3200" b="1" i="1" dirty="0" smtClean="0">
                <a:solidFill>
                  <a:srgbClr val="FF0000"/>
                </a:solidFill>
                <a:latin typeface="Times New Roman" pitchFamily="18" charset="0"/>
                <a:cs typeface="Times New Roman" pitchFamily="18" charset="0"/>
              </a:rPr>
              <a:t>Именем Зои Космодемьянской названы улицы в России:</a:t>
            </a:r>
            <a:endParaRPr lang="ru-RU" sz="3200" b="1" i="1" dirty="0">
              <a:solidFill>
                <a:srgbClr val="FF0000"/>
              </a:solidFill>
              <a:latin typeface="Times New Roman" pitchFamily="18" charset="0"/>
              <a:cs typeface="Times New Roman" pitchFamily="18" charset="0"/>
            </a:endParaRPr>
          </a:p>
        </p:txBody>
      </p:sp>
      <p:sp>
        <p:nvSpPr>
          <p:cNvPr id="3" name="Содержимое 2"/>
          <p:cNvSpPr>
            <a:spLocks noGrp="1"/>
          </p:cNvSpPr>
          <p:nvPr>
            <p:ph idx="1"/>
          </p:nvPr>
        </p:nvSpPr>
        <p:spPr>
          <a:xfrm>
            <a:off x="457200" y="1196752"/>
            <a:ext cx="8229600" cy="5832648"/>
          </a:xfrm>
        </p:spPr>
        <p:txBody>
          <a:bodyPr>
            <a:noAutofit/>
          </a:bodyPr>
          <a:lstStyle/>
          <a:p>
            <a:pPr lvl="0"/>
            <a:r>
              <a:rPr lang="ru-RU" sz="1600" b="1" i="1" dirty="0" smtClean="0">
                <a:solidFill>
                  <a:srgbClr val="002060"/>
                </a:solidFill>
                <a:latin typeface="Times New Roman" pitchFamily="18" charset="0"/>
                <a:cs typeface="Times New Roman" pitchFamily="18" charset="0"/>
              </a:rPr>
              <a:t>Улица Зои Космодемьянской — улица в Азове.</a:t>
            </a:r>
          </a:p>
          <a:p>
            <a:pPr lvl="0"/>
            <a:r>
              <a:rPr lang="ru-RU" sz="1600" b="1" i="1" dirty="0" smtClean="0">
                <a:solidFill>
                  <a:srgbClr val="002060"/>
                </a:solidFill>
                <a:latin typeface="Times New Roman" pitchFamily="18" charset="0"/>
                <a:cs typeface="Times New Roman" pitchFamily="18" charset="0"/>
              </a:rPr>
              <a:t>Улица Зои Космодемьянской — улица в </a:t>
            </a:r>
            <a:r>
              <a:rPr lang="ru-RU" sz="1600" b="1" i="1" dirty="0" err="1" smtClean="0">
                <a:solidFill>
                  <a:srgbClr val="002060"/>
                </a:solidFill>
                <a:latin typeface="Times New Roman" pitchFamily="18" charset="0"/>
                <a:cs typeface="Times New Roman" pitchFamily="18" charset="0"/>
              </a:rPr>
              <a:t>Ангарске</a:t>
            </a:r>
            <a:r>
              <a:rPr lang="ru-RU" sz="1600" b="1" i="1" dirty="0" smtClean="0">
                <a:solidFill>
                  <a:srgbClr val="002060"/>
                </a:solidFill>
                <a:latin typeface="Times New Roman" pitchFamily="18" charset="0"/>
                <a:cs typeface="Times New Roman" pitchFamily="18" charset="0"/>
              </a:rPr>
              <a:t>.</a:t>
            </a:r>
          </a:p>
          <a:p>
            <a:pPr lvl="0"/>
            <a:r>
              <a:rPr lang="ru-RU" sz="1600" b="1" i="1" dirty="0" smtClean="0">
                <a:solidFill>
                  <a:srgbClr val="002060"/>
                </a:solidFill>
                <a:latin typeface="Times New Roman" pitchFamily="18" charset="0"/>
                <a:cs typeface="Times New Roman" pitchFamily="18" charset="0"/>
              </a:rPr>
              <a:t>Улица Зои Космодемьянской — улица в Владивостоке.</a:t>
            </a:r>
          </a:p>
          <a:p>
            <a:pPr lvl="0"/>
            <a:r>
              <a:rPr lang="ru-RU" sz="1600" b="1" i="1" dirty="0" smtClean="0">
                <a:solidFill>
                  <a:srgbClr val="002060"/>
                </a:solidFill>
                <a:latin typeface="Times New Roman" pitchFamily="18" charset="0"/>
                <a:cs typeface="Times New Roman" pitchFamily="18" charset="0"/>
              </a:rPr>
              <a:t>Улица Зои Космодемьянской — улица в Владикавказе.</a:t>
            </a:r>
          </a:p>
          <a:p>
            <a:pPr lvl="0"/>
            <a:r>
              <a:rPr lang="ru-RU" sz="1600" b="1" i="1" dirty="0" smtClean="0">
                <a:solidFill>
                  <a:srgbClr val="002060"/>
                </a:solidFill>
                <a:latin typeface="Times New Roman" pitchFamily="18" charset="0"/>
                <a:cs typeface="Times New Roman" pitchFamily="18" charset="0"/>
              </a:rPr>
              <a:t>Улица Зои Космодемьянской — улица в городе Воронеже.</a:t>
            </a:r>
          </a:p>
          <a:p>
            <a:pPr lvl="0"/>
            <a:r>
              <a:rPr lang="ru-RU" sz="1600" b="1" i="1" dirty="0" smtClean="0">
                <a:solidFill>
                  <a:srgbClr val="002060"/>
                </a:solidFill>
                <a:latin typeface="Times New Roman" pitchFamily="18" charset="0"/>
                <a:cs typeface="Times New Roman" pitchFamily="18" charset="0"/>
              </a:rPr>
              <a:t>Улица Зои Космодемьянской — улица в городе Гусеве.</a:t>
            </a:r>
          </a:p>
          <a:p>
            <a:pPr lvl="0"/>
            <a:r>
              <a:rPr lang="ru-RU" sz="1600" b="1" i="1" dirty="0" smtClean="0">
                <a:solidFill>
                  <a:srgbClr val="002060"/>
                </a:solidFill>
                <a:latin typeface="Times New Roman" pitchFamily="18" charset="0"/>
                <a:cs typeface="Times New Roman" pitchFamily="18" charset="0"/>
              </a:rPr>
              <a:t>Улица Зои Космодемьянской — улица в Данкове.</a:t>
            </a:r>
          </a:p>
          <a:p>
            <a:pPr lvl="0"/>
            <a:r>
              <a:rPr lang="ru-RU" sz="1600" b="1" i="1" dirty="0" smtClean="0">
                <a:solidFill>
                  <a:srgbClr val="002060"/>
                </a:solidFill>
                <a:latin typeface="Times New Roman" pitchFamily="18" charset="0"/>
                <a:cs typeface="Times New Roman" pitchFamily="18" charset="0"/>
              </a:rPr>
              <a:t>Улица Зои Космодемьянской — улица в Екатеринбурге.</a:t>
            </a:r>
          </a:p>
          <a:p>
            <a:pPr lvl="0"/>
            <a:r>
              <a:rPr lang="ru-RU" sz="1600" b="1" i="1" dirty="0" smtClean="0">
                <a:solidFill>
                  <a:srgbClr val="002060"/>
                </a:solidFill>
                <a:latin typeface="Times New Roman" pitchFamily="18" charset="0"/>
                <a:cs typeface="Times New Roman" pitchFamily="18" charset="0"/>
              </a:rPr>
              <a:t>Улица Зои Космодемьянской — улица в городе Казани.</a:t>
            </a:r>
          </a:p>
          <a:p>
            <a:pPr lvl="0"/>
            <a:r>
              <a:rPr lang="ru-RU" sz="1600" b="1" i="1" dirty="0" smtClean="0">
                <a:solidFill>
                  <a:srgbClr val="002060"/>
                </a:solidFill>
                <a:latin typeface="Times New Roman" pitchFamily="18" charset="0"/>
                <a:cs typeface="Times New Roman" pitchFamily="18" charset="0"/>
              </a:rPr>
              <a:t>Улица Зои Космодемьянской — улица в </a:t>
            </a:r>
            <a:r>
              <a:rPr lang="ru-RU" sz="1600" b="1" i="1" dirty="0" err="1" smtClean="0">
                <a:solidFill>
                  <a:srgbClr val="002060"/>
                </a:solidFill>
                <a:latin typeface="Times New Roman" pitchFamily="18" charset="0"/>
                <a:cs typeface="Times New Roman" pitchFamily="18" charset="0"/>
              </a:rPr>
              <a:t>Коврове</a:t>
            </a:r>
            <a:r>
              <a:rPr lang="ru-RU" sz="1600" b="1" i="1" dirty="0" smtClean="0">
                <a:solidFill>
                  <a:srgbClr val="002060"/>
                </a:solidFill>
                <a:latin typeface="Times New Roman" pitchFamily="18" charset="0"/>
                <a:cs typeface="Times New Roman" pitchFamily="18" charset="0"/>
              </a:rPr>
              <a:t>.</a:t>
            </a:r>
          </a:p>
          <a:p>
            <a:pPr lvl="0"/>
            <a:r>
              <a:rPr lang="ru-RU" sz="1600" b="1" i="1" dirty="0" smtClean="0">
                <a:solidFill>
                  <a:srgbClr val="002060"/>
                </a:solidFill>
                <a:latin typeface="Times New Roman" pitchFamily="18" charset="0"/>
                <a:cs typeface="Times New Roman" pitchFamily="18" charset="0"/>
              </a:rPr>
              <a:t>Улица Зои Космодемьянской — улица в Комсомольске-на-Амуре.</a:t>
            </a:r>
          </a:p>
          <a:p>
            <a:pPr lvl="0"/>
            <a:r>
              <a:rPr lang="ru-RU" sz="1600" b="1" i="1" dirty="0" smtClean="0">
                <a:solidFill>
                  <a:srgbClr val="002060"/>
                </a:solidFill>
                <a:latin typeface="Times New Roman" pitchFamily="18" charset="0"/>
                <a:cs typeface="Times New Roman" pitchFamily="18" charset="0"/>
              </a:rPr>
              <a:t>Улица Зои Космодемьянской — улица в Крымске.</a:t>
            </a:r>
          </a:p>
          <a:p>
            <a:pPr lvl="0"/>
            <a:r>
              <a:rPr lang="ru-RU" sz="1600" b="1" i="1" dirty="0" smtClean="0">
                <a:solidFill>
                  <a:srgbClr val="002060"/>
                </a:solidFill>
                <a:latin typeface="Times New Roman" pitchFamily="18" charset="0"/>
                <a:cs typeface="Times New Roman" pitchFamily="18" charset="0"/>
              </a:rPr>
              <a:t>Улица Зои Космодемьянской — улица в Липецке.</a:t>
            </a:r>
          </a:p>
          <a:p>
            <a:pPr lvl="0"/>
            <a:r>
              <a:rPr lang="ru-RU" sz="1600" b="1" i="1" dirty="0" smtClean="0">
                <a:solidFill>
                  <a:srgbClr val="002060"/>
                </a:solidFill>
                <a:latin typeface="Times New Roman" pitchFamily="18" charset="0"/>
                <a:cs typeface="Times New Roman" pitchFamily="18" charset="0"/>
              </a:rPr>
              <a:t>Улица Зои Космодемьянской — улица в Махачкале.</a:t>
            </a:r>
          </a:p>
          <a:p>
            <a:pPr lvl="0"/>
            <a:r>
              <a:rPr lang="ru-RU" sz="1600" b="1" i="1" dirty="0" smtClean="0">
                <a:solidFill>
                  <a:srgbClr val="002060"/>
                </a:solidFill>
                <a:latin typeface="Times New Roman" pitchFamily="18" charset="0"/>
                <a:cs typeface="Times New Roman" pitchFamily="18" charset="0"/>
              </a:rPr>
              <a:t>Улица Зои и Александра Космодемьянских — улица в Москве.</a:t>
            </a:r>
          </a:p>
          <a:p>
            <a:pPr lvl="0"/>
            <a:r>
              <a:rPr lang="ru-RU" sz="1600" b="1" i="1" dirty="0" smtClean="0">
                <a:solidFill>
                  <a:srgbClr val="002060"/>
                </a:solidFill>
                <a:latin typeface="Times New Roman" pitchFamily="18" charset="0"/>
                <a:cs typeface="Times New Roman" pitchFamily="18" charset="0"/>
              </a:rPr>
              <a:t>Улица Зои Космодемьянской — улица в Мурманске.</a:t>
            </a:r>
          </a:p>
          <a:p>
            <a:pPr lvl="0"/>
            <a:r>
              <a:rPr lang="ru-RU" sz="1600" b="1" i="1" dirty="0" smtClean="0">
                <a:solidFill>
                  <a:srgbClr val="002060"/>
                </a:solidFill>
                <a:latin typeface="Times New Roman" pitchFamily="18" charset="0"/>
                <a:cs typeface="Times New Roman" pitchFamily="18" charset="0"/>
              </a:rPr>
              <a:t>Улица Зои Космодемьянской — улица в Набережных Челнах.</a:t>
            </a:r>
          </a:p>
          <a:p>
            <a:pPr lvl="0"/>
            <a:r>
              <a:rPr lang="ru-RU" sz="1600" b="1" i="1" dirty="0" smtClean="0">
                <a:solidFill>
                  <a:srgbClr val="002060"/>
                </a:solidFill>
                <a:latin typeface="Times New Roman" pitchFamily="18" charset="0"/>
                <a:cs typeface="Times New Roman" pitchFamily="18" charset="0"/>
              </a:rPr>
              <a:t>Улица Зои Космодемьянской — улица в Новокузнецке.</a:t>
            </a:r>
          </a:p>
          <a:p>
            <a:r>
              <a:rPr lang="ru-RU" sz="1600" b="1" i="1" dirty="0" smtClean="0">
                <a:solidFill>
                  <a:srgbClr val="002060"/>
                </a:solidFill>
                <a:latin typeface="Times New Roman" pitchFamily="18" charset="0"/>
                <a:cs typeface="Times New Roman" pitchFamily="18" charset="0"/>
              </a:rPr>
              <a:t>Улица Зои Космодемьянской — улица в Новомосковске</a:t>
            </a:r>
            <a:endParaRPr lang="ru-RU" sz="1600" b="1" i="1" dirty="0">
              <a:solidFill>
                <a:srgbClr val="002060"/>
              </a:solidFill>
              <a:latin typeface="Times New Roman" pitchFamily="18" charset="0"/>
              <a:cs typeface="Times New Roman" pitchFamily="18" charset="0"/>
            </a:endParaRPr>
          </a:p>
        </p:txBody>
      </p:sp>
      <p:pic>
        <p:nvPicPr>
          <p:cNvPr id="4" name="Picture 4" descr="http://izhig.ru/museum-izhmash/image/order-geroi-ussr.gif"/>
          <p:cNvPicPr>
            <a:picLocks noChangeAspect="1" noChangeArrowheads="1"/>
          </p:cNvPicPr>
          <p:nvPr/>
        </p:nvPicPr>
        <p:blipFill>
          <a:blip r:embed="rId2" cstate="print"/>
          <a:srcRect/>
          <a:stretch>
            <a:fillRect/>
          </a:stretch>
        </p:blipFill>
        <p:spPr bwMode="auto">
          <a:xfrm flipH="1">
            <a:off x="107504" y="188640"/>
            <a:ext cx="720080" cy="857620"/>
          </a:xfrm>
          <a:prstGeom prst="rect">
            <a:avLst/>
          </a:prstGeom>
          <a:noFill/>
        </p:spPr>
      </p:pic>
      <p:pic>
        <p:nvPicPr>
          <p:cNvPr id="5" name="Picture 2" descr="http://upload.wikimedia.org/wikipedia/commons/thumb/2/2a/%D0%92%D0%BB%D0%B0%D0%B4%D0%B8%D0%BC%D0%B8%D1%80_%D0%9C%D0%B5%D0%B4%D0%B8%D0%BD%D1%81%D0%BA%D0%B8%D0%B9_%D0%BD%D0%B0_%D0%BE%D1%82%D0%BA%D1%80%D1%8B%D1%82%D0%B8%D0%B8_%D0%BF%D0%B0%D0%BC%D1%8F%D1%82%D0%BD%D0%B8%D0%BA%D0%B0_%D0%97%D0%BE%D0%B5_%D0%9A%D0%BE%D1%81%D0%BC%D0%BE%D0%B4%D0%B5%D0%BC%D1%8C%D1%8F%D0%BD%D1%81%D0%BA%D0%BE%D0%B9.jpg/280px-%D0%92%D0%BB%D0%B0%D0%B4%D0%B8%D0%BC%D0%B8%D1%80_%D0%9C%D0%B5%D0%B4%D0%B8%D0%BD%D1%81%D0%BA%D0%B8%D0%B9_%D0%BD%D0%B0_%D0%BE%D1%82%D0%BA%D1%80%D1%8B%D1%82%D0%B8%D0%B8_%D0%BF%D0%B0%D0%BC%D1%8F%D1%82%D0%BD%D0%B8%D0%BA%D0%B0_%D0%97%D0%BE%D0%B5_%D0%9A%D0%BE%D1%81%D0%BC%D0%BE%D0%B4%D0%B5%D0%BC%D1%8C%D1%8F%D0%BD%D1%81%D0%BA%D0%BE%D0%B9.jpg"/>
          <p:cNvPicPr>
            <a:picLocks noChangeAspect="1" noChangeArrowheads="1"/>
          </p:cNvPicPr>
          <p:nvPr/>
        </p:nvPicPr>
        <p:blipFill>
          <a:blip r:embed="rId3" cstate="print"/>
          <a:srcRect/>
          <a:stretch>
            <a:fillRect/>
          </a:stretch>
        </p:blipFill>
        <p:spPr bwMode="auto">
          <a:xfrm>
            <a:off x="6156176" y="1268760"/>
            <a:ext cx="2664296" cy="2952328"/>
          </a:xfrm>
          <a:prstGeom prst="rect">
            <a:avLst/>
          </a:prstGeom>
          <a:noFill/>
        </p:spPr>
      </p:pic>
      <p:sp>
        <p:nvSpPr>
          <p:cNvPr id="6" name="Прямоугольник 5"/>
          <p:cNvSpPr/>
          <p:nvPr/>
        </p:nvSpPr>
        <p:spPr>
          <a:xfrm>
            <a:off x="6516216" y="4437112"/>
            <a:ext cx="2376264" cy="830997"/>
          </a:xfrm>
          <a:prstGeom prst="rect">
            <a:avLst/>
          </a:prstGeom>
        </p:spPr>
        <p:txBody>
          <a:bodyPr wrap="square">
            <a:spAutoFit/>
          </a:bodyPr>
          <a:lstStyle/>
          <a:p>
            <a:pPr algn="ctr"/>
            <a:r>
              <a:rPr lang="ru-RU" sz="1600" b="1" i="1" dirty="0" smtClean="0">
                <a:solidFill>
                  <a:srgbClr val="002060"/>
                </a:solidFill>
                <a:latin typeface="Times New Roman" pitchFamily="18" charset="0"/>
                <a:cs typeface="Times New Roman" pitchFamily="18" charset="0"/>
              </a:rPr>
              <a:t>Открытие памятника в Рузе,</a:t>
            </a:r>
            <a:br>
              <a:rPr lang="ru-RU" sz="1600" b="1" i="1" dirty="0" smtClean="0">
                <a:solidFill>
                  <a:srgbClr val="002060"/>
                </a:solidFill>
                <a:latin typeface="Times New Roman" pitchFamily="18" charset="0"/>
                <a:cs typeface="Times New Roman" pitchFamily="18" charset="0"/>
              </a:rPr>
            </a:br>
            <a:r>
              <a:rPr lang="ru-RU" sz="1600" b="1" i="1" dirty="0" smtClean="0">
                <a:solidFill>
                  <a:srgbClr val="002060"/>
                </a:solidFill>
                <a:latin typeface="Times New Roman" pitchFamily="18" charset="0"/>
                <a:cs typeface="Times New Roman" pitchFamily="18" charset="0"/>
              </a:rPr>
              <a:t>30 августа 2013 года</a:t>
            </a:r>
            <a:endParaRPr lang="ru-RU" sz="1600" b="1" i="1" dirty="0">
              <a:solidFill>
                <a:srgbClr val="002060"/>
              </a:solidFill>
              <a:latin typeface="Times New Roman" pitchFamily="18" charset="0"/>
              <a:cs typeface="Times New Roman" pitchFamily="18" charset="0"/>
            </a:endParaRPr>
          </a:p>
        </p:txBody>
      </p:sp>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ru-RU" sz="3600" b="1" i="1" dirty="0" smtClean="0">
                <a:solidFill>
                  <a:srgbClr val="FF0000"/>
                </a:solidFill>
                <a:latin typeface="Times New Roman" pitchFamily="18" charset="0"/>
                <a:cs typeface="Times New Roman" pitchFamily="18" charset="0"/>
              </a:rPr>
              <a:t>Именем Зои названы улицы</a:t>
            </a:r>
            <a:endParaRPr lang="ru-RU" sz="3600" b="1" i="1" dirty="0">
              <a:solidFill>
                <a:srgbClr val="FF0000"/>
              </a:solidFill>
              <a:latin typeface="Times New Roman" pitchFamily="18" charset="0"/>
              <a:cs typeface="Times New Roman" pitchFamily="18" charset="0"/>
            </a:endParaRPr>
          </a:p>
        </p:txBody>
      </p:sp>
      <p:sp>
        <p:nvSpPr>
          <p:cNvPr id="3" name="Текст 2"/>
          <p:cNvSpPr>
            <a:spLocks noGrp="1"/>
          </p:cNvSpPr>
          <p:nvPr>
            <p:ph type="body" idx="1"/>
          </p:nvPr>
        </p:nvSpPr>
        <p:spPr/>
        <p:txBody>
          <a:bodyPr>
            <a:normAutofit fontScale="62500" lnSpcReduction="20000"/>
          </a:bodyPr>
          <a:lstStyle/>
          <a:p>
            <a:endParaRPr lang="ru-RU" i="1" dirty="0" smtClean="0">
              <a:solidFill>
                <a:srgbClr val="002060"/>
              </a:solidFill>
              <a:latin typeface="Times New Roman" pitchFamily="18" charset="0"/>
              <a:cs typeface="Times New Roman" pitchFamily="18" charset="0"/>
            </a:endParaRPr>
          </a:p>
          <a:p>
            <a:r>
              <a:rPr lang="ru-RU" sz="2900" i="1" dirty="0" smtClean="0">
                <a:solidFill>
                  <a:srgbClr val="002060"/>
                </a:solidFill>
                <a:latin typeface="Times New Roman" pitchFamily="18" charset="0"/>
                <a:cs typeface="Times New Roman" pitchFamily="18" charset="0"/>
              </a:rPr>
              <a:t>Тамбов. Сквер Зои Космодемьянской</a:t>
            </a:r>
          </a:p>
          <a:p>
            <a:endParaRPr lang="ru-RU" dirty="0"/>
          </a:p>
        </p:txBody>
      </p:sp>
      <p:sp>
        <p:nvSpPr>
          <p:cNvPr id="5" name="Текст 4"/>
          <p:cNvSpPr>
            <a:spLocks noGrp="1"/>
          </p:cNvSpPr>
          <p:nvPr>
            <p:ph type="body" sz="quarter" idx="3"/>
          </p:nvPr>
        </p:nvSpPr>
        <p:spPr>
          <a:xfrm>
            <a:off x="4645025" y="1535113"/>
            <a:ext cx="4319463" cy="639762"/>
          </a:xfrm>
        </p:spPr>
        <p:txBody>
          <a:bodyPr>
            <a:noAutofit/>
          </a:bodyPr>
          <a:lstStyle/>
          <a:p>
            <a:pPr algn="ctr"/>
            <a:r>
              <a:rPr lang="ru-RU" sz="2000" i="1" dirty="0" smtClean="0">
                <a:solidFill>
                  <a:srgbClr val="002060"/>
                </a:solidFill>
                <a:latin typeface="Times New Roman" pitchFamily="18" charset="0"/>
                <a:cs typeface="Times New Roman" pitchFamily="18" charset="0"/>
              </a:rPr>
              <a:t>Поселок Северный. Улица Зои Космодемьянской</a:t>
            </a:r>
            <a:endParaRPr lang="ru-RU" sz="2000" i="1" dirty="0">
              <a:solidFill>
                <a:srgbClr val="002060"/>
              </a:solidFill>
              <a:latin typeface="Times New Roman" pitchFamily="18" charset="0"/>
              <a:cs typeface="Times New Roman" pitchFamily="18" charset="0"/>
            </a:endParaRPr>
          </a:p>
        </p:txBody>
      </p:sp>
      <p:pic>
        <p:nvPicPr>
          <p:cNvPr id="7" name="Picture 8" descr="http://ic.pics.livejournal.com/marina_klimkova/50395609/2034025/2034025_900.jpg"/>
          <p:cNvPicPr>
            <a:picLocks noChangeAspect="1" noChangeArrowheads="1"/>
          </p:cNvPicPr>
          <p:nvPr/>
        </p:nvPicPr>
        <p:blipFill>
          <a:blip r:embed="rId2" cstate="print"/>
          <a:srcRect/>
          <a:stretch>
            <a:fillRect/>
          </a:stretch>
        </p:blipFill>
        <p:spPr bwMode="auto">
          <a:xfrm>
            <a:off x="155575" y="2204864"/>
            <a:ext cx="4560441" cy="4032448"/>
          </a:xfrm>
          <a:prstGeom prst="rect">
            <a:avLst/>
          </a:prstGeom>
          <a:noFill/>
        </p:spPr>
      </p:pic>
      <p:pic>
        <p:nvPicPr>
          <p:cNvPr id="103426" name="Picture 2" descr="http://photos.wikimapia.org/p/00/05/41/45/20_big.jpg"/>
          <p:cNvPicPr>
            <a:picLocks noChangeAspect="1" noChangeArrowheads="1"/>
          </p:cNvPicPr>
          <p:nvPr/>
        </p:nvPicPr>
        <p:blipFill>
          <a:blip r:embed="rId3" cstate="print"/>
          <a:srcRect/>
          <a:stretch>
            <a:fillRect/>
          </a:stretch>
        </p:blipFill>
        <p:spPr bwMode="auto">
          <a:xfrm>
            <a:off x="4860032" y="2204864"/>
            <a:ext cx="4032448" cy="3992513"/>
          </a:xfrm>
          <a:prstGeom prst="rect">
            <a:avLst/>
          </a:prstGeom>
          <a:noFill/>
        </p:spPr>
      </p:pic>
      <p:pic>
        <p:nvPicPr>
          <p:cNvPr id="9" name="Picture 4" descr="http://izhig.ru/museum-izhmash/image/order-geroi-ussr.gif"/>
          <p:cNvPicPr>
            <a:picLocks noChangeAspect="1" noChangeArrowheads="1"/>
          </p:cNvPicPr>
          <p:nvPr/>
        </p:nvPicPr>
        <p:blipFill>
          <a:blip r:embed="rId4" cstate="print"/>
          <a:srcRect/>
          <a:stretch>
            <a:fillRect/>
          </a:stretch>
        </p:blipFill>
        <p:spPr bwMode="auto">
          <a:xfrm>
            <a:off x="827584" y="404664"/>
            <a:ext cx="350332" cy="641596"/>
          </a:xfrm>
          <a:prstGeom prst="rect">
            <a:avLst/>
          </a:prstGeom>
          <a:noFill/>
        </p:spPr>
      </p:pic>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0"/>
            <a:ext cx="8229600" cy="548680"/>
          </a:xfrm>
        </p:spPr>
        <p:txBody>
          <a:bodyPr>
            <a:noAutofit/>
          </a:bodyPr>
          <a:lstStyle/>
          <a:p>
            <a:r>
              <a:rPr lang="ru-RU" sz="3200" b="1" i="1" dirty="0" smtClean="0">
                <a:solidFill>
                  <a:srgbClr val="FF0000"/>
                </a:solidFill>
                <a:latin typeface="Times New Roman" pitchFamily="18" charset="0"/>
                <a:cs typeface="Times New Roman" pitchFamily="18" charset="0"/>
              </a:rPr>
              <a:t>Улицы, носящие имя Героини, в России</a:t>
            </a:r>
            <a:endParaRPr lang="ru-RU" sz="3200" b="1" i="1" dirty="0">
              <a:solidFill>
                <a:srgbClr val="FF0000"/>
              </a:solidFill>
              <a:latin typeface="Times New Roman" pitchFamily="18" charset="0"/>
              <a:cs typeface="Times New Roman" pitchFamily="18" charset="0"/>
            </a:endParaRPr>
          </a:p>
        </p:txBody>
      </p:sp>
      <p:sp>
        <p:nvSpPr>
          <p:cNvPr id="3" name="Содержимое 2"/>
          <p:cNvSpPr>
            <a:spLocks noGrp="1"/>
          </p:cNvSpPr>
          <p:nvPr>
            <p:ph idx="1"/>
          </p:nvPr>
        </p:nvSpPr>
        <p:spPr>
          <a:xfrm>
            <a:off x="179512" y="620688"/>
            <a:ext cx="8784976" cy="7704856"/>
          </a:xfrm>
        </p:spPr>
        <p:txBody>
          <a:bodyPr>
            <a:noAutofit/>
          </a:bodyPr>
          <a:lstStyle/>
          <a:p>
            <a:pPr>
              <a:buNone/>
            </a:pPr>
            <a:r>
              <a:rPr lang="ru-RU" sz="1600" b="1" i="1" dirty="0" smtClean="0">
                <a:solidFill>
                  <a:srgbClr val="002060"/>
                </a:solidFill>
                <a:latin typeface="Times New Roman" pitchFamily="18" charset="0"/>
                <a:cs typeface="Times New Roman" pitchFamily="18" charset="0"/>
              </a:rPr>
              <a:t>       Улица Зои Космодемьянской — улица в городе Орле. </a:t>
            </a:r>
          </a:p>
          <a:p>
            <a:r>
              <a:rPr lang="ru-RU" sz="1600" b="1" i="1" dirty="0" smtClean="0">
                <a:solidFill>
                  <a:srgbClr val="002060"/>
                </a:solidFill>
                <a:latin typeface="Times New Roman" pitchFamily="18" charset="0"/>
                <a:cs typeface="Times New Roman" pitchFamily="18" charset="0"/>
              </a:rPr>
              <a:t>Улица Зои Космодемьянской — улица в Перми.</a:t>
            </a:r>
          </a:p>
          <a:p>
            <a:r>
              <a:rPr lang="ru-RU" sz="1600" b="1" i="1" dirty="0" smtClean="0">
                <a:solidFill>
                  <a:srgbClr val="002060"/>
                </a:solidFill>
                <a:latin typeface="Times New Roman" pitchFamily="18" charset="0"/>
                <a:cs typeface="Times New Roman" pitchFamily="18" charset="0"/>
              </a:rPr>
              <a:t>Улица Зои Космодемьянской — улица в городе Рыбинске.</a:t>
            </a:r>
          </a:p>
          <a:p>
            <a:r>
              <a:rPr lang="ru-RU" sz="1600" b="1" i="1" dirty="0" smtClean="0">
                <a:solidFill>
                  <a:srgbClr val="002060"/>
                </a:solidFill>
                <a:latin typeface="Times New Roman" pitchFamily="18" charset="0"/>
                <a:cs typeface="Times New Roman" pitchFamily="18" charset="0"/>
              </a:rPr>
              <a:t>Улица Зои Космодемьянской — улица в Салавате.</a:t>
            </a:r>
          </a:p>
          <a:p>
            <a:r>
              <a:rPr lang="ru-RU" sz="1600" b="1" i="1" dirty="0" smtClean="0">
                <a:solidFill>
                  <a:srgbClr val="002060"/>
                </a:solidFill>
                <a:latin typeface="Times New Roman" pitchFamily="18" charset="0"/>
                <a:cs typeface="Times New Roman" pitchFamily="18" charset="0"/>
              </a:rPr>
              <a:t>Улица Зои Космодемьянской — улица в городе Самаре.</a:t>
            </a:r>
          </a:p>
          <a:p>
            <a:r>
              <a:rPr lang="ru-RU" sz="1600" b="1" i="1" dirty="0" smtClean="0">
                <a:solidFill>
                  <a:srgbClr val="002060"/>
                </a:solidFill>
                <a:latin typeface="Times New Roman" pitchFamily="18" charset="0"/>
                <a:cs typeface="Times New Roman" pitchFamily="18" charset="0"/>
              </a:rPr>
              <a:t>Улица Зои Космодемьянской — улица в Санкт-Петербурге.</a:t>
            </a:r>
          </a:p>
          <a:p>
            <a:r>
              <a:rPr lang="ru-RU" sz="1600" b="1" i="1" dirty="0" smtClean="0">
                <a:solidFill>
                  <a:srgbClr val="002060"/>
                </a:solidFill>
                <a:latin typeface="Times New Roman" pitchFamily="18" charset="0"/>
                <a:cs typeface="Times New Roman" pitchFamily="18" charset="0"/>
              </a:rPr>
              <a:t>Улица Зои Космодемьянской — улица в Саратове.   </a:t>
            </a:r>
          </a:p>
          <a:p>
            <a:r>
              <a:rPr lang="ru-RU" sz="1600" b="1" i="1" dirty="0" smtClean="0">
                <a:solidFill>
                  <a:srgbClr val="002060"/>
                </a:solidFill>
                <a:latin typeface="Times New Roman" pitchFamily="18" charset="0"/>
                <a:cs typeface="Times New Roman" pitchFamily="18" charset="0"/>
              </a:rPr>
              <a:t>Улица Зои Космодемьянской — улица в Северодвинске.            Улица Зои Космодемьянской</a:t>
            </a:r>
          </a:p>
          <a:p>
            <a:r>
              <a:rPr lang="ru-RU" sz="1600" b="1" i="1" dirty="0" smtClean="0">
                <a:solidFill>
                  <a:srgbClr val="002060"/>
                </a:solidFill>
                <a:latin typeface="Times New Roman" pitchFamily="18" charset="0"/>
                <a:cs typeface="Times New Roman" pitchFamily="18" charset="0"/>
              </a:rPr>
              <a:t>Улица Зои Космодемьянской — улица в Сыктывкаре.                в Санкт-Петербурге</a:t>
            </a:r>
          </a:p>
          <a:p>
            <a:r>
              <a:rPr lang="ru-RU" sz="1600" b="1" i="1" dirty="0" smtClean="0">
                <a:solidFill>
                  <a:srgbClr val="002060"/>
                </a:solidFill>
                <a:latin typeface="Times New Roman" pitchFamily="18" charset="0"/>
                <a:cs typeface="Times New Roman" pitchFamily="18" charset="0"/>
              </a:rPr>
              <a:t>Улица Зои Космодемьянской — улица в Таганроге.</a:t>
            </a:r>
          </a:p>
          <a:p>
            <a:r>
              <a:rPr lang="ru-RU" sz="1600" b="1" i="1" dirty="0" smtClean="0">
                <a:solidFill>
                  <a:srgbClr val="002060"/>
                </a:solidFill>
                <a:latin typeface="Times New Roman" pitchFamily="18" charset="0"/>
                <a:cs typeface="Times New Roman" pitchFamily="18" charset="0"/>
              </a:rPr>
              <a:t>Улица Зои Космодемьянской — улица в Тамбове.</a:t>
            </a:r>
          </a:p>
          <a:p>
            <a:r>
              <a:rPr lang="ru-RU" sz="1600" b="1" i="1" dirty="0" smtClean="0">
                <a:solidFill>
                  <a:srgbClr val="002060"/>
                </a:solidFill>
                <a:latin typeface="Times New Roman" pitchFamily="18" charset="0"/>
                <a:cs typeface="Times New Roman" pitchFamily="18" charset="0"/>
              </a:rPr>
              <a:t>Улица Зои Космодемьянской — улица в Твери.</a:t>
            </a:r>
          </a:p>
          <a:p>
            <a:r>
              <a:rPr lang="ru-RU" sz="1600" b="1" i="1" dirty="0" smtClean="0">
                <a:solidFill>
                  <a:srgbClr val="002060"/>
                </a:solidFill>
                <a:latin typeface="Times New Roman" pitchFamily="18" charset="0"/>
                <a:cs typeface="Times New Roman" pitchFamily="18" charset="0"/>
              </a:rPr>
              <a:t>Улица Зои Космодемьянской — улица в Тольятти.</a:t>
            </a:r>
          </a:p>
          <a:p>
            <a:r>
              <a:rPr lang="ru-RU" sz="1600" b="1" i="1" dirty="0" smtClean="0">
                <a:solidFill>
                  <a:srgbClr val="002060"/>
                </a:solidFill>
                <a:latin typeface="Times New Roman" pitchFamily="18" charset="0"/>
                <a:cs typeface="Times New Roman" pitchFamily="18" charset="0"/>
              </a:rPr>
              <a:t>Улица Зои Космодемьянской — улица в городе Тюмени.</a:t>
            </a:r>
          </a:p>
          <a:p>
            <a:r>
              <a:rPr lang="ru-RU" sz="1600" b="1" i="1" dirty="0" smtClean="0">
                <a:solidFill>
                  <a:srgbClr val="002060"/>
                </a:solidFill>
                <a:latin typeface="Times New Roman" pitchFamily="18" charset="0"/>
                <a:cs typeface="Times New Roman" pitchFamily="18" charset="0"/>
              </a:rPr>
              <a:t>Улица Зои Космодемьянской — улица в городе Туле.</a:t>
            </a:r>
          </a:p>
          <a:p>
            <a:r>
              <a:rPr lang="ru-RU" sz="1600" b="1" i="1" dirty="0" smtClean="0">
                <a:solidFill>
                  <a:srgbClr val="002060"/>
                </a:solidFill>
                <a:latin typeface="Times New Roman" pitchFamily="18" charset="0"/>
                <a:cs typeface="Times New Roman" pitchFamily="18" charset="0"/>
              </a:rPr>
              <a:t>Улица Зои Космодемьянской — улица в Ульяновске.</a:t>
            </a:r>
          </a:p>
          <a:p>
            <a:r>
              <a:rPr lang="ru-RU" sz="1600" b="1" i="1" dirty="0" smtClean="0">
                <a:solidFill>
                  <a:srgbClr val="002060"/>
                </a:solidFill>
                <a:latin typeface="Times New Roman" pitchFamily="18" charset="0"/>
                <a:cs typeface="Times New Roman" pitchFamily="18" charset="0"/>
              </a:rPr>
              <a:t>Улица Зои Космодемьянской — улица в Усть-Лабинске.</a:t>
            </a:r>
          </a:p>
          <a:p>
            <a:r>
              <a:rPr lang="ru-RU" sz="1600" b="1" i="1" dirty="0" smtClean="0">
                <a:solidFill>
                  <a:srgbClr val="002060"/>
                </a:solidFill>
                <a:latin typeface="Times New Roman" pitchFamily="18" charset="0"/>
                <a:cs typeface="Times New Roman" pitchFamily="18" charset="0"/>
              </a:rPr>
              <a:t>Улица Зои Космодемьянской — улица в городе Уфе.</a:t>
            </a:r>
          </a:p>
          <a:p>
            <a:r>
              <a:rPr lang="ru-RU" sz="1600" b="1" i="1" dirty="0" smtClean="0">
                <a:solidFill>
                  <a:srgbClr val="002060"/>
                </a:solidFill>
                <a:latin typeface="Times New Roman" pitchFamily="18" charset="0"/>
                <a:cs typeface="Times New Roman" pitchFamily="18" charset="0"/>
              </a:rPr>
              <a:t>Улица Зои Космодемьянской — улица в городе Ярославле.</a:t>
            </a:r>
          </a:p>
          <a:p>
            <a:r>
              <a:rPr lang="ru-RU" sz="1600" b="1" i="1" dirty="0" smtClean="0">
                <a:solidFill>
                  <a:srgbClr val="002060"/>
                </a:solidFill>
                <a:latin typeface="Times New Roman" pitchFamily="18" charset="0"/>
                <a:cs typeface="Times New Roman" pitchFamily="18" charset="0"/>
              </a:rPr>
              <a:t>Улица Зои Космодемьянской — улица в городе Ясногорске.</a:t>
            </a:r>
          </a:p>
          <a:p>
            <a:r>
              <a:rPr lang="ru-RU" sz="1600" b="1" i="1" dirty="0" smtClean="0">
                <a:solidFill>
                  <a:srgbClr val="002060"/>
                </a:solidFill>
                <a:latin typeface="Times New Roman" pitchFamily="18" charset="0"/>
                <a:cs typeface="Times New Roman" pitchFamily="18" charset="0"/>
              </a:rPr>
              <a:t>Улица Зои Космодемьянской - улица в городе Каменске-Уральском</a:t>
            </a:r>
          </a:p>
          <a:p>
            <a:endParaRPr lang="ru-RU" sz="1600" b="1" i="1" dirty="0">
              <a:solidFill>
                <a:srgbClr val="002060"/>
              </a:solidFill>
            </a:endParaRPr>
          </a:p>
        </p:txBody>
      </p:sp>
      <p:pic>
        <p:nvPicPr>
          <p:cNvPr id="4" name="Picture 4" descr="http://izhig.ru/museum-izhmash/image/order-geroi-ussr.gif"/>
          <p:cNvPicPr>
            <a:picLocks noChangeAspect="1" noChangeArrowheads="1"/>
          </p:cNvPicPr>
          <p:nvPr/>
        </p:nvPicPr>
        <p:blipFill>
          <a:blip r:embed="rId2" cstate="print"/>
          <a:srcRect/>
          <a:stretch>
            <a:fillRect/>
          </a:stretch>
        </p:blipFill>
        <p:spPr bwMode="auto">
          <a:xfrm>
            <a:off x="107504" y="116632"/>
            <a:ext cx="432048" cy="576064"/>
          </a:xfrm>
          <a:prstGeom prst="rect">
            <a:avLst/>
          </a:prstGeom>
          <a:noFill/>
        </p:spPr>
      </p:pic>
      <p:pic>
        <p:nvPicPr>
          <p:cNvPr id="59393" name="Picture 1" descr="C:\Users\Acer\Desktop\ad7567d082ab99b9e15d4cfa16630713.jpg"/>
          <p:cNvPicPr>
            <a:picLocks noChangeAspect="1" noChangeArrowheads="1"/>
          </p:cNvPicPr>
          <p:nvPr/>
        </p:nvPicPr>
        <p:blipFill>
          <a:blip r:embed="rId3" cstate="print"/>
          <a:srcRect/>
          <a:stretch>
            <a:fillRect/>
          </a:stretch>
        </p:blipFill>
        <p:spPr bwMode="auto">
          <a:xfrm>
            <a:off x="6156176" y="773113"/>
            <a:ext cx="2592288" cy="1863799"/>
          </a:xfrm>
          <a:prstGeom prst="rect">
            <a:avLst/>
          </a:prstGeom>
          <a:noFill/>
        </p:spPr>
      </p:pic>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Autofit/>
          </a:bodyPr>
          <a:lstStyle/>
          <a:p>
            <a:r>
              <a:rPr lang="ru-RU" sz="3600" b="1" i="1" dirty="0" smtClean="0">
                <a:solidFill>
                  <a:srgbClr val="FF0000"/>
                </a:solidFill>
                <a:latin typeface="Times New Roman" pitchFamily="18" charset="0"/>
                <a:cs typeface="Times New Roman" pitchFamily="18" charset="0"/>
              </a:rPr>
              <a:t>В России 41 улица носит имя юной героини</a:t>
            </a:r>
            <a:endParaRPr lang="ru-RU" sz="3600" b="1" i="1" dirty="0">
              <a:solidFill>
                <a:srgbClr val="FF0000"/>
              </a:solidFill>
              <a:latin typeface="Times New Roman" pitchFamily="18" charset="0"/>
              <a:cs typeface="Times New Roman" pitchFamily="18" charset="0"/>
            </a:endParaRPr>
          </a:p>
        </p:txBody>
      </p:sp>
      <p:pic>
        <p:nvPicPr>
          <p:cNvPr id="98306" name="Picture 2" descr="https://im3-tub-ru.yandex.net/i?id=3134b25c29a7945a690de6bb3425acdc&amp;n=24"/>
          <p:cNvPicPr>
            <a:picLocks noChangeAspect="1" noChangeArrowheads="1"/>
          </p:cNvPicPr>
          <p:nvPr/>
        </p:nvPicPr>
        <p:blipFill>
          <a:blip r:embed="rId2" cstate="print"/>
          <a:srcRect/>
          <a:stretch>
            <a:fillRect/>
          </a:stretch>
        </p:blipFill>
        <p:spPr bwMode="auto">
          <a:xfrm>
            <a:off x="179512" y="1628800"/>
            <a:ext cx="3096345" cy="4032448"/>
          </a:xfrm>
          <a:prstGeom prst="rect">
            <a:avLst/>
          </a:prstGeom>
          <a:noFill/>
        </p:spPr>
      </p:pic>
      <p:sp>
        <p:nvSpPr>
          <p:cNvPr id="5" name="Прямоугольник 4"/>
          <p:cNvSpPr/>
          <p:nvPr/>
        </p:nvSpPr>
        <p:spPr>
          <a:xfrm>
            <a:off x="179512" y="5733256"/>
            <a:ext cx="3168352" cy="646331"/>
          </a:xfrm>
          <a:prstGeom prst="rect">
            <a:avLst/>
          </a:prstGeom>
        </p:spPr>
        <p:txBody>
          <a:bodyPr wrap="square">
            <a:spAutoFit/>
          </a:bodyPr>
          <a:lstStyle/>
          <a:p>
            <a:r>
              <a:rPr lang="ru-RU" b="1" i="1" dirty="0" smtClean="0">
                <a:solidFill>
                  <a:srgbClr val="002060"/>
                </a:solidFill>
                <a:latin typeface="Times New Roman" pitchFamily="18" charset="0"/>
                <a:cs typeface="Times New Roman" pitchFamily="18" charset="0"/>
              </a:rPr>
              <a:t>Первоуральск, Зои Космодемьянской улица </a:t>
            </a:r>
          </a:p>
        </p:txBody>
      </p:sp>
      <p:pic>
        <p:nvPicPr>
          <p:cNvPr id="98309" name="Picture 5" descr="C:\Users\Acer\Desktop\pp8OoAl5QkA-300x200.jpg"/>
          <p:cNvPicPr>
            <a:picLocks noChangeAspect="1" noChangeArrowheads="1"/>
          </p:cNvPicPr>
          <p:nvPr/>
        </p:nvPicPr>
        <p:blipFill>
          <a:blip r:embed="rId3" cstate="print"/>
          <a:srcRect/>
          <a:stretch>
            <a:fillRect/>
          </a:stretch>
        </p:blipFill>
        <p:spPr bwMode="auto">
          <a:xfrm>
            <a:off x="3241674" y="2005012"/>
            <a:ext cx="3994621" cy="3872260"/>
          </a:xfrm>
          <a:prstGeom prst="rect">
            <a:avLst/>
          </a:prstGeom>
          <a:noFill/>
        </p:spPr>
      </p:pic>
      <p:pic>
        <p:nvPicPr>
          <p:cNvPr id="98310" name="Picture 6" descr="C:\Users\Acer\Desktop\30782490.jpg"/>
          <p:cNvPicPr>
            <a:picLocks noChangeAspect="1" noChangeArrowheads="1"/>
          </p:cNvPicPr>
          <p:nvPr/>
        </p:nvPicPr>
        <p:blipFill>
          <a:blip r:embed="rId4" cstate="print"/>
          <a:srcRect/>
          <a:stretch>
            <a:fillRect/>
          </a:stretch>
        </p:blipFill>
        <p:spPr bwMode="auto">
          <a:xfrm>
            <a:off x="5784850" y="1697038"/>
            <a:ext cx="3179638" cy="3964210"/>
          </a:xfrm>
          <a:prstGeom prst="rect">
            <a:avLst/>
          </a:prstGeom>
          <a:noFill/>
        </p:spPr>
      </p:pic>
      <p:sp>
        <p:nvSpPr>
          <p:cNvPr id="11" name="Прямоугольник 10"/>
          <p:cNvSpPr/>
          <p:nvPr/>
        </p:nvSpPr>
        <p:spPr>
          <a:xfrm>
            <a:off x="6228184" y="5661248"/>
            <a:ext cx="2736304" cy="923330"/>
          </a:xfrm>
          <a:prstGeom prst="rect">
            <a:avLst/>
          </a:prstGeom>
        </p:spPr>
        <p:txBody>
          <a:bodyPr wrap="square">
            <a:spAutoFit/>
          </a:bodyPr>
          <a:lstStyle/>
          <a:p>
            <a:pPr algn="ctr"/>
            <a:r>
              <a:rPr lang="ru-RU" b="1" i="1" dirty="0" smtClean="0">
                <a:solidFill>
                  <a:srgbClr val="002060"/>
                </a:solidFill>
                <a:latin typeface="Times New Roman" pitchFamily="18" charset="0"/>
                <a:cs typeface="Times New Roman" pitchFamily="18" charset="0"/>
              </a:rPr>
              <a:t>Москва. Улица Зои и Александра Космодемьянских</a:t>
            </a:r>
            <a:endParaRPr lang="ru-RU" b="1" i="1" dirty="0">
              <a:solidFill>
                <a:srgbClr val="002060"/>
              </a:solidFill>
              <a:latin typeface="Times New Roman" pitchFamily="18" charset="0"/>
              <a:cs typeface="Times New Roman" pitchFamily="18" charset="0"/>
            </a:endParaRPr>
          </a:p>
        </p:txBody>
      </p:sp>
      <p:sp>
        <p:nvSpPr>
          <p:cNvPr id="13" name="Прямоугольник 12"/>
          <p:cNvSpPr/>
          <p:nvPr/>
        </p:nvSpPr>
        <p:spPr>
          <a:xfrm>
            <a:off x="3275855" y="5733256"/>
            <a:ext cx="2664297" cy="646331"/>
          </a:xfrm>
          <a:prstGeom prst="rect">
            <a:avLst/>
          </a:prstGeom>
        </p:spPr>
        <p:txBody>
          <a:bodyPr wrap="square">
            <a:spAutoFit/>
          </a:bodyPr>
          <a:lstStyle/>
          <a:p>
            <a:pPr algn="ctr"/>
            <a:r>
              <a:rPr lang="ru-RU" b="1" i="1" dirty="0" smtClean="0">
                <a:solidFill>
                  <a:srgbClr val="002060"/>
                </a:solidFill>
                <a:latin typeface="Times New Roman" pitchFamily="18" charset="0"/>
                <a:cs typeface="Times New Roman" pitchFamily="18" charset="0"/>
              </a:rPr>
              <a:t>Мурманск. Сквер Зои Космодемьянской</a:t>
            </a:r>
            <a:endParaRPr lang="ru-RU" b="1" i="1" dirty="0">
              <a:solidFill>
                <a:srgbClr val="002060"/>
              </a:solidFill>
              <a:latin typeface="Times New Roman" pitchFamily="18" charset="0"/>
              <a:cs typeface="Times New Roman" pitchFamily="18" charset="0"/>
            </a:endParaRPr>
          </a:p>
        </p:txBody>
      </p:sp>
      <p:pic>
        <p:nvPicPr>
          <p:cNvPr id="14" name="Picture 4" descr="http://izhig.ru/museum-izhmash/image/order-geroi-ussr.gif"/>
          <p:cNvPicPr>
            <a:picLocks noChangeAspect="1" noChangeArrowheads="1"/>
          </p:cNvPicPr>
          <p:nvPr/>
        </p:nvPicPr>
        <p:blipFill>
          <a:blip r:embed="rId5" cstate="print"/>
          <a:srcRect/>
          <a:stretch>
            <a:fillRect/>
          </a:stretch>
        </p:blipFill>
        <p:spPr bwMode="auto">
          <a:xfrm flipH="1">
            <a:off x="179512" y="188640"/>
            <a:ext cx="648072" cy="857620"/>
          </a:xfrm>
          <a:prstGeom prst="rect">
            <a:avLst/>
          </a:prstGeom>
          <a:noFill/>
        </p:spPr>
      </p:pic>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Autofit/>
          </a:bodyPr>
          <a:lstStyle/>
          <a:p>
            <a:r>
              <a:rPr lang="ru-RU" sz="2800" b="1" i="1" dirty="0" smtClean="0">
                <a:solidFill>
                  <a:srgbClr val="FF0000"/>
                </a:solidFill>
                <a:latin typeface="Times New Roman" pitchFamily="18" charset="0"/>
                <a:cs typeface="Times New Roman" pitchFamily="18" charset="0"/>
              </a:rPr>
              <a:t>Улица Зои Космодемьянской —в различных населённых пунктах государств бывшего СССР</a:t>
            </a:r>
            <a:endParaRPr lang="ru-RU" sz="2800" dirty="0">
              <a:solidFill>
                <a:srgbClr val="FF0000"/>
              </a:solidFill>
            </a:endParaRPr>
          </a:p>
        </p:txBody>
      </p:sp>
      <p:sp>
        <p:nvSpPr>
          <p:cNvPr id="3" name="Содержимое 2"/>
          <p:cNvSpPr>
            <a:spLocks noGrp="1"/>
          </p:cNvSpPr>
          <p:nvPr>
            <p:ph idx="1"/>
          </p:nvPr>
        </p:nvSpPr>
        <p:spPr>
          <a:xfrm>
            <a:off x="0" y="1340768"/>
            <a:ext cx="5868144" cy="5184576"/>
          </a:xfrm>
        </p:spPr>
        <p:txBody>
          <a:bodyPr>
            <a:noAutofit/>
          </a:bodyPr>
          <a:lstStyle/>
          <a:p>
            <a:pPr>
              <a:buNone/>
            </a:pPr>
            <a:r>
              <a:rPr lang="ru-RU" sz="1600" b="1" i="1" dirty="0" smtClean="0">
                <a:solidFill>
                  <a:srgbClr val="002060"/>
                </a:solidFill>
                <a:latin typeface="Times New Roman" pitchFamily="18" charset="0"/>
                <a:cs typeface="Times New Roman" pitchFamily="18" charset="0"/>
              </a:rPr>
              <a:t>       </a:t>
            </a:r>
            <a:r>
              <a:rPr lang="ru-RU" sz="1600" b="1" i="1" u="sng" dirty="0" smtClean="0">
                <a:solidFill>
                  <a:srgbClr val="002060"/>
                </a:solidFill>
                <a:latin typeface="Times New Roman" pitchFamily="18" charset="0"/>
                <a:cs typeface="Times New Roman" pitchFamily="18" charset="0"/>
              </a:rPr>
              <a:t>Белоруссия</a:t>
            </a:r>
          </a:p>
          <a:p>
            <a:r>
              <a:rPr lang="ru-RU" sz="1600" b="1" i="1" dirty="0" smtClean="0">
                <a:solidFill>
                  <a:srgbClr val="002060"/>
                </a:solidFill>
                <a:latin typeface="Times New Roman" pitchFamily="18" charset="0"/>
                <a:cs typeface="Times New Roman" pitchFamily="18" charset="0"/>
              </a:rPr>
              <a:t>Улица Зои Космодемьянской — улица в городе Барановичах.</a:t>
            </a:r>
          </a:p>
          <a:p>
            <a:r>
              <a:rPr lang="ru-RU" sz="1600" b="1" i="1" dirty="0" smtClean="0">
                <a:solidFill>
                  <a:srgbClr val="002060"/>
                </a:solidFill>
                <a:latin typeface="Times New Roman" pitchFamily="18" charset="0"/>
                <a:cs typeface="Times New Roman" pitchFamily="18" charset="0"/>
              </a:rPr>
              <a:t>Улица Зои Космодемьянской — улица в Гомеле.</a:t>
            </a:r>
          </a:p>
          <a:p>
            <a:r>
              <a:rPr lang="ru-RU" sz="1600" b="1" i="1" dirty="0" smtClean="0">
                <a:solidFill>
                  <a:srgbClr val="002060"/>
                </a:solidFill>
                <a:latin typeface="Times New Roman" pitchFamily="18" charset="0"/>
                <a:cs typeface="Times New Roman" pitchFamily="18" charset="0"/>
              </a:rPr>
              <a:t>Улица Зои Космодемьянской — улица в Орше.</a:t>
            </a:r>
          </a:p>
          <a:p>
            <a:r>
              <a:rPr lang="ru-RU" sz="1600" b="1" i="1" dirty="0" smtClean="0">
                <a:solidFill>
                  <a:srgbClr val="002060"/>
                </a:solidFill>
                <a:latin typeface="Times New Roman" pitchFamily="18" charset="0"/>
                <a:cs typeface="Times New Roman" pitchFamily="18" charset="0"/>
              </a:rPr>
              <a:t>Казахстан</a:t>
            </a:r>
          </a:p>
          <a:p>
            <a:r>
              <a:rPr lang="ru-RU" sz="1600" b="1" i="1" dirty="0" smtClean="0">
                <a:solidFill>
                  <a:srgbClr val="002060"/>
                </a:solidFill>
                <a:latin typeface="Times New Roman" pitchFamily="18" charset="0"/>
                <a:cs typeface="Times New Roman" pitchFamily="18" charset="0"/>
              </a:rPr>
              <a:t>Улица Зои Космодемьянской — улица в </a:t>
            </a:r>
            <a:r>
              <a:rPr lang="ru-RU" sz="1600" b="1" i="1" dirty="0" err="1" smtClean="0">
                <a:solidFill>
                  <a:srgbClr val="002060"/>
                </a:solidFill>
                <a:latin typeface="Times New Roman" pitchFamily="18" charset="0"/>
                <a:cs typeface="Times New Roman" pitchFamily="18" charset="0"/>
              </a:rPr>
              <a:t>Актобе</a:t>
            </a:r>
            <a:r>
              <a:rPr lang="ru-RU" sz="1600" b="1" i="1" dirty="0" smtClean="0">
                <a:solidFill>
                  <a:srgbClr val="002060"/>
                </a:solidFill>
                <a:latin typeface="Times New Roman" pitchFamily="18" charset="0"/>
                <a:cs typeface="Times New Roman" pitchFamily="18" charset="0"/>
              </a:rPr>
              <a:t>.</a:t>
            </a:r>
          </a:p>
          <a:p>
            <a:r>
              <a:rPr lang="ru-RU" sz="1600" b="1" i="1" u="sng" dirty="0" smtClean="0">
                <a:solidFill>
                  <a:srgbClr val="002060"/>
                </a:solidFill>
                <a:latin typeface="Times New Roman" pitchFamily="18" charset="0"/>
                <a:cs typeface="Times New Roman" pitchFamily="18" charset="0"/>
              </a:rPr>
              <a:t>Молдавия</a:t>
            </a:r>
          </a:p>
          <a:p>
            <a:r>
              <a:rPr lang="ru-RU" sz="1600" b="1" i="1" dirty="0" smtClean="0">
                <a:solidFill>
                  <a:srgbClr val="002060"/>
                </a:solidFill>
                <a:latin typeface="Times New Roman" pitchFamily="18" charset="0"/>
                <a:cs typeface="Times New Roman" pitchFamily="18" charset="0"/>
              </a:rPr>
              <a:t>Улица Зои Космодемьянской — улица в Бендерах.</a:t>
            </a:r>
          </a:p>
          <a:p>
            <a:r>
              <a:rPr lang="ru-RU" sz="1600" b="1" i="1" dirty="0" smtClean="0">
                <a:solidFill>
                  <a:srgbClr val="002060"/>
                </a:solidFill>
                <a:latin typeface="Times New Roman" pitchFamily="18" charset="0"/>
                <a:cs typeface="Times New Roman" pitchFamily="18" charset="0"/>
              </a:rPr>
              <a:t>Улица Зои Космодемьянской — улица в Новых Аненах.</a:t>
            </a:r>
          </a:p>
          <a:p>
            <a:r>
              <a:rPr lang="ru-RU" sz="1600" b="1" i="1" u="sng" dirty="0" smtClean="0">
                <a:solidFill>
                  <a:srgbClr val="002060"/>
                </a:solidFill>
                <a:latin typeface="Times New Roman" pitchFamily="18" charset="0"/>
                <a:cs typeface="Times New Roman" pitchFamily="18" charset="0"/>
              </a:rPr>
              <a:t>Украина </a:t>
            </a:r>
          </a:p>
          <a:p>
            <a:r>
              <a:rPr lang="ru-RU" sz="1600" b="1" i="1" dirty="0" smtClean="0">
                <a:solidFill>
                  <a:srgbClr val="002060"/>
                </a:solidFill>
                <a:latin typeface="Times New Roman" pitchFamily="18" charset="0"/>
                <a:cs typeface="Times New Roman" pitchFamily="18" charset="0"/>
              </a:rPr>
              <a:t>Улица Зои Космодемьянской — улица в Виннице.</a:t>
            </a:r>
          </a:p>
          <a:p>
            <a:r>
              <a:rPr lang="ru-RU" sz="1600" b="1" i="1" dirty="0" smtClean="0">
                <a:solidFill>
                  <a:srgbClr val="002060"/>
                </a:solidFill>
                <a:latin typeface="Times New Roman" pitchFamily="18" charset="0"/>
                <a:cs typeface="Times New Roman" pitchFamily="18" charset="0"/>
              </a:rPr>
              <a:t>Улица Зои Космодемьянской — улица в Днепропетровске.</a:t>
            </a:r>
          </a:p>
          <a:p>
            <a:r>
              <a:rPr lang="ru-RU" sz="1600" b="1" i="1" dirty="0" smtClean="0">
                <a:solidFill>
                  <a:srgbClr val="002060"/>
                </a:solidFill>
                <a:latin typeface="Times New Roman" pitchFamily="18" charset="0"/>
                <a:cs typeface="Times New Roman" pitchFamily="18" charset="0"/>
              </a:rPr>
              <a:t>Улица Зои Космодемьянской — улица в Запорожье.</a:t>
            </a:r>
          </a:p>
          <a:p>
            <a:r>
              <a:rPr lang="ru-RU" sz="1600" b="1" i="1" dirty="0" smtClean="0">
                <a:solidFill>
                  <a:srgbClr val="002060"/>
                </a:solidFill>
                <a:latin typeface="Times New Roman" pitchFamily="18" charset="0"/>
                <a:cs typeface="Times New Roman" pitchFamily="18" charset="0"/>
              </a:rPr>
              <a:t>Улица Зои Космодемьянской — улица в Киеве. </a:t>
            </a:r>
          </a:p>
          <a:p>
            <a:r>
              <a:rPr lang="ru-RU" sz="1600" b="1" i="1" dirty="0" smtClean="0">
                <a:solidFill>
                  <a:srgbClr val="002060"/>
                </a:solidFill>
                <a:latin typeface="Times New Roman" pitchFamily="18" charset="0"/>
                <a:cs typeface="Times New Roman" pitchFamily="18" charset="0"/>
              </a:rPr>
              <a:t>Улица Зои Космодемьянской — улица в городе Коростене.</a:t>
            </a:r>
          </a:p>
          <a:p>
            <a:r>
              <a:rPr lang="ru-RU" sz="1600" b="1" i="1" dirty="0" smtClean="0">
                <a:solidFill>
                  <a:srgbClr val="002060"/>
                </a:solidFill>
                <a:latin typeface="Times New Roman" pitchFamily="18" charset="0"/>
                <a:cs typeface="Times New Roman" pitchFamily="18" charset="0"/>
              </a:rPr>
              <a:t>Улица Зои Космодемьянской — улица в Одессе.</a:t>
            </a:r>
          </a:p>
          <a:p>
            <a:r>
              <a:rPr lang="ru-RU" sz="1600" b="1" i="1" dirty="0" smtClean="0">
                <a:solidFill>
                  <a:srgbClr val="002060"/>
                </a:solidFill>
                <a:latin typeface="Times New Roman" pitchFamily="18" charset="0"/>
                <a:cs typeface="Times New Roman" pitchFamily="18" charset="0"/>
              </a:rPr>
              <a:t>Улица Зои Космодемьянской — улица в городе Полтаве.</a:t>
            </a:r>
          </a:p>
          <a:p>
            <a:endParaRPr lang="ru-RU" sz="1400" b="1" i="1" dirty="0" smtClean="0">
              <a:solidFill>
                <a:srgbClr val="002060"/>
              </a:solidFill>
              <a:latin typeface="Times New Roman" pitchFamily="18" charset="0"/>
              <a:cs typeface="Times New Roman" pitchFamily="18" charset="0"/>
            </a:endParaRPr>
          </a:p>
          <a:p>
            <a:r>
              <a:rPr lang="ru-RU" sz="1400" b="1" i="1" dirty="0" smtClean="0">
                <a:latin typeface="Times New Roman" pitchFamily="18" charset="0"/>
                <a:cs typeface="Times New Roman" pitchFamily="18" charset="0"/>
              </a:rPr>
              <a:t> </a:t>
            </a:r>
            <a:endParaRPr lang="ru-RU" sz="1400" b="1" i="1" dirty="0" smtClean="0">
              <a:solidFill>
                <a:srgbClr val="002060"/>
              </a:solidFill>
            </a:endParaRPr>
          </a:p>
          <a:p>
            <a:endParaRPr lang="ru-RU" sz="1400" b="1" i="1" u="sng" dirty="0" smtClean="0">
              <a:solidFill>
                <a:srgbClr val="002060"/>
              </a:solidFill>
              <a:latin typeface="Times New Roman" pitchFamily="18" charset="0"/>
              <a:cs typeface="Times New Roman" pitchFamily="18" charset="0"/>
            </a:endParaRPr>
          </a:p>
        </p:txBody>
      </p:sp>
      <p:pic>
        <p:nvPicPr>
          <p:cNvPr id="6" name="Picture 4" descr="http://izhig.ru/museum-izhmash/image/order-geroi-ussr.gif"/>
          <p:cNvPicPr>
            <a:picLocks noChangeAspect="1" noChangeArrowheads="1"/>
          </p:cNvPicPr>
          <p:nvPr/>
        </p:nvPicPr>
        <p:blipFill>
          <a:blip r:embed="rId2" cstate="print"/>
          <a:srcRect/>
          <a:stretch>
            <a:fillRect/>
          </a:stretch>
        </p:blipFill>
        <p:spPr bwMode="auto">
          <a:xfrm>
            <a:off x="251520" y="260648"/>
            <a:ext cx="576064" cy="785612"/>
          </a:xfrm>
          <a:prstGeom prst="rect">
            <a:avLst/>
          </a:prstGeom>
          <a:noFill/>
        </p:spPr>
      </p:pic>
      <p:pic>
        <p:nvPicPr>
          <p:cNvPr id="46081" name="Picture 1" descr="C:\Users\Acer\Desktop\s2N15281t.jpg"/>
          <p:cNvPicPr>
            <a:picLocks noChangeAspect="1" noChangeArrowheads="1"/>
          </p:cNvPicPr>
          <p:nvPr/>
        </p:nvPicPr>
        <p:blipFill>
          <a:blip r:embed="rId3" cstate="print"/>
          <a:srcRect/>
          <a:stretch>
            <a:fillRect/>
          </a:stretch>
        </p:blipFill>
        <p:spPr bwMode="auto">
          <a:xfrm>
            <a:off x="5076056" y="1412776"/>
            <a:ext cx="3744416" cy="2232248"/>
          </a:xfrm>
          <a:prstGeom prst="rect">
            <a:avLst/>
          </a:prstGeom>
          <a:noFill/>
        </p:spPr>
      </p:pic>
      <p:sp>
        <p:nvSpPr>
          <p:cNvPr id="7" name="Прямоугольник 6"/>
          <p:cNvSpPr/>
          <p:nvPr/>
        </p:nvSpPr>
        <p:spPr>
          <a:xfrm>
            <a:off x="5580112" y="3645023"/>
            <a:ext cx="3024336" cy="584775"/>
          </a:xfrm>
          <a:prstGeom prst="rect">
            <a:avLst/>
          </a:prstGeom>
        </p:spPr>
        <p:txBody>
          <a:bodyPr wrap="square">
            <a:spAutoFit/>
          </a:bodyPr>
          <a:lstStyle/>
          <a:p>
            <a:pPr algn="ctr"/>
            <a:r>
              <a:rPr lang="ru-RU" sz="1600" b="1" i="1" dirty="0" smtClean="0">
                <a:solidFill>
                  <a:srgbClr val="002060"/>
                </a:solidFill>
                <a:latin typeface="Times New Roman" pitchFamily="18" charset="0"/>
                <a:cs typeface="Times New Roman" pitchFamily="18" charset="0"/>
              </a:rPr>
              <a:t>Улица Зои Космодемьянской — улица в городе Барановичах</a:t>
            </a:r>
            <a:endParaRPr lang="ru-RU" sz="1600" dirty="0"/>
          </a:p>
        </p:txBody>
      </p:sp>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116632"/>
            <a:ext cx="8229600" cy="360040"/>
          </a:xfrm>
        </p:spPr>
        <p:txBody>
          <a:bodyPr>
            <a:normAutofit fontScale="90000"/>
          </a:bodyPr>
          <a:lstStyle/>
          <a:p>
            <a:r>
              <a:rPr lang="ru-RU" sz="3600" b="1" i="1" dirty="0" smtClean="0">
                <a:solidFill>
                  <a:srgbClr val="FF0000"/>
                </a:solidFill>
                <a:latin typeface="Times New Roman" pitchFamily="18" charset="0"/>
                <a:cs typeface="Times New Roman" pitchFamily="18" charset="0"/>
              </a:rPr>
              <a:t>Именем Зои названы…</a:t>
            </a:r>
            <a:endParaRPr lang="ru-RU" sz="3600" b="1" i="1" dirty="0">
              <a:solidFill>
                <a:srgbClr val="FF0000"/>
              </a:solidFill>
              <a:latin typeface="Times New Roman" pitchFamily="18" charset="0"/>
              <a:cs typeface="Times New Roman" pitchFamily="18" charset="0"/>
            </a:endParaRPr>
          </a:p>
        </p:txBody>
      </p:sp>
      <p:sp>
        <p:nvSpPr>
          <p:cNvPr id="3" name="Содержимое 2"/>
          <p:cNvSpPr>
            <a:spLocks noGrp="1"/>
          </p:cNvSpPr>
          <p:nvPr>
            <p:ph idx="1"/>
          </p:nvPr>
        </p:nvSpPr>
        <p:spPr>
          <a:xfrm>
            <a:off x="0" y="836712"/>
            <a:ext cx="8964488" cy="5832648"/>
          </a:xfrm>
        </p:spPr>
        <p:txBody>
          <a:bodyPr>
            <a:noAutofit/>
          </a:bodyPr>
          <a:lstStyle/>
          <a:p>
            <a:r>
              <a:rPr lang="ru-RU" sz="1800" b="1" i="1" dirty="0" smtClean="0">
                <a:solidFill>
                  <a:srgbClr val="002060"/>
                </a:solidFill>
                <a:latin typeface="Times New Roman" pitchFamily="18" charset="0"/>
                <a:cs typeface="Times New Roman" pitchFamily="18" charset="0"/>
              </a:rPr>
              <a:t>В честь Зои Космодемьянской названо множество объектов:</a:t>
            </a:r>
          </a:p>
          <a:p>
            <a:r>
              <a:rPr lang="ru-RU" sz="1800" b="1" i="1" dirty="0" smtClean="0">
                <a:solidFill>
                  <a:srgbClr val="002060"/>
                </a:solidFill>
                <a:latin typeface="Times New Roman" pitchFamily="18" charset="0"/>
                <a:cs typeface="Times New Roman" pitchFamily="18" charset="0"/>
              </a:rPr>
              <a:t>астероиды № 1793 «Зоя» и № 2072 «Космодемьянская»)</a:t>
            </a:r>
          </a:p>
          <a:p>
            <a:r>
              <a:rPr lang="ru-RU" sz="1800" b="1" i="1" dirty="0" smtClean="0">
                <a:solidFill>
                  <a:srgbClr val="002060"/>
                </a:solidFill>
                <a:latin typeface="Times New Roman" pitchFamily="18" charset="0"/>
                <a:cs typeface="Times New Roman" pitchFamily="18" charset="0"/>
              </a:rPr>
              <a:t>Пик в Заилийском Алатау 4108 метров</a:t>
            </a:r>
          </a:p>
          <a:p>
            <a:r>
              <a:rPr lang="ru-RU" sz="1800" b="1" i="1" dirty="0" smtClean="0">
                <a:solidFill>
                  <a:srgbClr val="002060"/>
                </a:solidFill>
                <a:latin typeface="Times New Roman" pitchFamily="18" charset="0"/>
                <a:cs typeface="Times New Roman" pitchFamily="18" charset="0"/>
              </a:rPr>
              <a:t>посёлок Космодемьянский в Московской области, Рузского района, и Космодемьянская средняя общеобразовательная школа.</a:t>
            </a:r>
          </a:p>
          <a:p>
            <a:r>
              <a:rPr lang="ru-RU" sz="1800" b="1" i="1" dirty="0" smtClean="0">
                <a:solidFill>
                  <a:srgbClr val="002060"/>
                </a:solidFill>
                <a:latin typeface="Times New Roman" pitchFamily="18" charset="0"/>
                <a:cs typeface="Times New Roman" pitchFamily="18" charset="0"/>
              </a:rPr>
              <a:t>В Воркуте имя Зои Космодемьянской носит судно Министерства морского флота, танкер.</a:t>
            </a:r>
          </a:p>
          <a:p>
            <a:r>
              <a:rPr lang="ru-RU" sz="1800" b="1" i="1" dirty="0" smtClean="0">
                <a:solidFill>
                  <a:srgbClr val="002060"/>
                </a:solidFill>
                <a:latin typeface="Times New Roman" pitchFamily="18" charset="0"/>
                <a:cs typeface="Times New Roman" pitchFamily="18" charset="0"/>
              </a:rPr>
              <a:t>В Днепропетровске — восьмилетняя школа № 48 (ныне СШ № 48). В этой школе учились певец Иосиф Кобзон, поэты Игорь </a:t>
            </a:r>
            <a:r>
              <a:rPr lang="ru-RU" sz="1800" b="1" i="1" dirty="0" err="1" smtClean="0">
                <a:solidFill>
                  <a:srgbClr val="002060"/>
                </a:solidFill>
                <a:latin typeface="Times New Roman" pitchFamily="18" charset="0"/>
                <a:cs typeface="Times New Roman" pitchFamily="18" charset="0"/>
              </a:rPr>
              <a:t>Пуппо</a:t>
            </a:r>
            <a:r>
              <a:rPr lang="ru-RU" sz="1800" b="1" i="1" dirty="0" smtClean="0">
                <a:solidFill>
                  <a:srgbClr val="002060"/>
                </a:solidFill>
                <a:latin typeface="Times New Roman" pitchFamily="18" charset="0"/>
                <a:cs typeface="Times New Roman" pitchFamily="18" charset="0"/>
              </a:rPr>
              <a:t> и Олег Климов.</a:t>
            </a:r>
          </a:p>
          <a:p>
            <a:r>
              <a:rPr lang="ru-RU" sz="1800" b="1" i="1" dirty="0" smtClean="0">
                <a:solidFill>
                  <a:srgbClr val="002060"/>
                </a:solidFill>
                <a:latin typeface="Times New Roman" pitchFamily="18" charset="0"/>
                <a:cs typeface="Times New Roman" pitchFamily="18" charset="0"/>
              </a:rPr>
              <a:t>электропоезд ЭД2Т-0041 (приписан к депо Александров).</a:t>
            </a:r>
          </a:p>
          <a:p>
            <a:pPr>
              <a:buNone/>
            </a:pPr>
            <a:r>
              <a:rPr lang="ru-RU" sz="1800" b="1" i="1" dirty="0" smtClean="0">
                <a:solidFill>
                  <a:srgbClr val="002060"/>
                </a:solidFill>
                <a:latin typeface="Times New Roman" pitchFamily="18" charset="0"/>
                <a:cs typeface="Times New Roman" pitchFamily="18" charset="0"/>
              </a:rPr>
              <a:t>      детские библиотеки в Новосибирске и Красноярске.</a:t>
            </a:r>
          </a:p>
          <a:p>
            <a:r>
              <a:rPr lang="ru-RU" sz="1800" b="1" i="1" dirty="0" smtClean="0">
                <a:solidFill>
                  <a:srgbClr val="002060"/>
                </a:solidFill>
                <a:latin typeface="Times New Roman" pitchFamily="18" charset="0"/>
                <a:cs typeface="Times New Roman" pitchFamily="18" charset="0"/>
              </a:rPr>
              <a:t>детский лагерь имени Зои Космодемьянской в городе Каменск-Шахтинский, </a:t>
            </a:r>
          </a:p>
          <a:p>
            <a:r>
              <a:rPr lang="ru-RU" sz="1800" b="1" i="1" dirty="0" smtClean="0">
                <a:solidFill>
                  <a:srgbClr val="002060"/>
                </a:solidFill>
                <a:latin typeface="Times New Roman" pitchFamily="18" charset="0"/>
                <a:cs typeface="Times New Roman" pitchFamily="18" charset="0"/>
              </a:rPr>
              <a:t>лагерь им. Зои Космодемьянской на берегу озера Тургояк в Челябинской области.</a:t>
            </a:r>
          </a:p>
          <a:p>
            <a:r>
              <a:rPr lang="ru-RU" sz="1800" b="1" i="1" dirty="0" smtClean="0">
                <a:solidFill>
                  <a:srgbClr val="002060"/>
                </a:solidFill>
                <a:latin typeface="Times New Roman" pitchFamily="18" charset="0"/>
                <a:cs typeface="Times New Roman" pitchFamily="18" charset="0"/>
              </a:rPr>
              <a:t>В Нижнем Новгороде, школе № 37 Автозаводского района, существует детское объединение «</a:t>
            </a:r>
            <a:r>
              <a:rPr lang="ru-RU" sz="1800" b="1" i="1" dirty="0" err="1" smtClean="0">
                <a:solidFill>
                  <a:srgbClr val="002060"/>
                </a:solidFill>
                <a:latin typeface="Times New Roman" pitchFamily="18" charset="0"/>
                <a:cs typeface="Times New Roman" pitchFamily="18" charset="0"/>
              </a:rPr>
              <a:t>Школята</a:t>
            </a:r>
            <a:r>
              <a:rPr lang="ru-RU" sz="1800" b="1" i="1" dirty="0" smtClean="0">
                <a:solidFill>
                  <a:srgbClr val="002060"/>
                </a:solidFill>
                <a:latin typeface="Times New Roman" pitchFamily="18" charset="0"/>
                <a:cs typeface="Times New Roman" pitchFamily="18" charset="0"/>
              </a:rPr>
              <a:t>», созданное в честь З. А. Космодемьянской. </a:t>
            </a:r>
          </a:p>
          <a:p>
            <a:r>
              <a:rPr lang="ru-RU" sz="1800" b="1" i="1" dirty="0" smtClean="0">
                <a:solidFill>
                  <a:srgbClr val="002060"/>
                </a:solidFill>
                <a:latin typeface="Times New Roman" pitchFamily="18" charset="0"/>
                <a:cs typeface="Times New Roman" pitchFamily="18" charset="0"/>
              </a:rPr>
              <a:t>В память о части 9903, в которую входила Зоя Космодемьянская, на здании МЭИ открыта мемориальная доска.</a:t>
            </a:r>
          </a:p>
          <a:p>
            <a:r>
              <a:rPr lang="ru-RU" sz="1800" b="1" i="1" dirty="0" smtClean="0">
                <a:solidFill>
                  <a:srgbClr val="002060"/>
                </a:solidFill>
                <a:latin typeface="Times New Roman" pitchFamily="18" charset="0"/>
                <a:cs typeface="Times New Roman" pitchFamily="18" charset="0"/>
              </a:rPr>
              <a:t>летний оздоровительный лагерь им. Зои Космодемьянской в окрестностях г. Усть-Каменогорска</a:t>
            </a:r>
            <a:endParaRPr lang="ru-RU" sz="1800" dirty="0">
              <a:solidFill>
                <a:srgbClr val="002060"/>
              </a:solidFill>
            </a:endParaRPr>
          </a:p>
        </p:txBody>
      </p:sp>
      <p:pic>
        <p:nvPicPr>
          <p:cNvPr id="5" name="Picture 4" descr="http://izhig.ru/museum-izhmash/image/order-geroi-ussr.gif"/>
          <p:cNvPicPr>
            <a:picLocks noChangeAspect="1" noChangeArrowheads="1"/>
          </p:cNvPicPr>
          <p:nvPr/>
        </p:nvPicPr>
        <p:blipFill>
          <a:blip r:embed="rId2" cstate="print"/>
          <a:srcRect/>
          <a:stretch>
            <a:fillRect/>
          </a:stretch>
        </p:blipFill>
        <p:spPr bwMode="auto">
          <a:xfrm>
            <a:off x="0" y="0"/>
            <a:ext cx="755576" cy="692696"/>
          </a:xfrm>
          <a:prstGeom prst="rect">
            <a:avLst/>
          </a:prstGeom>
          <a:noFill/>
        </p:spPr>
      </p:pic>
      <p:pic>
        <p:nvPicPr>
          <p:cNvPr id="55297" name="Picture 1" descr="C:\Users\Acer\Desktop\280715-5.jpg"/>
          <p:cNvPicPr>
            <a:picLocks noChangeAspect="1" noChangeArrowheads="1"/>
          </p:cNvPicPr>
          <p:nvPr/>
        </p:nvPicPr>
        <p:blipFill>
          <a:blip r:embed="rId3" cstate="print"/>
          <a:srcRect/>
          <a:stretch>
            <a:fillRect/>
          </a:stretch>
        </p:blipFill>
        <p:spPr bwMode="auto">
          <a:xfrm>
            <a:off x="6804248" y="282575"/>
            <a:ext cx="2232248" cy="1634257"/>
          </a:xfrm>
          <a:prstGeom prst="rect">
            <a:avLst/>
          </a:prstGeom>
          <a:noFill/>
        </p:spPr>
      </p:pic>
    </p:spTree>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83568" y="260648"/>
            <a:ext cx="8280920" cy="1156990"/>
          </a:xfrm>
        </p:spPr>
        <p:txBody>
          <a:bodyPr>
            <a:noAutofit/>
          </a:bodyPr>
          <a:lstStyle/>
          <a:p>
            <a:r>
              <a:rPr lang="ru-RU" sz="3600" b="1" i="1" dirty="0" smtClean="0">
                <a:solidFill>
                  <a:srgbClr val="FF0000"/>
                </a:solidFill>
                <a:latin typeface="Times New Roman" pitchFamily="18" charset="0"/>
                <a:cs typeface="Times New Roman" pitchFamily="18" charset="0"/>
              </a:rPr>
              <a:t/>
            </a:r>
            <a:br>
              <a:rPr lang="ru-RU" sz="3600" b="1" i="1" dirty="0" smtClean="0">
                <a:solidFill>
                  <a:srgbClr val="FF0000"/>
                </a:solidFill>
                <a:latin typeface="Times New Roman" pitchFamily="18" charset="0"/>
                <a:cs typeface="Times New Roman" pitchFamily="18" charset="0"/>
              </a:rPr>
            </a:br>
            <a:r>
              <a:rPr lang="ru-RU" sz="3600" b="1" i="1" dirty="0" smtClean="0">
                <a:solidFill>
                  <a:srgbClr val="FF0000"/>
                </a:solidFill>
                <a:latin typeface="Times New Roman" pitchFamily="18" charset="0"/>
                <a:cs typeface="Times New Roman" pitchFamily="18" charset="0"/>
              </a:rPr>
              <a:t>В честь Зои Космодемьянской названо множество объектов:</a:t>
            </a:r>
            <a:br>
              <a:rPr lang="ru-RU" sz="3600" b="1" i="1" dirty="0" smtClean="0">
                <a:solidFill>
                  <a:srgbClr val="FF0000"/>
                </a:solidFill>
                <a:latin typeface="Times New Roman" pitchFamily="18" charset="0"/>
                <a:cs typeface="Times New Roman" pitchFamily="18" charset="0"/>
              </a:rPr>
            </a:br>
            <a:endParaRPr lang="ru-RU" sz="3600" dirty="0">
              <a:solidFill>
                <a:srgbClr val="FF0000"/>
              </a:solidFill>
            </a:endParaRPr>
          </a:p>
        </p:txBody>
      </p:sp>
      <p:pic>
        <p:nvPicPr>
          <p:cNvPr id="104450" name="Picture 2" descr="http://www.train-photo.ru/data/thumbnails/89/DSC07877.jpg"/>
          <p:cNvPicPr>
            <a:picLocks noChangeAspect="1" noChangeArrowheads="1"/>
          </p:cNvPicPr>
          <p:nvPr/>
        </p:nvPicPr>
        <p:blipFill>
          <a:blip r:embed="rId2" cstate="print"/>
          <a:srcRect/>
          <a:stretch>
            <a:fillRect/>
          </a:stretch>
        </p:blipFill>
        <p:spPr bwMode="auto">
          <a:xfrm>
            <a:off x="251520" y="1556792"/>
            <a:ext cx="3312368" cy="3888432"/>
          </a:xfrm>
          <a:prstGeom prst="rect">
            <a:avLst/>
          </a:prstGeom>
          <a:noFill/>
        </p:spPr>
      </p:pic>
      <p:sp>
        <p:nvSpPr>
          <p:cNvPr id="104451" name="Rectangle 3"/>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sz="1800" b="0" i="0" u="none" strike="noStrike" cap="none" normalizeH="0" baseline="0" smtClean="0">
              <a:ln>
                <a:noFill/>
              </a:ln>
              <a:solidFill>
                <a:schemeClr val="tx1"/>
              </a:solidFill>
              <a:effectLst/>
              <a:latin typeface="Arial" pitchFamily="34" charset="0"/>
              <a:cs typeface="Arial" pitchFamily="34" charset="0"/>
            </a:endParaRPr>
          </a:p>
        </p:txBody>
      </p:sp>
      <p:sp>
        <p:nvSpPr>
          <p:cNvPr id="7" name="Прямоугольник 6"/>
          <p:cNvSpPr/>
          <p:nvPr/>
        </p:nvSpPr>
        <p:spPr>
          <a:xfrm>
            <a:off x="323528" y="5517232"/>
            <a:ext cx="3456384" cy="923330"/>
          </a:xfrm>
          <a:prstGeom prst="rect">
            <a:avLst/>
          </a:prstGeom>
        </p:spPr>
        <p:txBody>
          <a:bodyPr wrap="square">
            <a:spAutoFit/>
          </a:bodyPr>
          <a:lstStyle/>
          <a:p>
            <a:pPr algn="ctr">
              <a:defRPr/>
            </a:pPr>
            <a:r>
              <a:rPr lang="ru-RU" b="1" i="1" dirty="0" smtClean="0">
                <a:solidFill>
                  <a:srgbClr val="002060"/>
                </a:solidFill>
                <a:latin typeface="Times New Roman" pitchFamily="18" charset="0"/>
                <a:cs typeface="Times New Roman" pitchFamily="18" charset="0"/>
              </a:rPr>
              <a:t>Электропоезд ЭД2Т-0041</a:t>
            </a:r>
          </a:p>
          <a:p>
            <a:pPr algn="ctr">
              <a:defRPr/>
            </a:pPr>
            <a:r>
              <a:rPr lang="ru-RU" b="1" i="1" dirty="0" smtClean="0">
                <a:solidFill>
                  <a:srgbClr val="002060"/>
                </a:solidFill>
                <a:latin typeface="Times New Roman" pitchFamily="18" charset="0"/>
                <a:cs typeface="Times New Roman" pitchFamily="18" charset="0"/>
              </a:rPr>
              <a:t>имени Героя Советского Союза </a:t>
            </a:r>
          </a:p>
          <a:p>
            <a:pPr algn="ctr">
              <a:defRPr/>
            </a:pPr>
            <a:r>
              <a:rPr lang="ru-RU" b="1" i="1" dirty="0" smtClean="0">
                <a:solidFill>
                  <a:srgbClr val="002060"/>
                </a:solidFill>
                <a:latin typeface="Times New Roman" pitchFamily="18" charset="0"/>
                <a:cs typeface="Times New Roman" pitchFamily="18" charset="0"/>
              </a:rPr>
              <a:t>Зои Космодемьянской</a:t>
            </a:r>
          </a:p>
        </p:txBody>
      </p:sp>
      <p:pic>
        <p:nvPicPr>
          <p:cNvPr id="8" name="Picture 4" descr="http://izhig.ru/museum-izhmash/image/order-geroi-ussr.gif"/>
          <p:cNvPicPr>
            <a:picLocks noChangeAspect="1" noChangeArrowheads="1"/>
          </p:cNvPicPr>
          <p:nvPr/>
        </p:nvPicPr>
        <p:blipFill>
          <a:blip r:embed="rId3" cstate="print"/>
          <a:srcRect/>
          <a:stretch>
            <a:fillRect/>
          </a:stretch>
        </p:blipFill>
        <p:spPr bwMode="auto">
          <a:xfrm>
            <a:off x="0" y="404664"/>
            <a:ext cx="710372" cy="641596"/>
          </a:xfrm>
          <a:prstGeom prst="rect">
            <a:avLst/>
          </a:prstGeom>
          <a:noFill/>
        </p:spPr>
      </p:pic>
      <p:pic>
        <p:nvPicPr>
          <p:cNvPr id="104453" name="Picture 5" descr="https://upload.wikimedia.org/wikipedia/commons/thumb/c/c0/ZoyaKosmodemMPEI.jpg/220px-ZoyaKosmodemMPEI.jpg"/>
          <p:cNvPicPr>
            <a:picLocks noChangeAspect="1" noChangeArrowheads="1"/>
          </p:cNvPicPr>
          <p:nvPr/>
        </p:nvPicPr>
        <p:blipFill>
          <a:blip r:embed="rId4" cstate="print"/>
          <a:srcRect/>
          <a:stretch>
            <a:fillRect/>
          </a:stretch>
        </p:blipFill>
        <p:spPr bwMode="auto">
          <a:xfrm>
            <a:off x="6084168" y="1700808"/>
            <a:ext cx="2808312" cy="3744416"/>
          </a:xfrm>
          <a:prstGeom prst="rect">
            <a:avLst/>
          </a:prstGeom>
          <a:noFill/>
        </p:spPr>
      </p:pic>
      <p:sp>
        <p:nvSpPr>
          <p:cNvPr id="11" name="Прямоугольник 10"/>
          <p:cNvSpPr/>
          <p:nvPr/>
        </p:nvSpPr>
        <p:spPr>
          <a:xfrm>
            <a:off x="6084168" y="5517232"/>
            <a:ext cx="2880320" cy="923330"/>
          </a:xfrm>
          <a:prstGeom prst="rect">
            <a:avLst/>
          </a:prstGeom>
        </p:spPr>
        <p:txBody>
          <a:bodyPr wrap="square">
            <a:spAutoFit/>
          </a:bodyPr>
          <a:lstStyle/>
          <a:p>
            <a:pPr algn="ctr"/>
            <a:r>
              <a:rPr lang="ru-RU" b="1" i="1" dirty="0" smtClean="0">
                <a:solidFill>
                  <a:srgbClr val="002060"/>
                </a:solidFill>
                <a:latin typeface="Times New Roman" pitchFamily="18" charset="0"/>
                <a:cs typeface="Times New Roman" pitchFamily="18" charset="0"/>
              </a:rPr>
              <a:t>Мемориальная доска на здании МЭИ </a:t>
            </a:r>
          </a:p>
          <a:p>
            <a:pPr algn="ctr"/>
            <a:r>
              <a:rPr lang="ru-RU" b="1" i="1" dirty="0" smtClean="0">
                <a:solidFill>
                  <a:srgbClr val="002060"/>
                </a:solidFill>
                <a:latin typeface="Times New Roman" pitchFamily="18" charset="0"/>
                <a:cs typeface="Times New Roman" pitchFamily="18" charset="0"/>
              </a:rPr>
              <a:t>(Красноказарменная, 14)</a:t>
            </a:r>
            <a:endParaRPr lang="ru-RU" b="1" i="1" dirty="0">
              <a:solidFill>
                <a:srgbClr val="002060"/>
              </a:solidFill>
            </a:endParaRPr>
          </a:p>
        </p:txBody>
      </p:sp>
      <p:pic>
        <p:nvPicPr>
          <p:cNvPr id="104458" name="Picture 10" descr="http://www.naurale.com/cache_pic/csh_1328181894_0x175_c1d3470377399407110cf12593d9507f.jpg"/>
          <p:cNvPicPr>
            <a:picLocks noChangeAspect="1" noChangeArrowheads="1"/>
          </p:cNvPicPr>
          <p:nvPr/>
        </p:nvPicPr>
        <p:blipFill>
          <a:blip r:embed="rId5" cstate="print"/>
          <a:srcRect/>
          <a:stretch>
            <a:fillRect/>
          </a:stretch>
        </p:blipFill>
        <p:spPr bwMode="auto">
          <a:xfrm>
            <a:off x="3635896" y="1988840"/>
            <a:ext cx="2448272" cy="2808312"/>
          </a:xfrm>
          <a:prstGeom prst="rect">
            <a:avLst/>
          </a:prstGeom>
          <a:noFill/>
        </p:spPr>
      </p:pic>
      <p:sp>
        <p:nvSpPr>
          <p:cNvPr id="14" name="Прямоугольник 13"/>
          <p:cNvSpPr/>
          <p:nvPr/>
        </p:nvSpPr>
        <p:spPr>
          <a:xfrm>
            <a:off x="3563888" y="4813994"/>
            <a:ext cx="2592288" cy="1477328"/>
          </a:xfrm>
          <a:prstGeom prst="rect">
            <a:avLst/>
          </a:prstGeom>
        </p:spPr>
        <p:txBody>
          <a:bodyPr wrap="square">
            <a:spAutoFit/>
          </a:bodyPr>
          <a:lstStyle/>
          <a:p>
            <a:pPr algn="ctr">
              <a:defRPr/>
            </a:pPr>
            <a:r>
              <a:rPr lang="ru-RU" b="1" i="1" dirty="0" smtClean="0">
                <a:solidFill>
                  <a:srgbClr val="002060"/>
                </a:solidFill>
                <a:latin typeface="Times New Roman" pitchFamily="18" charset="0"/>
                <a:cs typeface="Times New Roman" pitchFamily="18" charset="0"/>
              </a:rPr>
              <a:t>Детский лагерь на Урале</a:t>
            </a:r>
          </a:p>
          <a:p>
            <a:pPr algn="ctr">
              <a:defRPr/>
            </a:pPr>
            <a:r>
              <a:rPr lang="ru-RU" b="1" i="1" dirty="0" smtClean="0">
                <a:solidFill>
                  <a:srgbClr val="002060"/>
                </a:solidFill>
                <a:latin typeface="Times New Roman" pitchFamily="18" charset="0"/>
                <a:cs typeface="Times New Roman" pitchFamily="18" charset="0"/>
              </a:rPr>
              <a:t>имени Героя Советского Союза </a:t>
            </a:r>
          </a:p>
          <a:p>
            <a:pPr algn="ctr">
              <a:defRPr/>
            </a:pPr>
            <a:r>
              <a:rPr lang="ru-RU" b="1" i="1" dirty="0" smtClean="0">
                <a:solidFill>
                  <a:srgbClr val="002060"/>
                </a:solidFill>
                <a:latin typeface="Times New Roman" pitchFamily="18" charset="0"/>
                <a:cs typeface="Times New Roman" pitchFamily="18" charset="0"/>
              </a:rPr>
              <a:t>Зои Космодемьянской</a:t>
            </a:r>
          </a:p>
        </p:txBody>
      </p:sp>
    </p:spTree>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Autofit/>
          </a:bodyPr>
          <a:lstStyle/>
          <a:p>
            <a:r>
              <a:rPr lang="ru-RU" sz="3600" b="1" i="1" dirty="0" smtClean="0">
                <a:solidFill>
                  <a:srgbClr val="FF0000"/>
                </a:solidFill>
                <a:latin typeface="Times New Roman" pitchFamily="18" charset="0"/>
                <a:cs typeface="Times New Roman" pitchFamily="18" charset="0"/>
              </a:rPr>
              <a:t>Имя зажглось звездой</a:t>
            </a:r>
            <a:br>
              <a:rPr lang="ru-RU" sz="3600" b="1" i="1" dirty="0" smtClean="0">
                <a:solidFill>
                  <a:srgbClr val="FF0000"/>
                </a:solidFill>
                <a:latin typeface="Times New Roman" pitchFamily="18" charset="0"/>
                <a:cs typeface="Times New Roman" pitchFamily="18" charset="0"/>
              </a:rPr>
            </a:br>
            <a:endParaRPr lang="ru-RU" sz="3600" i="1" dirty="0">
              <a:solidFill>
                <a:srgbClr val="FF0000"/>
              </a:solidFill>
              <a:latin typeface="Times New Roman" pitchFamily="18" charset="0"/>
              <a:cs typeface="Times New Roman" pitchFamily="18" charset="0"/>
            </a:endParaRPr>
          </a:p>
        </p:txBody>
      </p:sp>
      <p:sp>
        <p:nvSpPr>
          <p:cNvPr id="4" name="Прямоугольник 3"/>
          <p:cNvSpPr/>
          <p:nvPr/>
        </p:nvSpPr>
        <p:spPr>
          <a:xfrm>
            <a:off x="395536" y="1484784"/>
            <a:ext cx="8280920" cy="5355312"/>
          </a:xfrm>
          <a:prstGeom prst="rect">
            <a:avLst/>
          </a:prstGeom>
        </p:spPr>
        <p:txBody>
          <a:bodyPr wrap="square">
            <a:spAutoFit/>
          </a:bodyPr>
          <a:lstStyle/>
          <a:p>
            <a:endParaRPr lang="ru-RU" b="1" i="1" dirty="0" smtClean="0">
              <a:latin typeface="Times New Roman" pitchFamily="18" charset="0"/>
              <a:cs typeface="Times New Roman" pitchFamily="18" charset="0"/>
            </a:endParaRPr>
          </a:p>
          <a:p>
            <a:endParaRPr lang="ru-RU" b="1" i="1" dirty="0" smtClean="0">
              <a:latin typeface="Times New Roman" pitchFamily="18" charset="0"/>
              <a:cs typeface="Times New Roman" pitchFamily="18" charset="0"/>
            </a:endParaRPr>
          </a:p>
          <a:p>
            <a:endParaRPr lang="ru-RU" b="1" i="1" dirty="0" smtClean="0">
              <a:latin typeface="Times New Roman" pitchFamily="18" charset="0"/>
              <a:cs typeface="Times New Roman" pitchFamily="18" charset="0"/>
            </a:endParaRPr>
          </a:p>
          <a:p>
            <a:endParaRPr lang="ru-RU" b="1" i="1" dirty="0" smtClean="0">
              <a:latin typeface="Times New Roman" pitchFamily="18" charset="0"/>
              <a:cs typeface="Times New Roman" pitchFamily="18" charset="0"/>
            </a:endParaRPr>
          </a:p>
          <a:p>
            <a:endParaRPr lang="ru-RU" b="1" i="1" dirty="0" smtClean="0">
              <a:latin typeface="Times New Roman" pitchFamily="18" charset="0"/>
              <a:cs typeface="Times New Roman" pitchFamily="18" charset="0"/>
            </a:endParaRPr>
          </a:p>
          <a:p>
            <a:endParaRPr lang="ru-RU" b="1" i="1" dirty="0" smtClean="0">
              <a:latin typeface="Times New Roman" pitchFamily="18" charset="0"/>
              <a:cs typeface="Times New Roman" pitchFamily="18" charset="0"/>
            </a:endParaRPr>
          </a:p>
          <a:p>
            <a:endParaRPr lang="ru-RU" b="1" i="1" dirty="0" smtClean="0">
              <a:latin typeface="Times New Roman" pitchFamily="18" charset="0"/>
              <a:cs typeface="Times New Roman" pitchFamily="18" charset="0"/>
            </a:endParaRPr>
          </a:p>
          <a:p>
            <a:endParaRPr lang="ru-RU" b="1" i="1" dirty="0" smtClean="0">
              <a:latin typeface="Times New Roman" pitchFamily="18" charset="0"/>
              <a:cs typeface="Times New Roman" pitchFamily="18" charset="0"/>
            </a:endParaRPr>
          </a:p>
          <a:p>
            <a:r>
              <a:rPr lang="ru-RU" b="1" i="1" dirty="0" smtClean="0">
                <a:solidFill>
                  <a:srgbClr val="002060"/>
                </a:solidFill>
                <a:latin typeface="Times New Roman" pitchFamily="18" charset="0"/>
                <a:cs typeface="Times New Roman" pitchFamily="18" charset="0"/>
              </a:rPr>
              <a:t>Присвоение имени легендарной партизанки-разведчицы малой планете положило начало созданию Космического мемориала героев Великой Отечественной войны, равного которому ещё не было в мировой истории. Сейчас в мемориале насчитывается 132 планеты-”памятника”, названных в честь участников войны и городов-героев.</a:t>
            </a:r>
            <a:br>
              <a:rPr lang="ru-RU" b="1" i="1" dirty="0" smtClean="0">
                <a:solidFill>
                  <a:srgbClr val="002060"/>
                </a:solidFill>
                <a:latin typeface="Times New Roman" pitchFamily="18" charset="0"/>
                <a:cs typeface="Times New Roman" pitchFamily="18" charset="0"/>
              </a:rPr>
            </a:br>
            <a:r>
              <a:rPr lang="ru-RU" b="1" i="1" dirty="0" smtClean="0">
                <a:solidFill>
                  <a:srgbClr val="002060"/>
                </a:solidFill>
                <a:latin typeface="Times New Roman" pitchFamily="18" charset="0"/>
                <a:cs typeface="Times New Roman" pitchFamily="18" charset="0"/>
              </a:rPr>
              <a:t> “Звездный” мемориал героев войны - это наша память. Память о тех, кого уже нет. И наш долг сохранить благодарную память о храбрых защитниках Родины в названиях “звёзд” и передать её следующим поколениям. Ведь так  важно, под какими звёздами вырастут наши дети и внуки: звёздами шоу-бизнеса или же Звёздами-Героями!</a:t>
            </a:r>
            <a:br>
              <a:rPr lang="ru-RU" b="1" i="1" dirty="0" smtClean="0">
                <a:solidFill>
                  <a:srgbClr val="002060"/>
                </a:solidFill>
                <a:latin typeface="Times New Roman" pitchFamily="18" charset="0"/>
                <a:cs typeface="Times New Roman" pitchFamily="18" charset="0"/>
              </a:rPr>
            </a:br>
            <a:r>
              <a:rPr lang="ru-RU" b="1" i="1" dirty="0" smtClean="0">
                <a:solidFill>
                  <a:srgbClr val="002060"/>
                </a:solidFill>
                <a:latin typeface="Times New Roman" pitchFamily="18" charset="0"/>
                <a:cs typeface="Times New Roman" pitchFamily="18" charset="0"/>
              </a:rPr>
              <a:t>.</a:t>
            </a:r>
            <a:endParaRPr lang="ru-RU" b="1" i="1" dirty="0">
              <a:solidFill>
                <a:srgbClr val="002060"/>
              </a:solidFill>
              <a:latin typeface="Times New Roman" pitchFamily="18" charset="0"/>
              <a:cs typeface="Times New Roman" pitchFamily="18" charset="0"/>
            </a:endParaRPr>
          </a:p>
        </p:txBody>
      </p:sp>
      <p:sp>
        <p:nvSpPr>
          <p:cNvPr id="5" name="Прямоугольник 4"/>
          <p:cNvSpPr/>
          <p:nvPr/>
        </p:nvSpPr>
        <p:spPr>
          <a:xfrm>
            <a:off x="323528" y="980728"/>
            <a:ext cx="8352928" cy="2862322"/>
          </a:xfrm>
          <a:prstGeom prst="rect">
            <a:avLst/>
          </a:prstGeom>
        </p:spPr>
        <p:txBody>
          <a:bodyPr wrap="square">
            <a:spAutoFit/>
          </a:bodyPr>
          <a:lstStyle/>
          <a:p>
            <a:r>
              <a:rPr lang="ru-RU" b="1" i="1" dirty="0" smtClean="0">
                <a:solidFill>
                  <a:srgbClr val="002060"/>
                </a:solidFill>
                <a:latin typeface="Times New Roman" pitchFamily="18" charset="0"/>
                <a:cs typeface="Times New Roman" pitchFamily="18" charset="0"/>
              </a:rPr>
              <a:t>Получая почётные свидетельства о присвоении малым планетам названий “Зоя” и “Шура”, мать детей-героев Любовь Тимофеевна Космодемьянская сказала тогда: “Теперь, при виде звёзд я вспоминаю мужественных защитников Родины, имена которых по воле советских учёных засияли в далёкой космической выси. Звёзды бессмертны, и имена героев, павших в жестокой битве с врагами, тоже бессмертны”.Это было последнее выступление Л. Т. Космодемьянской, вскоре её не стало. И в её честь астероиду, также открытому Т. Смирновой, дано название “Космодемьянская”. Этим увековечено имя русской женщины, вырастившей и воспитавшей двух Героев Советского Союз</a:t>
            </a:r>
            <a:endParaRPr lang="ru-RU" b="1" i="1" dirty="0">
              <a:solidFill>
                <a:srgbClr val="002060"/>
              </a:solidFill>
              <a:latin typeface="Times New Roman" pitchFamily="18" charset="0"/>
              <a:cs typeface="Times New Roman" pitchFamily="18" charset="0"/>
            </a:endParaRPr>
          </a:p>
        </p:txBody>
      </p:sp>
      <p:pic>
        <p:nvPicPr>
          <p:cNvPr id="6" name="Picture 4" descr="http://izhig.ru/museum-izhmash/image/order-geroi-ussr.gif"/>
          <p:cNvPicPr>
            <a:picLocks noChangeAspect="1" noChangeArrowheads="1"/>
          </p:cNvPicPr>
          <p:nvPr/>
        </p:nvPicPr>
        <p:blipFill>
          <a:blip r:embed="rId2" cstate="print"/>
          <a:srcRect/>
          <a:stretch>
            <a:fillRect/>
          </a:stretch>
        </p:blipFill>
        <p:spPr bwMode="auto">
          <a:xfrm>
            <a:off x="467544" y="260648"/>
            <a:ext cx="710372" cy="641596"/>
          </a:xfrm>
          <a:prstGeom prst="rect">
            <a:avLst/>
          </a:prstGeom>
          <a:noFill/>
        </p:spPr>
      </p:pic>
    </p:spTree>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686800" cy="1143000"/>
          </a:xfrm>
        </p:spPr>
        <p:txBody>
          <a:bodyPr>
            <a:normAutofit/>
          </a:bodyPr>
          <a:lstStyle/>
          <a:p>
            <a:r>
              <a:rPr lang="ru-RU" sz="3200" b="1" i="1" dirty="0" smtClean="0">
                <a:solidFill>
                  <a:srgbClr val="FF0000"/>
                </a:solidFill>
                <a:latin typeface="Times New Roman" pitchFamily="18" charset="0"/>
                <a:cs typeface="Times New Roman" pitchFamily="18" charset="0"/>
              </a:rPr>
              <a:t>Пик в Заилийском Алатау 4108 метров</a:t>
            </a:r>
            <a:br>
              <a:rPr lang="ru-RU" sz="3200" b="1" i="1" dirty="0" smtClean="0">
                <a:solidFill>
                  <a:srgbClr val="FF0000"/>
                </a:solidFill>
                <a:latin typeface="Times New Roman" pitchFamily="18" charset="0"/>
                <a:cs typeface="Times New Roman" pitchFamily="18" charset="0"/>
              </a:rPr>
            </a:br>
            <a:endParaRPr lang="ru-RU" sz="3200" dirty="0">
              <a:solidFill>
                <a:srgbClr val="FF0000"/>
              </a:solidFill>
            </a:endParaRPr>
          </a:p>
        </p:txBody>
      </p:sp>
      <p:pic>
        <p:nvPicPr>
          <p:cNvPr id="4" name="Picture 8" descr="http://berendei.tsu.ru/pictures/mount/molodej.jpg"/>
          <p:cNvPicPr>
            <a:picLocks noChangeAspect="1" noChangeArrowheads="1"/>
          </p:cNvPicPr>
          <p:nvPr/>
        </p:nvPicPr>
        <p:blipFill>
          <a:blip r:embed="rId2" cstate="print"/>
          <a:srcRect/>
          <a:stretch>
            <a:fillRect/>
          </a:stretch>
        </p:blipFill>
        <p:spPr bwMode="auto">
          <a:xfrm>
            <a:off x="683568" y="1556792"/>
            <a:ext cx="7776864" cy="4464496"/>
          </a:xfrm>
          <a:prstGeom prst="rect">
            <a:avLst/>
          </a:prstGeom>
          <a:noFill/>
        </p:spPr>
      </p:pic>
      <p:pic>
        <p:nvPicPr>
          <p:cNvPr id="6" name="Picture 4" descr="http://izhig.ru/museum-izhmash/image/order-geroi-ussr.gif"/>
          <p:cNvPicPr>
            <a:picLocks noChangeAspect="1" noChangeArrowheads="1"/>
          </p:cNvPicPr>
          <p:nvPr/>
        </p:nvPicPr>
        <p:blipFill>
          <a:blip r:embed="rId3" cstate="print"/>
          <a:srcRect/>
          <a:stretch>
            <a:fillRect/>
          </a:stretch>
        </p:blipFill>
        <p:spPr bwMode="auto">
          <a:xfrm>
            <a:off x="467544" y="260648"/>
            <a:ext cx="710372" cy="641596"/>
          </a:xfrm>
          <a:prstGeom prst="rect">
            <a:avLst/>
          </a:prstGeom>
          <a:noFill/>
        </p:spPr>
      </p:pic>
    </p:spTree>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95536" y="274638"/>
            <a:ext cx="8291264" cy="1143000"/>
          </a:xfrm>
        </p:spPr>
        <p:txBody>
          <a:bodyPr>
            <a:normAutofit/>
          </a:bodyPr>
          <a:lstStyle/>
          <a:p>
            <a:r>
              <a:rPr lang="ru-RU" sz="3600" b="1" i="1" dirty="0" smtClean="0">
                <a:solidFill>
                  <a:srgbClr val="FF0000"/>
                </a:solidFill>
                <a:latin typeface="Times New Roman" pitchFamily="18" charset="0"/>
                <a:cs typeface="Times New Roman" pitchFamily="18" charset="0"/>
              </a:rPr>
              <a:t>Сухогруз «Зоя Космодемьянская»</a:t>
            </a:r>
            <a:endParaRPr lang="ru-RU" sz="3600" b="1" i="1" dirty="0">
              <a:solidFill>
                <a:srgbClr val="FF0000"/>
              </a:solidFill>
              <a:latin typeface="Times New Roman" pitchFamily="18" charset="0"/>
              <a:cs typeface="Times New Roman" pitchFamily="18" charset="0"/>
            </a:endParaRPr>
          </a:p>
        </p:txBody>
      </p:sp>
      <p:sp>
        <p:nvSpPr>
          <p:cNvPr id="4" name="Прямоугольник 3"/>
          <p:cNvSpPr/>
          <p:nvPr/>
        </p:nvSpPr>
        <p:spPr>
          <a:xfrm>
            <a:off x="2286000" y="751344"/>
            <a:ext cx="4572000" cy="369332"/>
          </a:xfrm>
          <a:prstGeom prst="rect">
            <a:avLst/>
          </a:prstGeom>
        </p:spPr>
        <p:txBody>
          <a:bodyPr>
            <a:spAutoFit/>
          </a:bodyPr>
          <a:lstStyle/>
          <a:p>
            <a:r>
              <a:rPr lang="ru-RU" dirty="0" smtClean="0"/>
              <a:t> </a:t>
            </a:r>
            <a:endParaRPr lang="ru-RU" dirty="0"/>
          </a:p>
        </p:txBody>
      </p:sp>
      <p:pic>
        <p:nvPicPr>
          <p:cNvPr id="106498" name="Picture 2" descr="Зоя Космодемьянская"/>
          <p:cNvPicPr>
            <a:picLocks noChangeAspect="1" noChangeArrowheads="1"/>
          </p:cNvPicPr>
          <p:nvPr/>
        </p:nvPicPr>
        <p:blipFill>
          <a:blip r:embed="rId2" cstate="print"/>
          <a:srcRect/>
          <a:stretch>
            <a:fillRect/>
          </a:stretch>
        </p:blipFill>
        <p:spPr bwMode="auto">
          <a:xfrm>
            <a:off x="323527" y="1772816"/>
            <a:ext cx="8496945" cy="4685929"/>
          </a:xfrm>
          <a:prstGeom prst="rect">
            <a:avLst/>
          </a:prstGeom>
          <a:noFill/>
        </p:spPr>
      </p:pic>
      <p:pic>
        <p:nvPicPr>
          <p:cNvPr id="5" name="Picture 4" descr="http://izhig.ru/museum-izhmash/image/order-geroi-ussr.gif"/>
          <p:cNvPicPr>
            <a:picLocks noChangeAspect="1" noChangeArrowheads="1"/>
          </p:cNvPicPr>
          <p:nvPr/>
        </p:nvPicPr>
        <p:blipFill>
          <a:blip r:embed="rId3" cstate="print"/>
          <a:srcRect/>
          <a:stretch>
            <a:fillRect/>
          </a:stretch>
        </p:blipFill>
        <p:spPr bwMode="auto">
          <a:xfrm>
            <a:off x="323528" y="404664"/>
            <a:ext cx="576064" cy="641596"/>
          </a:xfrm>
          <a:prstGeom prst="rect">
            <a:avLst/>
          </a:prstGeom>
          <a:noFill/>
        </p:spPr>
      </p:pic>
    </p:spTree>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0"/>
            <a:ext cx="8229600" cy="764704"/>
          </a:xfrm>
        </p:spPr>
        <p:txBody>
          <a:bodyPr>
            <a:noAutofit/>
          </a:bodyPr>
          <a:lstStyle/>
          <a:p>
            <a:r>
              <a:rPr lang="ru-RU" sz="3600" b="1" i="1" dirty="0" smtClean="0">
                <a:solidFill>
                  <a:srgbClr val="FF0000"/>
                </a:solidFill>
                <a:latin typeface="Times New Roman" pitchFamily="18" charset="0"/>
                <a:cs typeface="Times New Roman" pitchFamily="18" charset="0"/>
              </a:rPr>
              <a:t/>
            </a:r>
            <a:br>
              <a:rPr lang="ru-RU" sz="3600" b="1" i="1" dirty="0" smtClean="0">
                <a:solidFill>
                  <a:srgbClr val="FF0000"/>
                </a:solidFill>
                <a:latin typeface="Times New Roman" pitchFamily="18" charset="0"/>
                <a:cs typeface="Times New Roman" pitchFamily="18" charset="0"/>
              </a:rPr>
            </a:br>
            <a:r>
              <a:rPr lang="ru-RU" sz="3600" b="1" i="1" dirty="0" smtClean="0">
                <a:solidFill>
                  <a:srgbClr val="FF0000"/>
                </a:solidFill>
                <a:latin typeface="Times New Roman" pitchFamily="18" charset="0"/>
                <a:cs typeface="Times New Roman" pitchFamily="18" charset="0"/>
              </a:rPr>
              <a:t>Литература</a:t>
            </a:r>
            <a:br>
              <a:rPr lang="ru-RU" sz="3600" b="1" i="1" dirty="0" smtClean="0">
                <a:solidFill>
                  <a:srgbClr val="FF0000"/>
                </a:solidFill>
                <a:latin typeface="Times New Roman" pitchFamily="18" charset="0"/>
                <a:cs typeface="Times New Roman" pitchFamily="18" charset="0"/>
              </a:rPr>
            </a:br>
            <a:endParaRPr lang="ru-RU" sz="3600" i="1" dirty="0">
              <a:solidFill>
                <a:srgbClr val="FF0000"/>
              </a:solidFill>
            </a:endParaRPr>
          </a:p>
        </p:txBody>
      </p:sp>
      <p:sp>
        <p:nvSpPr>
          <p:cNvPr id="3" name="Содержимое 2"/>
          <p:cNvSpPr>
            <a:spLocks noGrp="1"/>
          </p:cNvSpPr>
          <p:nvPr>
            <p:ph idx="1"/>
          </p:nvPr>
        </p:nvSpPr>
        <p:spPr>
          <a:xfrm>
            <a:off x="251520" y="764704"/>
            <a:ext cx="8712968" cy="6093296"/>
          </a:xfrm>
        </p:spPr>
        <p:txBody>
          <a:bodyPr>
            <a:normAutofit fontScale="25000" lnSpcReduction="20000"/>
          </a:bodyPr>
          <a:lstStyle/>
          <a:p>
            <a:endParaRPr lang="ru-RU" sz="6400" b="1" i="1" dirty="0" smtClean="0">
              <a:solidFill>
                <a:srgbClr val="002060"/>
              </a:solidFill>
              <a:latin typeface="Times New Roman" pitchFamily="18" charset="0"/>
              <a:cs typeface="Times New Roman" pitchFamily="18" charset="0"/>
            </a:endParaRPr>
          </a:p>
          <a:p>
            <a:r>
              <a:rPr lang="ru-RU" sz="6400" b="1" i="1" dirty="0" smtClean="0">
                <a:solidFill>
                  <a:srgbClr val="002060"/>
                </a:solidFill>
                <a:latin typeface="Times New Roman" pitchFamily="18" charset="0"/>
                <a:cs typeface="Times New Roman" pitchFamily="18" charset="0"/>
              </a:rPr>
              <a:t>Большая Советская Энциклопедия. В 30-ти томах. — М.: Советская энциклопедия, твёрдый переплёт, 18240 с., тираж: 600000 экз., 1970.</a:t>
            </a:r>
          </a:p>
          <a:p>
            <a:r>
              <a:rPr lang="ru-RU" sz="6400" b="1" i="1" dirty="0" smtClean="0">
                <a:solidFill>
                  <a:srgbClr val="002060"/>
                </a:solidFill>
                <a:latin typeface="Times New Roman" pitchFamily="18" charset="0"/>
                <a:cs typeface="Times New Roman" pitchFamily="18" charset="0"/>
              </a:rPr>
              <a:t>Народная героиня. (Сб. материалов о Зое Космодемьянской) — М., 1943.</a:t>
            </a:r>
          </a:p>
          <a:p>
            <a:r>
              <a:rPr lang="ru-RU" sz="6400" b="1" i="1" dirty="0" smtClean="0">
                <a:solidFill>
                  <a:srgbClr val="002060"/>
                </a:solidFill>
                <a:latin typeface="Times New Roman" pitchFamily="18" charset="0"/>
                <a:cs typeface="Times New Roman" pitchFamily="18" charset="0"/>
              </a:rPr>
              <a:t>Космодемьянская Л. Т. Повесть о Зое и Шуре.</a:t>
            </a:r>
          </a:p>
          <a:p>
            <a:r>
              <a:rPr lang="ru-RU" sz="6400" b="1" i="1" dirty="0" smtClean="0">
                <a:solidFill>
                  <a:srgbClr val="002060"/>
                </a:solidFill>
                <a:latin typeface="Times New Roman" pitchFamily="18" charset="0"/>
                <a:cs typeface="Times New Roman" pitchFamily="18" charset="0"/>
              </a:rPr>
              <a:t>Издательство: </a:t>
            </a:r>
            <a:r>
              <a:rPr lang="ru-RU" sz="6400" b="1" i="1" dirty="0" err="1" smtClean="0">
                <a:solidFill>
                  <a:srgbClr val="002060"/>
                </a:solidFill>
                <a:latin typeface="Times New Roman" pitchFamily="18" charset="0"/>
                <a:cs typeface="Times New Roman" pitchFamily="18" charset="0"/>
              </a:rPr>
              <a:t>Лениздат</a:t>
            </a:r>
            <a:r>
              <a:rPr lang="ru-RU" sz="6400" b="1" i="1" dirty="0" smtClean="0">
                <a:solidFill>
                  <a:srgbClr val="002060"/>
                </a:solidFill>
                <a:latin typeface="Times New Roman" pitchFamily="18" charset="0"/>
                <a:cs typeface="Times New Roman" pitchFamily="18" charset="0"/>
              </a:rPr>
              <a:t>, 232 с., тираж: 75000 экз. 1951.</a:t>
            </a:r>
          </a:p>
          <a:p>
            <a:r>
              <a:rPr lang="ru-RU" sz="6400" b="1" i="1" dirty="0" smtClean="0">
                <a:solidFill>
                  <a:srgbClr val="002060"/>
                </a:solidFill>
                <a:latin typeface="Times New Roman" pitchFamily="18" charset="0"/>
                <a:cs typeface="Times New Roman" pitchFamily="18" charset="0"/>
              </a:rPr>
              <a:t>Издательство: Издательство Детской литературы, твёрдый переплёт, 208 с., тираж: 200000 экз., 1956.</a:t>
            </a:r>
          </a:p>
          <a:p>
            <a:r>
              <a:rPr lang="ru-RU" sz="6400" b="1" i="1" dirty="0" smtClean="0">
                <a:solidFill>
                  <a:srgbClr val="002060"/>
                </a:solidFill>
                <a:latin typeface="Times New Roman" pitchFamily="18" charset="0"/>
                <a:cs typeface="Times New Roman" pitchFamily="18" charset="0"/>
              </a:rPr>
              <a:t>М., 1966.</a:t>
            </a:r>
          </a:p>
          <a:p>
            <a:r>
              <a:rPr lang="ru-RU" sz="6400" b="1" i="1" dirty="0" smtClean="0">
                <a:solidFill>
                  <a:srgbClr val="002060"/>
                </a:solidFill>
                <a:latin typeface="Times New Roman" pitchFamily="18" charset="0"/>
                <a:cs typeface="Times New Roman" pitchFamily="18" charset="0"/>
              </a:rPr>
              <a:t>Издательство: Детская литература. Москва, твёрдый переплёт, 208 с., тираж: 300000 экз., 1976.</a:t>
            </a:r>
          </a:p>
          <a:p>
            <a:r>
              <a:rPr lang="ru-RU" sz="6400" b="1" i="1" dirty="0" smtClean="0">
                <a:solidFill>
                  <a:srgbClr val="002060"/>
                </a:solidFill>
                <a:latin typeface="Times New Roman" pitchFamily="18" charset="0"/>
                <a:cs typeface="Times New Roman" pitchFamily="18" charset="0"/>
              </a:rPr>
              <a:t>Издательство: </a:t>
            </a:r>
            <a:r>
              <a:rPr lang="ru-RU" sz="6400" b="1" i="1" dirty="0" err="1" smtClean="0">
                <a:solidFill>
                  <a:srgbClr val="002060"/>
                </a:solidFill>
                <a:latin typeface="Times New Roman" pitchFamily="18" charset="0"/>
                <a:cs typeface="Times New Roman" pitchFamily="18" charset="0"/>
              </a:rPr>
              <a:t>Лениздат</a:t>
            </a:r>
            <a:r>
              <a:rPr lang="ru-RU" sz="6400" b="1" i="1" dirty="0" smtClean="0">
                <a:solidFill>
                  <a:srgbClr val="002060"/>
                </a:solidFill>
                <a:latin typeface="Times New Roman" pitchFamily="18" charset="0"/>
                <a:cs typeface="Times New Roman" pitchFamily="18" charset="0"/>
              </a:rPr>
              <a:t>, мягкая обложка, 272 с., тираж: 200000 экз., 1974.</a:t>
            </a:r>
          </a:p>
          <a:p>
            <a:pPr>
              <a:buNone/>
            </a:pPr>
            <a:r>
              <a:rPr lang="ru-RU" sz="6400" b="1" i="1" dirty="0" smtClean="0">
                <a:solidFill>
                  <a:srgbClr val="002060"/>
                </a:solidFill>
                <a:latin typeface="Times New Roman" pitchFamily="18" charset="0"/>
                <a:cs typeface="Times New Roman" pitchFamily="18" charset="0"/>
              </a:rPr>
              <a:t>       Издательство: </a:t>
            </a:r>
            <a:r>
              <a:rPr lang="ru-RU" sz="6400" b="1" i="1" dirty="0" err="1" smtClean="0">
                <a:solidFill>
                  <a:srgbClr val="002060"/>
                </a:solidFill>
                <a:latin typeface="Times New Roman" pitchFamily="18" charset="0"/>
                <a:cs typeface="Times New Roman" pitchFamily="18" charset="0"/>
              </a:rPr>
              <a:t>Лениздат</a:t>
            </a:r>
            <a:r>
              <a:rPr lang="ru-RU" sz="6400" b="1" i="1" dirty="0" smtClean="0">
                <a:solidFill>
                  <a:srgbClr val="002060"/>
                </a:solidFill>
                <a:latin typeface="Times New Roman" pitchFamily="18" charset="0"/>
                <a:cs typeface="Times New Roman" pitchFamily="18" charset="0"/>
              </a:rPr>
              <a:t>, мягкая обложка, 256 с., тираж: 200000 экз., 1984.</a:t>
            </a:r>
          </a:p>
          <a:p>
            <a:r>
              <a:rPr lang="ru-RU" sz="6400" b="1" i="1" dirty="0" err="1" smtClean="0">
                <a:solidFill>
                  <a:srgbClr val="002060"/>
                </a:solidFill>
                <a:latin typeface="Times New Roman" pitchFamily="18" charset="0"/>
                <a:cs typeface="Times New Roman" pitchFamily="18" charset="0"/>
              </a:rPr>
              <a:t>Горинов</a:t>
            </a:r>
            <a:r>
              <a:rPr lang="ru-RU" sz="6400" b="1" i="1" dirty="0" smtClean="0">
                <a:solidFill>
                  <a:srgbClr val="002060"/>
                </a:solidFill>
                <a:latin typeface="Times New Roman" pitchFamily="18" charset="0"/>
                <a:cs typeface="Times New Roman" pitchFamily="18" charset="0"/>
              </a:rPr>
              <a:t> М. М. Зоя Космодемьянская (1923-1941) // Отечественная история. — 2003.</a:t>
            </a:r>
          </a:p>
          <a:p>
            <a:r>
              <a:rPr lang="ru-RU" sz="6400" b="1" i="1" dirty="0" smtClean="0">
                <a:solidFill>
                  <a:srgbClr val="002060"/>
                </a:solidFill>
                <a:latin typeface="Times New Roman" pitchFamily="18" charset="0"/>
                <a:cs typeface="Times New Roman" pitchFamily="18" charset="0"/>
              </a:rPr>
              <a:t>Савинов Е. Ф. Зоины товарищи: док. очерк. — Ярославль: Ярославское кн. изд., 1958. — 104 с.: ил. [О боевой работе партизанского отряда, в котором воевала Зоя Космодемьянская.]</a:t>
            </a:r>
          </a:p>
          <a:p>
            <a:r>
              <a:rPr lang="ru-RU" sz="6400" b="1" i="1" dirty="0" smtClean="0">
                <a:solidFill>
                  <a:srgbClr val="002060"/>
                </a:solidFill>
                <a:latin typeface="Times New Roman" pitchFamily="18" charset="0"/>
                <a:cs typeface="Times New Roman" pitchFamily="18" charset="0"/>
              </a:rPr>
              <a:t>Ты осталась в народе живая… : Книга о Зое Космодемьянской / Составители: Заслуженный работник культуры РФ Валентина Дорожкина, Заслуженный работник культуры РФ Иван Овсянников. Тамбов полиграфиздат, 2003. — 180 с.</a:t>
            </a:r>
          </a:p>
        </p:txBody>
      </p:sp>
      <p:pic>
        <p:nvPicPr>
          <p:cNvPr id="4" name="Picture 4" descr="http://izhig.ru/museum-izhmash/image/order-geroi-ussr.gif"/>
          <p:cNvPicPr>
            <a:picLocks noChangeAspect="1" noChangeArrowheads="1"/>
          </p:cNvPicPr>
          <p:nvPr/>
        </p:nvPicPr>
        <p:blipFill>
          <a:blip r:embed="rId2" cstate="print"/>
          <a:srcRect/>
          <a:stretch>
            <a:fillRect/>
          </a:stretch>
        </p:blipFill>
        <p:spPr bwMode="auto">
          <a:xfrm>
            <a:off x="467544" y="260648"/>
            <a:ext cx="710372" cy="641596"/>
          </a:xfrm>
          <a:prstGeom prst="rect">
            <a:avLst/>
          </a:prstGeom>
          <a:noFill/>
        </p:spPr>
      </p:pic>
    </p:spTree>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0"/>
            <a:ext cx="8229600" cy="836712"/>
          </a:xfrm>
        </p:spPr>
        <p:txBody>
          <a:bodyPr>
            <a:normAutofit fontScale="90000"/>
          </a:bodyPr>
          <a:lstStyle/>
          <a:p>
            <a:pPr lvl="0"/>
            <a:r>
              <a:rPr lang="ru-RU" b="1" i="1" dirty="0" smtClean="0">
                <a:solidFill>
                  <a:srgbClr val="FF0000"/>
                </a:solidFill>
                <a:latin typeface="Times New Roman" pitchFamily="18" charset="0"/>
                <a:ea typeface="Calibri" pitchFamily="34" charset="0"/>
                <a:cs typeface="Times New Roman" pitchFamily="18" charset="0"/>
              </a:rPr>
              <a:t/>
            </a:r>
            <a:br>
              <a:rPr lang="ru-RU" b="1" i="1" dirty="0" smtClean="0">
                <a:solidFill>
                  <a:srgbClr val="FF0000"/>
                </a:solidFill>
                <a:latin typeface="Times New Roman" pitchFamily="18" charset="0"/>
                <a:ea typeface="Calibri" pitchFamily="34" charset="0"/>
                <a:cs typeface="Times New Roman" pitchFamily="18" charset="0"/>
              </a:rPr>
            </a:br>
            <a:r>
              <a:rPr lang="ru-RU" b="1" i="1" dirty="0" smtClean="0">
                <a:solidFill>
                  <a:srgbClr val="FF0000"/>
                </a:solidFill>
                <a:latin typeface="Times New Roman" pitchFamily="18" charset="0"/>
                <a:ea typeface="Calibri" pitchFamily="34" charset="0"/>
                <a:cs typeface="Times New Roman" pitchFamily="18" charset="0"/>
              </a:rPr>
              <a:t>Заключение.</a:t>
            </a:r>
            <a:r>
              <a:rPr lang="ru-RU" b="1" i="1" dirty="0" smtClean="0">
                <a:solidFill>
                  <a:srgbClr val="FF0000"/>
                </a:solidFill>
                <a:latin typeface="Times New Roman" pitchFamily="18" charset="0"/>
                <a:cs typeface="Times New Roman" pitchFamily="18" charset="0"/>
              </a:rPr>
              <a:t/>
            </a:r>
            <a:br>
              <a:rPr lang="ru-RU" b="1" i="1" dirty="0" smtClean="0">
                <a:solidFill>
                  <a:srgbClr val="FF0000"/>
                </a:solidFill>
                <a:latin typeface="Times New Roman" pitchFamily="18" charset="0"/>
                <a:cs typeface="Times New Roman" pitchFamily="18" charset="0"/>
              </a:rPr>
            </a:br>
            <a:endParaRPr lang="ru-RU" dirty="0">
              <a:solidFill>
                <a:srgbClr val="FF0000"/>
              </a:solidFill>
            </a:endParaRPr>
          </a:p>
        </p:txBody>
      </p:sp>
      <p:sp>
        <p:nvSpPr>
          <p:cNvPr id="109571" name="Rectangle 3"/>
          <p:cNvSpPr>
            <a:spLocks noChangeArrowheads="1"/>
          </p:cNvSpPr>
          <p:nvPr/>
        </p:nvSpPr>
        <p:spPr bwMode="auto">
          <a:xfrm>
            <a:off x="467544" y="563714"/>
            <a:ext cx="8676456" cy="6186309"/>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sz="1600" b="1" i="1" u="none" strike="noStrike" cap="none" normalizeH="0" baseline="0" dirty="0" smtClean="0">
              <a:ln>
                <a:noFill/>
              </a:ln>
              <a:solidFill>
                <a:srgbClr val="002060"/>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ru-RU" sz="2000" b="1" i="1"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rPr>
              <a:t>Итак, в ходе нашего информационно-аналитического проекта мы подробно изучили биографию народной героини Зои Космодемьянской и ее семьи. Пользуясь многочисленными источниками: книгами, военной справочной литературой, материалами печати и Интернета, мы восстановили этапы формирования героической личности Зои, основные моменты ее краткого военного пути. В ходе исследовательской части доказали, используя подходы к понятиям подвиг и героизм, что московская школьница, Зоя Космодемьянская, совершила героический поступок, достойный лучших представителей русского народа и всего человечества. Она защитила не только свою честь, не став предателем и смело взглянув в глаза испытаниям и смерти, но и подвигла на подвиг освобождения своей страны сотни тысяч солдат Красной Армии и советских людей, ковавших в тылу Великую Победу. Мы познакомились с многочисленными произведениями искусства: литературы, живописи, скульптуры, воспевших подвиг Зои.</a:t>
            </a:r>
            <a:endParaRPr kumimoji="0" lang="ru-RU" sz="2000" b="1" i="1" u="none" strike="noStrike" cap="none" normalizeH="0" baseline="0" dirty="0" smtClean="0">
              <a:ln>
                <a:noFill/>
              </a:ln>
              <a:solidFill>
                <a:srgbClr val="002060"/>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ru-RU" sz="2000" b="1" i="1"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rPr>
              <a:t>Этот проект, как нам кажется, способствовал и нашему духовному росту, помог разъяснить многие вопросы, связанные с нравственным выбором человека в период тяжелых испытаний, выпадающих на долю его страны и народа.</a:t>
            </a:r>
            <a:endParaRPr kumimoji="0" lang="ru-RU" sz="2000" b="1" i="1" u="none" strike="noStrike" cap="none" normalizeH="0" baseline="0" dirty="0" smtClean="0">
              <a:ln>
                <a:noFill/>
              </a:ln>
              <a:solidFill>
                <a:srgbClr val="002060"/>
              </a:solidFill>
              <a:effectLst/>
              <a:latin typeface="Times New Roman" pitchFamily="18" charset="0"/>
              <a:cs typeface="Times New Roman" pitchFamily="18" charset="0"/>
            </a:endParaRPr>
          </a:p>
        </p:txBody>
      </p:sp>
      <p:pic>
        <p:nvPicPr>
          <p:cNvPr id="6" name="Picture 4" descr="http://izhig.ru/museum-izhmash/image/order-geroi-ussr.gif"/>
          <p:cNvPicPr>
            <a:picLocks noChangeAspect="1" noChangeArrowheads="1"/>
          </p:cNvPicPr>
          <p:nvPr/>
        </p:nvPicPr>
        <p:blipFill>
          <a:blip r:embed="rId2" cstate="print"/>
          <a:srcRect/>
          <a:stretch>
            <a:fillRect/>
          </a:stretch>
        </p:blipFill>
        <p:spPr bwMode="auto">
          <a:xfrm>
            <a:off x="251520" y="188640"/>
            <a:ext cx="648072" cy="641596"/>
          </a:xfrm>
          <a:prstGeom prst="rect">
            <a:avLst/>
          </a:prstGeom>
          <a:noFill/>
        </p:spPr>
      </p:pic>
    </p:spTree>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b="1" i="1" dirty="0" smtClean="0">
                <a:solidFill>
                  <a:srgbClr val="FF0000"/>
                </a:solidFill>
                <a:latin typeface="Times New Roman" pitchFamily="18" charset="0"/>
                <a:cs typeface="Times New Roman" pitchFamily="18" charset="0"/>
              </a:rPr>
              <a:t>Помните…</a:t>
            </a:r>
            <a:endParaRPr lang="ru-RU" b="1" i="1" dirty="0">
              <a:solidFill>
                <a:srgbClr val="FF0000"/>
              </a:solidFill>
              <a:latin typeface="Times New Roman" pitchFamily="18" charset="0"/>
              <a:cs typeface="Times New Roman" pitchFamily="18" charset="0"/>
            </a:endParaRPr>
          </a:p>
        </p:txBody>
      </p:sp>
      <p:pic>
        <p:nvPicPr>
          <p:cNvPr id="4" name="Содержимое 3" descr="med_gallery_3019_19_318513.jpg"/>
          <p:cNvPicPr>
            <a:picLocks noGrp="1" noChangeAspect="1"/>
          </p:cNvPicPr>
          <p:nvPr>
            <p:ph idx="1"/>
          </p:nvPr>
        </p:nvPicPr>
        <p:blipFill>
          <a:blip r:embed="rId2" cstate="print"/>
          <a:stretch>
            <a:fillRect/>
          </a:stretch>
        </p:blipFill>
        <p:spPr>
          <a:xfrm>
            <a:off x="1571604" y="1500174"/>
            <a:ext cx="6096000" cy="3810000"/>
          </a:xfrm>
        </p:spPr>
      </p:pic>
      <p:pic>
        <p:nvPicPr>
          <p:cNvPr id="5" name="Picture 4" descr="http://izhig.ru/museum-izhmash/image/order-geroi-ussr.gif"/>
          <p:cNvPicPr>
            <a:picLocks noChangeAspect="1" noChangeArrowheads="1"/>
          </p:cNvPicPr>
          <p:nvPr/>
        </p:nvPicPr>
        <p:blipFill>
          <a:blip r:embed="rId3" cstate="print"/>
          <a:srcRect/>
          <a:stretch>
            <a:fillRect/>
          </a:stretch>
        </p:blipFill>
        <p:spPr bwMode="auto">
          <a:xfrm>
            <a:off x="971600" y="404664"/>
            <a:ext cx="350332" cy="641596"/>
          </a:xfrm>
          <a:prstGeom prst="rect">
            <a:avLst/>
          </a:prstGeom>
          <a:noFill/>
        </p:spPr>
      </p:pic>
      <p:sp>
        <p:nvSpPr>
          <p:cNvPr id="6" name="Прямоугольник 5"/>
          <p:cNvSpPr/>
          <p:nvPr/>
        </p:nvSpPr>
        <p:spPr>
          <a:xfrm>
            <a:off x="1619672" y="5373216"/>
            <a:ext cx="6264696" cy="1200329"/>
          </a:xfrm>
          <a:prstGeom prst="rect">
            <a:avLst/>
          </a:prstGeom>
        </p:spPr>
        <p:txBody>
          <a:bodyPr wrap="square">
            <a:spAutoFit/>
          </a:bodyPr>
          <a:lstStyle/>
          <a:p>
            <a:r>
              <a:rPr lang="ru-RU" b="1" i="1" dirty="0" smtClean="0">
                <a:solidFill>
                  <a:srgbClr val="FF0000"/>
                </a:solidFill>
                <a:latin typeface="Times New Roman" pitchFamily="18" charset="0"/>
                <a:cs typeface="Times New Roman" pitchFamily="18" charset="0"/>
              </a:rPr>
              <a:t>«Помните! Через века́, через года́, — помните! О тех, кто уже не придёт никогда, — помните! Не плачьте! В горле сдержите стоны, горькие стоны. Памяти павших будьте достойны! Вечно достойны!»</a:t>
            </a:r>
            <a:endParaRPr lang="ru-RU" i="1" dirty="0">
              <a:solidFill>
                <a:srgbClr val="FF0000"/>
              </a:solidFill>
              <a:latin typeface="Times New Roman" pitchFamily="18" charset="0"/>
              <a:cs typeface="Times New Roman" pitchFamily="18" charset="0"/>
            </a:endParaRPr>
          </a:p>
        </p:txBody>
      </p:sp>
    </p:spTree>
  </p:cSld>
  <p:clrMapOvr>
    <a:masterClrMapping/>
  </p:clrMapOvr>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2337</TotalTime>
  <Words>4206</Words>
  <Application>Microsoft Office PowerPoint</Application>
  <PresentationFormat>Экран (4:3)</PresentationFormat>
  <Paragraphs>408</Paragraphs>
  <Slides>68</Slides>
  <Notes>0</Notes>
  <HiddenSlides>0</HiddenSlides>
  <MMClips>0</MMClips>
  <ScaleCrop>false</ScaleCrop>
  <HeadingPairs>
    <vt:vector size="6" baseType="variant">
      <vt:variant>
        <vt:lpstr>Тема</vt:lpstr>
      </vt:variant>
      <vt:variant>
        <vt:i4>1</vt:i4>
      </vt:variant>
      <vt:variant>
        <vt:lpstr>Внедренные серверы OLE</vt:lpstr>
      </vt:variant>
      <vt:variant>
        <vt:i4>1</vt:i4>
      </vt:variant>
      <vt:variant>
        <vt:lpstr>Заголовки слайдов</vt:lpstr>
      </vt:variant>
      <vt:variant>
        <vt:i4>68</vt:i4>
      </vt:variant>
    </vt:vector>
  </HeadingPairs>
  <TitlesOfParts>
    <vt:vector size="70" baseType="lpstr">
      <vt:lpstr>Тема Office</vt:lpstr>
      <vt:lpstr>Объект упаковщика для оболочки</vt:lpstr>
      <vt:lpstr>Слайд 1</vt:lpstr>
      <vt:lpstr>Проект «Непокоренная Зоя»</vt:lpstr>
      <vt:lpstr>О проекте</vt:lpstr>
      <vt:lpstr> Думаем, спорим, обсуждаем</vt:lpstr>
      <vt:lpstr>Основатели рода</vt:lpstr>
      <vt:lpstr>Биография Зои Космодемьянской</vt:lpstr>
      <vt:lpstr>Слайд 7</vt:lpstr>
      <vt:lpstr>Книга «Повесть о Зое и Шуре» </vt:lpstr>
      <vt:lpstr>Семья Космодемьянских</vt:lpstr>
      <vt:lpstr>Переезд в Москву</vt:lpstr>
      <vt:lpstr>. В 1931 году семья Космодемьянских переселилась в Москву</vt:lpstr>
      <vt:lpstr>Район Коптево до войны</vt:lpstr>
      <vt:lpstr>Грамота Зои Космодемьянской</vt:lpstr>
      <vt:lpstr>Зоя назвалась именем своей любимой героиней Таней</vt:lpstr>
      <vt:lpstr>Дневник Зои</vt:lpstr>
      <vt:lpstr>Школа № 201, где учились Зоя и Шура Космодемьянские</vt:lpstr>
      <vt:lpstr>Комсомольский билет</vt:lpstr>
      <vt:lpstr>Война</vt:lpstr>
      <vt:lpstr>Отбор добровольцев для партизанских отрядов, для диверсий в тылу врага</vt:lpstr>
      <vt:lpstr>Зоя настойчиво просила о приеме ее в особый отряд</vt:lpstr>
      <vt:lpstr>Бесстрашная партизанка</vt:lpstr>
      <vt:lpstr>ПРИКАЗ от 17 ноября 1941 года № 428 О СОЗДАНИИ СПЕЦИАЛЬНЫХ КОМАНД ПО РАЗРУШЕНИЮ И СЖИГАНИЮ НАСЕЛЕННЫХ ПУНКТОВ В ТЫЛУ НЕМЕЦКО-ФАШИСТСКИХ ВОЙСК</vt:lpstr>
      <vt:lpstr>Задание надо выполнить…</vt:lpstr>
      <vt:lpstr>  Деревня Петрищево. Дом, в котором пытали Зою Космодемьянскую </vt:lpstr>
      <vt:lpstr>Поэма «Зоя»</vt:lpstr>
      <vt:lpstr>Слайд 26</vt:lpstr>
      <vt:lpstr> Умирать мне не страшно, товарищи,  Мой народ отомстит за меня!  </vt:lpstr>
      <vt:lpstr>«Прощайте, товарищи! Боритесь, не бойтесь! С нами Сталин! Сталин придет!..»</vt:lpstr>
      <vt:lpstr>Слайд 29</vt:lpstr>
      <vt:lpstr>Но и над повешенной продолжали издеваться.  Ее тело провисело полтора месяца, неоднократно подвергаясь надругательствам со стороны проходивших через деревню немецких солдат. Пьяные немецкие солдаты кололи ее штыками… Зое отрезали одну грудь.  Под Новый 1942 год пьяные немцы сорвали с повешенной одежду и в очередной раз надругались над телом, исколов его ножами  За три дня до отступления немецкое командование приказало снять её с виселицы и зарыть в землю. Она умерла во вражьем плену на фашистской дыбе, ни единым звуком не выдав своих страданий, не выдав своих товарищей. Она приняла мученическую смерть, как героиня, как дочь великого народа, которого никому и никогда не сломить! Память о ней живет вечно! </vt:lpstr>
      <vt:lpstr>Жестокой смертью доказала,  Что есть у Родины броня!</vt:lpstr>
      <vt:lpstr>Очерк «Таня»  </vt:lpstr>
      <vt:lpstr>Первая женщина на войне, получившая высокого Звания Героя</vt:lpstr>
      <vt:lpstr>Слайд 34</vt:lpstr>
      <vt:lpstr>Слайд 35</vt:lpstr>
      <vt:lpstr>Саша исполнил клятву, отомстил за гибель сестры</vt:lpstr>
      <vt:lpstr>Герой зачислен навечно в списки танкового полка</vt:lpstr>
      <vt:lpstr>Слава матери, воспитавших достойных детей нашей Родины</vt:lpstr>
      <vt:lpstr>Картина Г.Ингера «Казнь Зои»</vt:lpstr>
      <vt:lpstr>Зоя Космодемьянская стала для русских таким же примером патриотизма с готовностью к самопожертвованию, как для французов Жанна д’Арк</vt:lpstr>
      <vt:lpstr>За три дня до отступления немецкое командование приказало снять тело Зои с виселицы и зарыть в землю, схоронив за деревней</vt:lpstr>
      <vt:lpstr> «Память сильнее времени» </vt:lpstr>
      <vt:lpstr>Слайд 43</vt:lpstr>
      <vt:lpstr>Слайд 44</vt:lpstr>
      <vt:lpstr>Навеки осталась ты в памяти народной</vt:lpstr>
      <vt:lpstr>О Зое слагали песни, писали музыку…</vt:lpstr>
      <vt:lpstr>Художественная литература и живопись</vt:lpstr>
      <vt:lpstr>Слайд 48</vt:lpstr>
      <vt:lpstr>                                              Монументальное искусство  Памятник в ПГТ Пантелеймоновка, Донецкая область. Памятник в селе Осино-Гай Тамбовской области, на родине Зои Космодемьянской. Тамбовский скульптор Михаил Салычев Памятник в Тамбове на улице Советской. Скульптор Матвей Манизер. Бюст в селе Шиткино Памятник на платформе станции метро «Партизанская» в Москве. Памятник на Минском шоссе близ деревни Петрищево. Мемориальная плита в деревне Петрищево. Памятник в Санкт-Петербурге в Московском парке Победы. Памятник в Киеве: сквер на углу ул. Олеся Гончара и ул. Богдана Хмельницкого Памятник в Харькове в «Сквере Победы» (за фонтаном «Зеркальная струя») Памятник в Саратове на улице Зои Космодемьянской, около школы № 72. Памятник в Ишимбае у школы № 3, в самой школе и на территории СПУ № 1. Памятник в Брянске у школы № 35 Бюст в Брянске у школы № 56 Памятник в Волгограде (на территории школы № 130) Памятник в Челябинске на улице Новороссийской (во дворе школы № 46).  </vt:lpstr>
      <vt:lpstr>                                              Монументальное искусство  Памятник в ПГТ Пантелеймоновка, Донецкая область. Памятник в селе Осино-Гай Тамбовской области, на родине Зои Космодемьянской. Тамбовский скульптор Михаил Салычев Памятник в Тамбове на улице Советской. Скульптор Матвей Манизер. Бюст в селе Шиткино Памятник на платформе станции метро «Партизанская» в Москве. Памятник на Минском шоссе близ деревни Петрищево. Мемориальная плита в деревне Петрищево. Памятник в Санкт-Петербурге в Московском парке Победы. Памятник в Киеве: сквер на углу ул. Олеся Гончара и ул. Богдана Хмельницкого Памятник в Харькове в «Сквере Победы» (за фонтаном «Зеркальная струя») Памятник в Саратове на улице Зои Космодемьянской, около школы № 72. Памятник в Ишимбае у школы № 3, в самой школе и на территории СПУ № 1. Памятник в Брянске у школы № 35 Бюст в Брянске у школы № 56 Памятник в Волгограде (на территории школы № 130) Памятник в Челябинске на улице Новороссийской (во дворе школы № 46).  </vt:lpstr>
      <vt:lpstr>Слайд 51</vt:lpstr>
      <vt:lpstr>Монументальное искусство </vt:lpstr>
      <vt:lpstr>Слайд 53</vt:lpstr>
      <vt:lpstr>Память</vt:lpstr>
      <vt:lpstr>Музыка и кино</vt:lpstr>
      <vt:lpstr>Именем Зои Космодемьянской названы улицы в России:</vt:lpstr>
      <vt:lpstr>Именем Зои названы улицы</vt:lpstr>
      <vt:lpstr>Улицы, носящие имя Героини, в России</vt:lpstr>
      <vt:lpstr>В России 41 улица носит имя юной героини</vt:lpstr>
      <vt:lpstr>Улица Зои Космодемьянской —в различных населённых пунктах государств бывшего СССР</vt:lpstr>
      <vt:lpstr>Именем Зои названы…</vt:lpstr>
      <vt:lpstr> В честь Зои Космодемьянской названо множество объектов: </vt:lpstr>
      <vt:lpstr>Имя зажглось звездой </vt:lpstr>
      <vt:lpstr>Пик в Заилийском Алатау 4108 метров </vt:lpstr>
      <vt:lpstr>Сухогруз «Зоя Космодемьянская»</vt:lpstr>
      <vt:lpstr> Литература </vt:lpstr>
      <vt:lpstr> Заключение. </vt:lpstr>
      <vt:lpstr>Помните…</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Слайд 1</dc:title>
  <dc:creator>Наталья</dc:creator>
  <cp:lastModifiedBy>Acer</cp:lastModifiedBy>
  <cp:revision>225</cp:revision>
  <dcterms:modified xsi:type="dcterms:W3CDTF">2017-12-26T13:24:46Z</dcterms:modified>
</cp:coreProperties>
</file>