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media/image3.jpg" ContentType="image/jpg"/>
  <Override PartName="/ppt/media/image4.jpg" ContentType="image/jpg"/>
  <Override PartName="/ppt/media/image5.jpg" ContentType="image/jpg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g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0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6" r:id="rId7"/>
    <p:sldId id="267" r:id="rId8"/>
    <p:sldId id="268" r:id="rId9"/>
    <p:sldId id="269" r:id="rId10"/>
    <p:sldId id="260" r:id="rId11"/>
    <p:sldId id="261" r:id="rId12"/>
    <p:sldId id="262" r:id="rId13"/>
    <p:sldId id="263" r:id="rId14"/>
    <p:sldId id="264" r:id="rId15"/>
    <p:sldId id="265" r:id="rId16"/>
    <p:sldId id="270" r:id="rId17"/>
    <p:sldId id="271" r:id="rId18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51" d="100"/>
          <a:sy n="51" d="100"/>
        </p:scale>
        <p:origin x="9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89F7B-EC7E-42E7-9DD9-4225149FAAF8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75985-5D14-45B2-AB1B-E5F40D9D4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72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6F16A-D04A-4861-8223-52F225A3627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49F8-F84C-42EC-A9BC-A9438C06A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4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5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DF6-897B-4B03-8071-07748CEDB6C3}" type="datetime1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3951-0896-4CD0-80F9-077F1E949479}" type="datetime1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2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45A4-5C25-4FBD-8612-A81B47A2768A}" type="datetime1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2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80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82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40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2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8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16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43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1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4C62-247D-4889-8EC6-E6EDF2C65EF4}" type="datetime1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02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47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9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52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66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74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20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79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09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79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0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0F2D-CAE9-491C-9669-7AB46A8D4335}" type="datetime1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5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83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29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81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27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987" y="2125981"/>
            <a:ext cx="1036984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971" y="3840480"/>
            <a:ext cx="853987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ru-RU" smtClean="0">
                <a:solidFill>
                  <a:prstClr val="black"/>
                </a:solidFill>
              </a:rPr>
              <a:t>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ru-RU" spc="-5" smtClean="0">
                <a:solidFill>
                  <a:prstClr val="black"/>
                </a:solidFill>
              </a:rPr>
              <a:t>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75565"/>
            <a:fld id="{81D60167-4931-47E6-BA6A-407CBD079E47}" type="slidenum">
              <a:rPr lang="ru-RU" spc="-10" smtClean="0">
                <a:solidFill>
                  <a:prstClr val="black"/>
                </a:solidFill>
              </a:rPr>
              <a:pPr marL="75565"/>
              <a:t>‹#›</a:t>
            </a:fld>
            <a:endParaRPr lang="ru-RU" spc="-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54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ru-RU" smtClean="0">
                <a:solidFill>
                  <a:prstClr val="black"/>
                </a:solidFill>
              </a:rPr>
              <a:t>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ru-RU" spc="-5" smtClean="0">
                <a:solidFill>
                  <a:prstClr val="black"/>
                </a:solidFill>
              </a:rPr>
              <a:t>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75565"/>
            <a:fld id="{81D60167-4931-47E6-BA6A-407CBD079E47}" type="slidenum">
              <a:rPr lang="ru-RU" spc="-10" smtClean="0">
                <a:solidFill>
                  <a:prstClr val="black"/>
                </a:solidFill>
              </a:rPr>
              <a:pPr marL="75565"/>
              <a:t>‹#›</a:t>
            </a:fld>
            <a:endParaRPr lang="ru-RU" spc="-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62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1534" y="1529009"/>
            <a:ext cx="52495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06317" y="1555552"/>
            <a:ext cx="44524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ru-RU" smtClean="0">
                <a:solidFill>
                  <a:prstClr val="black"/>
                </a:solidFill>
              </a:rPr>
              <a:t>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ru-RU" spc="-5" smtClean="0">
                <a:solidFill>
                  <a:prstClr val="black"/>
                </a:solidFill>
              </a:rPr>
              <a:t>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75565"/>
            <a:fld id="{81D60167-4931-47E6-BA6A-407CBD079E47}" type="slidenum">
              <a:rPr lang="ru-RU" spc="-10" smtClean="0">
                <a:solidFill>
                  <a:prstClr val="black"/>
                </a:solidFill>
              </a:rPr>
              <a:pPr marL="75565"/>
              <a:t>‹#›</a:t>
            </a:fld>
            <a:endParaRPr lang="ru-RU" spc="-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ru-RU" smtClean="0">
                <a:solidFill>
                  <a:prstClr val="black"/>
                </a:solidFill>
              </a:rPr>
              <a:t>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ru-RU" spc="-5" smtClean="0">
                <a:solidFill>
                  <a:prstClr val="black"/>
                </a:solidFill>
              </a:rPr>
              <a:t>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75565"/>
            <a:fld id="{81D60167-4931-47E6-BA6A-407CBD079E47}" type="slidenum">
              <a:rPr lang="ru-RU" spc="-10" smtClean="0">
                <a:solidFill>
                  <a:prstClr val="black"/>
                </a:solidFill>
              </a:rPr>
              <a:pPr marL="75565"/>
              <a:t>‹#›</a:t>
            </a:fld>
            <a:endParaRPr lang="ru-RU" spc="-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36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01246" y="230250"/>
            <a:ext cx="879231" cy="70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" y="1424050"/>
            <a:ext cx="12193874" cy="4576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194345" cy="6858000"/>
          </a:xfrm>
          <a:custGeom>
            <a:avLst/>
            <a:gdLst/>
            <a:ahLst/>
            <a:cxnLst/>
            <a:rect l="l" t="t" r="r" b="b"/>
            <a:pathLst>
              <a:path w="9907905" h="6858000">
                <a:moveTo>
                  <a:pt x="0" y="6858000"/>
                </a:moveTo>
                <a:lnTo>
                  <a:pt x="9907523" y="6858000"/>
                </a:lnTo>
                <a:lnTo>
                  <a:pt x="9907523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2194345" cy="6858000"/>
          </a:xfrm>
          <a:custGeom>
            <a:avLst/>
            <a:gdLst/>
            <a:ahLst/>
            <a:cxnLst/>
            <a:rect l="l" t="t" r="r" b="b"/>
            <a:pathLst>
              <a:path w="9907905"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25400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" y="0"/>
            <a:ext cx="12193874" cy="3789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" y="2636899"/>
            <a:ext cx="12193874" cy="4221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064044" y="3716402"/>
            <a:ext cx="3169138" cy="73025"/>
          </a:xfrm>
          <a:custGeom>
            <a:avLst/>
            <a:gdLst/>
            <a:ahLst/>
            <a:cxnLst/>
            <a:rect l="l" t="t" r="r" b="b"/>
            <a:pathLst>
              <a:path w="2574925" h="73025">
                <a:moveTo>
                  <a:pt x="0" y="73025"/>
                </a:moveTo>
                <a:lnTo>
                  <a:pt x="2574925" y="73025"/>
                </a:lnTo>
                <a:lnTo>
                  <a:pt x="2574925" y="0"/>
                </a:lnTo>
                <a:lnTo>
                  <a:pt x="0" y="0"/>
                </a:lnTo>
                <a:lnTo>
                  <a:pt x="0" y="7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390873" y="0"/>
            <a:ext cx="9507415" cy="3716654"/>
          </a:xfrm>
          <a:custGeom>
            <a:avLst/>
            <a:gdLst/>
            <a:ahLst/>
            <a:cxnLst/>
            <a:rect l="l" t="t" r="r" b="b"/>
            <a:pathLst>
              <a:path w="7724775" h="3716654">
                <a:moveTo>
                  <a:pt x="0" y="3716401"/>
                </a:moveTo>
                <a:lnTo>
                  <a:pt x="7724775" y="3716401"/>
                </a:lnTo>
                <a:lnTo>
                  <a:pt x="7724775" y="0"/>
                </a:lnTo>
                <a:lnTo>
                  <a:pt x="0" y="0"/>
                </a:lnTo>
                <a:lnTo>
                  <a:pt x="0" y="3716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062236" y="679704"/>
            <a:ext cx="219456" cy="179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2378378" y="737616"/>
            <a:ext cx="7564667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ru-RU" smtClean="0">
                <a:solidFill>
                  <a:prstClr val="black"/>
                </a:solidFill>
              </a:rPr>
              <a:t>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ru-RU" spc="-5" smtClean="0">
                <a:solidFill>
                  <a:prstClr val="black"/>
                </a:solidFill>
              </a:rPr>
              <a:t>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75565"/>
            <a:fld id="{81D60167-4931-47E6-BA6A-407CBD079E47}" type="slidenum">
              <a:rPr lang="ru-RU" spc="-10" smtClean="0">
                <a:solidFill>
                  <a:prstClr val="black"/>
                </a:solidFill>
              </a:rPr>
              <a:pPr marL="75565"/>
              <a:t>‹#›</a:t>
            </a:fld>
            <a:endParaRPr lang="ru-RU" spc="-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05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C2C6-9F64-487E-A042-D75B920F5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0CE9-653E-4B4F-99F1-8CBAF4C424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3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D8ED-8B62-4EF3-95CA-87E6D969A91B}" type="datetime1">
              <a:rPr lang="ru-RU" smtClean="0"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92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C2C6-9F64-487E-A042-D75B920F5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0CE9-653E-4B4F-99F1-8CBAF4C424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03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C2C6-9F64-487E-A042-D75B920F5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0CE9-653E-4B4F-99F1-8CBAF4C424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C2C6-9F64-487E-A042-D75B920F5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0CE9-653E-4B4F-99F1-8CBAF4C424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8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C2C6-9F64-487E-A042-D75B920F5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0CE9-653E-4B4F-99F1-8CBAF4C424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46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C2C6-9F64-487E-A042-D75B920F5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0CE9-653E-4B4F-99F1-8CBAF4C424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C2C6-9F64-487E-A042-D75B920F5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0CE9-653E-4B4F-99F1-8CBAF4C424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C2C6-9F64-487E-A042-D75B920F5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0CE9-653E-4B4F-99F1-8CBAF4C424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63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C2C6-9F64-487E-A042-D75B920F5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0CE9-653E-4B4F-99F1-8CBAF4C424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3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C2C6-9F64-487E-A042-D75B920F5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0CE9-653E-4B4F-99F1-8CBAF4C424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25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C2C6-9F64-487E-A042-D75B920F5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D0CE9-653E-4B4F-99F1-8CBAF4C424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0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08A1-8542-4809-96C1-092C2C2B9C48}" type="datetime1">
              <a:rPr lang="ru-RU" smtClean="0"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6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E985-445D-4ADB-8DB8-20C010DDD940}" type="datetime1">
              <a:rPr lang="ru-RU" smtClean="0"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9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981B-FD64-459D-BEE1-71575D216F7B}" type="datetime1">
              <a:rPr lang="ru-RU" smtClean="0"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3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65B2-ACDC-4EFA-9EC9-8A600D3143EC}" type="datetime1">
              <a:rPr lang="ru-RU" smtClean="0"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7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6E77-0930-4697-B5BA-3E78FF6FB5E5}" type="datetime1">
              <a:rPr lang="ru-RU" smtClean="0"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3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BA095-5E6F-4FB0-9672-13B4D797BBD1}" type="datetime1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5C74-86C5-4C69-8C9B-22952CF98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2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9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082F-AF39-4835-9406-F5F4A6CA9F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74B8C-F169-4D5A-B19F-8397C8119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3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8476" y="976375"/>
            <a:ext cx="11627729" cy="5080"/>
          </a:xfrm>
          <a:custGeom>
            <a:avLst/>
            <a:gdLst/>
            <a:ahLst/>
            <a:cxnLst/>
            <a:rect l="l" t="t" r="r" b="b"/>
            <a:pathLst>
              <a:path w="9447530" h="5080">
                <a:moveTo>
                  <a:pt x="0" y="0"/>
                </a:moveTo>
                <a:lnTo>
                  <a:pt x="9447212" y="4699"/>
                </a:lnTo>
              </a:path>
            </a:pathLst>
          </a:custGeom>
          <a:ln w="28440">
            <a:solidFill>
              <a:srgbClr val="E78018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18476" y="6237287"/>
            <a:ext cx="11540197" cy="14604"/>
          </a:xfrm>
          <a:custGeom>
            <a:avLst/>
            <a:gdLst/>
            <a:ahLst/>
            <a:cxnLst/>
            <a:rect l="l" t="t" r="r" b="b"/>
            <a:pathLst>
              <a:path w="9376410" h="14604">
                <a:moveTo>
                  <a:pt x="0" y="14287"/>
                </a:moveTo>
                <a:lnTo>
                  <a:pt x="9375838" y="0"/>
                </a:lnTo>
              </a:path>
            </a:pathLst>
          </a:custGeom>
          <a:ln w="28440">
            <a:solidFill>
              <a:srgbClr val="E78018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201246" y="230250"/>
            <a:ext cx="879231" cy="704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102" y="268495"/>
            <a:ext cx="119036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476" y="1143381"/>
            <a:ext cx="1097886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72090" y="6370106"/>
            <a:ext cx="460560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ru-RU" smtClean="0">
                <a:solidFill>
                  <a:prstClr val="black"/>
                </a:solidFill>
              </a:rPr>
              <a:t>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3782" y="6397195"/>
            <a:ext cx="19702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ru-RU" spc="-5" smtClean="0">
                <a:solidFill>
                  <a:prstClr val="black"/>
                </a:solidFill>
              </a:rPr>
              <a:t>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27545" y="6359221"/>
            <a:ext cx="31417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75565"/>
            <a:fld id="{81D60167-4931-47E6-BA6A-407CBD079E47}" type="slidenum">
              <a:rPr lang="ru-RU" spc="-10" smtClean="0">
                <a:solidFill>
                  <a:prstClr val="black"/>
                </a:solidFill>
              </a:rPr>
              <a:pPr marL="75565"/>
              <a:t>‹#›</a:t>
            </a:fld>
            <a:endParaRPr lang="ru-RU" spc="-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5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2C2C6-9F64-487E-A042-D75B920F5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D0CE9-653E-4B4F-99F1-8CBAF4C424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8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81915" marR="31750" indent="368300">
              <a:lnSpc>
                <a:spcPct val="107000"/>
              </a:lnSpc>
              <a:spcAft>
                <a:spcPts val="0"/>
              </a:spcAft>
            </a:pPr>
            <a:r>
              <a:rPr lang="ru-RU" sz="5400" b="1" i="1" spc="-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Кластерна</a:t>
            </a:r>
            <a:r>
              <a:rPr lang="ru-RU" sz="5400" b="1" i="1" spc="-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i="1" spc="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 вычислительных систем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ГБПОУ Колледж связи №54 имени П.М. </a:t>
            </a:r>
            <a:r>
              <a:rPr lang="ru-RU" b="1" i="1" dirty="0" err="1" smtClean="0">
                <a:solidFill>
                  <a:srgbClr val="002060"/>
                </a:solidFill>
              </a:rPr>
              <a:t>Вострухина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Преподаватель Сивцова Елена Георгиевна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7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38932" r="20420" b="17099"/>
          <a:stretch/>
        </p:blipFill>
        <p:spPr bwMode="auto">
          <a:xfrm>
            <a:off x="838200" y="1333500"/>
            <a:ext cx="10515599" cy="5181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Кластерная архитектура «Толстого дерева»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106954"/>
            <a:ext cx="4933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Процессоры</a:t>
            </a:r>
            <a:r>
              <a:rPr lang="ru-RU" sz="2400" b="1" i="1" spc="21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локализованы </a:t>
            </a:r>
            <a:r>
              <a:rPr lang="ru-RU" sz="2400" b="1" i="1" spc="7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в </a:t>
            </a:r>
            <a:r>
              <a:rPr lang="ru-RU" sz="2400" b="1" i="1" spc="1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spc="5" dirty="0" smtClean="0">
                <a:effectLst/>
                <a:ea typeface="Times New Roman" panose="02020603050405020304" pitchFamily="18" charset="0"/>
              </a:rPr>
              <a:t>листья</a:t>
            </a:r>
            <a:r>
              <a:rPr lang="ru-RU" sz="2400" b="1" i="1" spc="10" dirty="0" smtClean="0">
                <a:effectLst/>
                <a:ea typeface="Times New Roman" panose="02020603050405020304" pitchFamily="18" charset="0"/>
              </a:rPr>
              <a:t>х</a:t>
            </a:r>
            <a:r>
              <a:rPr lang="ru-RU" sz="2400" b="1" i="1" spc="23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spc="10" dirty="0" smtClean="0">
                <a:effectLst/>
                <a:ea typeface="Times New Roman" panose="02020603050405020304" pitchFamily="18" charset="0"/>
              </a:rPr>
              <a:t>дерева</a:t>
            </a:r>
            <a:r>
              <a:rPr lang="ru-RU" sz="2400" b="1" i="1" spc="5" dirty="0" smtClean="0">
                <a:effectLst/>
                <a:ea typeface="Times New Roman" panose="02020603050405020304" pitchFamily="18" charset="0"/>
              </a:rPr>
              <a:t>,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spc="16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в</a:t>
            </a:r>
            <a:r>
              <a:rPr lang="ru-RU" sz="2400" b="1" i="1" spc="23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то </a:t>
            </a:r>
            <a:r>
              <a:rPr lang="ru-RU" sz="2400" b="1" i="1" spc="4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время </a:t>
            </a:r>
            <a:r>
              <a:rPr lang="ru-RU" sz="2400" b="1" i="1" spc="4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как </a:t>
            </a:r>
            <a:r>
              <a:rPr lang="ru-RU" sz="2400" b="1" i="1" spc="1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spc="10" dirty="0" smtClean="0">
                <a:effectLst/>
                <a:ea typeface="Times New Roman" panose="02020603050405020304" pitchFamily="18" charset="0"/>
              </a:rPr>
              <a:t>внутренни</a:t>
            </a:r>
            <a:r>
              <a:rPr lang="ru-RU" sz="2400" b="1" i="1" spc="15" dirty="0" smtClean="0">
                <a:effectLst/>
                <a:ea typeface="Times New Roman" panose="02020603050405020304" pitchFamily="18" charset="0"/>
              </a:rPr>
              <a:t>е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spc="4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узлы</a:t>
            </a:r>
            <a:r>
              <a:rPr lang="ru-RU" sz="2400" b="1" i="1" spc="23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дерева</a:t>
            </a:r>
            <a:r>
              <a:rPr lang="ru-RU" sz="2400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spc="-20" dirty="0" smtClean="0">
                <a:effectLst/>
                <a:ea typeface="Times New Roman" panose="02020603050405020304" pitchFamily="18" charset="0"/>
              </a:rPr>
              <a:t>скомпонован</a:t>
            </a:r>
            <a:r>
              <a:rPr lang="ru-RU" sz="2400" b="1" i="1" spc="-25" dirty="0" smtClean="0">
                <a:effectLst/>
                <a:ea typeface="Times New Roman" panose="02020603050405020304" pitchFamily="18" charset="0"/>
              </a:rPr>
              <a:t>ы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spc="12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spc="-15" dirty="0" smtClean="0">
                <a:effectLst/>
                <a:ea typeface="Times New Roman" panose="02020603050405020304" pitchFamily="18" charset="0"/>
              </a:rPr>
              <a:t>в</a:t>
            </a:r>
            <a:r>
              <a:rPr lang="ru-RU" sz="2400" b="1" i="1" spc="-10" dirty="0" smtClean="0">
                <a:effectLst/>
                <a:ea typeface="Times New Roman" panose="02020603050405020304" pitchFamily="18" charset="0"/>
              </a:rPr>
              <a:t>о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spc="12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spc="-5" dirty="0" smtClean="0">
                <a:effectLst/>
                <a:ea typeface="Times New Roman" panose="02020603050405020304" pitchFamily="18" charset="0"/>
              </a:rPr>
              <a:t>внутренню</a:t>
            </a:r>
            <a:r>
              <a:rPr lang="ru-RU" sz="2400" b="1" i="1" spc="-10" dirty="0" smtClean="0">
                <a:effectLst/>
                <a:ea typeface="Times New Roman" panose="02020603050405020304" pitchFamily="18" charset="0"/>
              </a:rPr>
              <a:t>ю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spc="15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i="1" spc="-20" dirty="0" smtClean="0">
                <a:effectLst/>
                <a:ea typeface="Times New Roman" panose="02020603050405020304" pitchFamily="18" charset="0"/>
              </a:rPr>
              <a:t>сеть</a:t>
            </a:r>
            <a:r>
              <a:rPr lang="ru-RU" sz="2400" b="1" i="1" dirty="0" smtClean="0">
                <a:effectLst/>
                <a:ea typeface="Times New Roman" panose="02020603050405020304" pitchFamily="18" charset="0"/>
              </a:rPr>
              <a:t> </a:t>
            </a:r>
            <a:endParaRPr lang="ru-RU" sz="2400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8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Программное обеспечение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b="1" i="1" dirty="0" smtClean="0">
                <a:effectLst/>
                <a:ea typeface="Times New Roman" panose="02020603050405020304" pitchFamily="18" charset="0"/>
              </a:rPr>
              <a:t>В</a:t>
            </a:r>
            <a:r>
              <a:rPr lang="ru-RU" b="1" i="1" spc="12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кластерах</a:t>
            </a:r>
            <a:r>
              <a:rPr lang="ru-RU" b="1" i="1" spc="14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используютс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я</a:t>
            </a:r>
            <a:r>
              <a:rPr lang="ru-RU" b="1" i="1" spc="9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операцион</a:t>
            </a:r>
            <a:r>
              <a:rPr lang="ru-RU" b="1" i="1" spc="-10" dirty="0" smtClean="0">
                <a:effectLst/>
                <a:ea typeface="Times New Roman" panose="02020603050405020304" pitchFamily="18" charset="0"/>
              </a:rPr>
              <a:t>ны</a:t>
            </a:r>
            <a:r>
              <a:rPr lang="ru-RU" b="1" i="1" spc="-15" dirty="0" smtClean="0">
                <a:effectLst/>
                <a:ea typeface="Times New Roman" panose="02020603050405020304" pitchFamily="18" charset="0"/>
              </a:rPr>
              <a:t>е</a:t>
            </a:r>
            <a:r>
              <a:rPr lang="ru-RU" b="1" i="1" spc="9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25" dirty="0" smtClean="0">
                <a:effectLst/>
                <a:ea typeface="Times New Roman" panose="02020603050405020304" pitchFamily="18" charset="0"/>
              </a:rPr>
              <a:t>системы</a:t>
            </a:r>
            <a:r>
              <a:rPr lang="ru-RU" b="1" i="1" spc="-20" dirty="0" smtClean="0">
                <a:effectLst/>
                <a:ea typeface="Times New Roman" panose="02020603050405020304" pitchFamily="18" charset="0"/>
              </a:rPr>
              <a:t>,</a:t>
            </a:r>
            <a:r>
              <a:rPr lang="ru-RU" b="1" i="1" spc="16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25" dirty="0" smtClean="0">
                <a:effectLst/>
                <a:ea typeface="Times New Roman" panose="02020603050405020304" pitchFamily="18" charset="0"/>
              </a:rPr>
              <a:t>стандартные</a:t>
            </a:r>
            <a:r>
              <a:rPr lang="ru-RU" b="1" i="1" spc="7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для</a:t>
            </a:r>
            <a:r>
              <a:rPr lang="ru-RU" b="1" i="1" spc="1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20" dirty="0" smtClean="0">
                <a:effectLst/>
                <a:ea typeface="Times New Roman" panose="02020603050405020304" pitchFamily="18" charset="0"/>
              </a:rPr>
              <a:t>рабочих</a:t>
            </a:r>
            <a:r>
              <a:rPr lang="ru-RU" b="1" i="1" spc="9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15" dirty="0" smtClean="0">
                <a:effectLst/>
                <a:ea typeface="Times New Roman" panose="02020603050405020304" pitchFamily="18" charset="0"/>
              </a:rPr>
              <a:t>станций,</a:t>
            </a:r>
            <a:r>
              <a:rPr lang="ru-RU" b="1" i="1" spc="16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20" dirty="0" smtClean="0">
                <a:effectLst/>
                <a:ea typeface="Times New Roman" panose="02020603050405020304" pitchFamily="18" charset="0"/>
              </a:rPr>
              <a:t>чаще</a:t>
            </a:r>
            <a:r>
              <a:rPr lang="ru-RU" b="1" i="1" spc="16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20" dirty="0" smtClean="0">
                <a:effectLst/>
                <a:ea typeface="Times New Roman" panose="02020603050405020304" pitchFamily="18" charset="0"/>
              </a:rPr>
              <a:t>всего</a:t>
            </a:r>
            <a:r>
              <a:rPr lang="ru-RU" b="1" i="1" spc="-15" dirty="0" smtClean="0">
                <a:effectLst/>
                <a:ea typeface="Times New Roman" panose="02020603050405020304" pitchFamily="18" charset="0"/>
              </a:rPr>
              <a:t>,</a:t>
            </a:r>
            <a:r>
              <a:rPr lang="ru-RU" b="1" i="1" spc="18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30" dirty="0" smtClean="0">
                <a:effectLst/>
                <a:ea typeface="Times New Roman" panose="02020603050405020304" pitchFamily="18" charset="0"/>
              </a:rPr>
              <a:t>сво</a:t>
            </a:r>
            <a:r>
              <a:rPr lang="ru-RU" b="1" i="1" spc="-5" dirty="0" smtClean="0">
                <a:effectLst/>
                <a:ea typeface="Times New Roman" panose="02020603050405020304" pitchFamily="18" charset="0"/>
              </a:rPr>
              <a:t>бодно</a:t>
            </a:r>
            <a:r>
              <a:rPr lang="ru-RU" b="1" i="1" spc="6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распространяемые</a:t>
            </a:r>
            <a:r>
              <a:rPr lang="ru-RU" b="1" i="1" spc="13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—</a:t>
            </a:r>
            <a:r>
              <a:rPr lang="ru-RU" b="1" i="1" spc="15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b="1" i="1" dirty="0" smtClean="0">
                <a:effectLst/>
                <a:ea typeface="Times New Roman" panose="02020603050405020304" pitchFamily="18" charset="0"/>
              </a:rPr>
              <a:t>Linux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,</a:t>
            </a:r>
            <a:r>
              <a:rPr lang="ru-RU" b="1" i="1" spc="15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b="1" i="1" spc="-5" dirty="0" smtClean="0">
                <a:effectLst/>
                <a:ea typeface="Times New Roman" panose="02020603050405020304" pitchFamily="18" charset="0"/>
              </a:rPr>
              <a:t>FreeBSD</a:t>
            </a:r>
            <a:r>
              <a:rPr lang="ru-RU" b="1" i="1" spc="-5" dirty="0" smtClean="0">
                <a:effectLst/>
                <a:ea typeface="Times New Roman" panose="02020603050405020304" pitchFamily="18" charset="0"/>
              </a:rPr>
              <a:t>,</a:t>
            </a:r>
            <a:r>
              <a:rPr lang="ru-RU" b="1" i="1" spc="15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вместе</a:t>
            </a:r>
            <a:r>
              <a:rPr lang="ru-RU" b="1" i="1" spc="11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со</a:t>
            </a:r>
            <a:r>
              <a:rPr lang="ru-RU" b="1" i="1" spc="11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специальны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ми</a:t>
            </a:r>
            <a:r>
              <a:rPr lang="ru-RU" b="1" i="1" spc="1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10" dirty="0" smtClean="0">
                <a:effectLst/>
                <a:ea typeface="Times New Roman" panose="02020603050405020304" pitchFamily="18" charset="0"/>
              </a:rPr>
              <a:t>средствам</a:t>
            </a:r>
            <a:r>
              <a:rPr lang="ru-RU" b="1" i="1" spc="-5" dirty="0" smtClean="0">
                <a:effectLst/>
                <a:ea typeface="Times New Roman" panose="02020603050405020304" pitchFamily="18" charset="0"/>
              </a:rPr>
              <a:t>и</a:t>
            </a:r>
            <a:r>
              <a:rPr lang="ru-RU" b="1" i="1" spc="25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10" dirty="0" smtClean="0">
                <a:effectLst/>
                <a:ea typeface="Times New Roman" panose="02020603050405020304" pitchFamily="18" charset="0"/>
              </a:rPr>
              <a:t>поддержк</a:t>
            </a:r>
            <a:r>
              <a:rPr lang="ru-RU" b="1" i="1" spc="-5" dirty="0" smtClean="0">
                <a:effectLst/>
                <a:ea typeface="Times New Roman" panose="02020603050405020304" pitchFamily="18" charset="0"/>
              </a:rPr>
              <a:t>и</a:t>
            </a:r>
            <a:r>
              <a:rPr lang="ru-RU" b="1" i="1" spc="1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параллельного</a:t>
            </a:r>
            <a:r>
              <a:rPr lang="ru-RU" b="1" i="1" spc="25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программировани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я</a:t>
            </a:r>
            <a:r>
              <a:rPr lang="ru-RU" b="1" i="1" spc="40" dirty="0" smtClean="0">
                <a:effectLst/>
                <a:ea typeface="Times New Roman" panose="02020603050405020304" pitchFamily="18" charset="0"/>
              </a:rPr>
              <a:t> 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0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43001" y="908812"/>
            <a:ext cx="9490329" cy="15142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11073" y="376016"/>
            <a:ext cx="8176299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65"/>
              </a:lnSpc>
            </a:pPr>
            <a:r>
              <a:rPr sz="3200" b="1" i="1" dirty="0">
                <a:solidFill>
                  <a:srgbClr val="002060"/>
                </a:solidFill>
                <a:cs typeface="Arial"/>
              </a:rPr>
              <a:t>Спи</a:t>
            </a:r>
            <a:r>
              <a:rPr sz="3200" b="1" i="1" spc="-10" dirty="0">
                <a:solidFill>
                  <a:srgbClr val="002060"/>
                </a:solidFill>
                <a:cs typeface="Arial"/>
              </a:rPr>
              <a:t>с</a:t>
            </a:r>
            <a:r>
              <a:rPr sz="3200" b="1" i="1" dirty="0">
                <a:solidFill>
                  <a:srgbClr val="002060"/>
                </a:solidFill>
                <a:cs typeface="Arial"/>
              </a:rPr>
              <a:t>ок</a:t>
            </a:r>
            <a:r>
              <a:rPr sz="3200" b="1" i="1" spc="-15" dirty="0">
                <a:solidFill>
                  <a:srgbClr val="002060"/>
                </a:solidFill>
                <a:cs typeface="Arial"/>
              </a:rPr>
              <a:t> </a:t>
            </a:r>
            <a:r>
              <a:rPr sz="3200" b="1" i="1" dirty="0">
                <a:solidFill>
                  <a:srgbClr val="002060"/>
                </a:solidFill>
                <a:cs typeface="Arial"/>
              </a:rPr>
              <a:t>T</a:t>
            </a:r>
            <a:r>
              <a:rPr sz="3200" b="1" i="1" spc="-10" dirty="0">
                <a:solidFill>
                  <a:srgbClr val="002060"/>
                </a:solidFill>
                <a:cs typeface="Arial"/>
              </a:rPr>
              <a:t>o</a:t>
            </a:r>
            <a:r>
              <a:rPr sz="3200" b="1" i="1" dirty="0">
                <a:solidFill>
                  <a:srgbClr val="002060"/>
                </a:solidFill>
                <a:cs typeface="Arial"/>
              </a:rPr>
              <a:t>p</a:t>
            </a:r>
            <a:r>
              <a:rPr sz="3200" b="1" i="1" spc="-10" dirty="0">
                <a:solidFill>
                  <a:srgbClr val="002060"/>
                </a:solidFill>
                <a:cs typeface="Arial"/>
              </a:rPr>
              <a:t>5</a:t>
            </a:r>
            <a:r>
              <a:rPr sz="3200" b="1" i="1" dirty="0">
                <a:solidFill>
                  <a:srgbClr val="002060"/>
                </a:solidFill>
                <a:cs typeface="Arial"/>
              </a:rPr>
              <a:t>0</a:t>
            </a:r>
            <a:r>
              <a:rPr sz="3200" b="1" i="1" spc="-10" dirty="0">
                <a:solidFill>
                  <a:srgbClr val="002060"/>
                </a:solidFill>
                <a:cs typeface="Arial"/>
              </a:rPr>
              <a:t>0</a:t>
            </a:r>
            <a:r>
              <a:rPr sz="3200" b="1" i="1" dirty="0">
                <a:solidFill>
                  <a:srgbClr val="002060"/>
                </a:solidFill>
                <a:cs typeface="Arial"/>
              </a:rPr>
              <a:t>.</a:t>
            </a:r>
          </a:p>
          <a:p>
            <a:pPr algn="ctr">
              <a:lnSpc>
                <a:spcPts val="3825"/>
              </a:lnSpc>
              <a:tabLst>
                <a:tab pos="3286125" algn="l"/>
              </a:tabLst>
            </a:pPr>
            <a:r>
              <a:rPr sz="3200" b="1" i="1" dirty="0">
                <a:solidFill>
                  <a:srgbClr val="002060"/>
                </a:solidFill>
                <a:cs typeface="Arial"/>
              </a:rPr>
              <a:t>Су</a:t>
            </a:r>
            <a:r>
              <a:rPr sz="3200" b="1" i="1" spc="-10" dirty="0">
                <a:solidFill>
                  <a:srgbClr val="002060"/>
                </a:solidFill>
                <a:cs typeface="Arial"/>
              </a:rPr>
              <a:t>п</a:t>
            </a:r>
            <a:r>
              <a:rPr sz="3200" b="1" i="1" dirty="0">
                <a:solidFill>
                  <a:srgbClr val="002060"/>
                </a:solidFill>
                <a:cs typeface="Arial"/>
              </a:rPr>
              <a:t>еркомпьютер</a:t>
            </a:r>
            <a:r>
              <a:rPr sz="3200" b="1" i="1" spc="5" dirty="0">
                <a:solidFill>
                  <a:srgbClr val="002060"/>
                </a:solidFill>
                <a:cs typeface="Arial"/>
              </a:rPr>
              <a:t> </a:t>
            </a:r>
            <a:r>
              <a:rPr sz="3200" b="1" i="1" dirty="0">
                <a:solidFill>
                  <a:srgbClr val="002060"/>
                </a:solidFill>
                <a:cs typeface="Arial"/>
              </a:rPr>
              <a:t>МГУ	Ломоносо</a:t>
            </a:r>
            <a:r>
              <a:rPr sz="3200" b="1" i="1" spc="-5" dirty="0">
                <a:solidFill>
                  <a:srgbClr val="002060"/>
                </a:solidFill>
                <a:cs typeface="Arial"/>
              </a:rPr>
              <a:t>в</a:t>
            </a:r>
            <a:r>
              <a:rPr sz="3200" b="1" i="1" dirty="0">
                <a:solidFill>
                  <a:srgbClr val="002060"/>
                </a:solidFill>
                <a:cs typeface="Arial"/>
              </a:rPr>
              <a:t>-2</a:t>
            </a:r>
          </a:p>
        </p:txBody>
      </p:sp>
      <p:sp>
        <p:nvSpPr>
          <p:cNvPr id="5" name="object 5"/>
          <p:cNvSpPr/>
          <p:nvPr/>
        </p:nvSpPr>
        <p:spPr>
          <a:xfrm>
            <a:off x="5970015" y="2420849"/>
            <a:ext cx="4864480" cy="3240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2908" y="2275768"/>
            <a:ext cx="4552950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53110"/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Пи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ая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п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оиз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pc="-45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д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pc="-65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ьность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2,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6 П</a:t>
            </a:r>
            <a:r>
              <a:rPr b="1" spc="-85" dirty="0">
                <a:solidFill>
                  <a:prstClr val="black"/>
                </a:solidFill>
                <a:latin typeface="Arial"/>
                <a:cs typeface="Arial"/>
              </a:rPr>
              <a:t>ф</a:t>
            </a:r>
            <a:r>
              <a:rPr b="1" spc="-3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оп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Пр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из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pc="-45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д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pc="-65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ьность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на 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ес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ack</a:t>
            </a:r>
            <a:r>
              <a:rPr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</a:p>
          <a:p>
            <a:pPr marL="12700">
              <a:tabLst>
                <a:tab pos="518795" algn="l"/>
              </a:tabLst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2,2	П</a:t>
            </a:r>
            <a:r>
              <a:rPr b="1" spc="-85" dirty="0">
                <a:solidFill>
                  <a:prstClr val="black"/>
                </a:solidFill>
                <a:latin typeface="Arial"/>
                <a:cs typeface="Arial"/>
              </a:rPr>
              <a:t>ф</a:t>
            </a:r>
            <a:r>
              <a:rPr b="1" spc="-3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оп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/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Выч.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з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ы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 14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я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д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рн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ые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Xeon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-2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b="1" spc="-4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3 </a:t>
            </a:r>
            <a:r>
              <a:rPr spc="-125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pc="-65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- NVID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b="1" spc="-5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®</a:t>
            </a:r>
            <a:r>
              <a:rPr b="1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la™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0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pc="-45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ичест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з</a:t>
            </a:r>
            <a:r>
              <a:rPr spc="3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ов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 5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80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172210">
              <a:tabLst>
                <a:tab pos="1750060" algn="l"/>
              </a:tabLs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Чис</a:t>
            </a:r>
            <a:r>
              <a:rPr spc="3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ядер	-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45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8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pc="-45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ичест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5 Пр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из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pc="-45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д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pc="-65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ьность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1 с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ойки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53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5 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b="1" spc="-85" dirty="0">
                <a:solidFill>
                  <a:prstClr val="black"/>
                </a:solidFill>
                <a:latin typeface="Arial"/>
                <a:cs typeface="Arial"/>
              </a:rPr>
              <a:t>ф</a:t>
            </a:r>
            <a:r>
              <a:rPr b="1" spc="-3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оп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55270">
              <a:tabLst>
                <a:tab pos="2367280" algn="l"/>
              </a:tabLst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Оп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pc="-45" dirty="0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тив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ая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п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мять	-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80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б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айт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ом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ни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.с</a:t>
            </a:r>
            <a:r>
              <a:rPr spc="-65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ти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Ether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et , 2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Infi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iB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>
                <a:solidFill>
                  <a:prstClr val="black"/>
                </a:solidFill>
              </a:rPr>
              <a:pPr marL="25400"/>
              <a:t>12</a:t>
            </a:fld>
            <a:endParaRPr spc="-10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370323" y="6370106"/>
            <a:ext cx="374205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dirty="0" smtClean="0">
                <a:solidFill>
                  <a:prstClr val="black"/>
                </a:solidFill>
              </a:rPr>
              <a:t>  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1211073" y="6397195"/>
            <a:ext cx="16008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pc="-5" dirty="0">
                <a:solidFill>
                  <a:prstClr val="black"/>
                </a:solidFill>
              </a:rPr>
              <a:t>  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83133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i="1" dirty="0">
                <a:solidFill>
                  <a:srgbClr val="002060"/>
                </a:solidFill>
                <a:latin typeface="Calibri"/>
                <a:ea typeface="+mn-ea"/>
                <a:cs typeface="Arial"/>
              </a:rPr>
              <a:t>Спи</a:t>
            </a:r>
            <a:r>
              <a:rPr lang="ru-RU" sz="3200" b="1" i="1" spc="-10" dirty="0">
                <a:solidFill>
                  <a:srgbClr val="002060"/>
                </a:solidFill>
                <a:latin typeface="Calibri"/>
                <a:ea typeface="+mn-ea"/>
                <a:cs typeface="Arial"/>
              </a:rPr>
              <a:t>с</a:t>
            </a:r>
            <a:r>
              <a:rPr lang="ru-RU" sz="3200" b="1" i="1" dirty="0">
                <a:solidFill>
                  <a:srgbClr val="002060"/>
                </a:solidFill>
                <a:latin typeface="Calibri"/>
                <a:ea typeface="+mn-ea"/>
                <a:cs typeface="Arial"/>
              </a:rPr>
              <a:t>ок</a:t>
            </a:r>
            <a:r>
              <a:rPr lang="ru-RU" sz="3200" b="1" i="1" spc="-15" dirty="0">
                <a:solidFill>
                  <a:srgbClr val="002060"/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Calibri"/>
                <a:ea typeface="+mn-ea"/>
                <a:cs typeface="Arial"/>
              </a:rPr>
              <a:t>T</a:t>
            </a:r>
            <a:r>
              <a:rPr lang="en-US" sz="3200" b="1" i="1" spc="-10" dirty="0">
                <a:solidFill>
                  <a:srgbClr val="002060"/>
                </a:solidFill>
                <a:latin typeface="Calibri"/>
                <a:ea typeface="+mn-ea"/>
                <a:cs typeface="Arial"/>
              </a:rPr>
              <a:t>o</a:t>
            </a:r>
            <a:r>
              <a:rPr lang="en-US" sz="3200" b="1" i="1" dirty="0">
                <a:solidFill>
                  <a:srgbClr val="002060"/>
                </a:solidFill>
                <a:latin typeface="Calibri"/>
                <a:ea typeface="+mn-ea"/>
                <a:cs typeface="Arial"/>
              </a:rPr>
              <a:t>p</a:t>
            </a:r>
            <a:r>
              <a:rPr lang="en-US" sz="3200" b="1" i="1" spc="-10" dirty="0">
                <a:solidFill>
                  <a:srgbClr val="002060"/>
                </a:solidFill>
                <a:latin typeface="Calibri"/>
                <a:ea typeface="+mn-ea"/>
                <a:cs typeface="Arial"/>
              </a:rPr>
              <a:t>5</a:t>
            </a:r>
            <a:r>
              <a:rPr lang="en-US" sz="3200" b="1" i="1" dirty="0">
                <a:solidFill>
                  <a:srgbClr val="002060"/>
                </a:solidFill>
                <a:latin typeface="Calibri"/>
                <a:ea typeface="+mn-ea"/>
                <a:cs typeface="Arial"/>
              </a:rPr>
              <a:t>0</a:t>
            </a:r>
            <a:r>
              <a:rPr lang="en-US" sz="3200" b="1" i="1" spc="-10" dirty="0">
                <a:solidFill>
                  <a:srgbClr val="002060"/>
                </a:solidFill>
                <a:latin typeface="Calibri"/>
                <a:ea typeface="+mn-ea"/>
                <a:cs typeface="Arial"/>
              </a:rPr>
              <a:t>0</a:t>
            </a:r>
            <a:r>
              <a:rPr lang="en-US" sz="3200" b="1" i="1" dirty="0">
                <a:solidFill>
                  <a:srgbClr val="002060"/>
                </a:solidFill>
                <a:latin typeface="Calibri"/>
                <a:ea typeface="+mn-ea"/>
                <a:cs typeface="Arial"/>
              </a:rPr>
              <a:t>.</a:t>
            </a:r>
            <a:br>
              <a:rPr lang="en-US" sz="3200" b="1" i="1" dirty="0">
                <a:solidFill>
                  <a:srgbClr val="002060"/>
                </a:solidFill>
                <a:latin typeface="Calibri"/>
                <a:ea typeface="+mn-ea"/>
                <a:cs typeface="Arial"/>
              </a:rPr>
            </a:br>
            <a:r>
              <a:rPr lang="en-U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Stampede</a:t>
            </a: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– PowerEdge C8220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923490"/>
            <a:ext cx="10708341" cy="493451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b="1" i="1" dirty="0"/>
              <a:t>Местоположение: США</a:t>
            </a:r>
            <a:br>
              <a:rPr lang="ru-RU" b="1" i="1" dirty="0"/>
            </a:br>
            <a:r>
              <a:rPr lang="ru-RU" b="1" i="1" dirty="0"/>
              <a:t>Производительность: 5,16 </a:t>
            </a:r>
            <a:r>
              <a:rPr lang="ru-RU" b="1" i="1" dirty="0" smtClean="0"/>
              <a:t>петафлопс</a:t>
            </a:r>
          </a:p>
          <a:p>
            <a:pPr>
              <a:lnSpc>
                <a:spcPct val="100000"/>
              </a:lnSpc>
            </a:pPr>
            <a:r>
              <a:rPr lang="ru-RU" b="1" i="1" dirty="0"/>
              <a:t>Мощность: 4,5 МВт</a:t>
            </a:r>
            <a:endParaRPr lang="ru-RU" b="1" i="1" dirty="0" smtClean="0"/>
          </a:p>
          <a:p>
            <a:pPr>
              <a:lnSpc>
                <a:spcPct val="100000"/>
              </a:lnSpc>
            </a:pPr>
            <a:r>
              <a:rPr lang="ru-RU" b="1" i="1" dirty="0" smtClean="0"/>
              <a:t>Разработан </a:t>
            </a:r>
            <a:r>
              <a:rPr lang="ru-RU" b="1" i="1" dirty="0"/>
              <a:t>американской компанией </a:t>
            </a:r>
            <a:r>
              <a:rPr lang="en-US" b="1" i="1" dirty="0"/>
              <a:t>Dell</a:t>
            </a:r>
            <a:endParaRPr lang="ru-RU" b="1" i="1" dirty="0" smtClean="0"/>
          </a:p>
          <a:p>
            <a:pPr>
              <a:lnSpc>
                <a:spcPct val="100000"/>
              </a:lnSpc>
            </a:pPr>
            <a:r>
              <a:rPr lang="ru-RU" b="1" i="1" dirty="0"/>
              <a:t>Этот суперкомпьютер является мощнейшим в мире среди тех, которые применяются исключительно в исследовательских целях. </a:t>
            </a:r>
            <a:endParaRPr lang="ru-RU" b="1" i="1" dirty="0" smtClean="0"/>
          </a:p>
          <a:p>
            <a:pPr>
              <a:lnSpc>
                <a:spcPct val="100000"/>
              </a:lnSpc>
            </a:pPr>
            <a:r>
              <a:rPr lang="ru-RU" b="1" i="1" u="sng" dirty="0"/>
              <a:t> </a:t>
            </a:r>
            <a:r>
              <a:rPr lang="ru-RU" b="1" i="1" dirty="0"/>
              <a:t>Используется кластер в самом широком спектре научных областей – от точнейшей томографии человеческого мозга и предсказания землетрясений до выявления паттернов в музыке и языковых конструкциях.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33" y="0"/>
            <a:ext cx="4370667" cy="3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5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Вычислительная</a:t>
            </a:r>
            <a:r>
              <a:rPr lang="ru-RU" sz="4800" b="1" i="1" spc="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8494"/>
            <a:ext cx="9508067" cy="5459506"/>
          </a:xfrm>
        </p:spPr>
        <p:txBody>
          <a:bodyPr>
            <a:noAutofit/>
          </a:bodyPr>
          <a:lstStyle/>
          <a:p>
            <a:pPr marL="76200" algn="just">
              <a:lnSpc>
                <a:spcPct val="100000"/>
              </a:lnSpc>
              <a:spcAft>
                <a:spcPts val="0"/>
              </a:spcAft>
              <a:tabLst>
                <a:tab pos="90170" algn="l"/>
                <a:tab pos="4140835" algn="l"/>
                <a:tab pos="4500880" algn="l"/>
              </a:tabLst>
            </a:pP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Вычислительная</a:t>
            </a:r>
            <a:r>
              <a:rPr lang="ru-RU" sz="3200" b="1" i="1" spc="5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200" b="1" i="1" spc="5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(ВС) </a:t>
            </a:r>
            <a:r>
              <a:rPr lang="ru-RU" sz="3200" b="1" i="1" spc="5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b="1" i="1" spc="5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sz="3200" b="1" i="1" spc="5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взаимосвязанны</a:t>
            </a:r>
            <a:r>
              <a:rPr lang="ru-RU" sz="3200" b="1" i="1" spc="1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i="1" spc="1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i="1" spc="16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взаимодействующи</a:t>
            </a:r>
            <a:r>
              <a:rPr lang="ru-RU" sz="3200" b="1" i="1" spc="1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i="1" spc="14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процессоров</a:t>
            </a:r>
            <a:r>
              <a:rPr lang="ru-RU" sz="3200" b="1" i="1" spc="16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3200" b="1" i="1" spc="2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-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ЭВМ,</a:t>
            </a:r>
            <a:r>
              <a:rPr lang="ru-RU" sz="3200" b="1" i="1" spc="23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периферийного</a:t>
            </a:r>
            <a:r>
              <a:rPr lang="ru-RU" sz="3200" b="1" i="1" spc="17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обо</a:t>
            </a:r>
            <a:r>
              <a:rPr lang="ru-RU" sz="3200" b="1" i="1" spc="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рудовани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b="1" i="1" spc="14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i="1" spc="17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программного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14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обеспечения,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23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предназначенная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8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200" b="1" i="1" spc="14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сбо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ра, </a:t>
            </a:r>
            <a:r>
              <a:rPr lang="ru-RU" sz="3200" b="1" i="1" spc="15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1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хранения,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18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обработки </a:t>
            </a:r>
            <a:r>
              <a:rPr lang="ru-RU" sz="3200" b="1" i="1" spc="19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i="1" spc="10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распределения </a:t>
            </a:r>
            <a:r>
              <a:rPr lang="ru-RU" sz="3200" b="1" i="1" spc="1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04756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365" y="275478"/>
            <a:ext cx="10515600" cy="1325563"/>
          </a:xfrm>
        </p:spPr>
        <p:txBody>
          <a:bodyPr/>
          <a:lstStyle/>
          <a:p>
            <a:pPr algn="ctr"/>
            <a:r>
              <a:rPr lang="ru-RU" b="1" i="1" spc="-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Класс</a:t>
            </a:r>
            <a:r>
              <a:rPr lang="ru-RU" b="1" i="1" spc="-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ы</a:t>
            </a:r>
            <a:r>
              <a:rPr lang="ru-RU" b="1" i="1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lang="ru-RU" b="1" i="1" spc="-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архитектур</a:t>
            </a:r>
            <a:r>
              <a:rPr lang="ru-RU" b="1" i="1" spc="1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lang="ru-RU" b="1" i="1" spc="-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вычислительных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lang="ru-RU" b="1" i="1" spc="5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lang="ru-RU" b="1" i="1" spc="-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систем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28750" lvl="2" indent="-514350" algn="just">
              <a:lnSpc>
                <a:spcPct val="107000"/>
              </a:lnSpc>
              <a:buSzPct val="78000"/>
              <a:buFont typeface="+mj-lt"/>
              <a:buAutoNum type="arabicPeriod"/>
              <a:tabLst>
                <a:tab pos="90170" algn="l"/>
                <a:tab pos="582295" algn="l"/>
                <a:tab pos="4140835" algn="l"/>
                <a:tab pos="4500880" algn="l"/>
              </a:tabLst>
            </a:pPr>
            <a:r>
              <a:rPr lang="en-US" sz="3200" b="1" i="1" spc="25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многомашинные</a:t>
            </a:r>
            <a:r>
              <a:rPr lang="en-US" sz="3200" b="1" i="1" spc="25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b="1" i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0" lvl="2" indent="-514350" algn="just">
              <a:lnSpc>
                <a:spcPct val="107000"/>
              </a:lnSpc>
              <a:buSzPct val="78000"/>
              <a:buFont typeface="+mj-lt"/>
              <a:buAutoNum type="arabicPeriod"/>
              <a:tabLst>
                <a:tab pos="90170" algn="l"/>
                <a:tab pos="628650" algn="l"/>
                <a:tab pos="4140835" algn="l"/>
                <a:tab pos="4500880" algn="l"/>
              </a:tabLst>
            </a:pPr>
            <a:r>
              <a:rPr lang="en-US" sz="3200" b="1" i="1" spc="-15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многопроцессорные.</a:t>
            </a:r>
            <a:endParaRPr lang="ru-RU" sz="3200" b="1" i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effectLst/>
                <a:ea typeface="Calibri" panose="020F0502020204030204" pitchFamily="34" charset="0"/>
              </a:rPr>
              <a:t>Несколько</a:t>
            </a:r>
            <a:r>
              <a:rPr lang="ru-RU" sz="3200" b="1" i="1" spc="170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dirty="0" smtClean="0">
                <a:effectLst/>
                <a:ea typeface="Calibri" panose="020F0502020204030204" pitchFamily="34" charset="0"/>
              </a:rPr>
              <a:t>про</a:t>
            </a:r>
            <a:r>
              <a:rPr lang="ru-RU" sz="3200" b="1" i="1" spc="-25" dirty="0" smtClean="0">
                <a:effectLst/>
                <a:ea typeface="Calibri" panose="020F0502020204030204" pitchFamily="34" charset="0"/>
              </a:rPr>
              <a:t>цессоров</a:t>
            </a:r>
            <a:r>
              <a:rPr lang="ru-RU" sz="3200" b="1" i="1" spc="-20" dirty="0" smtClean="0">
                <a:effectLst/>
                <a:ea typeface="Calibri" panose="020F0502020204030204" pitchFamily="34" charset="0"/>
              </a:rPr>
              <a:t>,</a:t>
            </a:r>
            <a:r>
              <a:rPr lang="ru-RU" sz="3200" b="1" i="1" spc="200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spc="-15" dirty="0" smtClean="0">
                <a:effectLst/>
                <a:ea typeface="Calibri" panose="020F0502020204030204" pitchFamily="34" charset="0"/>
              </a:rPr>
              <a:t>входящих</a:t>
            </a:r>
            <a:r>
              <a:rPr lang="ru-RU" sz="3200" b="1" i="1" spc="95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dirty="0" smtClean="0">
                <a:effectLst/>
                <a:ea typeface="Calibri" panose="020F0502020204030204" pitchFamily="34" charset="0"/>
              </a:rPr>
              <a:t>в</a:t>
            </a:r>
            <a:r>
              <a:rPr lang="ru-RU" sz="3200" b="1" i="1" spc="120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spc="-10" dirty="0" smtClean="0">
                <a:effectLst/>
                <a:ea typeface="Calibri" panose="020F0502020204030204" pitchFamily="34" charset="0"/>
              </a:rPr>
              <a:t>вычислительную</a:t>
            </a:r>
            <a:r>
              <a:rPr lang="ru-RU" sz="3200" b="1" i="1" spc="125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spc="-20" dirty="0" smtClean="0">
                <a:effectLst/>
                <a:ea typeface="Calibri" panose="020F0502020204030204" pitchFamily="34" charset="0"/>
              </a:rPr>
              <a:t>систему</a:t>
            </a:r>
            <a:r>
              <a:rPr lang="ru-RU" sz="3200" b="1" i="1" spc="-15" dirty="0" smtClean="0">
                <a:effectLst/>
                <a:ea typeface="Calibri" panose="020F0502020204030204" pitchFamily="34" charset="0"/>
              </a:rPr>
              <a:t>,</a:t>
            </a:r>
            <a:r>
              <a:rPr lang="ru-RU" sz="3200" b="1" i="1" spc="200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spc="-10" dirty="0" smtClean="0">
                <a:effectLst/>
                <a:ea typeface="Calibri" panose="020F0502020204030204" pitchFamily="34" charset="0"/>
              </a:rPr>
              <a:t>н</a:t>
            </a:r>
            <a:r>
              <a:rPr lang="ru-RU" sz="3200" b="1" i="1" spc="-15" dirty="0" smtClean="0">
                <a:effectLst/>
                <a:ea typeface="Calibri" panose="020F0502020204030204" pitchFamily="34" charset="0"/>
              </a:rPr>
              <a:t>е</a:t>
            </a:r>
            <a:r>
              <a:rPr lang="ru-RU" sz="3200" b="1" i="1" spc="145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spc="-20" dirty="0" smtClean="0">
                <a:effectLst/>
                <a:ea typeface="Calibri" panose="020F0502020204030204" pitchFamily="34" charset="0"/>
              </a:rPr>
              <a:t>имеют</a:t>
            </a:r>
            <a:r>
              <a:rPr lang="ru-RU" sz="3200" b="1" i="1" spc="100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spc="-25" dirty="0" smtClean="0">
                <a:effectLst/>
                <a:ea typeface="Calibri" panose="020F0502020204030204" pitchFamily="34" charset="0"/>
              </a:rPr>
              <a:t>обще</a:t>
            </a:r>
            <a:r>
              <a:rPr lang="ru-RU" sz="3200" b="1" i="1" spc="-20" dirty="0" smtClean="0">
                <a:effectLst/>
                <a:ea typeface="Calibri" panose="020F0502020204030204" pitchFamily="34" charset="0"/>
              </a:rPr>
              <a:t>й</a:t>
            </a:r>
            <a:r>
              <a:rPr lang="ru-RU" sz="3200" b="1" i="1" spc="185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spc="5" dirty="0" smtClean="0">
                <a:effectLst/>
                <a:ea typeface="Calibri" panose="020F0502020204030204" pitchFamily="34" charset="0"/>
              </a:rPr>
              <a:t>оперативно</a:t>
            </a:r>
            <a:r>
              <a:rPr lang="ru-RU" sz="3200" b="1" i="1" dirty="0" smtClean="0">
                <a:effectLst/>
                <a:ea typeface="Calibri" panose="020F0502020204030204" pitchFamily="34" charset="0"/>
              </a:rPr>
              <a:t>й</a:t>
            </a:r>
            <a:r>
              <a:rPr lang="ru-RU" sz="3200" b="1" i="1" spc="195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spc="5" dirty="0" smtClean="0">
                <a:effectLst/>
                <a:ea typeface="Calibri" panose="020F0502020204030204" pitchFamily="34" charset="0"/>
              </a:rPr>
              <a:t>памяти</a:t>
            </a:r>
            <a:r>
              <a:rPr lang="ru-RU" sz="3200" b="1" i="1" spc="5" dirty="0" smtClean="0">
                <a:ea typeface="Calibri" panose="020F050202020403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i="1" spc="-15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en-US" sz="3200" b="1" i="1" spc="-15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ногопроцессорные</a:t>
            </a:r>
            <a:r>
              <a:rPr lang="en-US" sz="3200" b="1" i="1" spc="-15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5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 -</a:t>
            </a:r>
            <a:r>
              <a:rPr lang="ru-RU" sz="3200" b="1" i="1" spc="5" dirty="0" smtClean="0">
                <a:effectLst/>
                <a:ea typeface="Calibri" panose="020F0502020204030204" pitchFamily="34" charset="0"/>
              </a:rPr>
              <a:t>параллельно</a:t>
            </a:r>
            <a:r>
              <a:rPr lang="ru-RU" sz="3200" b="1" i="1" spc="180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spc="-15" dirty="0" smtClean="0">
                <a:effectLst/>
                <a:ea typeface="Calibri" panose="020F0502020204030204" pitchFamily="34" charset="0"/>
              </a:rPr>
              <a:t>орга</a:t>
            </a:r>
            <a:r>
              <a:rPr lang="ru-RU" sz="3200" b="1" i="1" spc="10" dirty="0" smtClean="0">
                <a:effectLst/>
                <a:ea typeface="Calibri" panose="020F0502020204030204" pitchFamily="34" charset="0"/>
              </a:rPr>
              <a:t>низовано</a:t>
            </a:r>
            <a:r>
              <a:rPr lang="ru-RU" sz="3200" b="1" i="1" spc="45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dirty="0" smtClean="0">
                <a:effectLst/>
                <a:ea typeface="Calibri" panose="020F0502020204030204" pitchFamily="34" charset="0"/>
              </a:rPr>
              <a:t>много</a:t>
            </a:r>
            <a:r>
              <a:rPr lang="ru-RU" sz="3200" b="1" i="1" spc="25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dirty="0" smtClean="0">
                <a:effectLst/>
                <a:ea typeface="Calibri" panose="020F0502020204030204" pitchFamily="34" charset="0"/>
              </a:rPr>
              <a:t>потоков</a:t>
            </a:r>
            <a:r>
              <a:rPr lang="ru-RU" sz="3200" b="1" i="1" spc="5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spc="10" dirty="0" smtClean="0">
                <a:effectLst/>
                <a:ea typeface="Calibri" panose="020F0502020204030204" pitchFamily="34" charset="0"/>
              </a:rPr>
              <a:t>данных</a:t>
            </a:r>
            <a:r>
              <a:rPr lang="ru-RU" sz="3200" b="1" i="1" spc="5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dirty="0" smtClean="0">
                <a:effectLst/>
                <a:ea typeface="Calibri" panose="020F0502020204030204" pitchFamily="34" charset="0"/>
              </a:rPr>
              <a:t>и</a:t>
            </a:r>
            <a:r>
              <a:rPr lang="ru-RU" sz="3200" b="1" i="1" spc="65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spc="15" dirty="0" smtClean="0">
                <a:effectLst/>
                <a:ea typeface="Calibri" panose="020F0502020204030204" pitchFamily="34" charset="0"/>
              </a:rPr>
              <a:t>много</a:t>
            </a:r>
            <a:r>
              <a:rPr lang="ru-RU" sz="3200" b="1" i="1" spc="45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dirty="0" smtClean="0">
                <a:effectLst/>
                <a:ea typeface="Calibri" panose="020F0502020204030204" pitchFamily="34" charset="0"/>
              </a:rPr>
              <a:t>потоков</a:t>
            </a:r>
            <a:r>
              <a:rPr lang="ru-RU" sz="3200" b="1" i="1" spc="25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3200" b="1" i="1" dirty="0" smtClean="0">
                <a:effectLst/>
                <a:ea typeface="Calibri" panose="020F0502020204030204" pitchFamily="34" charset="0"/>
              </a:rPr>
              <a:t>команд.</a:t>
            </a:r>
            <a:r>
              <a:rPr lang="ru-RU" sz="3200" b="1" i="1" spc="65" dirty="0" smtClean="0">
                <a:effectLst/>
                <a:ea typeface="Calibri" panose="020F0502020204030204" pitchFamily="34" charset="0"/>
              </a:rPr>
              <a:t> 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4671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6" t="31379" r="27155" b="23104"/>
          <a:stretch/>
        </p:blipFill>
        <p:spPr bwMode="auto">
          <a:xfrm>
            <a:off x="358588" y="194047"/>
            <a:ext cx="11295530" cy="6493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411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65" y="365125"/>
            <a:ext cx="11438963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b="1" i="1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</a:t>
            </a:r>
            <a:r>
              <a:rPr lang="ru-RU" b="1" i="1" spc="-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b="1" i="1" spc="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архитектуры</a:t>
            </a:r>
            <a:r>
              <a:rPr lang="ru-RU" b="1" i="1" spc="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-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вычислительных</a:t>
            </a:r>
            <a:r>
              <a:rPr lang="ru-RU" b="1" i="1" spc="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систем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с</a:t>
            </a:r>
            <a:r>
              <a:rPr lang="ru-RU" b="1" i="1" spc="-1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lang="ru-RU" b="1" i="1" spc="-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параллельной</a:t>
            </a:r>
            <a:r>
              <a:rPr lang="ru-RU" b="1" i="1" spc="-1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lang="ru-RU" b="1" i="1" spc="-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обработкой</a:t>
            </a:r>
            <a:r>
              <a:rPr lang="ru-RU" b="1" i="1" spc="-1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lang="ru-RU" b="1" i="1" spc="-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данных	по </a:t>
            </a:r>
            <a:r>
              <a:rPr lang="ru-RU" b="1" i="1" spc="-4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Флинну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24" y="1825625"/>
            <a:ext cx="10901082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effectLst/>
                <a:ea typeface="Times New Roman" panose="02020603050405020304" pitchFamily="18" charset="0"/>
              </a:rPr>
              <a:t>Архитектура</a:t>
            </a:r>
            <a:r>
              <a:rPr lang="ru-RU" b="1" i="1" spc="7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ОКОД</a:t>
            </a:r>
            <a:r>
              <a:rPr lang="ru-RU" b="1" i="1" spc="6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(</a:t>
            </a:r>
            <a:r>
              <a:rPr lang="en-US" b="1" i="1" dirty="0" smtClean="0">
                <a:effectLst/>
                <a:ea typeface="Times New Roman" panose="02020603050405020304" pitchFamily="18" charset="0"/>
              </a:rPr>
              <a:t>SISD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)</a:t>
            </a:r>
            <a:r>
              <a:rPr lang="ru-RU" b="1" i="1" spc="16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5" dirty="0" smtClean="0">
                <a:effectLst/>
                <a:ea typeface="Times New Roman" panose="02020603050405020304" pitchFamily="18" charset="0"/>
              </a:rPr>
              <a:t>охватывае</a:t>
            </a:r>
            <a:r>
              <a:rPr lang="ru-RU" b="1" i="1" spc="-10" dirty="0" smtClean="0">
                <a:effectLst/>
                <a:ea typeface="Times New Roman" panose="02020603050405020304" pitchFamily="18" charset="0"/>
              </a:rPr>
              <a:t>т</a:t>
            </a:r>
            <a:r>
              <a:rPr lang="ru-RU" b="1" i="1" spc="17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15" dirty="0" smtClean="0">
                <a:effectLst/>
                <a:ea typeface="Times New Roman" panose="02020603050405020304" pitchFamily="18" charset="0"/>
              </a:rPr>
              <a:t>вс</a:t>
            </a:r>
            <a:r>
              <a:rPr lang="ru-RU" b="1" i="1" spc="-20" dirty="0" smtClean="0">
                <a:effectLst/>
                <a:ea typeface="Times New Roman" panose="02020603050405020304" pitchFamily="18" charset="0"/>
              </a:rPr>
              <a:t>е</a:t>
            </a:r>
            <a:r>
              <a:rPr lang="ru-RU" b="1" i="1" spc="21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5" dirty="0" smtClean="0">
                <a:effectLst/>
                <a:ea typeface="Times New Roman" panose="02020603050405020304" pitchFamily="18" charset="0"/>
              </a:rPr>
              <a:t>однопроцессорные</a:t>
            </a:r>
            <a:r>
              <a:rPr lang="ru-RU" b="1" i="1" spc="21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и</a:t>
            </a:r>
            <a:r>
              <a:rPr lang="ru-RU" b="1" i="1" spc="12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20" dirty="0" err="1" smtClean="0">
                <a:effectLst/>
                <a:ea typeface="Times New Roman" panose="02020603050405020304" pitchFamily="18" charset="0"/>
              </a:rPr>
              <a:t>одномашинны</a:t>
            </a:r>
            <a:r>
              <a:rPr lang="ru-RU" b="1" i="1" spc="25" dirty="0" err="1" smtClean="0">
                <a:effectLst/>
                <a:ea typeface="Times New Roman" panose="02020603050405020304" pitchFamily="18" charset="0"/>
              </a:rPr>
              <a:t>е</a:t>
            </a:r>
            <a:r>
              <a:rPr lang="ru-RU" b="1" i="1" spc="7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варианты</a:t>
            </a:r>
            <a:r>
              <a:rPr lang="ru-RU" b="1" i="1" spc="1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систем.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effectLst/>
                <a:ea typeface="Times New Roman" panose="02020603050405020304" pitchFamily="18" charset="0"/>
              </a:rPr>
              <a:t>Архитектура ОКМД(</a:t>
            </a:r>
            <a:r>
              <a:rPr lang="en-US" b="1" i="1" dirty="0" smtClean="0">
                <a:effectLst/>
                <a:ea typeface="Times New Roman" panose="02020603050405020304" pitchFamily="18" charset="0"/>
              </a:rPr>
              <a:t>SIMD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)	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предполагает</a:t>
            </a:r>
            <a:r>
              <a:rPr lang="ru-RU" b="1" i="1" spc="24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создани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е</a:t>
            </a:r>
            <a:r>
              <a:rPr lang="ru-RU" b="1" i="1" spc="7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5" dirty="0" smtClean="0">
                <a:effectLst/>
                <a:ea typeface="Times New Roman" panose="02020603050405020304" pitchFamily="18" charset="0"/>
              </a:rPr>
              <a:t>структу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р</a:t>
            </a:r>
            <a:r>
              <a:rPr lang="ru-RU" b="1" i="1" spc="7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век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торной</a:t>
            </a:r>
            <a:r>
              <a:rPr lang="ru-RU" b="1" i="1" spc="16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25" dirty="0" smtClean="0">
                <a:effectLst/>
                <a:ea typeface="Times New Roman" panose="02020603050405020304" pitchFamily="18" charset="0"/>
              </a:rPr>
              <a:t>или</a:t>
            </a:r>
            <a:r>
              <a:rPr lang="ru-RU" b="1" i="1" spc="14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25" dirty="0" smtClean="0">
                <a:effectLst/>
                <a:ea typeface="Times New Roman" panose="02020603050405020304" pitchFamily="18" charset="0"/>
              </a:rPr>
              <a:t>матричной</a:t>
            </a:r>
            <a:r>
              <a:rPr lang="ru-RU" b="1" i="1" spc="12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обработки.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Архитектура </a:t>
            </a:r>
            <a:r>
              <a:rPr lang="ru-RU" b="1" i="1" spc="185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b="1" i="1" spc="185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МКОД (MISD)	</a:t>
            </a:r>
            <a:r>
              <a:rPr lang="ru-RU" b="1" i="1" spc="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</a:t>
            </a:r>
            <a:r>
              <a:rPr lang="ru-RU" b="1" i="1" spc="95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-5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ru-RU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строени</a:t>
            </a:r>
            <a:r>
              <a:rPr lang="ru-RU" b="1" i="1" spc="5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b="1" i="1" spc="5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своеобразног</a:t>
            </a:r>
            <a:r>
              <a:rPr lang="ru-RU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b="1" i="1" spc="8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процессорного</a:t>
            </a:r>
            <a:r>
              <a:rPr lang="ru-RU" b="1" i="1" spc="8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конвейера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effectLst/>
                <a:ea typeface="Times New Roman" panose="02020603050405020304" pitchFamily="18" charset="0"/>
              </a:rPr>
              <a:t>Архитектура МКМД (MIМD)	</a:t>
            </a:r>
            <a:r>
              <a:rPr lang="ru-RU" b="1" i="1" spc="15" dirty="0" smtClean="0">
                <a:effectLst/>
                <a:ea typeface="Times New Roman" panose="02020603050405020304" pitchFamily="18" charset="0"/>
              </a:rPr>
              <a:t>предполагает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,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что</a:t>
            </a:r>
            <a:r>
              <a:rPr lang="ru-RU" b="1" i="1" spc="25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все </a:t>
            </a:r>
            <a:r>
              <a:rPr lang="ru-RU" b="1" i="1" spc="1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20" dirty="0" smtClean="0">
                <a:effectLst/>
                <a:ea typeface="Times New Roman" panose="02020603050405020304" pitchFamily="18" charset="0"/>
              </a:rPr>
              <a:t>процессоры</a:t>
            </a:r>
            <a:r>
              <a:rPr lang="ru-RU" b="1" i="1" spc="18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30" dirty="0" smtClean="0">
                <a:effectLst/>
                <a:ea typeface="Times New Roman" panose="02020603050405020304" pitchFamily="18" charset="0"/>
              </a:rPr>
              <a:t>системы</a:t>
            </a:r>
            <a:r>
              <a:rPr lang="ru-RU" b="1" i="1" spc="16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работают</a:t>
            </a:r>
            <a:r>
              <a:rPr lang="ru-RU" b="1" i="1" spc="14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п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о</a:t>
            </a:r>
            <a:r>
              <a:rPr lang="ru-RU" b="1" i="1" spc="16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25" dirty="0" smtClean="0">
                <a:effectLst/>
                <a:ea typeface="Times New Roman" panose="02020603050405020304" pitchFamily="18" charset="0"/>
              </a:rPr>
              <a:t>своим</a:t>
            </a:r>
            <a:r>
              <a:rPr lang="ru-RU" b="1" i="1" spc="19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30" dirty="0" smtClean="0">
                <a:effectLst/>
                <a:ea typeface="Times New Roman" panose="02020603050405020304" pitchFamily="18" charset="0"/>
              </a:rPr>
              <a:t>программам</a:t>
            </a:r>
            <a:r>
              <a:rPr lang="ru-RU" b="1" i="1" spc="16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с</a:t>
            </a:r>
            <a:r>
              <a:rPr lang="ru-RU" b="1" i="1" spc="16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30" dirty="0" smtClean="0">
                <a:effectLst/>
                <a:ea typeface="Times New Roman" panose="02020603050405020304" pitchFamily="18" charset="0"/>
              </a:rPr>
              <a:t>собственным</a:t>
            </a:r>
            <a:r>
              <a:rPr lang="ru-RU" b="1" i="1" spc="19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20" dirty="0" smtClean="0">
                <a:effectLst/>
                <a:ea typeface="Times New Roman" panose="02020603050405020304" pitchFamily="18" charset="0"/>
              </a:rPr>
              <a:t>потоком</a:t>
            </a:r>
            <a:r>
              <a:rPr lang="ru-RU" b="1" i="1" spc="19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5" dirty="0" smtClean="0">
                <a:effectLst/>
                <a:ea typeface="Times New Roman" panose="02020603050405020304" pitchFamily="18" charset="0"/>
              </a:rPr>
              <a:t>команд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20183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1120">
              <a:lnSpc>
                <a:spcPct val="107000"/>
              </a:lnSpc>
              <a:spcAft>
                <a:spcPts val="0"/>
              </a:spcAft>
            </a:pPr>
            <a:r>
              <a:rPr lang="ru-RU" b="1" i="1" spc="-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Кластерна</a:t>
            </a:r>
            <a:r>
              <a:rPr lang="ru-RU" b="1" i="1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b="1" i="1" dirty="0" smtClean="0">
                <a:effectLst/>
                <a:ea typeface="Times New Roman" panose="02020603050405020304" pitchFamily="18" charset="0"/>
              </a:rPr>
              <a:t>Кластер</a:t>
            </a:r>
            <a:r>
              <a:rPr lang="ru-RU" b="1" i="1" spc="26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представляет</a:t>
            </a:r>
            <a:r>
              <a:rPr lang="ru-RU" b="1" i="1" spc="21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5" dirty="0" smtClean="0">
                <a:effectLst/>
                <a:ea typeface="Times New Roman" panose="02020603050405020304" pitchFamily="18" charset="0"/>
              </a:rPr>
              <a:t>собой</a:t>
            </a:r>
            <a:r>
              <a:rPr lang="ru-RU" b="1" i="1" spc="18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два</a:t>
            </a:r>
            <a:r>
              <a:rPr lang="ru-RU" b="1" i="1" spc="21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ил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и  более компьютеров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,</a:t>
            </a:r>
            <a:r>
              <a:rPr lang="ru-RU" b="1" i="1" spc="14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которые</a:t>
            </a:r>
            <a:r>
              <a:rPr lang="ru-RU" b="1" i="1" spc="7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объединяются</a:t>
            </a:r>
            <a:r>
              <a:rPr lang="ru-RU" b="1" i="1" spc="7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с</a:t>
            </a:r>
            <a:r>
              <a:rPr lang="ru-RU" b="1" i="1" spc="9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помощью</a:t>
            </a:r>
            <a:r>
              <a:rPr lang="ru-RU" b="1" i="1" spc="7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сетевых</a:t>
            </a:r>
            <a:r>
              <a:rPr lang="ru-RU" b="1" i="1" spc="38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5" dirty="0" smtClean="0">
                <a:effectLst/>
                <a:ea typeface="Times New Roman" panose="02020603050405020304" pitchFamily="18" charset="0"/>
              </a:rPr>
              <a:t>технологи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й</a:t>
            </a:r>
            <a:r>
              <a:rPr lang="ru-RU" b="1" i="1" spc="11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на</a:t>
            </a:r>
            <a:r>
              <a:rPr lang="ru-RU" b="1" i="1" spc="11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15" dirty="0" smtClean="0">
                <a:effectLst/>
                <a:ea typeface="Times New Roman" panose="02020603050405020304" pitchFamily="18" charset="0"/>
              </a:rPr>
              <a:t>базе</a:t>
            </a:r>
            <a:r>
              <a:rPr lang="ru-RU" b="1" i="1" spc="13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шинной</a:t>
            </a:r>
            <a:r>
              <a:rPr lang="ru-RU" b="1" i="1" spc="13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архитектуры</a:t>
            </a:r>
            <a:r>
              <a:rPr lang="ru-RU" b="1" i="1" spc="15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ил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и</a:t>
            </a:r>
            <a:r>
              <a:rPr lang="ru-RU" b="1" i="1" spc="13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коммутатора</a:t>
            </a:r>
            <a:r>
              <a:rPr lang="ru-RU" b="1" i="1" spc="13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и</a:t>
            </a:r>
            <a:r>
              <a:rPr lang="ru-RU" b="1" i="1" spc="13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предоставляются</a:t>
            </a:r>
            <a:r>
              <a:rPr lang="ru-RU" b="1" i="1" spc="22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пользователю</a:t>
            </a:r>
            <a:r>
              <a:rPr lang="ru-RU" b="1" i="1" spc="22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в</a:t>
            </a:r>
            <a:r>
              <a:rPr lang="ru-RU" b="1" i="1" spc="23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качестве</a:t>
            </a:r>
            <a:r>
              <a:rPr lang="ru-RU" b="1" i="1" spc="22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единого</a:t>
            </a:r>
            <a:r>
              <a:rPr lang="ru-RU" b="1" i="1" spc="21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5" dirty="0" smtClean="0">
                <a:effectLst/>
                <a:ea typeface="Times New Roman" panose="02020603050405020304" pitchFamily="18" charset="0"/>
              </a:rPr>
              <a:t>информационно-вы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числительного</a:t>
            </a:r>
            <a:r>
              <a:rPr lang="ru-RU" b="1" i="1" spc="9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ресурса.</a:t>
            </a:r>
            <a:r>
              <a:rPr lang="ru-RU" b="1" i="1" spc="190" dirty="0" smtClean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ru-RU" b="1" i="1" spc="190" dirty="0"/>
          </a:p>
          <a:p>
            <a:pPr>
              <a:lnSpc>
                <a:spcPct val="100000"/>
              </a:lnSpc>
            </a:pPr>
            <a:r>
              <a:rPr lang="ru-RU" b="1" i="1" dirty="0" smtClean="0">
                <a:effectLst/>
                <a:ea typeface="Times New Roman" panose="02020603050405020304" pitchFamily="18" charset="0"/>
              </a:rPr>
              <a:t>В</a:t>
            </a:r>
            <a:r>
              <a:rPr lang="ru-RU" b="1" i="1" spc="11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качестве</a:t>
            </a:r>
            <a:r>
              <a:rPr lang="ru-RU" b="1" i="1" spc="11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узлов</a:t>
            </a:r>
            <a:r>
              <a:rPr lang="ru-RU" b="1" i="1" spc="13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кластера</a:t>
            </a:r>
            <a:r>
              <a:rPr lang="ru-RU" b="1" i="1" spc="13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могут</a:t>
            </a:r>
            <a:r>
              <a:rPr lang="ru-RU" b="1" i="1" spc="14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выступать</a:t>
            </a:r>
            <a:r>
              <a:rPr lang="ru-RU" b="1" i="1" spc="3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серверы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,</a:t>
            </a:r>
            <a:r>
              <a:rPr lang="ru-RU" b="1" i="1" spc="4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рабочие</a:t>
            </a:r>
            <a:r>
              <a:rPr lang="ru-RU" b="1" i="1" spc="1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станци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и</a:t>
            </a:r>
            <a:r>
              <a:rPr lang="ru-RU" b="1" i="1" spc="3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или</a:t>
            </a:r>
            <a:r>
              <a:rPr lang="ru-RU" b="1" i="1" spc="3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5" dirty="0" smtClean="0">
                <a:effectLst/>
                <a:ea typeface="Times New Roman" panose="02020603050405020304" pitchFamily="18" charset="0"/>
              </a:rPr>
              <a:t>обычные</a:t>
            </a:r>
            <a:r>
              <a:rPr lang="ru-RU" b="1" i="1" spc="5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0" dirty="0" smtClean="0">
                <a:effectLst/>
                <a:ea typeface="Times New Roman" panose="02020603050405020304" pitchFamily="18" charset="0"/>
              </a:rPr>
              <a:t>персональные</a:t>
            </a:r>
            <a:r>
              <a:rPr lang="ru-RU" b="1" i="1" spc="3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компьютеры.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-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Типы</a:t>
            </a:r>
            <a:r>
              <a:rPr lang="ru-RU" b="1" i="1" spc="-7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lang="ru-RU" b="1" i="1" spc="-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кластеров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effectLst/>
                <a:ea typeface="Times New Roman" panose="02020603050405020304" pitchFamily="18" charset="0"/>
              </a:rPr>
              <a:t>Класс</a:t>
            </a:r>
            <a:r>
              <a:rPr lang="ru-RU" b="1" i="1" spc="2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b="1" i="1" spc="-10" dirty="0" smtClean="0">
                <a:effectLst/>
                <a:ea typeface="Times New Roman" panose="02020603050405020304" pitchFamily="18" charset="0"/>
              </a:rPr>
              <a:t>I</a:t>
            </a:r>
            <a:r>
              <a:rPr lang="ru-RU" b="1" i="1" spc="-10" dirty="0" smtClean="0">
                <a:effectLst/>
                <a:ea typeface="Times New Roman" panose="02020603050405020304" pitchFamily="18" charset="0"/>
              </a:rPr>
              <a:t>.</a:t>
            </a:r>
            <a:r>
              <a:rPr lang="ru-RU" b="1" i="1" spc="1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20" dirty="0" smtClean="0">
                <a:effectLst/>
                <a:ea typeface="Times New Roman" panose="02020603050405020304" pitchFamily="18" charset="0"/>
              </a:rPr>
              <a:t>Машин</a:t>
            </a:r>
            <a:r>
              <a:rPr lang="ru-RU" b="1" i="1" spc="-25" dirty="0" smtClean="0">
                <a:effectLst/>
                <a:ea typeface="Times New Roman" panose="02020603050405020304" pitchFamily="18" charset="0"/>
              </a:rPr>
              <a:t>а</a:t>
            </a:r>
            <a:r>
              <a:rPr lang="ru-RU" b="1" i="1" spc="20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25" dirty="0" smtClean="0">
                <a:effectLst/>
                <a:ea typeface="Times New Roman" panose="02020603050405020304" pitchFamily="18" charset="0"/>
              </a:rPr>
              <a:t>строитс</a:t>
            </a:r>
            <a:r>
              <a:rPr lang="ru-RU" b="1" i="1" spc="-20" dirty="0" smtClean="0">
                <a:effectLst/>
                <a:ea typeface="Times New Roman" panose="02020603050405020304" pitchFamily="18" charset="0"/>
              </a:rPr>
              <a:t>я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25" dirty="0" smtClean="0">
                <a:effectLst/>
                <a:ea typeface="Times New Roman" panose="02020603050405020304" pitchFamily="18" charset="0"/>
              </a:rPr>
              <a:t>целико</a:t>
            </a:r>
            <a:r>
              <a:rPr lang="ru-RU" b="1" i="1" spc="-30" dirty="0" smtClean="0">
                <a:effectLst/>
                <a:ea typeface="Times New Roman" panose="02020603050405020304" pitchFamily="18" charset="0"/>
              </a:rPr>
              <a:t>м</a:t>
            </a:r>
            <a:r>
              <a:rPr lang="ru-RU" b="1" i="1" spc="23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10" dirty="0" smtClean="0">
                <a:effectLst/>
                <a:ea typeface="Times New Roman" panose="02020603050405020304" pitchFamily="18" charset="0"/>
              </a:rPr>
              <a:t>из</a:t>
            </a:r>
            <a:r>
              <a:rPr lang="ru-RU" b="1" i="1" spc="23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20" dirty="0" smtClean="0">
                <a:effectLst/>
                <a:ea typeface="Times New Roman" panose="02020603050405020304" pitchFamily="18" charset="0"/>
              </a:rPr>
              <a:t>стандартных</a:t>
            </a:r>
            <a:r>
              <a:rPr lang="ru-RU" b="1" i="1" spc="14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-25" dirty="0" smtClean="0">
                <a:effectLst/>
                <a:ea typeface="Times New Roman" panose="02020603050405020304" pitchFamily="18" charset="0"/>
              </a:rPr>
              <a:t>деталей</a:t>
            </a:r>
          </a:p>
          <a:p>
            <a:pPr marL="742950" marR="31750" indent="-514350">
              <a:lnSpc>
                <a:spcPct val="107000"/>
              </a:lnSpc>
              <a:spcBef>
                <a:spcPts val="15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b="1" i="1" spc="15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spc="15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spc="22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b="1" i="1" spc="14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b="1" i="1" spc="15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эксклюзивные</a:t>
            </a:r>
            <a:r>
              <a:rPr lang="ru-RU" b="1" i="1" spc="20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b="1" i="1" spc="20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b="1" i="1" spc="15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широко</a:t>
            </a:r>
            <a:r>
              <a:rPr lang="ru-RU" b="1" i="1" spc="15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распространенные</a:t>
            </a:r>
            <a:r>
              <a:rPr lang="ru-RU" b="1" i="1" spc="9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детали.</a:t>
            </a:r>
            <a:r>
              <a:rPr lang="ru-RU" b="1" i="1" spc="23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b="1" i="1" spc="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ожно</a:t>
            </a:r>
            <a:r>
              <a:rPr lang="ru-RU" b="1" i="1" spc="9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достичь</a:t>
            </a:r>
            <a:r>
              <a:rPr lang="ru-RU" b="1" i="1" spc="14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spc="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ru-RU" b="1" i="1" spc="14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хорошей</a:t>
            </a:r>
            <a:r>
              <a:rPr lang="ru-RU" b="1" i="1" spc="19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spc="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произ</a:t>
            </a:r>
            <a:r>
              <a:rPr lang="ru-RU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водительности при</a:t>
            </a:r>
            <a:r>
              <a:rPr lang="ru-RU" b="1" i="1" spc="9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spc="-1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b="1" i="1" spc="9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высоко</a:t>
            </a:r>
            <a:r>
              <a:rPr lang="ru-RU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b="1" i="1" spc="9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стоимости.</a:t>
            </a:r>
            <a:endParaRPr lang="ru-RU" b="1" i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Кластеры </a:t>
            </a:r>
            <a:r>
              <a:rPr lang="ru-RU" b="1" i="1" spc="5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дл</a:t>
            </a:r>
            <a:r>
              <a:rPr lang="ru-RU" b="1" i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я </a:t>
            </a:r>
            <a:r>
              <a:rPr lang="ru-RU" b="1" i="1" spc="65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ea typeface="Times New Roman" panose="02020603050405020304" pitchFamily="18" charset="0"/>
              </a:rPr>
              <a:t>высокопроизводительных вычислений</a:t>
            </a:r>
            <a:r>
              <a:rPr lang="ru-RU" b="1" i="1" spc="15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собраны</a:t>
            </a:r>
            <a:r>
              <a:rPr lang="ru-RU" b="1" i="1" spc="21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из</a:t>
            </a:r>
            <a:r>
              <a:rPr lang="ru-RU" b="1" i="1" spc="38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большого</a:t>
            </a:r>
            <a:r>
              <a:rPr lang="ru-RU" b="1" i="1" spc="7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15" dirty="0" smtClean="0">
                <a:effectLst/>
                <a:ea typeface="Times New Roman" panose="02020603050405020304" pitchFamily="18" charset="0"/>
              </a:rPr>
              <a:t>числа</a:t>
            </a:r>
            <a:r>
              <a:rPr lang="ru-RU" b="1" i="1" spc="7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компьютеров</a:t>
            </a:r>
            <a:r>
              <a:rPr lang="ru-RU" b="1" i="1" spc="15" dirty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b="1" i="1" spc="15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и предназначе</a:t>
            </a:r>
            <a:r>
              <a:rPr lang="ru-RU" b="1" i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ны</a:t>
            </a:r>
            <a:r>
              <a:rPr lang="ru-RU" b="1" i="1" spc="125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ea typeface="Times New Roman" panose="02020603050405020304" pitchFamily="18" charset="0"/>
              </a:rPr>
              <a:t>для</a:t>
            </a:r>
            <a:r>
              <a:rPr lang="ru-RU" b="1" i="1" spc="155" dirty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ea typeface="Times New Roman" panose="02020603050405020304" pitchFamily="18" charset="0"/>
              </a:rPr>
              <a:t>параллельны</a:t>
            </a:r>
            <a:r>
              <a:rPr lang="ru-RU" b="1" i="1" spc="5" dirty="0">
                <a:solidFill>
                  <a:prstClr val="black"/>
                </a:solidFill>
                <a:ea typeface="Times New Roman" panose="02020603050405020304" pitchFamily="18" charset="0"/>
              </a:rPr>
              <a:t>х</a:t>
            </a:r>
            <a:r>
              <a:rPr lang="ru-RU" b="1" i="1" spc="150" dirty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b="1" i="1" spc="5" dirty="0">
                <a:solidFill>
                  <a:prstClr val="black"/>
                </a:solidFill>
                <a:ea typeface="Times New Roman" panose="02020603050405020304" pitchFamily="18" charset="0"/>
              </a:rPr>
              <a:t>расчетов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.</a:t>
            </a:r>
            <a:r>
              <a:rPr lang="ru-RU" b="1" i="1" spc="230" dirty="0" smtClean="0"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7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1" t="37099" r="25430" b="16870"/>
          <a:stretch/>
        </p:blipFill>
        <p:spPr bwMode="auto">
          <a:xfrm>
            <a:off x="1266825" y="3342640"/>
            <a:ext cx="5029200" cy="3229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5650" cy="75882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Связь</a:t>
            </a:r>
            <a:r>
              <a:rPr lang="ru-RU" b="1" i="1" spc="-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процессоров</a:t>
            </a:r>
            <a:r>
              <a:rPr lang="ru-RU" b="1" i="1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i="1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кластерной</a:t>
            </a:r>
            <a:r>
              <a:rPr lang="ru-RU" b="1" i="1" spc="-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-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системе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6350"/>
            <a:ext cx="11068050" cy="4900613"/>
          </a:xfrm>
        </p:spPr>
        <p:txBody>
          <a:bodyPr>
            <a:normAutofit/>
          </a:bodyPr>
          <a:lstStyle/>
          <a:p>
            <a:r>
              <a:rPr lang="ru-RU" b="1" i="1" spc="2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Архитектур</a:t>
            </a:r>
            <a:r>
              <a:rPr lang="ru-RU" b="1" i="1" spc="1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кластерной</a:t>
            </a:r>
            <a:r>
              <a:rPr lang="ru-RU" b="1" i="1" spc="1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</a:t>
            </a:r>
            <a:r>
              <a:rPr lang="ru-RU" b="1" i="1" spc="3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</a:t>
            </a:r>
            <a:r>
              <a:rPr lang="ru-RU" b="1" i="1" spc="3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ее </a:t>
            </a:r>
            <a:r>
              <a:rPr lang="ru-RU" b="1" i="1" spc="1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производительность</a:t>
            </a:r>
            <a:r>
              <a:rPr lang="ru-RU" b="1" i="1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i="1" spc="-1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</a:t>
            </a:r>
            <a:r>
              <a:rPr lang="ru-RU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b="1" i="1" spc="2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2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степени</a:t>
            </a:r>
            <a:r>
              <a:rPr lang="ru-RU" b="1" i="1" spc="1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b="1" i="1" spc="2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чем</a:t>
            </a:r>
            <a:r>
              <a:rPr lang="ru-RU" b="1" i="1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2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b="1" i="1" spc="1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i="1" spc="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2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используемых</a:t>
            </a:r>
            <a:r>
              <a:rPr lang="ru-RU" b="1" i="1" spc="-1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i="1" spc="32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</a:t>
            </a:r>
            <a:r>
              <a:rPr lang="ru-RU" b="1" i="1" spc="23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-1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процессоров.</a:t>
            </a:r>
          </a:p>
          <a:p>
            <a:r>
              <a:rPr lang="ru-RU" b="1" i="1" spc="2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1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</a:t>
            </a:r>
            <a:r>
              <a:rPr lang="ru-RU" b="1" i="1" spc="23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процессорами - критический параметр.</a:t>
            </a:r>
            <a:endParaRPr lang="ru-RU" b="1" i="1" spc="-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Соединение</a:t>
            </a:r>
            <a:r>
              <a:rPr lang="ru-RU" b="1" i="1" spc="15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в</a:t>
            </a:r>
            <a:r>
              <a:rPr lang="ru-RU" b="1" i="1" spc="13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виде</a:t>
            </a:r>
            <a:r>
              <a:rPr lang="ru-RU" b="1" i="1" spc="15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плоско</a:t>
            </a:r>
            <a:r>
              <a:rPr lang="ru-RU" b="1" i="1" dirty="0" smtClean="0">
                <a:effectLst/>
                <a:ea typeface="Times New Roman" panose="02020603050405020304" pitchFamily="18" charset="0"/>
              </a:rPr>
              <a:t>й</a:t>
            </a:r>
            <a:r>
              <a:rPr lang="ru-RU" b="1" i="1" spc="39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b="1" i="1" spc="5" dirty="0" smtClean="0">
                <a:effectLst/>
                <a:ea typeface="Times New Roman" panose="02020603050405020304" pitchFamily="18" charset="0"/>
              </a:rPr>
              <a:t>решетки</a:t>
            </a:r>
            <a:endParaRPr lang="ru-RU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5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1" t="33206" r="26431" b="9084"/>
          <a:stretch/>
        </p:blipFill>
        <p:spPr bwMode="auto">
          <a:xfrm>
            <a:off x="838200" y="1295400"/>
            <a:ext cx="8305800" cy="5429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11144250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Топологии связи между процессорами в кластерной системе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8650" y="3305858"/>
            <a:ext cx="373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/>
                <a:ea typeface="Times New Roman" panose="02020603050405020304" pitchFamily="18" charset="0"/>
              </a:rPr>
              <a:t>В </a:t>
            </a:r>
            <a:r>
              <a:rPr lang="ru-RU" sz="2800" b="1" i="1" spc="-20" dirty="0" smtClean="0">
                <a:effectLst/>
                <a:ea typeface="Times New Roman" panose="02020603050405020304" pitchFamily="18" charset="0"/>
              </a:rPr>
              <a:t>системе</a:t>
            </a:r>
            <a:r>
              <a:rPr lang="ru-RU" sz="2800" b="1" i="1" spc="3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800" b="1" i="1" dirty="0" smtClean="0">
                <a:effectLst/>
                <a:ea typeface="Times New Roman" panose="02020603050405020304" pitchFamily="18" charset="0"/>
              </a:rPr>
              <a:t>максимальное</a:t>
            </a:r>
            <a:r>
              <a:rPr lang="ru-RU" sz="2800" b="1" i="1" spc="2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800" b="1" i="1" spc="-15" dirty="0" smtClean="0">
                <a:effectLst/>
                <a:ea typeface="Times New Roman" panose="02020603050405020304" pitchFamily="18" charset="0"/>
              </a:rPr>
              <a:t>рас</a:t>
            </a:r>
            <a:r>
              <a:rPr lang="ru-RU" sz="2800" b="1" i="1" dirty="0" smtClean="0">
                <a:effectLst/>
                <a:ea typeface="Times New Roman" panose="02020603050405020304" pitchFamily="18" charset="0"/>
              </a:rPr>
              <a:t>стояние</a:t>
            </a:r>
            <a:r>
              <a:rPr lang="ru-RU" sz="2800" b="1" i="1" spc="14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800" b="1" i="1" spc="5" dirty="0" smtClean="0">
                <a:effectLst/>
                <a:ea typeface="Times New Roman" panose="02020603050405020304" pitchFamily="18" charset="0"/>
              </a:rPr>
              <a:t>между</a:t>
            </a:r>
            <a:r>
              <a:rPr lang="ru-RU" sz="2800" b="1" i="1" spc="105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800" b="1" i="1" dirty="0" smtClean="0">
                <a:effectLst/>
                <a:ea typeface="Times New Roman" panose="02020603050405020304" pitchFamily="18" charset="0"/>
              </a:rPr>
              <a:t>процессорами</a:t>
            </a:r>
            <a:r>
              <a:rPr lang="ru-RU" sz="2800" b="1" i="1" spc="145" dirty="0" smtClean="0">
                <a:effectLst/>
                <a:ea typeface="Times New Roman" panose="02020603050405020304" pitchFamily="18" charset="0"/>
              </a:rPr>
              <a:t> не </a:t>
            </a:r>
            <a:r>
              <a:rPr lang="ru-RU" sz="2800" b="1" i="1" dirty="0" smtClean="0">
                <a:effectLst/>
                <a:ea typeface="Times New Roman" panose="02020603050405020304" pitchFamily="18" charset="0"/>
              </a:rPr>
              <a:t>больше</a:t>
            </a:r>
            <a:r>
              <a:rPr lang="ru-RU" sz="2800" b="1" i="1" spc="14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ru-RU" sz="2800" b="1" i="1" dirty="0" smtClean="0">
                <a:effectLst/>
                <a:ea typeface="Times New Roman" panose="02020603050405020304" pitchFamily="18" charset="0"/>
              </a:rPr>
              <a:t>4, поэтому используются куб, гиперкуб, кольцо.</a:t>
            </a:r>
            <a:endParaRPr lang="ru-RU" sz="2800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5C74-86C5-4C69-8C9B-22952CF9893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9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350</Words>
  <Application>Microsoft Office PowerPoint</Application>
  <PresentationFormat>Широкоэкранный</PresentationFormat>
  <Paragraphs>57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Office Theme</vt:lpstr>
      <vt:lpstr>3_Тема Office</vt:lpstr>
      <vt:lpstr>Кластерная архитектура вычислительных систем</vt:lpstr>
      <vt:lpstr>Вычислительная система</vt:lpstr>
      <vt:lpstr>Классы архитектур вычислительных  систем</vt:lpstr>
      <vt:lpstr>Презентация PowerPoint</vt:lpstr>
      <vt:lpstr>Классификация архитектуры вычислительных систем с параллельной обработкой данных по Флинну</vt:lpstr>
      <vt:lpstr>Кластерная архитектура</vt:lpstr>
      <vt:lpstr>Типы кластеров</vt:lpstr>
      <vt:lpstr>Связь процессоров в кластерной системе</vt:lpstr>
      <vt:lpstr>Топологии связи между процессорами в кластерной системе</vt:lpstr>
      <vt:lpstr>Кластерная архитектура «Толстого дерева»</vt:lpstr>
      <vt:lpstr>Программное обеспечение</vt:lpstr>
      <vt:lpstr>Презентация PowerPoint</vt:lpstr>
      <vt:lpstr>Список Top500. Stampede – PowerEdge C8220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PVP архитектура параллельная архитектура с векторными процессорами</dc:title>
  <dc:creator>Сивцова Е.</dc:creator>
  <cp:lastModifiedBy>Сивцова Е.</cp:lastModifiedBy>
  <cp:revision>13</cp:revision>
  <cp:lastPrinted>2017-12-10T16:22:49Z</cp:lastPrinted>
  <dcterms:created xsi:type="dcterms:W3CDTF">2017-12-04T11:32:43Z</dcterms:created>
  <dcterms:modified xsi:type="dcterms:W3CDTF">2017-12-16T05:04:02Z</dcterms:modified>
</cp:coreProperties>
</file>