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91" r:id="rId2"/>
    <p:sldId id="312" r:id="rId3"/>
    <p:sldId id="292" r:id="rId4"/>
    <p:sldId id="293" r:id="rId5"/>
    <p:sldId id="294" r:id="rId6"/>
    <p:sldId id="295" r:id="rId7"/>
    <p:sldId id="296" r:id="rId8"/>
    <p:sldId id="297" r:id="rId9"/>
    <p:sldId id="298" r:id="rId10"/>
    <p:sldId id="299" r:id="rId11"/>
    <p:sldId id="274" r:id="rId12"/>
    <p:sldId id="300" r:id="rId13"/>
    <p:sldId id="276" r:id="rId14"/>
    <p:sldId id="277" r:id="rId15"/>
    <p:sldId id="260" r:id="rId16"/>
    <p:sldId id="278" r:id="rId17"/>
    <p:sldId id="301" r:id="rId18"/>
    <p:sldId id="302" r:id="rId19"/>
    <p:sldId id="303" r:id="rId20"/>
    <p:sldId id="304" r:id="rId21"/>
    <p:sldId id="305" r:id="rId22"/>
    <p:sldId id="306" r:id="rId23"/>
    <p:sldId id="307" r:id="rId24"/>
    <p:sldId id="279" r:id="rId25"/>
    <p:sldId id="281" r:id="rId26"/>
    <p:sldId id="283" r:id="rId27"/>
    <p:sldId id="285" r:id="rId28"/>
    <p:sldId id="286" r:id="rId29"/>
    <p:sldId id="288" r:id="rId30"/>
    <p:sldId id="308" r:id="rId31"/>
    <p:sldId id="289" r:id="rId32"/>
    <p:sldId id="311" r:id="rId33"/>
    <p:sldId id="310" r:id="rId3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CC3399"/>
    <a:srgbClr val="6600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2264" autoAdjust="0"/>
  </p:normalViewPr>
  <p:slideViewPr>
    <p:cSldViewPr>
      <p:cViewPr>
        <p:scale>
          <a:sx n="75" d="100"/>
          <a:sy n="75" d="100"/>
        </p:scale>
        <p:origin x="-1014" y="-6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7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EDFAFB7-E30A-4CA7-A178-144F0472D1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BB14B5-B4A8-46BB-B4CB-9FE6A11838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DA6D3B6-8C0F-48BC-A2FC-3B65DF25A7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526A44-7C25-4138-B971-AEF2B6E120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lvl1pPr>
              <a:defRPr b="1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985CAD-4548-4615-9C90-9F9504B154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9FC727-E507-49A9-AAB4-01FCF1D2CE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3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B30EAB1-4082-4379-A724-52FF9C29889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20B08-1C31-48B9-A38B-F93A3594DE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6" name="Прямоугольник с одним скругленным углом 5"/>
          <p:cNvSpPr/>
          <p:nvPr/>
        </p:nvSpPr>
        <p:spPr>
          <a:xfrm>
            <a:off x="6400800" y="433388"/>
            <a:ext cx="2324100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663BC87-F6B6-47DA-B43B-B02DE2EB7E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A679E1-563B-4A43-B37A-95908335D8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A4B314-A525-46E4-8BFA-FA7827FD94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3238" y="4986338"/>
            <a:ext cx="8183562" cy="1050925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1" name="Текст 3"/>
          <p:cNvSpPr>
            <a:spLocks noGrp="1"/>
          </p:cNvSpPr>
          <p:nvPr>
            <p:ph type="body" idx="1"/>
          </p:nvPr>
        </p:nvSpPr>
        <p:spPr bwMode="auto">
          <a:xfrm>
            <a:off x="503238" y="530225"/>
            <a:ext cx="8183562" cy="418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663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fld id="{E54A60DD-5A37-4C85-91BA-ABEF51485F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57" r:id="rId2"/>
    <p:sldLayoutId id="2147483765" r:id="rId3"/>
    <p:sldLayoutId id="2147483758" r:id="rId4"/>
    <p:sldLayoutId id="2147483759" r:id="rId5"/>
    <p:sldLayoutId id="2147483760" r:id="rId6"/>
    <p:sldLayoutId id="2147483766" r:id="rId7"/>
    <p:sldLayoutId id="2147483761" r:id="rId8"/>
    <p:sldLayoutId id="2147483767" r:id="rId9"/>
    <p:sldLayoutId id="2147483762" r:id="rId10"/>
    <p:sldLayoutId id="2147483763" r:id="rId11"/>
  </p:sldLayoutIdLst>
  <p:transition spd="slow">
    <p:circl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6EADEC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6EADEC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6EADEC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6EADEC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6EADEC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6EADEC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6EADEC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6EADEC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6EADEC"/>
          </a:solidFill>
          <a:latin typeface="Verdana" pitchFamily="34" charset="0"/>
        </a:defRPr>
      </a:lvl9pPr>
      <a:extLst/>
    </p:titleStyle>
    <p:bodyStyle>
      <a:lvl1pPr marL="265113" indent="-265113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00025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100000"/>
        <a:buFont typeface="Verdana" pitchFamily="34" charset="0"/>
        <a:buChar char="◦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5813" indent="-182563" algn="l" rtl="0" eaLnBrk="0" fontAlgn="base" hangingPunct="0">
        <a:spcBef>
          <a:spcPts val="250"/>
        </a:spcBef>
        <a:spcAft>
          <a:spcPct val="0"/>
        </a:spcAft>
        <a:buClr>
          <a:srgbClr val="1086FF"/>
        </a:buClr>
        <a:buSzPct val="100000"/>
        <a:buFont typeface="Wingdings 2" pitchFamily="18" charset="2"/>
        <a:buChar char="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3938" indent="-182563" algn="l" rtl="0" eaLnBrk="0" fontAlgn="base" hangingPunct="0">
        <a:spcBef>
          <a:spcPts val="225"/>
        </a:spcBef>
        <a:spcAft>
          <a:spcPct val="0"/>
        </a:spcAft>
        <a:buClr>
          <a:srgbClr val="1086FF"/>
        </a:buClr>
        <a:buSzPct val="112000"/>
        <a:buFont typeface="Verdana" pitchFamily="34" charset="0"/>
        <a:buChar char="◦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rtl="0" eaLnBrk="0" fontAlgn="base" hangingPunct="0">
        <a:spcBef>
          <a:spcPts val="250"/>
        </a:spcBef>
        <a:spcAft>
          <a:spcPct val="0"/>
        </a:spcAft>
        <a:buClr>
          <a:srgbClr val="819FD3"/>
        </a:buClr>
        <a:buSzPct val="100000"/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istoricheskij-portret.ru/wp-content/uploads/2015/03/KET.jpg" TargetMode="Externa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3"/>
          <p:cNvSpPr txBox="1">
            <a:spLocks/>
          </p:cNvSpPr>
          <p:nvPr/>
        </p:nvSpPr>
        <p:spPr>
          <a:xfrm>
            <a:off x="2268538" y="433388"/>
            <a:ext cx="4895850" cy="619125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>
              <a:defRPr/>
            </a:pP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85786" y="785794"/>
            <a:ext cx="76438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МБОУ    «Красноярская средняя </a:t>
            </a:r>
            <a:r>
              <a:rPr lang="ru-RU" dirty="0" smtClean="0">
                <a:solidFill>
                  <a:srgbClr val="FF0000"/>
                </a:solidFill>
              </a:rPr>
              <a:t>общеобразовательная школа № </a:t>
            </a:r>
            <a:r>
              <a:rPr lang="ru-RU" dirty="0" smtClean="0">
                <a:solidFill>
                  <a:srgbClr val="FF0000"/>
                </a:solidFill>
              </a:rPr>
              <a:t>2</a:t>
            </a:r>
            <a:r>
              <a:rPr lang="ru-RU" dirty="0" smtClean="0">
                <a:solidFill>
                  <a:srgbClr val="FF0000"/>
                </a:solidFill>
              </a:rPr>
              <a:t>»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85786" y="1428736"/>
            <a:ext cx="7715304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400" b="1" dirty="0" smtClean="0">
                <a:solidFill>
                  <a:srgbClr val="CC3399"/>
                </a:solidFill>
              </a:rPr>
              <a:t>Урок - презентация по истории </a:t>
            </a:r>
            <a:r>
              <a:rPr lang="ru-RU" sz="2400" b="1" dirty="0" smtClean="0">
                <a:solidFill>
                  <a:srgbClr val="CC3399"/>
                </a:solidFill>
              </a:rPr>
              <a:t>России,  10 </a:t>
            </a:r>
            <a:r>
              <a:rPr lang="ru-RU" sz="2400" b="1" dirty="0" smtClean="0">
                <a:solidFill>
                  <a:srgbClr val="CC3399"/>
                </a:solidFill>
              </a:rPr>
              <a:t>класс </a:t>
            </a:r>
            <a:endParaRPr lang="ru-RU" sz="2400" b="1" dirty="0">
              <a:solidFill>
                <a:srgbClr val="CC3399"/>
              </a:solidFill>
            </a:endParaRPr>
          </a:p>
        </p:txBody>
      </p:sp>
      <p:sp>
        <p:nvSpPr>
          <p:cNvPr id="8" name="AutoShape 1024"/>
          <p:cNvSpPr>
            <a:spLocks noChangeArrowheads="1"/>
          </p:cNvSpPr>
          <p:nvPr/>
        </p:nvSpPr>
        <p:spPr bwMode="auto">
          <a:xfrm>
            <a:off x="2928926" y="3214686"/>
            <a:ext cx="5429288" cy="2805114"/>
          </a:xfrm>
          <a:prstGeom prst="verticalScroll">
            <a:avLst>
              <a:gd name="adj" fmla="val 12500"/>
            </a:avLst>
          </a:prstGeom>
          <a:gradFill rotWithShape="1">
            <a:gsLst>
              <a:gs pos="0">
                <a:schemeClr val="hlink"/>
              </a:gs>
              <a:gs pos="100000">
                <a:srgbClr val="CC0099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50000"/>
              </a:spcBef>
            </a:pPr>
            <a:r>
              <a:rPr lang="ru-RU" b="1" dirty="0" smtClean="0">
                <a:solidFill>
                  <a:srgbClr val="00FF00"/>
                </a:solidFill>
              </a:rPr>
              <a:t>подготовила:</a:t>
            </a:r>
          </a:p>
          <a:p>
            <a:pPr>
              <a:spcBef>
                <a:spcPct val="50000"/>
              </a:spcBef>
            </a:pPr>
            <a:r>
              <a:rPr lang="ru-RU" b="1" dirty="0" smtClean="0">
                <a:solidFill>
                  <a:srgbClr val="00FF00"/>
                </a:solidFill>
              </a:rPr>
              <a:t>Смирнова Ирина Валерьевна, </a:t>
            </a:r>
          </a:p>
          <a:p>
            <a:pPr>
              <a:spcBef>
                <a:spcPct val="50000"/>
              </a:spcBef>
            </a:pPr>
            <a:r>
              <a:rPr lang="ru-RU" b="1" dirty="0" smtClean="0">
                <a:solidFill>
                  <a:srgbClr val="00FF00"/>
                </a:solidFill>
              </a:rPr>
              <a:t>учитель истории  и обществознания </a:t>
            </a:r>
          </a:p>
          <a:p>
            <a:pPr>
              <a:spcBef>
                <a:spcPct val="50000"/>
              </a:spcBef>
            </a:pPr>
            <a:r>
              <a:rPr lang="ru-RU" b="1" dirty="0" smtClean="0">
                <a:solidFill>
                  <a:srgbClr val="00FF00"/>
                </a:solidFill>
              </a:rPr>
              <a:t>МБОУ «КСОШ </a:t>
            </a:r>
            <a:r>
              <a:rPr lang="ru-RU" b="1" dirty="0" smtClean="0">
                <a:solidFill>
                  <a:srgbClr val="00FF00"/>
                </a:solidFill>
              </a:rPr>
              <a:t>№ </a:t>
            </a:r>
            <a:r>
              <a:rPr lang="ru-RU" b="1" dirty="0" smtClean="0">
                <a:solidFill>
                  <a:srgbClr val="00FF00"/>
                </a:solidFill>
              </a:rPr>
              <a:t>2</a:t>
            </a:r>
            <a:r>
              <a:rPr lang="ru-RU" b="1" dirty="0" smtClean="0">
                <a:solidFill>
                  <a:srgbClr val="00FF00"/>
                </a:solidFill>
              </a:rPr>
              <a:t>» </a:t>
            </a:r>
            <a:endParaRPr lang="ru-RU" b="1" dirty="0" smtClean="0">
              <a:solidFill>
                <a:srgbClr val="00FF00"/>
              </a:solidFill>
            </a:endParaRPr>
          </a:p>
          <a:p>
            <a:pPr>
              <a:spcBef>
                <a:spcPct val="50000"/>
              </a:spcBef>
            </a:pPr>
            <a:r>
              <a:rPr lang="ru-RU" b="1" dirty="0" smtClean="0">
                <a:solidFill>
                  <a:srgbClr val="00FF00"/>
                </a:solidFill>
              </a:rPr>
              <a:t> </a:t>
            </a:r>
            <a:r>
              <a:rPr lang="ru-RU" b="1" dirty="0" smtClean="0">
                <a:solidFill>
                  <a:srgbClr val="00FF00"/>
                </a:solidFill>
              </a:rPr>
              <a:t>с. Красный Яр Астраханской области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071538" y="2357431"/>
            <a:ext cx="72152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6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Monotype Corsiva" pitchFamily="66" charset="0"/>
              </a:rPr>
              <a:t>«Екатерина </a:t>
            </a:r>
            <a:r>
              <a:rPr lang="en-US" sz="36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Monotype Corsiva" pitchFamily="66" charset="0"/>
              </a:rPr>
              <a:t>II</a:t>
            </a:r>
            <a:r>
              <a:rPr lang="ru-RU" sz="36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Monotype Corsiva" pitchFamily="66" charset="0"/>
              </a:rPr>
              <a:t>: эпоха и личность»</a:t>
            </a:r>
            <a:endParaRPr lang="ru-RU" sz="3600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/>
          <p:cNvSpPr>
            <a:spLocks noChangeArrowheads="1"/>
          </p:cNvSpPr>
          <p:nvPr/>
        </p:nvSpPr>
        <p:spPr bwMode="auto">
          <a:xfrm>
            <a:off x="1692275" y="1052513"/>
            <a:ext cx="6264275" cy="378565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 eaLnBrk="0" hangingPunct="0">
              <a:lnSpc>
                <a:spcPct val="200000"/>
              </a:lnSpc>
            </a:pPr>
            <a:r>
              <a:rPr lang="ru-RU" sz="36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Историческая пятиминутка</a:t>
            </a:r>
          </a:p>
          <a:p>
            <a:pPr algn="ctr" eaLnBrk="0" hangingPunct="0">
              <a:lnSpc>
                <a:spcPct val="200000"/>
              </a:lnSpc>
            </a:pP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>
              <a:lnSpc>
                <a:spcPct val="200000"/>
              </a:lnSpc>
            </a:pP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3"/>
          <p:cNvSpPr txBox="1">
            <a:spLocks/>
          </p:cNvSpPr>
          <p:nvPr/>
        </p:nvSpPr>
        <p:spPr>
          <a:xfrm>
            <a:off x="2268538" y="433388"/>
            <a:ext cx="4895850" cy="619125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>
              <a:defRPr/>
            </a:pPr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500298" y="1928802"/>
            <a:ext cx="421484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u="sng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 проверка изученного ранее)</a:t>
            </a:r>
            <a:endParaRPr lang="ru-RU" sz="2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/>
          <p:cNvSpPr>
            <a:spLocks noChangeArrowheads="1"/>
          </p:cNvSpPr>
          <p:nvPr/>
        </p:nvSpPr>
        <p:spPr bwMode="auto">
          <a:xfrm>
            <a:off x="1692275" y="1052513"/>
            <a:ext cx="6264275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 eaLnBrk="0" hangingPunct="0">
              <a:lnSpc>
                <a:spcPct val="200000"/>
              </a:lnSpc>
            </a:pP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>
              <a:lnSpc>
                <a:spcPct val="200000"/>
              </a:lnSpc>
            </a:pP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>
              <a:lnSpc>
                <a:spcPct val="200000"/>
              </a:lnSpc>
            </a:pP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3"/>
          <p:cNvSpPr txBox="1">
            <a:spLocks/>
          </p:cNvSpPr>
          <p:nvPr/>
        </p:nvSpPr>
        <p:spPr>
          <a:xfrm>
            <a:off x="2268538" y="433388"/>
            <a:ext cx="4895850" cy="619125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>
              <a:defRPr/>
            </a:pP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643306" y="1285860"/>
            <a:ext cx="4857784" cy="378565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4000" b="1" dirty="0" smtClean="0"/>
              <a:t> </a:t>
            </a:r>
            <a:r>
              <a:rPr lang="ru-RU" sz="6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Тема урока: «Екатерина </a:t>
            </a:r>
            <a:r>
              <a:rPr lang="en-US" sz="6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sz="6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 эпоха и личность» </a:t>
            </a:r>
            <a:endParaRPr lang="ru-RU" sz="6000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857232"/>
            <a:ext cx="3214711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/>
          <p:cNvSpPr>
            <a:spLocks noChangeArrowheads="1"/>
          </p:cNvSpPr>
          <p:nvPr/>
        </p:nvSpPr>
        <p:spPr bwMode="auto">
          <a:xfrm>
            <a:off x="1692275" y="1052513"/>
            <a:ext cx="6264275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 eaLnBrk="0" hangingPunct="0">
              <a:lnSpc>
                <a:spcPct val="200000"/>
              </a:lnSpc>
            </a:pP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>
              <a:lnSpc>
                <a:spcPct val="200000"/>
              </a:lnSpc>
            </a:pP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>
              <a:lnSpc>
                <a:spcPct val="200000"/>
              </a:lnSpc>
            </a:pP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3"/>
          <p:cNvSpPr txBox="1">
            <a:spLocks/>
          </p:cNvSpPr>
          <p:nvPr/>
        </p:nvSpPr>
        <p:spPr>
          <a:xfrm>
            <a:off x="2268538" y="433388"/>
            <a:ext cx="4895850" cy="619125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>
              <a:defRPr/>
            </a:pP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571480"/>
            <a:ext cx="8429684" cy="89870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Создание проблемной ситуации :</a:t>
            </a:r>
            <a:endParaRPr lang="ru-RU" sz="24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/>
            <a:r>
              <a:rPr lang="ru-RU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Две точки зрения на деятельность Екатерины </a:t>
            </a:r>
            <a:r>
              <a:rPr lang="en-US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.Политика Екатерины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была непоследовательной, ее замыслы и деяния нередко расходились между собой.</a:t>
            </a:r>
          </a:p>
          <a:p>
            <a:pPr algn="ctr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2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.Екатерина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II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имела четкий план реформирования России, которому неукоснительно следовала.</a:t>
            </a:r>
          </a:p>
          <a:p>
            <a:endParaRPr lang="ru-RU" sz="2400" u="sng" dirty="0" smtClean="0"/>
          </a:p>
          <a:p>
            <a:endParaRPr lang="ru-RU" sz="2400" u="sng" dirty="0" smtClean="0"/>
          </a:p>
          <a:p>
            <a:pPr algn="ctr"/>
            <a:r>
              <a:rPr lang="ru-RU" sz="2400" b="1" u="sng" dirty="0" smtClean="0">
                <a:solidFill>
                  <a:srgbClr val="0070C0"/>
                </a:solidFill>
              </a:rPr>
              <a:t>Формулирование проблемы:</a:t>
            </a:r>
            <a:endParaRPr lang="ru-RU" sz="2400" b="1" dirty="0" smtClean="0">
              <a:solidFill>
                <a:srgbClr val="0070C0"/>
              </a:solidFill>
            </a:endParaRPr>
          </a:p>
          <a:p>
            <a:r>
              <a:rPr lang="ru-RU" sz="2400" dirty="0" smtClean="0"/>
              <a:t> </a:t>
            </a:r>
          </a:p>
          <a:p>
            <a:pPr algn="ctr"/>
            <a:r>
              <a:rPr lang="ru-RU" sz="2400" b="1" dirty="0" smtClean="0"/>
              <a:t>-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Сравните две  точки зрения о Екатерине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Какой  была политика Екатерины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?  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/>
              <a:t> </a:t>
            </a:r>
          </a:p>
          <a:p>
            <a:pPr algn="ctr"/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/>
          <p:cNvSpPr>
            <a:spLocks noChangeArrowheads="1"/>
          </p:cNvSpPr>
          <p:nvPr/>
        </p:nvSpPr>
        <p:spPr bwMode="auto">
          <a:xfrm>
            <a:off x="1692275" y="1052513"/>
            <a:ext cx="6264275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 eaLnBrk="0" hangingPunct="0">
              <a:lnSpc>
                <a:spcPct val="200000"/>
              </a:lnSpc>
            </a:pP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>
              <a:lnSpc>
                <a:spcPct val="200000"/>
              </a:lnSpc>
            </a:pP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>
              <a:lnSpc>
                <a:spcPct val="200000"/>
              </a:lnSpc>
            </a:pP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3"/>
          <p:cNvSpPr txBox="1">
            <a:spLocks/>
          </p:cNvSpPr>
          <p:nvPr/>
        </p:nvSpPr>
        <p:spPr>
          <a:xfrm>
            <a:off x="2268538" y="433388"/>
            <a:ext cx="4895850" cy="619125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>
              <a:defRPr/>
            </a:pP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571480"/>
            <a:ext cx="8429684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b="1" u="sng" dirty="0" smtClean="0"/>
          </a:p>
          <a:p>
            <a:pPr algn="ctr"/>
            <a:endParaRPr lang="ru-RU" sz="2400" b="1" u="sng" dirty="0" smtClean="0"/>
          </a:p>
          <a:p>
            <a:pPr algn="ctr"/>
            <a:endParaRPr lang="ru-RU" sz="2400" b="1" u="sng" dirty="0" smtClean="0"/>
          </a:p>
          <a:p>
            <a:pPr algn="ctr"/>
            <a:r>
              <a:rPr lang="ru-RU" sz="2400" b="1" u="sng" dirty="0" smtClean="0">
                <a:solidFill>
                  <a:schemeClr val="accent2"/>
                </a:solidFill>
              </a:rPr>
              <a:t>Формулирование проблемы:</a:t>
            </a:r>
            <a:endParaRPr lang="ru-RU" sz="2400" b="1" dirty="0" smtClean="0">
              <a:solidFill>
                <a:schemeClr val="accent2"/>
              </a:solidFill>
            </a:endParaRPr>
          </a:p>
          <a:p>
            <a:pPr algn="ctr"/>
            <a:r>
              <a:rPr lang="ru-RU" sz="2400" dirty="0" smtClean="0"/>
              <a:t> </a:t>
            </a:r>
          </a:p>
          <a:p>
            <a:pPr algn="ctr">
              <a:buFontTx/>
              <a:buChar char="-"/>
            </a:pPr>
            <a:r>
              <a:rPr lang="ru-RU" sz="2400" b="1" dirty="0" smtClean="0"/>
              <a:t>Какое у вас возникает противоречие? </a:t>
            </a:r>
          </a:p>
          <a:p>
            <a:pPr algn="ctr">
              <a:buFontTx/>
              <a:buChar char="-"/>
            </a:pPr>
            <a:r>
              <a:rPr lang="ru-RU" sz="2400" b="1" dirty="0" smtClean="0"/>
              <a:t>Какой вопрос?</a:t>
            </a:r>
            <a:endParaRPr lang="ru-RU" sz="2400" dirty="0" smtClean="0"/>
          </a:p>
          <a:p>
            <a:pPr algn="ctr"/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/>
            <a:r>
              <a:rPr lang="ru-RU" sz="2400" dirty="0" smtClean="0"/>
              <a:t> </a:t>
            </a:r>
          </a:p>
          <a:p>
            <a:pPr algn="ctr"/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1"/>
          <p:cNvSpPr>
            <a:spLocks noChangeArrowheads="1"/>
          </p:cNvSpPr>
          <p:nvPr/>
        </p:nvSpPr>
        <p:spPr bwMode="auto">
          <a:xfrm>
            <a:off x="1714480" y="923328"/>
            <a:ext cx="6286544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sng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Проблемный вопрос</a:t>
            </a:r>
            <a:r>
              <a:rPr kumimoji="0" lang="ru-RU" sz="36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6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6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Как оценить эпоху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правления Екатерины </a:t>
            </a:r>
            <a:r>
              <a:rPr kumimoji="0" lang="en-US" sz="3600" b="1" i="0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II</a:t>
            </a:r>
            <a:r>
              <a:rPr kumimoji="0" lang="ru-RU" sz="3600" b="1" i="0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?</a:t>
            </a:r>
            <a:endParaRPr kumimoji="0" lang="ru-RU" sz="3600" b="0" i="0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circl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1"/>
          <p:cNvSpPr>
            <a:spLocks noChangeArrowheads="1"/>
          </p:cNvSpPr>
          <p:nvPr/>
        </p:nvSpPr>
        <p:spPr bwMode="auto">
          <a:xfrm>
            <a:off x="571472" y="923328"/>
            <a:ext cx="8143932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ctr"/>
            <a:r>
              <a:rPr lang="ru-RU" sz="3600" u="sng" dirty="0" smtClean="0">
                <a:solidFill>
                  <a:schemeClr val="bg2">
                    <a:lumMod val="50000"/>
                  </a:schemeClr>
                </a:solidFill>
              </a:rPr>
              <a:t>Версии, гипотезы по решению проблемы</a:t>
            </a:r>
          </a:p>
          <a:p>
            <a:pPr algn="ctr"/>
            <a:endParaRPr lang="ru-RU" sz="3600" u="sng" dirty="0" smtClean="0"/>
          </a:p>
          <a:p>
            <a:pPr algn="ctr"/>
            <a:r>
              <a:rPr lang="ru-RU" sz="3600" b="1" dirty="0" smtClean="0"/>
              <a:t>-Какие у вас есть предположения, версии по решению этой проблемы?</a:t>
            </a:r>
            <a:endParaRPr lang="ru-RU" sz="3600" dirty="0" smtClean="0"/>
          </a:p>
          <a:p>
            <a:pPr algn="ctr"/>
            <a:endParaRPr lang="ru-RU" sz="3600" dirty="0" smtClean="0"/>
          </a:p>
          <a:p>
            <a:pPr algn="ctr"/>
            <a:r>
              <a:rPr lang="ru-RU" sz="3600" dirty="0" smtClean="0"/>
              <a:t> 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circl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1"/>
          <p:cNvSpPr>
            <a:spLocks noChangeArrowheads="1"/>
          </p:cNvSpPr>
          <p:nvPr/>
        </p:nvSpPr>
        <p:spPr bwMode="auto">
          <a:xfrm>
            <a:off x="571472" y="923328"/>
            <a:ext cx="8143932" cy="8586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r>
              <a:rPr lang="ru-RU" sz="3600" b="1" u="sng" dirty="0" smtClean="0">
                <a:solidFill>
                  <a:schemeClr val="bg2">
                    <a:lumMod val="75000"/>
                  </a:schemeClr>
                </a:solidFill>
              </a:rPr>
              <a:t>Цели урока</a:t>
            </a:r>
            <a:r>
              <a:rPr lang="ru-RU" sz="3600" b="1" dirty="0" smtClean="0">
                <a:solidFill>
                  <a:schemeClr val="bg2">
                    <a:lumMod val="75000"/>
                  </a:schemeClr>
                </a:solidFill>
              </a:rPr>
              <a:t>:   </a:t>
            </a:r>
          </a:p>
          <a:p>
            <a:r>
              <a:rPr lang="ru-RU" sz="3600" i="1" dirty="0" smtClean="0"/>
              <a:t>дать характеристику личности  Екатерины </a:t>
            </a:r>
            <a:r>
              <a:rPr lang="en-US" sz="3600" i="1" dirty="0" smtClean="0"/>
              <a:t>II</a:t>
            </a:r>
            <a:r>
              <a:rPr lang="ru-RU" sz="3600" i="1" dirty="0" smtClean="0"/>
              <a:t> и ее роли </a:t>
            </a:r>
            <a:r>
              <a:rPr lang="ru-RU" sz="3600" b="1" i="1" dirty="0" smtClean="0"/>
              <a:t> </a:t>
            </a:r>
            <a:r>
              <a:rPr lang="ru-RU" sz="3600" i="1" dirty="0" smtClean="0"/>
              <a:t>в событиях (явлениях,   процессах) данного периода истории России, продолжить отработку практических навыков учащихся при подготовке к ЕГЭ по истории </a:t>
            </a:r>
          </a:p>
          <a:p>
            <a:endParaRPr lang="ru-RU" sz="3600" dirty="0" smtClean="0"/>
          </a:p>
          <a:p>
            <a:pPr algn="ctr"/>
            <a:endParaRPr lang="ru-RU" sz="3600" u="sng" dirty="0" smtClean="0"/>
          </a:p>
          <a:p>
            <a:pPr algn="ctr"/>
            <a:endParaRPr lang="ru-RU" sz="3600" u="sng" dirty="0" smtClean="0"/>
          </a:p>
          <a:p>
            <a:pPr algn="ctr"/>
            <a:endParaRPr lang="ru-RU" sz="3600" dirty="0" smtClean="0"/>
          </a:p>
          <a:p>
            <a:pPr algn="ctr"/>
            <a:endParaRPr lang="ru-RU" sz="3600" dirty="0" smtClean="0"/>
          </a:p>
          <a:p>
            <a:pPr algn="ctr"/>
            <a:r>
              <a:rPr lang="ru-RU" sz="3600" dirty="0" smtClean="0"/>
              <a:t> 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circl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1"/>
          <p:cNvSpPr>
            <a:spLocks noChangeArrowheads="1"/>
          </p:cNvSpPr>
          <p:nvPr/>
        </p:nvSpPr>
        <p:spPr bwMode="auto">
          <a:xfrm>
            <a:off x="571472" y="923328"/>
            <a:ext cx="8143932" cy="6801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ctr"/>
            <a:r>
              <a:rPr lang="ru-RU" sz="3600" b="1" u="sng" dirty="0" smtClean="0">
                <a:solidFill>
                  <a:schemeClr val="bg2">
                    <a:lumMod val="75000"/>
                  </a:schemeClr>
                </a:solidFill>
              </a:rPr>
              <a:t>Актуализация знаний, планирование деятельности:</a:t>
            </a:r>
          </a:p>
          <a:p>
            <a:pPr algn="ctr"/>
            <a:endParaRPr lang="ru-RU" sz="3600" b="1" u="sng" dirty="0" smtClean="0"/>
          </a:p>
          <a:p>
            <a:r>
              <a:rPr lang="ru-RU" sz="3600" b="1" dirty="0" smtClean="0"/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Для того, чтобы ответить на главный вопрос урока, нам предстоит составить  исторический портрет.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Составление исторической характеристики является очень важной работой, так как при сдаче ЕГЭ по истории есть  задание 25 ( бывшее С6)  «Историческое сочинение». В нем необходимо написать об одном из периодов истории России.</a:t>
            </a:r>
          </a:p>
          <a:p>
            <a:pPr algn="ctr"/>
            <a:endParaRPr lang="ru-RU" sz="3600" b="1" dirty="0" smtClean="0"/>
          </a:p>
          <a:p>
            <a:pPr algn="ctr"/>
            <a:endParaRPr lang="ru-RU" sz="3600" b="1" dirty="0" smtClean="0"/>
          </a:p>
          <a:p>
            <a:pPr algn="ctr"/>
            <a:endParaRPr lang="ru-RU" sz="3600" dirty="0" smtClean="0"/>
          </a:p>
          <a:p>
            <a:pPr algn="ctr"/>
            <a:r>
              <a:rPr lang="ru-RU" sz="3600" dirty="0" smtClean="0"/>
              <a:t> 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circl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1"/>
          <p:cNvSpPr>
            <a:spLocks noChangeArrowheads="1"/>
          </p:cNvSpPr>
          <p:nvPr/>
        </p:nvSpPr>
        <p:spPr bwMode="auto">
          <a:xfrm>
            <a:off x="428596" y="642919"/>
            <a:ext cx="8143932" cy="8710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0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Задание  25  ЕГЭ  по  истории: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Вам необходимо написать историческое сочинение об ОДНОМ из периодов истории России: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1) 1425—1505 гг.;</a:t>
            </a:r>
          </a:p>
          <a:p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2) 1762—1796 гг.;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3) 1941—1943 гг.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сочинении необходимо: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— указать не менее двух событий (явлений, процессов), относящихся к данному периоду истории;</a:t>
            </a:r>
          </a:p>
          <a:p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— назвать две исторические личности, деятельность которых связана с указанными событиями (явлениям, процессами), и, используя знание исторических фактов, охарактеризовать роль этих личностей в событиях (явлениях, процессах) данного периода истории России;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— указать не менее двух причинно-следственных связей, существовавших между событиями (явлениями, процессами) в рамках данного периода истории.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Используя знание исторических фактов и (или) мнений историков, дайте одну историческую оценку значимости данного периода для истории России. В ходе изложения необходимо использовать исторические термины, понятия, относящиеся к данному периоду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endParaRPr lang="ru-RU" sz="14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b="1" dirty="0" smtClean="0"/>
          </a:p>
          <a:p>
            <a:pPr algn="ctr"/>
            <a:endParaRPr lang="ru-RU" sz="3600" b="1" dirty="0" smtClean="0"/>
          </a:p>
          <a:p>
            <a:pPr algn="ctr"/>
            <a:endParaRPr lang="ru-RU" sz="3600" dirty="0" smtClean="0"/>
          </a:p>
          <a:p>
            <a:pPr algn="ctr"/>
            <a:r>
              <a:rPr lang="ru-RU" sz="3600" dirty="0" smtClean="0"/>
              <a:t> 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188" y="1052513"/>
            <a:ext cx="7993062" cy="403187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По составлению характеристики исторической личности  можно использовать </a:t>
            </a:r>
          </a:p>
          <a:p>
            <a:pPr algn="ctr"/>
            <a:endParaRPr lang="ru-RU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400" b="1" u="sng" dirty="0" smtClean="0">
                <a:latin typeface="Times New Roman" pitchFamily="18" charset="0"/>
                <a:cs typeface="Times New Roman" pitchFamily="18" charset="0"/>
              </a:rPr>
              <a:t>Простой план</a:t>
            </a:r>
          </a:p>
          <a:p>
            <a:endParaRPr lang="ru-RU" sz="2400" dirty="0" smtClean="0"/>
          </a:p>
          <a:p>
            <a:r>
              <a:rPr lang="ru-RU" sz="2400" dirty="0" smtClean="0"/>
              <a:t>1. Годы жизни (правление)</a:t>
            </a:r>
          </a:p>
          <a:p>
            <a:r>
              <a:rPr lang="ru-RU" sz="2400" dirty="0" smtClean="0"/>
              <a:t>2. Описание внешности, характер.</a:t>
            </a:r>
          </a:p>
          <a:p>
            <a:r>
              <a:rPr lang="ru-RU" sz="2400" dirty="0" smtClean="0"/>
              <a:t>3.Основная деятельность.</a:t>
            </a:r>
          </a:p>
          <a:p>
            <a:r>
              <a:rPr lang="ru-RU" sz="2400" dirty="0" smtClean="0"/>
              <a:t>4. Итоги деятельности</a:t>
            </a:r>
          </a:p>
          <a:p>
            <a:pPr algn="just">
              <a:lnSpc>
                <a:spcPct val="150000"/>
              </a:lnSpc>
              <a:defRPr/>
            </a:pPr>
            <a:endParaRPr lang="ru-RU" sz="2400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18938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3315" name="Rectangle 4"/>
          <p:cNvSpPr>
            <a:spLocks noChangeArrowheads="1"/>
          </p:cNvSpPr>
          <p:nvPr/>
        </p:nvSpPr>
        <p:spPr bwMode="auto">
          <a:xfrm>
            <a:off x="3059113" y="3602038"/>
            <a:ext cx="4521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endParaRPr lang="ru-RU" sz="1900"/>
          </a:p>
        </p:txBody>
      </p:sp>
      <p:sp>
        <p:nvSpPr>
          <p:cNvPr id="2" name="Прямоугольник 1"/>
          <p:cNvSpPr/>
          <p:nvPr/>
        </p:nvSpPr>
        <p:spPr>
          <a:xfrm>
            <a:off x="395288" y="357166"/>
            <a:ext cx="8137525" cy="766363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u="sng" dirty="0" smtClean="0"/>
              <a:t> </a:t>
            </a:r>
            <a:r>
              <a:rPr lang="ru-RU" sz="2400" b="1" u="sng" dirty="0" smtClean="0">
                <a:solidFill>
                  <a:srgbClr val="0070C0"/>
                </a:solidFill>
              </a:rPr>
              <a:t>Алгоритм характеристики и оценки исторической личности: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.Время деятельности исторической личности (примерные хронологические рамки; время правления; правители, при которых протекала деятельность).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Изложите основные сведения о происхождении, жизненном пути деятеля. Определите исторические условия, в которых формировались его взгляды, характер: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а)  историческая обстановка;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б) ближайшее окружение;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в)  путь формирования личности: основные черты характера, общественно-политические взгляды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Раскройте жизненные принципы, идеалы и мотивы поведения человека: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Определите,  какие качества личности (интеллектуальные, нравственные, волевые) помогали или препятствовали достижению его целей, решению исторических задач.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Оцените средства, (способы)  использованные данным деятелем для достижения поставленных целей.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5.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Основные направления деятельности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.Выявите противоречия в характере и деятельности личности.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7.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Определите,   каких  результатов данная историческая личность достигла в своей деятельности.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8.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Выразите свое отношение к нему.</a:t>
            </a:r>
          </a:p>
          <a:p>
            <a:pPr algn="ctr"/>
            <a:endParaRPr lang="ru-RU" sz="2400" b="1" dirty="0" smtClean="0"/>
          </a:p>
          <a:p>
            <a:pPr algn="ctr"/>
            <a:r>
              <a:rPr lang="ru-RU" sz="2400" b="1" dirty="0" smtClean="0"/>
              <a:t> </a:t>
            </a:r>
          </a:p>
          <a:p>
            <a:pPr algn="just">
              <a:lnSpc>
                <a:spcPct val="150000"/>
              </a:lnSpc>
              <a:defRPr/>
            </a:pPr>
            <a:endParaRPr lang="ru-RU" sz="2400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3"/>
          <p:cNvSpPr txBox="1">
            <a:spLocks/>
          </p:cNvSpPr>
          <p:nvPr/>
        </p:nvSpPr>
        <p:spPr>
          <a:xfrm>
            <a:off x="571472" y="500041"/>
            <a:ext cx="8001056" cy="642943"/>
          </a:xfrm>
          <a:prstGeom prst="rect">
            <a:avLst/>
          </a:prstGeom>
        </p:spPr>
        <p:txBody>
          <a:bodyPr anchor="b">
            <a:normAutofit fontScale="550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ru-RU" sz="2800" u="sng" dirty="0" smtClean="0"/>
              <a:t> Составление исторической характеристики</a:t>
            </a:r>
            <a:endParaRPr lang="ru-RU" sz="2800" dirty="0" smtClean="0"/>
          </a:p>
          <a:p>
            <a:pPr algn="ctr"/>
            <a:r>
              <a:rPr lang="ru-RU" sz="2800" u="sng" dirty="0" smtClean="0"/>
              <a:t>( работа по памятке, с текстами     исторических источников)</a:t>
            </a:r>
            <a:endParaRPr lang="ru-RU" sz="2800" dirty="0" smtClean="0"/>
          </a:p>
          <a:p>
            <a:pPr algn="ctr">
              <a:defRPr/>
            </a:pPr>
            <a:endParaRPr lang="ru-RU" sz="2800" dirty="0"/>
          </a:p>
        </p:txBody>
      </p:sp>
      <p:sp>
        <p:nvSpPr>
          <p:cNvPr id="14339" name="Rectangle 1"/>
          <p:cNvSpPr>
            <a:spLocks noChangeArrowheads="1"/>
          </p:cNvSpPr>
          <p:nvPr/>
        </p:nvSpPr>
        <p:spPr bwMode="auto">
          <a:xfrm>
            <a:off x="777875" y="1225550"/>
            <a:ext cx="7850188" cy="4370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 eaLnBrk="0" hangingPunct="0">
              <a:lnSpc>
                <a:spcPct val="150000"/>
              </a:lnSpc>
            </a:pPr>
            <a:r>
              <a:rPr lang="ru-RU" sz="2000" b="1" dirty="0" smtClean="0"/>
              <a:t> - Рассмотрим 1 вопрос плана.</a:t>
            </a:r>
          </a:p>
          <a:p>
            <a:pPr algn="just" eaLnBrk="0" hangingPunct="0">
              <a:lnSpc>
                <a:spcPct val="150000"/>
              </a:lnSpc>
            </a:pPr>
            <a:endParaRPr lang="ru-RU" sz="2000" b="1" dirty="0" smtClean="0"/>
          </a:p>
          <a:p>
            <a:r>
              <a:rPr lang="ru-RU" b="1" dirty="0" smtClean="0"/>
              <a:t>К </a:t>
            </a:r>
            <a:r>
              <a:rPr lang="en-US" b="1" dirty="0" smtClean="0"/>
              <a:t>I</a:t>
            </a:r>
            <a:r>
              <a:rPr lang="ru-RU" b="1" dirty="0" smtClean="0"/>
              <a:t>.Указание времени жизни исторического деятеля:</a:t>
            </a:r>
          </a:p>
          <a:p>
            <a:endParaRPr lang="ru-RU" sz="1600" dirty="0" smtClean="0"/>
          </a:p>
          <a:p>
            <a:r>
              <a:rPr lang="ru-RU" b="1" dirty="0" smtClean="0"/>
              <a:t>Задание 1. </a:t>
            </a:r>
            <a:r>
              <a:rPr lang="ru-RU" dirty="0" smtClean="0"/>
              <a:t>Выберите правильный(е) ответ(</a:t>
            </a:r>
            <a:r>
              <a:rPr lang="ru-RU" dirty="0" err="1" smtClean="0"/>
              <a:t>ы</a:t>
            </a:r>
            <a:r>
              <a:rPr lang="ru-RU" dirty="0" smtClean="0"/>
              <a:t>) по К </a:t>
            </a:r>
            <a:r>
              <a:rPr lang="en-US" dirty="0" smtClean="0"/>
              <a:t>I</a:t>
            </a:r>
            <a:r>
              <a:rPr lang="ru-RU" dirty="0" smtClean="0"/>
              <a:t>.:</a:t>
            </a:r>
            <a:endParaRPr lang="ru-RU" sz="1600" dirty="0" smtClean="0"/>
          </a:p>
          <a:p>
            <a:pPr lvl="1"/>
            <a:r>
              <a:rPr lang="ru-RU" b="1" dirty="0" smtClean="0"/>
              <a:t>1.1</a:t>
            </a:r>
            <a:r>
              <a:rPr lang="ru-RU" dirty="0" smtClean="0"/>
              <a:t>.Время  жизни - вторая половина  </a:t>
            </a:r>
            <a:r>
              <a:rPr lang="en-US" dirty="0" smtClean="0"/>
              <a:t>XVIII</a:t>
            </a:r>
            <a:r>
              <a:rPr lang="ru-RU" dirty="0" smtClean="0"/>
              <a:t> в.</a:t>
            </a:r>
            <a:endParaRPr lang="ru-RU" sz="1600" dirty="0" smtClean="0"/>
          </a:p>
          <a:p>
            <a:pPr lvl="1"/>
            <a:r>
              <a:rPr lang="ru-RU" b="1" dirty="0" smtClean="0"/>
              <a:t>1.2.</a:t>
            </a:r>
            <a:r>
              <a:rPr lang="ru-RU" dirty="0" smtClean="0"/>
              <a:t>Екатерина </a:t>
            </a:r>
            <a:r>
              <a:rPr lang="en-US" dirty="0" smtClean="0"/>
              <a:t>II</a:t>
            </a:r>
            <a:r>
              <a:rPr lang="ru-RU" dirty="0" smtClean="0"/>
              <a:t> правила с 1762-по 1796 гг.</a:t>
            </a:r>
            <a:endParaRPr lang="ru-RU" sz="1600" dirty="0" smtClean="0"/>
          </a:p>
          <a:p>
            <a:pPr lvl="1"/>
            <a:r>
              <a:rPr lang="ru-RU" b="1" dirty="0" smtClean="0"/>
              <a:t>1.3</a:t>
            </a:r>
            <a:r>
              <a:rPr lang="ru-RU" dirty="0" smtClean="0"/>
              <a:t>.Екатерина </a:t>
            </a:r>
            <a:r>
              <a:rPr lang="en-US" dirty="0" smtClean="0"/>
              <a:t>II</a:t>
            </a:r>
            <a:r>
              <a:rPr lang="ru-RU" dirty="0" smtClean="0"/>
              <a:t> правила с 1765-по 1798 гг.</a:t>
            </a:r>
            <a:endParaRPr lang="ru-RU" sz="1600" dirty="0" smtClean="0"/>
          </a:p>
          <a:p>
            <a:pPr lvl="1"/>
            <a:r>
              <a:rPr lang="ru-RU" b="1" dirty="0" smtClean="0"/>
              <a:t>1.4</a:t>
            </a:r>
            <a:r>
              <a:rPr lang="ru-RU" dirty="0" smtClean="0"/>
              <a:t>.Время жизни Екатерины </a:t>
            </a:r>
            <a:r>
              <a:rPr lang="en-US" dirty="0" smtClean="0"/>
              <a:t>II</a:t>
            </a:r>
            <a:r>
              <a:rPr lang="ru-RU" dirty="0" smtClean="0"/>
              <a:t> : 30-е годы - конец </a:t>
            </a:r>
            <a:r>
              <a:rPr lang="en-US" dirty="0" smtClean="0"/>
              <a:t>XVIII</a:t>
            </a:r>
            <a:r>
              <a:rPr lang="ru-RU" dirty="0" smtClean="0"/>
              <a:t> в.</a:t>
            </a:r>
          </a:p>
          <a:p>
            <a:pPr lvl="1"/>
            <a:endParaRPr lang="ru-RU" sz="1600" b="1" dirty="0" smtClean="0"/>
          </a:p>
          <a:p>
            <a:pPr lvl="1"/>
            <a:endParaRPr lang="ru-RU" sz="1600" b="1" dirty="0" smtClean="0"/>
          </a:p>
          <a:p>
            <a:pPr lvl="1"/>
            <a:r>
              <a:rPr lang="ru-RU" sz="1600" b="1" dirty="0" smtClean="0"/>
              <a:t>- Приведите  аргументы своего выбора.</a:t>
            </a:r>
            <a:endParaRPr lang="ru-RU" sz="1600" dirty="0" smtClean="0"/>
          </a:p>
          <a:p>
            <a:pPr lvl="1"/>
            <a:endParaRPr lang="ru-RU" sz="1600" dirty="0" smtClean="0"/>
          </a:p>
          <a:p>
            <a:pPr algn="just" eaLnBrk="0" hangingPunct="0">
              <a:lnSpc>
                <a:spcPct val="150000"/>
              </a:lnSpc>
            </a:pPr>
            <a:r>
              <a:rPr lang="ru-RU" sz="2000" dirty="0" smtClean="0">
                <a:cs typeface="Times New Roman" pitchFamily="18" charset="0"/>
              </a:rPr>
              <a:t> </a:t>
            </a:r>
            <a:endParaRPr lang="ru-RU" sz="3200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00113" y="1000108"/>
            <a:ext cx="7559675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u="sng" dirty="0" smtClean="0">
                <a:solidFill>
                  <a:schemeClr val="bg2">
                    <a:lumMod val="50000"/>
                  </a:schemeClr>
                </a:solidFill>
              </a:rPr>
              <a:t>Переходим ко второму вопросу  плана . </a:t>
            </a:r>
          </a:p>
          <a:p>
            <a:endParaRPr lang="ru-RU" sz="2400" b="1" u="sng" dirty="0" smtClean="0"/>
          </a:p>
          <a:p>
            <a:r>
              <a:rPr lang="ru-RU" sz="2400" u="sng" dirty="0" smtClean="0">
                <a:latin typeface="Times New Roman" pitchFamily="18" charset="0"/>
                <a:cs typeface="Times New Roman" pitchFamily="18" charset="0"/>
              </a:rPr>
              <a:t>Изложите основные сведения о происхождении, жизненном пути деятеля. </a:t>
            </a:r>
          </a:p>
          <a:p>
            <a:r>
              <a:rPr lang="ru-RU" sz="2400" u="sng" dirty="0" smtClean="0">
                <a:latin typeface="Times New Roman" pitchFamily="18" charset="0"/>
                <a:cs typeface="Times New Roman" pitchFamily="18" charset="0"/>
              </a:rPr>
              <a:t>Определите исторические условия, в которых формировались его взгляды, характер:</a:t>
            </a:r>
          </a:p>
          <a:p>
            <a:r>
              <a:rPr lang="ru-RU" sz="2400" u="sng" dirty="0" smtClean="0">
                <a:latin typeface="Times New Roman" pitchFamily="18" charset="0"/>
                <a:cs typeface="Times New Roman" pitchFamily="18" charset="0"/>
              </a:rPr>
              <a:t>а)  историческая обстановка;</a:t>
            </a:r>
          </a:p>
          <a:p>
            <a:endParaRPr lang="ru-RU" sz="2400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defRPr/>
            </a:pPr>
            <a:endParaRPr lang="ru-RU" sz="2800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188" y="692150"/>
            <a:ext cx="7777162" cy="320087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sz="2000" u="sng" dirty="0" smtClean="0"/>
          </a:p>
          <a:p>
            <a:pPr algn="ctr"/>
            <a:r>
              <a:rPr lang="ru-RU" sz="3200" u="sng" dirty="0" smtClean="0">
                <a:solidFill>
                  <a:schemeClr val="bg2">
                    <a:lumMod val="50000"/>
                  </a:schemeClr>
                </a:solidFill>
              </a:rPr>
              <a:t>б) ближайшее окружение;</a:t>
            </a:r>
          </a:p>
          <a:p>
            <a:pPr algn="ctr"/>
            <a:endParaRPr lang="ru-RU" sz="2000" u="sng" dirty="0" smtClean="0"/>
          </a:p>
          <a:p>
            <a:pPr algn="ctr"/>
            <a:endParaRPr lang="ru-RU" sz="2000" dirty="0" smtClean="0"/>
          </a:p>
          <a:p>
            <a:r>
              <a:rPr lang="ru-RU" sz="2000" b="1" dirty="0" smtClean="0"/>
              <a:t>- Вокруг Екатерины сложился кружок преданных ей людей.</a:t>
            </a:r>
            <a:endParaRPr lang="ru-RU" sz="2000" dirty="0" smtClean="0"/>
          </a:p>
          <a:p>
            <a:r>
              <a:rPr lang="ru-RU" sz="2000" b="1" dirty="0" smtClean="0"/>
              <a:t> </a:t>
            </a:r>
            <a:endParaRPr lang="ru-RU" sz="2000" dirty="0" smtClean="0"/>
          </a:p>
          <a:p>
            <a:r>
              <a:rPr lang="ru-RU" sz="2000" b="1" u="sng" dirty="0" smtClean="0"/>
              <a:t>Задание:</a:t>
            </a:r>
            <a:r>
              <a:rPr lang="ru-RU" sz="2000" dirty="0" smtClean="0"/>
              <a:t> Назовите представителей, вошедших в ближайшее окружение Екатерины, чем они прославились?</a:t>
            </a:r>
          </a:p>
          <a:p>
            <a:pPr algn="just">
              <a:lnSpc>
                <a:spcPct val="150000"/>
              </a:lnSpc>
              <a:defRPr/>
            </a:pPr>
            <a:r>
              <a:rPr lang="ru-RU" sz="2000" dirty="0" smtClean="0"/>
              <a:t> </a:t>
            </a:r>
            <a:endParaRPr lang="ru-RU" sz="2000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714356"/>
            <a:ext cx="4500594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642918"/>
            <a:ext cx="4572032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circl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785794"/>
            <a:ext cx="5072098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circl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0298" y="642918"/>
            <a:ext cx="4572032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circl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500042"/>
            <a:ext cx="4214842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0298" y="571480"/>
            <a:ext cx="4643470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circl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0298" y="714356"/>
            <a:ext cx="4572032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circl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571480"/>
            <a:ext cx="5143536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circl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55650" y="1128713"/>
            <a:ext cx="7848600" cy="378565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Екатерина 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II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дала оценку службе некоторых из них: «Патриоты до энтузиазма, очень честные люди». </a:t>
            </a:r>
          </a:p>
          <a:p>
            <a:pPr algn="ctr">
              <a:lnSpc>
                <a:spcPct val="150000"/>
              </a:lnSpc>
              <a:defRPr/>
            </a:pPr>
            <a:r>
              <a:rPr lang="ru-RU" sz="3200" b="1" dirty="0" smtClean="0"/>
              <a:t>Какой вывод можно сделать по окружению Екатерины </a:t>
            </a:r>
            <a:r>
              <a:rPr lang="en-US" sz="3200" b="1" dirty="0" smtClean="0"/>
              <a:t>II</a:t>
            </a:r>
            <a:r>
              <a:rPr lang="ru-RU" sz="3200" b="1" dirty="0" smtClean="0"/>
              <a:t> ?</a:t>
            </a:r>
            <a:endParaRPr lang="ru-RU" sz="3200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288" y="692150"/>
            <a:ext cx="8208962" cy="387798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u="sng" dirty="0" smtClean="0">
                <a:solidFill>
                  <a:schemeClr val="accent2"/>
                </a:solidFill>
              </a:rPr>
              <a:t>в)  путь формирования личности: основные черты характера, общественно-политические взгляды</a:t>
            </a:r>
            <a:endParaRPr lang="ru-RU" sz="3200" dirty="0" smtClean="0">
              <a:solidFill>
                <a:schemeClr val="accent2"/>
              </a:solidFill>
            </a:endParaRPr>
          </a:p>
          <a:p>
            <a:pPr algn="ctr"/>
            <a:endParaRPr lang="ru-RU" sz="2000" b="1" u="sng" dirty="0" smtClean="0"/>
          </a:p>
          <a:p>
            <a:pPr algn="ctr"/>
            <a:endParaRPr lang="ru-RU" sz="2000" b="1" u="sng" dirty="0" smtClean="0"/>
          </a:p>
          <a:p>
            <a:pPr algn="ctr"/>
            <a:r>
              <a:rPr lang="ru-RU" sz="2000" b="1" u="sng" dirty="0" smtClean="0"/>
              <a:t>Задание: </a:t>
            </a:r>
            <a:r>
              <a:rPr lang="ru-RU" sz="2000" dirty="0" smtClean="0"/>
              <a:t> суждения о характере Екатерины </a:t>
            </a:r>
            <a:r>
              <a:rPr lang="en-US" sz="2000" dirty="0" smtClean="0"/>
              <a:t>II </a:t>
            </a:r>
            <a:r>
              <a:rPr lang="ru-RU" sz="2000" dirty="0" smtClean="0"/>
              <a:t>.</a:t>
            </a:r>
          </a:p>
          <a:p>
            <a:pPr algn="ctr"/>
            <a:r>
              <a:rPr lang="ru-RU" sz="2000" dirty="0" smtClean="0"/>
              <a:t> Каждая группа должна привести аргументы, доказывающие  данное высказывание.</a:t>
            </a:r>
          </a:p>
          <a:p>
            <a:r>
              <a:rPr lang="ru-RU" sz="2000" dirty="0" smtClean="0"/>
              <a:t> </a:t>
            </a:r>
          </a:p>
          <a:p>
            <a:pPr algn="ctr">
              <a:lnSpc>
                <a:spcPct val="150000"/>
              </a:lnSpc>
              <a:defRPr/>
            </a:pPr>
            <a:endParaRPr lang="ru-RU" sz="2000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750" y="1125538"/>
            <a:ext cx="7920038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b="1" u="sng" dirty="0" smtClean="0"/>
              <a:t> </a:t>
            </a:r>
            <a:r>
              <a:rPr lang="ru-RU" sz="2400" b="1" u="sng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3.Раскройте жизненные принципы, идеалы и мотивы поведения человека:</a:t>
            </a:r>
            <a:endParaRPr lang="ru-RU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u="sng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Определите,  какие качества личности (интеллектуальные, нравственные, волевые) помогали или препятствовали достижению его целей, решению исторических задач.</a:t>
            </a:r>
          </a:p>
          <a:p>
            <a:pPr algn="ctr"/>
            <a:endParaRPr lang="ru-RU" sz="2400" b="1" u="sng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/>
              <a:t> Подведем итоги  и перечислим качества личности, которые помогали Екатерине  </a:t>
            </a:r>
            <a:r>
              <a:rPr lang="en-US" sz="2400" b="1" dirty="0" smtClean="0"/>
              <a:t>II</a:t>
            </a:r>
            <a:r>
              <a:rPr lang="ru-RU" sz="2400" b="1" dirty="0" smtClean="0"/>
              <a:t>  идти к цели:</a:t>
            </a:r>
            <a:endParaRPr lang="ru-RU" sz="24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defRPr/>
            </a:pPr>
            <a:endParaRPr lang="ru-RU" sz="2000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3"/>
          <p:cNvSpPr txBox="1">
            <a:spLocks/>
          </p:cNvSpPr>
          <p:nvPr/>
        </p:nvSpPr>
        <p:spPr>
          <a:xfrm>
            <a:off x="2214546" y="500042"/>
            <a:ext cx="4895850" cy="736622"/>
          </a:xfrm>
          <a:prstGeom prst="rect">
            <a:avLst/>
          </a:prstGeom>
        </p:spPr>
        <p:txBody>
          <a:bodyPr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>
              <a:defRPr/>
            </a:pPr>
            <a:endParaRPr lang="ru-RU" sz="2400" u="sng" dirty="0" smtClean="0"/>
          </a:p>
          <a:p>
            <a:pPr algn="ctr">
              <a:defRPr/>
            </a:pPr>
            <a:endParaRPr lang="ru-RU" sz="2400" u="sng" dirty="0" smtClean="0"/>
          </a:p>
          <a:p>
            <a:pPr algn="ctr">
              <a:defRPr/>
            </a:pPr>
            <a:endParaRPr lang="ru-RU" sz="2400" u="sng" dirty="0" smtClean="0"/>
          </a:p>
          <a:p>
            <a:pPr algn="ctr">
              <a:defRPr/>
            </a:pPr>
            <a:endParaRPr lang="ru-RU" sz="2400" u="sng" dirty="0" smtClean="0"/>
          </a:p>
          <a:p>
            <a:pPr algn="ctr">
              <a:defRPr/>
            </a:pPr>
            <a:endParaRPr lang="ru-RU" sz="2400" u="sng" dirty="0" smtClean="0"/>
          </a:p>
          <a:p>
            <a:pPr algn="ctr">
              <a:defRPr/>
            </a:pPr>
            <a:endParaRPr lang="ru-RU" sz="2400" u="sng" dirty="0" smtClean="0"/>
          </a:p>
          <a:p>
            <a:pPr algn="ctr">
              <a:defRPr/>
            </a:pPr>
            <a:endParaRPr lang="ru-RU" sz="2400" u="sng" dirty="0" smtClean="0"/>
          </a:p>
          <a:p>
            <a:pPr algn="ctr">
              <a:defRPr/>
            </a:pPr>
            <a:endParaRPr lang="ru-RU" sz="2400" u="sng" dirty="0" smtClean="0"/>
          </a:p>
          <a:p>
            <a:pPr algn="ctr">
              <a:defRPr/>
            </a:pPr>
            <a:endParaRPr lang="ru-RU" sz="2400" u="sng" dirty="0" smtClean="0"/>
          </a:p>
          <a:p>
            <a:pPr algn="ctr">
              <a:defRPr/>
            </a:pPr>
            <a:endParaRPr lang="ru-RU" sz="2400" u="sng" dirty="0" smtClean="0"/>
          </a:p>
          <a:p>
            <a:pPr algn="ctr">
              <a:defRPr/>
            </a:pPr>
            <a:endParaRPr lang="ru-RU" sz="2400" u="sng" dirty="0" smtClean="0"/>
          </a:p>
          <a:p>
            <a:pPr algn="ctr">
              <a:defRPr/>
            </a:pPr>
            <a:r>
              <a:rPr lang="ru-RU" sz="2400" u="sng" dirty="0" smtClean="0"/>
              <a:t>Общественно-политические взгляды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55650" y="1268413"/>
            <a:ext cx="7920038" cy="240065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b="1" dirty="0" smtClean="0"/>
              <a:t> </a:t>
            </a:r>
          </a:p>
          <a:p>
            <a:pPr algn="ctr"/>
            <a:r>
              <a:rPr lang="ru-RU" sz="2000" b="1" dirty="0" smtClean="0"/>
              <a:t>Согласны ли вы с высказыванием о том, что «  Екатерина </a:t>
            </a:r>
            <a:r>
              <a:rPr lang="en-US" sz="2000" b="1" dirty="0" smtClean="0"/>
              <a:t>II</a:t>
            </a:r>
            <a:r>
              <a:rPr lang="ru-RU" sz="2000" b="1" dirty="0" smtClean="0"/>
              <a:t> в российской истории рассматривается как </a:t>
            </a:r>
          </a:p>
          <a:p>
            <a:pPr algn="ctr"/>
            <a:r>
              <a:rPr lang="ru-RU" sz="2000" b="1" dirty="0" smtClean="0"/>
              <a:t>« просвещенный монарх»? </a:t>
            </a:r>
          </a:p>
          <a:p>
            <a:pPr algn="ctr"/>
            <a:r>
              <a:rPr lang="ru-RU" sz="2000" b="1" dirty="0" smtClean="0"/>
              <a:t>Аргументируйте свой ответ.</a:t>
            </a:r>
            <a:endParaRPr lang="ru-RU" sz="2000" dirty="0" smtClean="0"/>
          </a:p>
          <a:p>
            <a:r>
              <a:rPr lang="ru-RU" sz="2000" i="1" dirty="0" smtClean="0"/>
              <a:t> </a:t>
            </a:r>
            <a:endParaRPr lang="ru-RU" sz="2000" dirty="0" smtClean="0"/>
          </a:p>
          <a:p>
            <a:pPr algn="just">
              <a:lnSpc>
                <a:spcPct val="150000"/>
              </a:lnSpc>
              <a:defRPr/>
            </a:pPr>
            <a:endParaRPr lang="ru-RU" sz="2000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3"/>
          <p:cNvSpPr txBox="1">
            <a:spLocks/>
          </p:cNvSpPr>
          <p:nvPr/>
        </p:nvSpPr>
        <p:spPr>
          <a:xfrm>
            <a:off x="642910" y="428604"/>
            <a:ext cx="7929618" cy="1214446"/>
          </a:xfrm>
          <a:prstGeom prst="rect">
            <a:avLst/>
          </a:prstGeom>
        </p:spPr>
        <p:txBody>
          <a:bodyPr anchor="b">
            <a:normAutofit fontScale="250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endParaRPr lang="ru-RU" sz="6400" u="sng" dirty="0" smtClean="0"/>
          </a:p>
          <a:p>
            <a:pPr algn="ctr"/>
            <a:endParaRPr lang="ru-RU" sz="6400" u="sng" dirty="0" smtClean="0"/>
          </a:p>
          <a:p>
            <a:pPr algn="ctr"/>
            <a:endParaRPr lang="ru-RU" sz="6400" u="sng" dirty="0" smtClean="0"/>
          </a:p>
          <a:p>
            <a:pPr algn="ctr"/>
            <a:r>
              <a:rPr lang="ru-RU" sz="6400" u="sng" dirty="0" smtClean="0"/>
              <a:t> </a:t>
            </a:r>
          </a:p>
          <a:p>
            <a:pPr algn="ctr"/>
            <a:endParaRPr lang="ru-RU" sz="6400" u="sng" dirty="0" smtClean="0"/>
          </a:p>
          <a:p>
            <a:pPr algn="ctr"/>
            <a:endParaRPr lang="ru-RU" sz="6400" u="sng" dirty="0" smtClean="0"/>
          </a:p>
          <a:p>
            <a:pPr algn="ctr"/>
            <a:r>
              <a:rPr lang="ru-RU" sz="6400" u="sng" dirty="0" smtClean="0"/>
              <a:t>5. Основные направления деятельности </a:t>
            </a:r>
          </a:p>
          <a:p>
            <a:endParaRPr lang="ru-RU" sz="5500" b="0" u="sng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6400" b="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Работа с таблицей «Преобразования Екатерины </a:t>
            </a:r>
            <a:r>
              <a:rPr lang="en-US" sz="6400" b="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sz="6400" b="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endParaRPr lang="ru-RU" sz="64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6400" b="0" i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Задание : определите значение преобразований Екатерины </a:t>
            </a:r>
            <a:r>
              <a:rPr lang="en-US" sz="6400" b="0" i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sz="6400" b="0" i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endParaRPr lang="ru-RU" sz="5500" b="0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5500" b="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Работа в группах</a:t>
            </a:r>
            <a:endParaRPr lang="ru-RU" sz="55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2800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428728" y="1643050"/>
          <a:ext cx="6096000" cy="7858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0396"/>
                <a:gridCol w="3095604"/>
              </a:tblGrid>
              <a:tr h="392909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содержание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значение</a:t>
                      </a:r>
                      <a:endParaRPr lang="ru-RU" dirty="0"/>
                    </a:p>
                  </a:txBody>
                  <a:tcPr/>
                </a:tc>
              </a:tr>
              <a:tr h="39290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071538" y="2714621"/>
            <a:ext cx="578646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u="sng" dirty="0" smtClean="0"/>
              <a:t>I</a:t>
            </a:r>
            <a:r>
              <a:rPr lang="ru-RU" b="1" u="sng" dirty="0" smtClean="0"/>
              <a:t> группа</a:t>
            </a:r>
            <a:r>
              <a:rPr lang="ru-RU" u="sng" dirty="0" smtClean="0"/>
              <a:t> –  </a:t>
            </a:r>
            <a:r>
              <a:rPr lang="ru-RU" b="1" i="1" dirty="0" smtClean="0"/>
              <a:t>Уложенная комиссия</a:t>
            </a:r>
          </a:p>
          <a:p>
            <a:r>
              <a:rPr lang="en-US" b="1" u="sng" dirty="0" smtClean="0"/>
              <a:t>II</a:t>
            </a:r>
            <a:r>
              <a:rPr lang="ru-RU" b="1" u="sng" dirty="0" smtClean="0"/>
              <a:t> группа</a:t>
            </a:r>
            <a:r>
              <a:rPr lang="ru-RU" u="sng" dirty="0" smtClean="0"/>
              <a:t> – </a:t>
            </a:r>
            <a:r>
              <a:rPr lang="ru-RU" dirty="0" smtClean="0"/>
              <a:t>документ «</a:t>
            </a:r>
            <a:r>
              <a:rPr lang="ru-RU" b="1" i="1" dirty="0" smtClean="0"/>
              <a:t>Из Наказа Екатерины </a:t>
            </a:r>
            <a:r>
              <a:rPr lang="en-US" b="1" i="1" dirty="0" smtClean="0"/>
              <a:t>II</a:t>
            </a:r>
            <a:r>
              <a:rPr lang="ru-RU" b="1" i="1" dirty="0" smtClean="0"/>
              <a:t> Уложенной комиссии</a:t>
            </a:r>
            <a:r>
              <a:rPr lang="ru-RU" dirty="0" smtClean="0"/>
              <a:t>»</a:t>
            </a:r>
          </a:p>
          <a:p>
            <a:r>
              <a:rPr lang="en-US" b="1" u="sng" dirty="0" smtClean="0"/>
              <a:t>III</a:t>
            </a:r>
            <a:r>
              <a:rPr lang="ru-RU" b="1" u="sng" dirty="0" smtClean="0"/>
              <a:t> группа. – </a:t>
            </a:r>
            <a:r>
              <a:rPr lang="ru-RU" b="1" i="1" dirty="0" smtClean="0"/>
              <a:t> «Золотой век» российского дворянства</a:t>
            </a:r>
          </a:p>
          <a:p>
            <a:r>
              <a:rPr lang="en-US" b="1" u="sng" dirty="0" smtClean="0"/>
              <a:t>IV</a:t>
            </a:r>
            <a:r>
              <a:rPr lang="ru-RU" b="1" u="sng" dirty="0" smtClean="0"/>
              <a:t> группа</a:t>
            </a:r>
            <a:r>
              <a:rPr lang="ru-RU" u="sng" dirty="0" smtClean="0"/>
              <a:t> – </a:t>
            </a:r>
            <a:r>
              <a:rPr lang="ru-RU" b="1" i="1" dirty="0" smtClean="0"/>
              <a:t>Ужесточение внутренней политики в 70 - 90- е гг.</a:t>
            </a:r>
            <a:endParaRPr lang="ru-RU" dirty="0" smtClean="0"/>
          </a:p>
          <a:p>
            <a:endParaRPr lang="ru-RU" b="1" i="1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"/>
          <p:cNvSpPr>
            <a:spLocks noChangeArrowheads="1"/>
          </p:cNvSpPr>
          <p:nvPr/>
        </p:nvSpPr>
        <p:spPr bwMode="auto">
          <a:xfrm>
            <a:off x="544513" y="357167"/>
            <a:ext cx="7993062" cy="7294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 eaLnBrk="0" hangingPunct="0">
              <a:lnSpc>
                <a:spcPct val="150000"/>
              </a:lnSpc>
            </a:pPr>
            <a:r>
              <a:rPr lang="ru-RU" sz="2000" b="1" u="sng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6.Выявите противоречия в характере и деятельности личности.</a:t>
            </a:r>
          </a:p>
          <a:p>
            <a:r>
              <a:rPr lang="ru-RU" sz="2000" b="1" i="1" dirty="0" smtClean="0"/>
              <a:t> Возвратимся к  двум  точкам  зрения, заданным в начале урока,  на деятельность Екатерины  </a:t>
            </a:r>
            <a:r>
              <a:rPr lang="ru-RU" sz="2000" b="1" dirty="0" smtClean="0"/>
              <a:t>II.</a:t>
            </a:r>
          </a:p>
          <a:p>
            <a:r>
              <a:rPr lang="ru-RU" sz="2000" b="1" i="1" dirty="0" smtClean="0"/>
              <a:t> </a:t>
            </a:r>
            <a:endParaRPr lang="ru-RU" sz="2000" dirty="0" smtClean="0"/>
          </a:p>
          <a:p>
            <a:r>
              <a:rPr lang="ru-RU" sz="2000" b="1" i="1" dirty="0" smtClean="0"/>
              <a:t>Задание 24 по истории ЕГЭ ( бывшее С5). </a:t>
            </a:r>
            <a:r>
              <a:rPr lang="ru-RU" sz="2000" b="1" i="1" u="sng" dirty="0" smtClean="0"/>
              <a:t>Анализ различных точек зрения и их защита</a:t>
            </a:r>
            <a:endParaRPr lang="ru-RU" sz="2000" dirty="0" smtClean="0"/>
          </a:p>
          <a:p>
            <a:r>
              <a:rPr lang="ru-RU" sz="2000" b="1" i="1" dirty="0" smtClean="0"/>
              <a:t> </a:t>
            </a:r>
            <a:endParaRPr lang="ru-RU" sz="2000" dirty="0" smtClean="0"/>
          </a:p>
          <a:p>
            <a:r>
              <a:rPr lang="ru-RU" sz="2000" dirty="0" smtClean="0"/>
              <a:t>Ниже приведены две точки зрения на деятельность Екатерины II.</a:t>
            </a:r>
          </a:p>
          <a:p>
            <a:r>
              <a:rPr lang="ru-RU" sz="2000" dirty="0" smtClean="0"/>
              <a:t>1. Политика Екатерины II была непоследовательной, её замыслы и деяния нередко расходились между собой. </a:t>
            </a:r>
          </a:p>
          <a:p>
            <a:r>
              <a:rPr lang="ru-RU" sz="2000" dirty="0" smtClean="0"/>
              <a:t>2. Екатерина II имела четкий план реформирования России, которому неукоснительно следовала. </a:t>
            </a:r>
          </a:p>
          <a:p>
            <a:r>
              <a:rPr lang="ru-RU" sz="2000" dirty="0" smtClean="0"/>
              <a:t>Укажите, какая из названных точек зрения вам представляется более предпочтительной и убедительной. Приведите не менее трех фактов, положений, которые могут служить аргументами, подтверждающих избранную вами точку зрения. </a:t>
            </a:r>
          </a:p>
          <a:p>
            <a:r>
              <a:rPr lang="ru-RU" sz="2000" b="1" i="1" dirty="0" smtClean="0"/>
              <a:t>Ответ: </a:t>
            </a:r>
            <a:endParaRPr lang="ru-RU" sz="2000" dirty="0" smtClean="0"/>
          </a:p>
          <a:p>
            <a:r>
              <a:rPr lang="ru-RU" sz="2000" i="1" dirty="0" smtClean="0"/>
              <a:t>Ученик может выбрать одну из названных точек зрения, но при этом должен привести подтверждающие её аргументы.</a:t>
            </a:r>
            <a:endParaRPr lang="ru-RU" sz="2000" dirty="0" smtClean="0"/>
          </a:p>
          <a:p>
            <a:pPr algn="ctr" eaLnBrk="0" hangingPunct="0">
              <a:lnSpc>
                <a:spcPct val="150000"/>
              </a:lnSpc>
            </a:pPr>
            <a:endParaRPr lang="ru-RU" sz="20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lnSpc>
                <a:spcPct val="150000"/>
              </a:lnSpc>
            </a:pPr>
            <a:endParaRPr lang="ru-RU" sz="3200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785794"/>
            <a:ext cx="3500462" cy="501675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Политика Екатерины носила</a:t>
            </a:r>
          </a:p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противоречивый характер. Идеи</a:t>
            </a:r>
          </a:p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«просвещённого абсолютизма»</a:t>
            </a:r>
          </a:p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 находили понимания у</a:t>
            </a:r>
          </a:p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общества, они не привели к</a:t>
            </a:r>
          </a:p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улучшению жизни народа, а</a:t>
            </a:r>
          </a:p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напротив, в ходе</a:t>
            </a:r>
          </a:p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преобразований народ утратил</a:t>
            </a:r>
          </a:p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остатки гражданских прав, что</a:t>
            </a:r>
          </a:p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всё больше усиливало</a:t>
            </a:r>
          </a:p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крепостничество.</a:t>
            </a:r>
            <a:endParaRPr lang="ru-RU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KET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571480"/>
            <a:ext cx="3857652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00113" y="571481"/>
            <a:ext cx="7559675" cy="5816977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ru-RU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Итоги правления Екатерины  II.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Английский министр при дворе Екатерины  II, присутствующий на ее похоронах, сказал: «Хоронят Россию». И действительно за три с лишним десятилетия образ императрицы стал своего рода символом России, ее богатства и могущества.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-Какую роль сыграла Екатерины  II в истории нашей страны?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 Каждая группа должна будет дать оценку деятельности  Екатерины  II, при этом: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Современники и историки»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должны будут отразить те дела императрицы, которые вызывали их восхищение или осуждение.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«Потомки»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должны вынести свое суждение, но постараться определить, в чем актуальность этой темы потомков, живущих в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XXI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веке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>
              <a:lnSpc>
                <a:spcPct val="150000"/>
              </a:lnSpc>
              <a:defRPr/>
            </a:pPr>
            <a:r>
              <a:rPr lang="ru-RU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5" y="571480"/>
            <a:ext cx="4357717" cy="6001643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ru-RU" sz="2400" i="1" dirty="0" smtClean="0">
                <a:solidFill>
                  <a:schemeClr val="bg2">
                    <a:lumMod val="75000"/>
                  </a:schemeClr>
                </a:solidFill>
              </a:rPr>
              <a:t>Слова Г.Р. Державина, которые в полной мере относятся к Екатерине Великой и являются значимыми для русского человека во все времена </a:t>
            </a:r>
          </a:p>
          <a:p>
            <a:pPr algn="ctr">
              <a:lnSpc>
                <a:spcPct val="150000"/>
              </a:lnSpc>
              <a:defRPr/>
            </a:pPr>
            <a:r>
              <a:rPr lang="ru-RU" sz="2400" i="1" dirty="0" smtClean="0">
                <a:solidFill>
                  <a:schemeClr val="bg2">
                    <a:lumMod val="75000"/>
                  </a:schemeClr>
                </a:solidFill>
              </a:rPr>
              <a:t>« А слава тех не умирает, кто за Отечество умрет». </a:t>
            </a:r>
          </a:p>
          <a:p>
            <a:pPr algn="ctr">
              <a:lnSpc>
                <a:spcPct val="150000"/>
              </a:lnSpc>
              <a:defRPr/>
            </a:pPr>
            <a:endParaRPr lang="ru-RU" sz="24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>
              <a:lnSpc>
                <a:spcPct val="150000"/>
              </a:lnSpc>
              <a:defRPr/>
            </a:pPr>
            <a:r>
              <a:rPr lang="ru-RU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571480"/>
            <a:ext cx="3929090" cy="5810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00113" y="571481"/>
            <a:ext cx="7559675" cy="267765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ru-RU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Домашнее задание: </a:t>
            </a:r>
          </a:p>
          <a:p>
            <a:pPr algn="ctr">
              <a:lnSpc>
                <a:spcPct val="150000"/>
              </a:lnSpc>
              <a:defRPr/>
            </a:pPr>
            <a:r>
              <a:rPr lang="ru-RU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Написать историческое сочинение по памятке</a:t>
            </a:r>
          </a:p>
          <a:p>
            <a:pPr>
              <a:lnSpc>
                <a:spcPct val="150000"/>
              </a:lnSpc>
              <a:defRPr/>
            </a:pPr>
            <a:endParaRPr lang="ru-RU" sz="24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>
              <a:lnSpc>
                <a:spcPct val="150000"/>
              </a:lnSpc>
              <a:defRPr/>
            </a:pPr>
            <a:r>
              <a:rPr lang="ru-RU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517</TotalTime>
  <Words>877</Words>
  <Application>Microsoft Office PowerPoint</Application>
  <PresentationFormat>Экран (4:3)</PresentationFormat>
  <Paragraphs>245</Paragraphs>
  <Slides>33</Slides>
  <Notes>0</Notes>
  <HiddenSlides>2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Аспект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</dc:title>
  <dc:subject>Екатерина II: эпоха и личность.</dc:subject>
  <dc:creator>Смирнова И.В.</dc:creator>
  <cp:keywords>Екатерина II</cp:keywords>
  <cp:lastModifiedBy>Ирина</cp:lastModifiedBy>
  <cp:revision>96</cp:revision>
  <dcterms:created xsi:type="dcterms:W3CDTF">2007-04-16T08:42:20Z</dcterms:created>
  <dcterms:modified xsi:type="dcterms:W3CDTF">2017-12-17T14:51:41Z</dcterms:modified>
</cp:coreProperties>
</file>