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2"/>
  </p:notesMasterIdLst>
  <p:sldIdLst>
    <p:sldId id="305" r:id="rId3"/>
    <p:sldId id="272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  <p:sldId id="323" r:id="rId36"/>
    <p:sldId id="340" r:id="rId37"/>
    <p:sldId id="341" r:id="rId38"/>
    <p:sldId id="342" r:id="rId39"/>
    <p:sldId id="343" r:id="rId40"/>
    <p:sldId id="344" r:id="rId41"/>
    <p:sldId id="345" r:id="rId42"/>
    <p:sldId id="346" r:id="rId43"/>
    <p:sldId id="347" r:id="rId44"/>
    <p:sldId id="348" r:id="rId45"/>
    <p:sldId id="349" r:id="rId46"/>
    <p:sldId id="350" r:id="rId47"/>
    <p:sldId id="351" r:id="rId48"/>
    <p:sldId id="352" r:id="rId49"/>
    <p:sldId id="353" r:id="rId50"/>
    <p:sldId id="354" r:id="rId51"/>
    <p:sldId id="355" r:id="rId52"/>
    <p:sldId id="324" r:id="rId53"/>
    <p:sldId id="325" r:id="rId54"/>
    <p:sldId id="326" r:id="rId55"/>
    <p:sldId id="327" r:id="rId56"/>
    <p:sldId id="328" r:id="rId57"/>
    <p:sldId id="329" r:id="rId58"/>
    <p:sldId id="330" r:id="rId59"/>
    <p:sldId id="331" r:id="rId60"/>
    <p:sldId id="332" r:id="rId61"/>
    <p:sldId id="333" r:id="rId62"/>
    <p:sldId id="334" r:id="rId63"/>
    <p:sldId id="335" r:id="rId64"/>
    <p:sldId id="336" r:id="rId65"/>
    <p:sldId id="337" r:id="rId66"/>
    <p:sldId id="338" r:id="rId67"/>
    <p:sldId id="339" r:id="rId68"/>
    <p:sldId id="356" r:id="rId69"/>
    <p:sldId id="357" r:id="rId70"/>
    <p:sldId id="358" r:id="rId71"/>
    <p:sldId id="359" r:id="rId72"/>
    <p:sldId id="360" r:id="rId73"/>
    <p:sldId id="361" r:id="rId74"/>
    <p:sldId id="362" r:id="rId75"/>
    <p:sldId id="363" r:id="rId76"/>
    <p:sldId id="364" r:id="rId77"/>
    <p:sldId id="365" r:id="rId78"/>
    <p:sldId id="366" r:id="rId79"/>
    <p:sldId id="367" r:id="rId80"/>
    <p:sldId id="368" r:id="rId81"/>
    <p:sldId id="369" r:id="rId82"/>
    <p:sldId id="370" r:id="rId83"/>
    <p:sldId id="371" r:id="rId84"/>
    <p:sldId id="372" r:id="rId85"/>
    <p:sldId id="373" r:id="rId86"/>
    <p:sldId id="374" r:id="rId87"/>
    <p:sldId id="375" r:id="rId88"/>
    <p:sldId id="376" r:id="rId89"/>
    <p:sldId id="377" r:id="rId90"/>
    <p:sldId id="378" r:id="rId91"/>
    <p:sldId id="379" r:id="rId92"/>
    <p:sldId id="380" r:id="rId93"/>
    <p:sldId id="381" r:id="rId94"/>
    <p:sldId id="382" r:id="rId95"/>
    <p:sldId id="383" r:id="rId96"/>
    <p:sldId id="384" r:id="rId97"/>
    <p:sldId id="385" r:id="rId98"/>
    <p:sldId id="386" r:id="rId99"/>
    <p:sldId id="387" r:id="rId100"/>
    <p:sldId id="388" r:id="rId101"/>
    <p:sldId id="389" r:id="rId102"/>
    <p:sldId id="390" r:id="rId103"/>
    <p:sldId id="391" r:id="rId104"/>
    <p:sldId id="392" r:id="rId105"/>
    <p:sldId id="393" r:id="rId106"/>
    <p:sldId id="394" r:id="rId107"/>
    <p:sldId id="395" r:id="rId108"/>
    <p:sldId id="396" r:id="rId109"/>
    <p:sldId id="397" r:id="rId110"/>
    <p:sldId id="398" r:id="rId111"/>
    <p:sldId id="399" r:id="rId112"/>
    <p:sldId id="400" r:id="rId113"/>
    <p:sldId id="401" r:id="rId114"/>
    <p:sldId id="402" r:id="rId115"/>
    <p:sldId id="403" r:id="rId116"/>
    <p:sldId id="404" r:id="rId117"/>
    <p:sldId id="405" r:id="rId118"/>
    <p:sldId id="406" r:id="rId119"/>
    <p:sldId id="407" r:id="rId120"/>
    <p:sldId id="408" r:id="rId121"/>
    <p:sldId id="409" r:id="rId122"/>
    <p:sldId id="410" r:id="rId123"/>
    <p:sldId id="411" r:id="rId124"/>
    <p:sldId id="412" r:id="rId125"/>
    <p:sldId id="413" r:id="rId126"/>
    <p:sldId id="414" r:id="rId127"/>
    <p:sldId id="415" r:id="rId128"/>
    <p:sldId id="416" r:id="rId129"/>
    <p:sldId id="417" r:id="rId130"/>
    <p:sldId id="418" r:id="rId131"/>
    <p:sldId id="419" r:id="rId132"/>
    <p:sldId id="420" r:id="rId133"/>
    <p:sldId id="421" r:id="rId134"/>
    <p:sldId id="422" r:id="rId135"/>
    <p:sldId id="423" r:id="rId136"/>
    <p:sldId id="424" r:id="rId137"/>
    <p:sldId id="425" r:id="rId138"/>
    <p:sldId id="426" r:id="rId139"/>
    <p:sldId id="427" r:id="rId140"/>
    <p:sldId id="428" r:id="rId141"/>
    <p:sldId id="429" r:id="rId142"/>
    <p:sldId id="430" r:id="rId143"/>
    <p:sldId id="431" r:id="rId144"/>
    <p:sldId id="432" r:id="rId145"/>
    <p:sldId id="433" r:id="rId146"/>
    <p:sldId id="434" r:id="rId147"/>
    <p:sldId id="435" r:id="rId148"/>
    <p:sldId id="436" r:id="rId149"/>
    <p:sldId id="437" r:id="rId150"/>
    <p:sldId id="438" r:id="rId151"/>
    <p:sldId id="439" r:id="rId152"/>
    <p:sldId id="440" r:id="rId153"/>
    <p:sldId id="441" r:id="rId154"/>
    <p:sldId id="442" r:id="rId155"/>
    <p:sldId id="443" r:id="rId156"/>
    <p:sldId id="444" r:id="rId157"/>
    <p:sldId id="445" r:id="rId158"/>
    <p:sldId id="446" r:id="rId159"/>
    <p:sldId id="447" r:id="rId160"/>
    <p:sldId id="448" r:id="rId161"/>
    <p:sldId id="449" r:id="rId162"/>
    <p:sldId id="450" r:id="rId163"/>
    <p:sldId id="451" r:id="rId164"/>
    <p:sldId id="452" r:id="rId165"/>
    <p:sldId id="453" r:id="rId166"/>
    <p:sldId id="454" r:id="rId167"/>
    <p:sldId id="455" r:id="rId168"/>
    <p:sldId id="456" r:id="rId169"/>
    <p:sldId id="457" r:id="rId170"/>
    <p:sldId id="458" r:id="rId171"/>
    <p:sldId id="459" r:id="rId172"/>
    <p:sldId id="460" r:id="rId173"/>
    <p:sldId id="461" r:id="rId174"/>
    <p:sldId id="462" r:id="rId175"/>
    <p:sldId id="463" r:id="rId176"/>
    <p:sldId id="464" r:id="rId177"/>
    <p:sldId id="465" r:id="rId178"/>
    <p:sldId id="466" r:id="rId179"/>
    <p:sldId id="467" r:id="rId180"/>
    <p:sldId id="306" r:id="rId18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603B"/>
    <a:srgbClr val="FF66CC"/>
    <a:srgbClr val="66FFFF"/>
    <a:srgbClr val="6666FF"/>
    <a:srgbClr val="A50021"/>
    <a:srgbClr val="FF2F57"/>
    <a:srgbClr val="FF66FF"/>
    <a:srgbClr val="FF99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slide" Target="slides/slide136.xml"/><Relationship Id="rId154" Type="http://schemas.openxmlformats.org/officeDocument/2006/relationships/slide" Target="slides/slide152.xml"/><Relationship Id="rId159" Type="http://schemas.openxmlformats.org/officeDocument/2006/relationships/slide" Target="slides/slide157.xml"/><Relationship Id="rId175" Type="http://schemas.openxmlformats.org/officeDocument/2006/relationships/slide" Target="slides/slide173.xml"/><Relationship Id="rId170" Type="http://schemas.openxmlformats.org/officeDocument/2006/relationships/slide" Target="slides/slide168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slide" Target="slides/slide142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65" Type="http://schemas.openxmlformats.org/officeDocument/2006/relationships/slide" Target="slides/slide163.xml"/><Relationship Id="rId181" Type="http://schemas.openxmlformats.org/officeDocument/2006/relationships/slide" Target="slides/slide179.xml"/><Relationship Id="rId186" Type="http://schemas.openxmlformats.org/officeDocument/2006/relationships/tableStyles" Target="tableStyle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slide" Target="slides/slide174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8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72" Type="http://schemas.openxmlformats.org/officeDocument/2006/relationships/slide" Target="slides/slide170.xml"/><Relationship Id="rId180" Type="http://schemas.openxmlformats.org/officeDocument/2006/relationships/slide" Target="slides/slide178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18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viewProps" Target="viewProps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7CFF52-2DD0-4CA0-A373-B4886C799D59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AEF0D-28F3-4655-ABA8-990A563B1A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46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3316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C0236CF-6811-499C-89AA-1D527EB97F2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78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B04E1-DC10-498C-8965-5FFBE5C05E2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36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B7F648-F92D-4DE3-99CB-1FB6946C5D6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792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DBF87-5ED2-4141-BE20-846AA474B25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925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35750-4B0E-422F-859C-6957E7630AC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7684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411A6-D1FA-4E97-96C4-5B2DD0C517E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47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A7CF6-650C-46BD-BFFB-9BC347027AC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3390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FB22F-8036-43B4-875A-98C59CF4061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03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BB017-03D0-4A8C-A9EB-22D1E8F44F3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4190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0CF6A-EEDD-4684-8611-48032DC7569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7383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949D8-6923-4DB3-8F85-64E311E6E55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761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BD50A1C-97DD-4A5E-A845-B83E73CF5F4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5218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A8A68BB-A3BD-4D6B-93B2-A463D2E1DC4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9585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85BC734-17B7-497B-ABC0-3AE67EFD0AC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077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51C95-82AB-4FF2-B667-404A8274C033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E2823-4027-43C1-9237-89A9095A9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A61128F-6F46-4E5D-BE4C-77962437F659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8475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10.jpeg"/><Relationship Id="rId4" Type="http://schemas.openxmlformats.org/officeDocument/2006/relationships/slide" Target="slide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slide" Target="slide2.xml"/><Relationship Id="rId4" Type="http://schemas.openxmlformats.org/officeDocument/2006/relationships/image" Target="../media/image11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slide" Target="slide122.xml"/><Relationship Id="rId13" Type="http://schemas.openxmlformats.org/officeDocument/2006/relationships/slide" Target="slide127.xml"/><Relationship Id="rId3" Type="http://schemas.openxmlformats.org/officeDocument/2006/relationships/slide" Target="slide117.xml"/><Relationship Id="rId7" Type="http://schemas.openxmlformats.org/officeDocument/2006/relationships/slide" Target="slide121.xml"/><Relationship Id="rId12" Type="http://schemas.openxmlformats.org/officeDocument/2006/relationships/slide" Target="slide126.xml"/><Relationship Id="rId17" Type="http://schemas.openxmlformats.org/officeDocument/2006/relationships/slide" Target="slide2.xml"/><Relationship Id="rId2" Type="http://schemas.openxmlformats.org/officeDocument/2006/relationships/slide" Target="slide116.xml"/><Relationship Id="rId16" Type="http://schemas.openxmlformats.org/officeDocument/2006/relationships/slide" Target="slide1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0.xml"/><Relationship Id="rId11" Type="http://schemas.openxmlformats.org/officeDocument/2006/relationships/slide" Target="slide125.xml"/><Relationship Id="rId5" Type="http://schemas.openxmlformats.org/officeDocument/2006/relationships/slide" Target="slide119.xml"/><Relationship Id="rId15" Type="http://schemas.openxmlformats.org/officeDocument/2006/relationships/slide" Target="slide129.xml"/><Relationship Id="rId10" Type="http://schemas.openxmlformats.org/officeDocument/2006/relationships/slide" Target="slide124.xml"/><Relationship Id="rId4" Type="http://schemas.openxmlformats.org/officeDocument/2006/relationships/slide" Target="slide118.xml"/><Relationship Id="rId9" Type="http://schemas.openxmlformats.org/officeDocument/2006/relationships/slide" Target="slide123.xml"/><Relationship Id="rId14" Type="http://schemas.openxmlformats.org/officeDocument/2006/relationships/slide" Target="slide128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28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30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14.png"/><Relationship Id="rId4" Type="http://schemas.openxmlformats.org/officeDocument/2006/relationships/slide" Target="slide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6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slide" Target="slide138.xml"/><Relationship Id="rId13" Type="http://schemas.openxmlformats.org/officeDocument/2006/relationships/slide" Target="slide143.xml"/><Relationship Id="rId3" Type="http://schemas.openxmlformats.org/officeDocument/2006/relationships/slide" Target="slide133.xml"/><Relationship Id="rId7" Type="http://schemas.openxmlformats.org/officeDocument/2006/relationships/slide" Target="slide137.xml"/><Relationship Id="rId12" Type="http://schemas.openxmlformats.org/officeDocument/2006/relationships/slide" Target="slide142.xml"/><Relationship Id="rId17" Type="http://schemas.openxmlformats.org/officeDocument/2006/relationships/slide" Target="slide2.xml"/><Relationship Id="rId2" Type="http://schemas.openxmlformats.org/officeDocument/2006/relationships/slide" Target="slide132.xml"/><Relationship Id="rId16" Type="http://schemas.openxmlformats.org/officeDocument/2006/relationships/slide" Target="slide14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6.xml"/><Relationship Id="rId11" Type="http://schemas.openxmlformats.org/officeDocument/2006/relationships/slide" Target="slide141.xml"/><Relationship Id="rId5" Type="http://schemas.openxmlformats.org/officeDocument/2006/relationships/slide" Target="slide135.xml"/><Relationship Id="rId15" Type="http://schemas.openxmlformats.org/officeDocument/2006/relationships/slide" Target="slide145.xml"/><Relationship Id="rId10" Type="http://schemas.openxmlformats.org/officeDocument/2006/relationships/slide" Target="slide140.xml"/><Relationship Id="rId4" Type="http://schemas.openxmlformats.org/officeDocument/2006/relationships/slide" Target="slide134.xml"/><Relationship Id="rId9" Type="http://schemas.openxmlformats.org/officeDocument/2006/relationships/slide" Target="slide139.xml"/><Relationship Id="rId14" Type="http://schemas.openxmlformats.org/officeDocument/2006/relationships/slide" Target="slide14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15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slide" Target="slide159.xml"/><Relationship Id="rId3" Type="http://schemas.openxmlformats.org/officeDocument/2006/relationships/slide" Target="slide149.xml"/><Relationship Id="rId7" Type="http://schemas.openxmlformats.org/officeDocument/2006/relationships/slide" Target="slide153.xml"/><Relationship Id="rId12" Type="http://schemas.openxmlformats.org/officeDocument/2006/relationships/slide" Target="slide158.xml"/><Relationship Id="rId17" Type="http://schemas.openxmlformats.org/officeDocument/2006/relationships/slide" Target="slide2.xml"/><Relationship Id="rId2" Type="http://schemas.openxmlformats.org/officeDocument/2006/relationships/slide" Target="slide148.xml"/><Relationship Id="rId16" Type="http://schemas.openxmlformats.org/officeDocument/2006/relationships/slide" Target="slide16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2.xml"/><Relationship Id="rId11" Type="http://schemas.openxmlformats.org/officeDocument/2006/relationships/slide" Target="slide157.xml"/><Relationship Id="rId5" Type="http://schemas.openxmlformats.org/officeDocument/2006/relationships/slide" Target="slide151.xml"/><Relationship Id="rId15" Type="http://schemas.openxmlformats.org/officeDocument/2006/relationships/slide" Target="slide161.xml"/><Relationship Id="rId10" Type="http://schemas.openxmlformats.org/officeDocument/2006/relationships/slide" Target="slide156.xml"/><Relationship Id="rId4" Type="http://schemas.openxmlformats.org/officeDocument/2006/relationships/slide" Target="slide150.xml"/><Relationship Id="rId9" Type="http://schemas.openxmlformats.org/officeDocument/2006/relationships/slide" Target="slide155.xml"/><Relationship Id="rId14" Type="http://schemas.openxmlformats.org/officeDocument/2006/relationships/slide" Target="slide160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16.png"/><Relationship Id="rId4" Type="http://schemas.openxmlformats.org/officeDocument/2006/relationships/slide" Target="slide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17.jpe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slide" Target="slide170.xml"/><Relationship Id="rId13" Type="http://schemas.openxmlformats.org/officeDocument/2006/relationships/slide" Target="slide175.xml"/><Relationship Id="rId3" Type="http://schemas.openxmlformats.org/officeDocument/2006/relationships/slide" Target="slide165.xml"/><Relationship Id="rId7" Type="http://schemas.openxmlformats.org/officeDocument/2006/relationships/slide" Target="slide169.xml"/><Relationship Id="rId12" Type="http://schemas.openxmlformats.org/officeDocument/2006/relationships/slide" Target="slide174.xml"/><Relationship Id="rId17" Type="http://schemas.openxmlformats.org/officeDocument/2006/relationships/slide" Target="slide2.xml"/><Relationship Id="rId2" Type="http://schemas.openxmlformats.org/officeDocument/2006/relationships/slide" Target="slide164.xml"/><Relationship Id="rId16" Type="http://schemas.openxmlformats.org/officeDocument/2006/relationships/slide" Target="slide17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8.xml"/><Relationship Id="rId11" Type="http://schemas.openxmlformats.org/officeDocument/2006/relationships/slide" Target="slide173.xml"/><Relationship Id="rId5" Type="http://schemas.openxmlformats.org/officeDocument/2006/relationships/slide" Target="slide167.xml"/><Relationship Id="rId15" Type="http://schemas.openxmlformats.org/officeDocument/2006/relationships/slide" Target="slide177.xml"/><Relationship Id="rId10" Type="http://schemas.openxmlformats.org/officeDocument/2006/relationships/slide" Target="slide172.xml"/><Relationship Id="rId4" Type="http://schemas.openxmlformats.org/officeDocument/2006/relationships/slide" Target="slide166.xml"/><Relationship Id="rId9" Type="http://schemas.openxmlformats.org/officeDocument/2006/relationships/slide" Target="slide171.xml"/><Relationship Id="rId14" Type="http://schemas.openxmlformats.org/officeDocument/2006/relationships/slide" Target="slide176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18.jpeg"/><Relationship Id="rId4" Type="http://schemas.openxmlformats.org/officeDocument/2006/relationships/slide" Target="slide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19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1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12" Type="http://schemas.openxmlformats.org/officeDocument/2006/relationships/slide" Target="slide30.xml"/><Relationship Id="rId17" Type="http://schemas.openxmlformats.org/officeDocument/2006/relationships/slide" Target="slide2.xml"/><Relationship Id="rId2" Type="http://schemas.openxmlformats.org/officeDocument/2006/relationships/slide" Target="slide20.xml"/><Relationship Id="rId16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11" Type="http://schemas.openxmlformats.org/officeDocument/2006/relationships/slide" Target="slide29.xml"/><Relationship Id="rId5" Type="http://schemas.openxmlformats.org/officeDocument/2006/relationships/slide" Target="slide23.xml"/><Relationship Id="rId15" Type="http://schemas.openxmlformats.org/officeDocument/2006/relationships/slide" Target="slide33.xml"/><Relationship Id="rId10" Type="http://schemas.openxmlformats.org/officeDocument/2006/relationships/slide" Target="slide28.xml"/><Relationship Id="rId4" Type="http://schemas.openxmlformats.org/officeDocument/2006/relationships/slide" Target="slide22.xml"/><Relationship Id="rId9" Type="http://schemas.openxmlformats.org/officeDocument/2006/relationships/slide" Target="slide27.xml"/><Relationship Id="rId14" Type="http://schemas.openxmlformats.org/officeDocument/2006/relationships/slide" Target="slide3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3.xml"/><Relationship Id="rId13" Type="http://schemas.openxmlformats.org/officeDocument/2006/relationships/slide" Target="slide163.xml"/><Relationship Id="rId3" Type="http://schemas.openxmlformats.org/officeDocument/2006/relationships/slide" Target="slide3.xml"/><Relationship Id="rId7" Type="http://schemas.openxmlformats.org/officeDocument/2006/relationships/slide" Target="slide67.xml"/><Relationship Id="rId12" Type="http://schemas.openxmlformats.org/officeDocument/2006/relationships/slide" Target="slide147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41;&#1088;&#1077;&#1081;%20&#1088;&#1080;&#1085;&#1075;\&#1041;&#1072;&#1088;&#1072;&#1073;&#1072;&#1085;1.wmv" TargetMode="External"/><Relationship Id="rId6" Type="http://schemas.openxmlformats.org/officeDocument/2006/relationships/slide" Target="slide51.xml"/><Relationship Id="rId11" Type="http://schemas.openxmlformats.org/officeDocument/2006/relationships/slide" Target="slide131.xml"/><Relationship Id="rId5" Type="http://schemas.openxmlformats.org/officeDocument/2006/relationships/slide" Target="slide35.xml"/><Relationship Id="rId10" Type="http://schemas.openxmlformats.org/officeDocument/2006/relationships/slide" Target="slide115.xml"/><Relationship Id="rId4" Type="http://schemas.openxmlformats.org/officeDocument/2006/relationships/slide" Target="slide19.xml"/><Relationship Id="rId9" Type="http://schemas.openxmlformats.org/officeDocument/2006/relationships/slide" Target="slide99.xml"/><Relationship Id="rId1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slide" Target="slide47.xml"/><Relationship Id="rId3" Type="http://schemas.openxmlformats.org/officeDocument/2006/relationships/slide" Target="slide37.xml"/><Relationship Id="rId7" Type="http://schemas.openxmlformats.org/officeDocument/2006/relationships/slide" Target="slide41.xml"/><Relationship Id="rId12" Type="http://schemas.openxmlformats.org/officeDocument/2006/relationships/slide" Target="slide46.xml"/><Relationship Id="rId17" Type="http://schemas.openxmlformats.org/officeDocument/2006/relationships/slide" Target="slide2.xml"/><Relationship Id="rId2" Type="http://schemas.openxmlformats.org/officeDocument/2006/relationships/slide" Target="slide36.xml"/><Relationship Id="rId16" Type="http://schemas.openxmlformats.org/officeDocument/2006/relationships/slide" Target="slide5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0.xml"/><Relationship Id="rId11" Type="http://schemas.openxmlformats.org/officeDocument/2006/relationships/slide" Target="slide45.xml"/><Relationship Id="rId5" Type="http://schemas.openxmlformats.org/officeDocument/2006/relationships/slide" Target="slide39.xml"/><Relationship Id="rId15" Type="http://schemas.openxmlformats.org/officeDocument/2006/relationships/slide" Target="slide49.xml"/><Relationship Id="rId10" Type="http://schemas.openxmlformats.org/officeDocument/2006/relationships/slide" Target="slide44.xml"/><Relationship Id="rId4" Type="http://schemas.openxmlformats.org/officeDocument/2006/relationships/slide" Target="slide38.xml"/><Relationship Id="rId9" Type="http://schemas.openxmlformats.org/officeDocument/2006/relationships/slide" Target="slide43.xml"/><Relationship Id="rId14" Type="http://schemas.openxmlformats.org/officeDocument/2006/relationships/slide" Target="slide4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58.xml"/><Relationship Id="rId13" Type="http://schemas.openxmlformats.org/officeDocument/2006/relationships/slide" Target="slide63.xml"/><Relationship Id="rId3" Type="http://schemas.openxmlformats.org/officeDocument/2006/relationships/slide" Target="slide53.xml"/><Relationship Id="rId7" Type="http://schemas.openxmlformats.org/officeDocument/2006/relationships/slide" Target="slide57.xml"/><Relationship Id="rId12" Type="http://schemas.openxmlformats.org/officeDocument/2006/relationships/slide" Target="slide62.xml"/><Relationship Id="rId17" Type="http://schemas.openxmlformats.org/officeDocument/2006/relationships/slide" Target="slide2.xml"/><Relationship Id="rId2" Type="http://schemas.openxmlformats.org/officeDocument/2006/relationships/slide" Target="slide52.xml"/><Relationship Id="rId16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11" Type="http://schemas.openxmlformats.org/officeDocument/2006/relationships/slide" Target="slide61.xml"/><Relationship Id="rId5" Type="http://schemas.openxmlformats.org/officeDocument/2006/relationships/slide" Target="slide55.xml"/><Relationship Id="rId15" Type="http://schemas.openxmlformats.org/officeDocument/2006/relationships/slide" Target="slide65.xml"/><Relationship Id="rId10" Type="http://schemas.openxmlformats.org/officeDocument/2006/relationships/slide" Target="slide60.xml"/><Relationship Id="rId4" Type="http://schemas.openxmlformats.org/officeDocument/2006/relationships/slide" Target="slide54.xml"/><Relationship Id="rId9" Type="http://schemas.openxmlformats.org/officeDocument/2006/relationships/slide" Target="slide59.xml"/><Relationship Id="rId14" Type="http://schemas.openxmlformats.org/officeDocument/2006/relationships/slide" Target="slide6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74.xml"/><Relationship Id="rId13" Type="http://schemas.openxmlformats.org/officeDocument/2006/relationships/slide" Target="slide79.xml"/><Relationship Id="rId3" Type="http://schemas.openxmlformats.org/officeDocument/2006/relationships/slide" Target="slide69.xml"/><Relationship Id="rId7" Type="http://schemas.openxmlformats.org/officeDocument/2006/relationships/slide" Target="slide73.xml"/><Relationship Id="rId12" Type="http://schemas.openxmlformats.org/officeDocument/2006/relationships/slide" Target="slide78.xml"/><Relationship Id="rId17" Type="http://schemas.openxmlformats.org/officeDocument/2006/relationships/slide" Target="slide2.xml"/><Relationship Id="rId2" Type="http://schemas.openxmlformats.org/officeDocument/2006/relationships/slide" Target="slide68.xml"/><Relationship Id="rId16" Type="http://schemas.openxmlformats.org/officeDocument/2006/relationships/slide" Target="slide8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2.xml"/><Relationship Id="rId11" Type="http://schemas.openxmlformats.org/officeDocument/2006/relationships/slide" Target="slide77.xml"/><Relationship Id="rId5" Type="http://schemas.openxmlformats.org/officeDocument/2006/relationships/slide" Target="slide71.xml"/><Relationship Id="rId15" Type="http://schemas.openxmlformats.org/officeDocument/2006/relationships/slide" Target="slide81.xml"/><Relationship Id="rId10" Type="http://schemas.openxmlformats.org/officeDocument/2006/relationships/slide" Target="slide76.xml"/><Relationship Id="rId4" Type="http://schemas.openxmlformats.org/officeDocument/2006/relationships/slide" Target="slide70.xml"/><Relationship Id="rId9" Type="http://schemas.openxmlformats.org/officeDocument/2006/relationships/slide" Target="slide75.xml"/><Relationship Id="rId14" Type="http://schemas.openxmlformats.org/officeDocument/2006/relationships/slide" Target="slide8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2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slide" Target="slide90.xml"/><Relationship Id="rId13" Type="http://schemas.openxmlformats.org/officeDocument/2006/relationships/slide" Target="slide95.xml"/><Relationship Id="rId3" Type="http://schemas.openxmlformats.org/officeDocument/2006/relationships/slide" Target="slide85.xml"/><Relationship Id="rId7" Type="http://schemas.openxmlformats.org/officeDocument/2006/relationships/slide" Target="slide89.xml"/><Relationship Id="rId12" Type="http://schemas.openxmlformats.org/officeDocument/2006/relationships/slide" Target="slide94.xml"/><Relationship Id="rId17" Type="http://schemas.openxmlformats.org/officeDocument/2006/relationships/slide" Target="slide2.xml"/><Relationship Id="rId2" Type="http://schemas.openxmlformats.org/officeDocument/2006/relationships/slide" Target="slide84.xml"/><Relationship Id="rId16" Type="http://schemas.openxmlformats.org/officeDocument/2006/relationships/slide" Target="slide9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8.xml"/><Relationship Id="rId11" Type="http://schemas.openxmlformats.org/officeDocument/2006/relationships/slide" Target="slide93.xml"/><Relationship Id="rId5" Type="http://schemas.openxmlformats.org/officeDocument/2006/relationships/slide" Target="slide87.xml"/><Relationship Id="rId15" Type="http://schemas.openxmlformats.org/officeDocument/2006/relationships/slide" Target="slide97.xml"/><Relationship Id="rId10" Type="http://schemas.openxmlformats.org/officeDocument/2006/relationships/slide" Target="slide92.xml"/><Relationship Id="rId4" Type="http://schemas.openxmlformats.org/officeDocument/2006/relationships/slide" Target="slide86.xml"/><Relationship Id="rId9" Type="http://schemas.openxmlformats.org/officeDocument/2006/relationships/slide" Target="slide91.xml"/><Relationship Id="rId14" Type="http://schemas.openxmlformats.org/officeDocument/2006/relationships/slide" Target="slide9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slide" Target="slide106.xml"/><Relationship Id="rId13" Type="http://schemas.openxmlformats.org/officeDocument/2006/relationships/slide" Target="slide111.xml"/><Relationship Id="rId3" Type="http://schemas.openxmlformats.org/officeDocument/2006/relationships/slide" Target="slide101.xml"/><Relationship Id="rId7" Type="http://schemas.openxmlformats.org/officeDocument/2006/relationships/slide" Target="slide105.xml"/><Relationship Id="rId12" Type="http://schemas.openxmlformats.org/officeDocument/2006/relationships/slide" Target="slide110.xml"/><Relationship Id="rId17" Type="http://schemas.openxmlformats.org/officeDocument/2006/relationships/slide" Target="slide2.xml"/><Relationship Id="rId2" Type="http://schemas.openxmlformats.org/officeDocument/2006/relationships/slide" Target="slide100.xml"/><Relationship Id="rId16" Type="http://schemas.openxmlformats.org/officeDocument/2006/relationships/slide" Target="slide1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4.xml"/><Relationship Id="rId11" Type="http://schemas.openxmlformats.org/officeDocument/2006/relationships/slide" Target="slide109.xml"/><Relationship Id="rId5" Type="http://schemas.openxmlformats.org/officeDocument/2006/relationships/slide" Target="slide103.xml"/><Relationship Id="rId15" Type="http://schemas.openxmlformats.org/officeDocument/2006/relationships/slide" Target="slide113.xml"/><Relationship Id="rId10" Type="http://schemas.openxmlformats.org/officeDocument/2006/relationships/slide" Target="slide108.xml"/><Relationship Id="rId4" Type="http://schemas.openxmlformats.org/officeDocument/2006/relationships/slide" Target="slide102.xml"/><Relationship Id="rId9" Type="http://schemas.openxmlformats.org/officeDocument/2006/relationships/slide" Target="slide107.xml"/><Relationship Id="rId14" Type="http://schemas.openxmlformats.org/officeDocument/2006/relationships/slide" Target="slide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4-конечная звезда 12"/>
          <p:cNvSpPr/>
          <p:nvPr/>
        </p:nvSpPr>
        <p:spPr>
          <a:xfrm>
            <a:off x="143508" y="192507"/>
            <a:ext cx="1368152" cy="1296144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8460432" y="4841776"/>
            <a:ext cx="576064" cy="648072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827584" y="5373216"/>
            <a:ext cx="936104" cy="1080120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7956785" y="2996952"/>
            <a:ext cx="504056" cy="720080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7632340" y="5775142"/>
            <a:ext cx="936104" cy="1080120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>
            <a:off x="5796136" y="5368"/>
            <a:ext cx="864096" cy="1008112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>
            <a:off x="215516" y="2564904"/>
            <a:ext cx="1296144" cy="1224136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>
            <a:off x="4427984" y="5489848"/>
            <a:ext cx="1008112" cy="1368152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4-конечная звезда 20"/>
          <p:cNvSpPr/>
          <p:nvPr/>
        </p:nvSpPr>
        <p:spPr>
          <a:xfrm>
            <a:off x="8123850" y="829697"/>
            <a:ext cx="720080" cy="1008112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4-конечная звезда 22"/>
          <p:cNvSpPr/>
          <p:nvPr/>
        </p:nvSpPr>
        <p:spPr>
          <a:xfrm>
            <a:off x="2627784" y="315496"/>
            <a:ext cx="504056" cy="720080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4-конечная звезда 23"/>
          <p:cNvSpPr/>
          <p:nvPr/>
        </p:nvSpPr>
        <p:spPr>
          <a:xfrm>
            <a:off x="4427984" y="37609"/>
            <a:ext cx="504056" cy="720080"/>
          </a:xfrm>
          <a:prstGeom prst="star4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88650"/>
            <a:ext cx="7992887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БРЭЙН-РИНГ</a:t>
            </a:r>
            <a:endParaRPr lang="ru-RU" sz="13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93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2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2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3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7" dur="1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8" dur="1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2" dur="1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1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7" dur="1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8" dur="1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50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2" dur="1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3" dur="1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7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8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42" dur="1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43" dur="1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47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48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5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52" dur="15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53" dur="15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5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15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57" dur="15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58" dur="15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5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7.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316416" y="6273176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174167"/>
            <a:ext cx="84237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Жители какой страны при своем  несогласии  кивком головы говорят: «Нет»? </a:t>
            </a:r>
          </a:p>
        </p:txBody>
      </p:sp>
      <p:pic>
        <p:nvPicPr>
          <p:cNvPr id="8" name="Рисунок 7" descr="http://img-2007-08.photosight.ru/15/224957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1483" y="4004617"/>
            <a:ext cx="3618706" cy="2190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46604" y="3356992"/>
            <a:ext cx="5269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народы  Болгарии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1712820" y="2708921"/>
            <a:ext cx="6336704" cy="3934790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7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1680" y="3976752"/>
            <a:ext cx="52565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о золотом петушке, золотой петушок.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162170"/>
            <a:ext cx="84958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Один из персонажей сказок </a:t>
            </a:r>
            <a:r>
              <a:rPr lang="ru-RU" sz="3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А.С.Пушкина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служил прообразом современного радара. Назовите сказку и этот персонаж.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1.</a:t>
            </a:r>
          </a:p>
        </p:txBody>
      </p:sp>
      <p:sp>
        <p:nvSpPr>
          <p:cNvPr id="13" name="12-конечная звезда 12"/>
          <p:cNvSpPr/>
          <p:nvPr/>
        </p:nvSpPr>
        <p:spPr>
          <a:xfrm>
            <a:off x="971600" y="3438540"/>
            <a:ext cx="6216475" cy="2990856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3111611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03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59" y="1265400"/>
            <a:ext cx="86845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/>
                <a:ea typeface="Calibri"/>
              </a:rPr>
              <a:t>Впервые в России это физическое устройство было установлено в Петербурге на шпиле Петропавловского собора. Назовите это устройство.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5165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2.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4551220"/>
            <a:ext cx="4248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молниеотвод</a:t>
            </a:r>
          </a:p>
        </p:txBody>
      </p:sp>
      <p:sp>
        <p:nvSpPr>
          <p:cNvPr id="11" name="12-конечная звезда 10"/>
          <p:cNvSpPr/>
          <p:nvPr/>
        </p:nvSpPr>
        <p:spPr>
          <a:xfrm>
            <a:off x="1228771" y="3575674"/>
            <a:ext cx="4886257" cy="3282326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3" name="Управляющая кнопка: возврат 12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34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198340"/>
            <a:ext cx="85600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текст первой радиопередачи, которая была осуществлена Александром Степановичем  Поповым при демонстрации действия первого радиоприемника.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6555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3.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49304" y="4941168"/>
            <a:ext cx="4142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Генрих Герц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949304" y="4349132"/>
            <a:ext cx="3896491" cy="2075049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2555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  <p:sp>
        <p:nvSpPr>
          <p:cNvPr id="12" name="Управляющая кнопка: возврат 11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57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40680" y="4490404"/>
            <a:ext cx="5987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теории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Демокрита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вещества состоят из мельчайших частиц. Частицы золота оставались на губах людей, целующих руку статуи, и за много лет рука статуи похудела.</a:t>
            </a:r>
            <a:endParaRPr lang="ru-RU" sz="1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3360" y="735982"/>
            <a:ext cx="86716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Рука золотой статуи в древнегреческом храме, которую целовали прихожане, за десятки лет заметно похудела. Священники в панике: кто – то украл золото, но кто? Или чудо, знамение? Объясните, что же произошло.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0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4.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1493765" y="3887343"/>
            <a:ext cx="7253559" cy="3433130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58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918" y="791584"/>
            <a:ext cx="82047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линии Петербург – Москва каждую зиму пропадает бесследно несколько сотен метров дорогой телефонной и телеграфной проволоки, и никто этим не обеспокоен, т.к. с наступлением теплого сезона похищенное аккуратно возвращается. Назовите похитителя.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8541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5.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4610505"/>
            <a:ext cx="50405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мороз, при охлаждении промежутки между молекулами уменьшаются, длина провода укорачивается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2060730" y="4132294"/>
            <a:ext cx="6039662" cy="2947082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21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1174167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Кому из известных русских ученых принадлежат стихи:</a:t>
            </a:r>
          </a:p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Открылась бездна звезд полна.</a:t>
            </a:r>
          </a:p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Звездам нет счета, бездне дна.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6.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4311639"/>
            <a:ext cx="49998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Михаилу Васильевичу Ломоносову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2915816" y="3564388"/>
            <a:ext cx="4146254" cy="3433493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21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7.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97259" y="1700808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идет, не двигаясь с места?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02906" y="3742440"/>
            <a:ext cx="18854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483768" y="3025682"/>
            <a:ext cx="4184550" cy="2923363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6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94294" y="4426978"/>
            <a:ext cx="3189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Леонардо да Винчи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2825" y="1174167"/>
            <a:ext cx="82966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Этот великий итальянский художник был гениальным изобретателем. Он первым выдвинул идею геликоптера, т.е. вертолета. Назовите его имя.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8.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617023" y="3795964"/>
            <a:ext cx="3744416" cy="3062035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02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51" y="920648"/>
            <a:ext cx="85358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Раньше эту физическую величину измеряли моряки выкуренными трубками, в Испании похожей единицей измерения была сигара. Назовите эту физическую величину и объясните, как применялись названные единицы измерения.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16632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9.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16371" y="4539011"/>
            <a:ext cx="42289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величина – путь. Выкуренная трубка или сигара – это расстояние, которое проходит судно пока капитан выкуривает трубку.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1837549" y="3789040"/>
            <a:ext cx="5852544" cy="3916112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62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40768"/>
            <a:ext cx="90351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книге  Дж. </a:t>
            </a:r>
            <a:r>
              <a:rPr lang="ru-RU" sz="28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Толкиена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«</a:t>
            </a:r>
            <a:r>
              <a:rPr lang="ru-RU" sz="28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Хоббит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 страшный  </a:t>
            </a:r>
            <a:r>
              <a:rPr lang="ru-RU" sz="28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Голлум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загадал отважному </a:t>
            </a:r>
            <a:r>
              <a:rPr lang="ru-RU" sz="28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хоббиту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Бильбо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загадку:</a:t>
            </a:r>
          </a:p>
          <a:p>
            <a:pPr algn="ctr"/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Уничтожает все кругом: </a:t>
            </a:r>
            <a:r>
              <a:rPr lang="ru-RU" sz="28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цветы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зверей, высокий дом, - </a:t>
            </a:r>
          </a:p>
          <a:p>
            <a:pPr algn="ctr"/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Сжует железо, сталь сожрет  </a:t>
            </a:r>
            <a:r>
              <a:rPr lang="ru-RU" sz="28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скалы в порошок сотрет,</a:t>
            </a:r>
          </a:p>
          <a:p>
            <a:pPr algn="ctr"/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Мощь городов, власть королей его могущества слабей.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отгадку.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97367" y="25541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10.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71129" y="5117220"/>
            <a:ext cx="1885453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3343472" y="4581128"/>
            <a:ext cx="2740766" cy="2276872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34400" y="4276328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20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97" y="4184813"/>
            <a:ext cx="1401763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31840" y="4077072"/>
            <a:ext cx="46085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индейцы, которые использовали сок гевеи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890" y="1340768"/>
            <a:ext cx="6232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 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Какие народы стали первыми носить резиновую обувь и почему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8.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возврат 6">
            <a:hlinkClick r:id="rId5" action="ppaction://hlinksldjump" highlightClick="1"/>
          </p:cNvPr>
          <p:cNvSpPr/>
          <p:nvPr/>
        </p:nvSpPr>
        <p:spPr>
          <a:xfrm>
            <a:off x="8388424" y="6258426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643920"/>
            <a:ext cx="2047839" cy="156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12-конечная звезда 9"/>
          <p:cNvSpPr/>
          <p:nvPr/>
        </p:nvSpPr>
        <p:spPr>
          <a:xfrm>
            <a:off x="1274452" y="3214291"/>
            <a:ext cx="7113972" cy="3767181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64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55360"/>
            <a:ext cx="86474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Он жил в 4 веке до нашей эры, был воспитателем Александра Македонского, его сочинения относятся ко всем областям того времени: философии, астрономии, механике, оптике. Его учение было канонизировано церковью и господствовало в науке 1000 лет. Назовите имя этого человека – легенды.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11.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20809" y="5085184"/>
            <a:ext cx="37114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3031232" y="4131602"/>
            <a:ext cx="3701008" cy="2615050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29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63" y="1255986"/>
            <a:ext cx="8286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Профессий у него масса. Он сверлит камень, счищает ржавчину, измельчает материалы, стирает белье, измеряет глубину рек и морей, лучше рентгена просвечивает тело. И все это делает молча. Скажите, что это?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3265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12.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03848" y="5138482"/>
            <a:ext cx="33046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ультразвук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699792" y="4568594"/>
            <a:ext cx="4064326" cy="2229933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02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174167"/>
            <a:ext cx="86314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Еще древние греки знали, что существует особый минерал – камень из </a:t>
            </a:r>
            <a:r>
              <a:rPr lang="ru-RU" sz="3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Магнесии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 область в древнегреческой Фессалии). Его  свойства пытались объяснить приписыванием ему живой души. Назовите этот минерал.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13.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43176" y="5074050"/>
            <a:ext cx="33753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магнит или магнитный железняк</a:t>
            </a:r>
          </a:p>
        </p:txBody>
      </p:sp>
      <p:sp>
        <p:nvSpPr>
          <p:cNvPr id="9" name="12-конечная звезда 8"/>
          <p:cNvSpPr/>
          <p:nvPr/>
        </p:nvSpPr>
        <p:spPr>
          <a:xfrm>
            <a:off x="3043176" y="4653251"/>
            <a:ext cx="3375319" cy="2199611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0" name="Управляющая кнопка: возврат 9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38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6929" y="1124598"/>
            <a:ext cx="84023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Опыты по исследованию животного электричества были проведены врачом - итальянцем на </a:t>
            </a:r>
            <a:r>
              <a:rPr lang="ru-RU" sz="32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препариванных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лягушках  совершенно случайно и послужили поводом к созданию этого прибора. Кто этот итальянец и что было изобретено?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14.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796" y="4574859"/>
            <a:ext cx="47820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Луиджи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Гальвани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гальванический элемент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190237" y="4108815"/>
            <a:ext cx="5081195" cy="2686414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5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110365"/>
            <a:ext cx="80089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Братья  Жозеф и </a:t>
            </a:r>
            <a:r>
              <a:rPr lang="ru-RU" sz="32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Этьен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Монгольфье во Франции летом 1783г. соорудили воздушный шар и, надув его теплым воздухом, отправили шар в полет. Ради безопасности людей на шаре не было. А кто был первыми пассажирами в том полете?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r>
              <a:rPr lang="ru-RU" sz="54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15.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84649" y="5249965"/>
            <a:ext cx="33123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баран и петух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3405180" y="4868550"/>
            <a:ext cx="3071306" cy="2086268"/>
          </a:xfrm>
          <a:prstGeom prst="star12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52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rgbClr val="00206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412272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66FF">
                            <a:tint val="66000"/>
                            <a:satMod val="160000"/>
                          </a:srgbClr>
                        </a:gs>
                        <a:gs pos="50000">
                          <a:srgbClr val="6666FF">
                            <a:tint val="44500"/>
                            <a:satMod val="160000"/>
                          </a:srgbClr>
                        </a:gs>
                        <a:gs pos="100000">
                          <a:srgbClr val="6666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1659"/>
            <a:ext cx="9144000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endParaRPr lang="ru-RU" sz="8800" b="1" dirty="0">
              <a:ln w="11430">
                <a:solidFill>
                  <a:srgbClr val="00B0F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rgbClr val="6666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F0"/>
                </a:solidFill>
              </a:ln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88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8782" y="1178126"/>
            <a:ext cx="8247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dirty="0"/>
              <a:t>Name the member of the English royal family who lived more than 100 years old</a:t>
            </a:r>
            <a:endParaRPr lang="ru-RU" sz="3600" b="1" dirty="0">
              <a:ln w="11430">
                <a:solidFill>
                  <a:srgbClr val="00B0F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6632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1.</a:t>
            </a:r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3111611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66789"/>
            <a:ext cx="3381910" cy="2717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9632" y="4797152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Queen Mother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12-конечная звезда 12"/>
          <p:cNvSpPr/>
          <p:nvPr/>
        </p:nvSpPr>
        <p:spPr>
          <a:xfrm>
            <a:off x="565176" y="2444142"/>
            <a:ext cx="6354997" cy="3985254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97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60" y="1257189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Times New Roman"/>
                <a:ea typeface="Calibri"/>
              </a:rPr>
              <a:t>Which </a:t>
            </a:r>
            <a:r>
              <a:rPr lang="en-US" sz="3600" dirty="0">
                <a:latin typeface="Times New Roman"/>
                <a:ea typeface="Calibri"/>
              </a:rPr>
              <a:t>month of the year is the shortest?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6660" y="250837"/>
            <a:ext cx="891848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2.</a:t>
            </a: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327852" y="6215082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575674"/>
            <a:ext cx="3400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>
            <a:off x="1003900" y="2748942"/>
            <a:ext cx="4055491" cy="2837788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80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69400" y="1214211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Who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is living here?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50837"/>
            <a:ext cx="8856984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464992" y="6273325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69400" y="4856440"/>
            <a:ext cx="3494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British Prime Minister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3198828" y="4538352"/>
            <a:ext cx="3836048" cy="2163601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48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3" y="548680"/>
            <a:ext cx="4650401" cy="4907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5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91879" y="4094388"/>
            <a:ext cx="3960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Baseball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443278"/>
            <a:ext cx="8244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sport is very popular in the USA?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795" y="250837"/>
            <a:ext cx="8814348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4.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51699" y="6215082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237815"/>
            <a:ext cx="3325876" cy="2732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12-конечная звезда 9"/>
          <p:cNvSpPr/>
          <p:nvPr/>
        </p:nvSpPr>
        <p:spPr>
          <a:xfrm>
            <a:off x="2771800" y="3513014"/>
            <a:ext cx="5112568" cy="3433130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05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285860"/>
            <a:ext cx="8535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Житель страны утренней свежести…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9.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92984" y="6192874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18868" y="4018457"/>
            <a:ext cx="20808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кореец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26930"/>
            <a:ext cx="2463092" cy="333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12-конечная звезда 6"/>
          <p:cNvSpPr/>
          <p:nvPr/>
        </p:nvSpPr>
        <p:spPr>
          <a:xfrm>
            <a:off x="785786" y="2124867"/>
            <a:ext cx="7188567" cy="4618175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6" y="1174167"/>
            <a:ext cx="8204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is the most important Canadian symbol?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795" y="250837"/>
            <a:ext cx="8814348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47862" y="6215082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4005064"/>
            <a:ext cx="40831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maple leaf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04883"/>
            <a:ext cx="3009749" cy="3009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12-конечная звезда 7"/>
          <p:cNvSpPr/>
          <p:nvPr/>
        </p:nvSpPr>
        <p:spPr>
          <a:xfrm>
            <a:off x="2254830" y="3222352"/>
            <a:ext cx="5557529" cy="4192280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35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7259" y="1174167"/>
            <a:ext cx="64170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Sleeping Beauty’s Castle situated?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317" y="250837"/>
            <a:ext cx="894668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6.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20975" y="6215082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44707" y="5336773"/>
            <a:ext cx="34948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Disneyland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7" y="49504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592" y="2749789"/>
            <a:ext cx="4284736" cy="3716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12-конечная звезда 7"/>
          <p:cNvSpPr/>
          <p:nvPr/>
        </p:nvSpPr>
        <p:spPr>
          <a:xfrm>
            <a:off x="1763688" y="2185587"/>
            <a:ext cx="6408712" cy="4584791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95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085" y="4073057"/>
            <a:ext cx="2278905" cy="1886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0795" y="250837"/>
            <a:ext cx="8667125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7.</a:t>
            </a:r>
          </a:p>
        </p:txBody>
      </p:sp>
      <p:sp>
        <p:nvSpPr>
          <p:cNvPr id="6" name="Управляющая кнопка: возврат 5">
            <a:hlinkClick r:id="rId5" action="ppaction://hlinksldjump" highlightClick="1"/>
          </p:cNvPr>
          <p:cNvSpPr/>
          <p:nvPr/>
        </p:nvSpPr>
        <p:spPr>
          <a:xfrm>
            <a:off x="8316416" y="6273176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0795" y="1299416"/>
            <a:ext cx="80956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Clean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but not water, white but not snow,</a:t>
            </a:r>
          </a:p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Sweet but not honey.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90913" y="3717032"/>
            <a:ext cx="14510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468404" y="3255146"/>
            <a:ext cx="4335843" cy="3446658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0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30200" y="5673651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fish, floor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813" y="1340767"/>
            <a:ext cx="392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Guess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the rebuses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50837"/>
            <a:ext cx="878041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8.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88424" y="6258426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3091846" y="5005540"/>
            <a:ext cx="2955748" cy="1852460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882" y="1869993"/>
            <a:ext cx="5863675" cy="3084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1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927" y="2478422"/>
            <a:ext cx="5170807" cy="3025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285860"/>
            <a:ext cx="7452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is Baker Street famous for?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795" y="250837"/>
            <a:ext cx="874369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9.</a:t>
            </a:r>
          </a:p>
        </p:txBody>
      </p:sp>
      <p:sp>
        <p:nvSpPr>
          <p:cNvPr id="5" name="Управляющая кнопка: возврат 4">
            <a:hlinkClick r:id="rId5" action="ppaction://hlinksldjump" highlightClick="1"/>
          </p:cNvPr>
          <p:cNvSpPr/>
          <p:nvPr/>
        </p:nvSpPr>
        <p:spPr>
          <a:xfrm>
            <a:off x="8392984" y="6192874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5254290"/>
            <a:ext cx="4824536" cy="1588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Sherlock Holmes museum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827584" y="1776438"/>
            <a:ext cx="8316416" cy="5829025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98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340768"/>
            <a:ext cx="39911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Name </a:t>
            </a:r>
            <a:r>
              <a:rPr lang="en-US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the place and the country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55416"/>
            <a:ext cx="903514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10.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15830" y="6228929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72511" y="3053742"/>
            <a:ext cx="3545060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Grand Canyon, America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2" t="9328" r="24098" b="19572"/>
          <a:stretch/>
        </p:blipFill>
        <p:spPr bwMode="auto">
          <a:xfrm>
            <a:off x="4517571" y="1178746"/>
            <a:ext cx="3798259" cy="4948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12-конечная звезда 9"/>
          <p:cNvSpPr/>
          <p:nvPr/>
        </p:nvSpPr>
        <p:spPr>
          <a:xfrm>
            <a:off x="687293" y="2289037"/>
            <a:ext cx="4115496" cy="2754359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36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488" y="1191416"/>
            <a:ext cx="54906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instrument is he playing, what is he wearing?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11.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61702" y="6258478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83769" y="5249965"/>
            <a:ext cx="34203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Bagpipe, kilt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483768" y="4218406"/>
            <a:ext cx="3420360" cy="2771004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9" t="12451" r="38623" b="26614"/>
          <a:stretch/>
        </p:blipFill>
        <p:spPr bwMode="auto">
          <a:xfrm>
            <a:off x="5991202" y="1102403"/>
            <a:ext cx="2429139" cy="3902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51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1129495"/>
            <a:ext cx="5582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Can you name the place?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6632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12.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18619" y="6287923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786120" y="5157192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Stonehenge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5076056" y="4338928"/>
            <a:ext cx="2952328" cy="2282858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8966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pic>
        <p:nvPicPr>
          <p:cNvPr id="11" name="Рисунок 10" descr="http://img.travel.ru/images2/2008/11/object163011/171108-0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9224" y="1772816"/>
            <a:ext cx="4760848" cy="3024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233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9216" y="1454060"/>
            <a:ext cx="72061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Which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of the US President was a Hollywood actor?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50837"/>
            <a:ext cx="925252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280757" y="6228930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5862117"/>
            <a:ext cx="43076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Ronald Reagan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203" y="3253043"/>
            <a:ext cx="2252861" cy="272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12-конечная звезда 8"/>
          <p:cNvSpPr/>
          <p:nvPr/>
        </p:nvSpPr>
        <p:spPr>
          <a:xfrm>
            <a:off x="1613252" y="2611113"/>
            <a:ext cx="5760640" cy="5026093"/>
          </a:xfrm>
          <a:prstGeom prst="star12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43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745" y="3573016"/>
            <a:ext cx="2366454" cy="185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0665" y="1672063"/>
            <a:ext cx="6829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is traditional English food?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14.</a:t>
            </a:r>
          </a:p>
        </p:txBody>
      </p:sp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8337407" y="6215082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27784" y="5205241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 and chips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1992723" y="2748942"/>
            <a:ext cx="5171565" cy="4023347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25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142984"/>
            <a:ext cx="77867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какой стране находится полюс холода?  Что это за город?</a:t>
            </a:r>
          </a:p>
          <a:p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10.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15830" y="6228929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36912"/>
            <a:ext cx="4028531" cy="3439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41903" y="2554488"/>
            <a:ext cx="3604833" cy="38749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Оймякон, </a:t>
            </a:r>
            <a:endParaRPr lang="ru-RU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606426" y="2212135"/>
            <a:ext cx="7675786" cy="4541436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12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362509"/>
            <a:ext cx="8104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does «The Big Apple» mean?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Английский язык</a:t>
            </a:r>
            <a:r>
              <a:rPr lang="ru-RU" sz="5400" b="1" dirty="0" smtClean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61572" y="6275934"/>
            <a:ext cx="571504" cy="428628"/>
          </a:xfrm>
          <a:prstGeom prst="actionButtonReturn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5350797"/>
            <a:ext cx="37532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nickname for New York City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96449" y="2943676"/>
            <a:ext cx="2935957" cy="2557432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1922192" y="2070394"/>
            <a:ext cx="5746152" cy="4959005"/>
          </a:xfrm>
          <a:prstGeom prst="star12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F0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52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rgbClr val="FF66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735351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1659"/>
            <a:ext cx="9144000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Русский язык</a:t>
            </a:r>
            <a:endParaRPr lang="ru-RU" sz="8800" b="1" dirty="0">
              <a:ln w="11430">
                <a:solidFill>
                  <a:srgbClr val="FF66FF"/>
                </a:solidFill>
              </a:ln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F0"/>
                </a:solidFill>
              </a:ln>
              <a:solidFill>
                <a:srgbClr val="FF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32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8782" y="1178126"/>
            <a:ext cx="8247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/>
              <a:t>В </a:t>
            </a:r>
            <a:r>
              <a:rPr lang="ru-RU" sz="3600" b="1" dirty="0"/>
              <a:t>каких словах по сто согласных? </a:t>
            </a:r>
            <a:endParaRPr lang="en-US" sz="3600" b="1" dirty="0" smtClean="0"/>
          </a:p>
          <a:p>
            <a:pPr lvl="0" algn="ctr"/>
            <a:r>
              <a:rPr lang="ru-RU" sz="3600" b="1" dirty="0" smtClean="0"/>
              <a:t>(</a:t>
            </a:r>
            <a:r>
              <a:rPr lang="ru-RU" sz="3600" b="1" dirty="0"/>
              <a:t>три примера)</a:t>
            </a:r>
            <a:endParaRPr lang="ru-RU" sz="3600" b="1" dirty="0">
              <a:ln w="11430">
                <a:solidFill>
                  <a:srgbClr val="00B0F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6632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Русский язык.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1.</a:t>
            </a:r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3111611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79712" y="3872573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стол, стон, стог, стоп</a:t>
            </a:r>
          </a:p>
        </p:txBody>
      </p:sp>
      <p:sp>
        <p:nvSpPr>
          <p:cNvPr id="13" name="12-конечная звезда 12"/>
          <p:cNvSpPr/>
          <p:nvPr/>
        </p:nvSpPr>
        <p:spPr>
          <a:xfrm>
            <a:off x="1806326" y="2998921"/>
            <a:ext cx="3659140" cy="3415308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7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60" y="1257189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/>
                <a:ea typeface="Calibri"/>
              </a:rPr>
              <a:t>Какой </a:t>
            </a:r>
            <a:r>
              <a:rPr lang="ru-RU" sz="3600" dirty="0">
                <a:latin typeface="Times New Roman"/>
                <a:ea typeface="Calibri"/>
              </a:rPr>
              <a:t>алфавит состоит всего </a:t>
            </a:r>
            <a:endParaRPr lang="en-US" sz="3600" dirty="0" smtClean="0">
              <a:latin typeface="Times New Roman"/>
              <a:ea typeface="Calibri"/>
            </a:endParaRPr>
          </a:p>
          <a:p>
            <a:pPr algn="ctr"/>
            <a:r>
              <a:rPr lang="ru-RU" sz="3600" dirty="0" smtClean="0">
                <a:latin typeface="Times New Roman"/>
                <a:ea typeface="Calibri"/>
              </a:rPr>
              <a:t>из </a:t>
            </a:r>
            <a:r>
              <a:rPr lang="ru-RU" sz="3600" dirty="0">
                <a:latin typeface="Times New Roman"/>
                <a:ea typeface="Calibri"/>
              </a:rPr>
              <a:t>шести букв?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6660" y="250837"/>
            <a:ext cx="891848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2.</a:t>
            </a: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327852" y="6215082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575674"/>
            <a:ext cx="3400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азбука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>
            <a:off x="1003900" y="2748942"/>
            <a:ext cx="4055491" cy="2837788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73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555668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превратить высокую траву, растущую по берегам водоёмов, в маленького грызуна?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50837"/>
            <a:ext cx="8856984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464992" y="6273325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71134" y="4579442"/>
            <a:ext cx="408292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ка-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(поменять местами слоги)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843808" y="3612434"/>
            <a:ext cx="4968552" cy="2674364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48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5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91879" y="4094388"/>
            <a:ext cx="3960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- но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443278"/>
            <a:ext cx="86228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местоимение превратится в союз, если прочесть его справа налево?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0795" y="250837"/>
            <a:ext cx="8814348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4.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51699" y="6215082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66FF"/>
                </a:solidFill>
              </a:ln>
              <a:solidFill>
                <a:srgbClr val="FF99FF"/>
              </a:solidFill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0" name="12-конечная звезда 9"/>
          <p:cNvSpPr/>
          <p:nvPr/>
        </p:nvSpPr>
        <p:spPr>
          <a:xfrm>
            <a:off x="3851920" y="3301437"/>
            <a:ext cx="3008004" cy="2785058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3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174167"/>
            <a:ext cx="85095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Иногда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его вешают, задирают, везде суют, а иногда с ним остаются. Что это?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0795" y="250837"/>
            <a:ext cx="8814348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47862" y="6215082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469800" y="4005064"/>
            <a:ext cx="11192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3035242" y="3053742"/>
            <a:ext cx="3185453" cy="2854670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37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7259" y="1174167"/>
            <a:ext cx="64170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отличаются значения слов приуменьшить и преуменьшить?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317" y="250837"/>
            <a:ext cx="894668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6.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20975" y="6215082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27783" y="3405604"/>
            <a:ext cx="46805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Приуменьшить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немного уменьшить (приставка при- имеет значение неполного действия). Преуменьшить - очень уменьшить (пре-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7" y="49504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1763687" y="2452036"/>
            <a:ext cx="6408712" cy="4584791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29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0795" y="250837"/>
            <a:ext cx="8667125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7.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316416" y="6273176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704" y="948640"/>
            <a:ext cx="809562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Слово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среда имеет два значения: "день недели" и "то, что находится вокруг, окружение". В каком падеже и в чём именно проявляется различие этих двух значений? </a:t>
            </a:r>
            <a:endParaRPr lang="en-US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365104"/>
            <a:ext cx="4968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винительном падеже ударение падает на разные слоги, например: состояться в среду - поместить в щелочную среду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1974289" y="3765159"/>
            <a:ext cx="6419558" cy="3446658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71800" y="3211438"/>
            <a:ext cx="46085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притяжательные и относительные, в зависимости от контекста: 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чей?) заячий хвост - (какой?) заячий тулуп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813" y="1340767"/>
            <a:ext cx="7595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Определите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разряд прилагательного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заячий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50837"/>
            <a:ext cx="878041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8.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88424" y="6258426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2005242" y="2595833"/>
            <a:ext cx="6141628" cy="4848344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6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934" y="2289381"/>
            <a:ext cx="4183411" cy="4183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3522" y="1355360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какие ворота нельзя забить гол?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11.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Управляющая кнопка: возврат 4">
            <a:hlinkClick r:id="rId5" action="ppaction://hlinksldjump" highlightClick="1"/>
          </p:cNvPr>
          <p:cNvSpPr/>
          <p:nvPr/>
        </p:nvSpPr>
        <p:spPr>
          <a:xfrm>
            <a:off x="8361702" y="6258478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28376" y="4725144"/>
            <a:ext cx="4752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Карские Ворота – это пролив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500034" y="2226424"/>
            <a:ext cx="8101500" cy="4628566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8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144823"/>
            <a:ext cx="7452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такое звательный падеж?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0795" y="250837"/>
            <a:ext cx="874369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9.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92984" y="6192874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2852936"/>
            <a:ext cx="51845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звательный падеж в древности использовался для обращений: князь -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княже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отец - отче и т.п. Мы до сих пор используем форму звательного падежа, причём даже в разговорной речи, например: Боже мой! Господи!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1199400" y="1609025"/>
            <a:ext cx="7193584" cy="5829025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0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340768"/>
            <a:ext cx="75195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Какое 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местоимение женского рода превратилось в существительное - спортивный термин?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55416"/>
            <a:ext cx="903514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10.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15830" y="6228929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4081490"/>
            <a:ext cx="3545060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ничья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0" name="12-конечная звезда 9"/>
          <p:cNvSpPr/>
          <p:nvPr/>
        </p:nvSpPr>
        <p:spPr>
          <a:xfrm>
            <a:off x="3134654" y="3294663"/>
            <a:ext cx="4115496" cy="2754359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40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488" y="1191416"/>
            <a:ext cx="8010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Образуйте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совершенный вид от глаголов говорить, ловить, брать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11.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61702" y="6258478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4032246"/>
            <a:ext cx="48965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сказать, поймать, взять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2384760" y="3084065"/>
            <a:ext cx="5427600" cy="2771004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98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412776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 глагола, которые не употребляются без -</a:t>
            </a:r>
            <a:r>
              <a:rPr lang="ru-RU" sz="3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ся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6632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12.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18619" y="6287923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31840" y="3537786"/>
            <a:ext cx="3672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смеяться, бояться, гордиться, стараться и т.п.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2411760" y="2995574"/>
            <a:ext cx="5112568" cy="3862426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8966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1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6801" y="0"/>
            <a:ext cx="925252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280757" y="6228930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21607" y="3737425"/>
            <a:ext cx="564673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не понял лексического значения причастия необходимы, поэтому неправильно его употребил: хотел сказать "невозможно оглядеть и обойти", а получилось "необозримы и очень нужны"</a:t>
            </a: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1" y="4746208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12-конечная звезда 8"/>
          <p:cNvSpPr/>
          <p:nvPr/>
        </p:nvSpPr>
        <p:spPr>
          <a:xfrm>
            <a:off x="1165763" y="2716470"/>
            <a:ext cx="7353281" cy="5026093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5474" y="923330"/>
            <a:ext cx="80252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Один ученик в сочинении написал: "Необозримы и необходимы просторы нашей страны". В чём заключалась его ошибка? Что он имел в виду на самом деле?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75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672063"/>
            <a:ext cx="81166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слове лёгкий буква г произносится как х. Вспомните ещё 2 слова, имеющих такую же особенность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14.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337407" y="6215082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79812" y="4896022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бог, мягкий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879812" y="3966129"/>
            <a:ext cx="3456384" cy="2567672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6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362509"/>
            <a:ext cx="81044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Отгадайте </a:t>
            </a:r>
            <a:r>
              <a:rPr lang="ru-RU" sz="4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загадку в стихах: 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буквой о я круг приятелей, 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буквой а - мероприятие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ский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</a:t>
            </a:r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61572" y="6275934"/>
            <a:ext cx="571504" cy="428628"/>
          </a:xfrm>
          <a:prstGeom prst="actionButtonReturn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67017" y="4656713"/>
            <a:ext cx="37532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- кампания</a:t>
            </a: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2791393" y="3761240"/>
            <a:ext cx="4104456" cy="3114383"/>
          </a:xfrm>
          <a:prstGeom prst="star12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F0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8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rgbClr val="A5002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542713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2F57">
                            <a:tint val="66000"/>
                            <a:satMod val="160000"/>
                          </a:srgbClr>
                        </a:gs>
                        <a:gs pos="50000">
                          <a:srgbClr val="FF2F57">
                            <a:tint val="44500"/>
                            <a:satMod val="160000"/>
                          </a:srgbClr>
                        </a:gs>
                        <a:gs pos="100000">
                          <a:srgbClr val="FF2F5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1659"/>
            <a:ext cx="9144000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</a:t>
            </a:r>
            <a:endParaRPr lang="ru-RU" sz="8800" b="1" dirty="0">
              <a:ln w="11430">
                <a:solidFill>
                  <a:srgbClr val="FF66FF"/>
                </a:solidFill>
              </a:ln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F0"/>
                </a:solidFill>
              </a:ln>
              <a:solidFill>
                <a:srgbClr val="FF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23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8782" y="1178126"/>
            <a:ext cx="82472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герой обманул пятерых, но был обманут шестым, за что жестоко поплатился? </a:t>
            </a:r>
            <a:endParaRPr lang="ru-RU" sz="3600" b="1" dirty="0">
              <a:ln w="11430">
                <a:solidFill>
                  <a:srgbClr val="00B0F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6632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</a:t>
            </a:r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1.</a:t>
            </a:r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61" y="4643583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6243" y="4015710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12-конечная звезда 12"/>
          <p:cNvSpPr/>
          <p:nvPr/>
        </p:nvSpPr>
        <p:spPr>
          <a:xfrm>
            <a:off x="2864732" y="3111611"/>
            <a:ext cx="3414536" cy="2516085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4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60" y="1257189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/>
                <a:ea typeface="Calibri"/>
              </a:rPr>
              <a:t>Жители </a:t>
            </a:r>
            <a:r>
              <a:rPr lang="ru-RU" sz="3600" b="1" dirty="0">
                <a:latin typeface="Times New Roman"/>
                <a:ea typeface="Calibri"/>
              </a:rPr>
              <a:t>какого города обманом заставили поверить печенегов, что у них в колодцах вместо воды - кисель?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6660" y="250837"/>
            <a:ext cx="891848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2.</a:t>
            </a: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327852" y="6215082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4244193"/>
            <a:ext cx="3400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>
            <a:off x="1363940" y="3370817"/>
            <a:ext cx="4055491" cy="2837788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7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643050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какой стране, по мнению героя чеховской "Свадьбы", всё есть?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12.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18619" y="6287923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888" y="3355009"/>
            <a:ext cx="3599348" cy="2248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50032" y="5187675"/>
            <a:ext cx="2701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Греции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1332210" y="2662215"/>
            <a:ext cx="6336704" cy="3767181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4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555668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повести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 перед Рождеством”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50837"/>
            <a:ext cx="8856984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464992" y="6273325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71134" y="4579442"/>
            <a:ext cx="4082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Н.В.Гоголь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928318" y="3598961"/>
            <a:ext cx="4307978" cy="2674364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48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00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91879" y="4094388"/>
            <a:ext cx="39604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Митрофану, «Недоросль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Фонвизина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443278"/>
            <a:ext cx="86228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Кому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 литературных героев принадлежат следующие изречения? 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«Не хочу учиться, а хочу жениться!»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0795" y="250837"/>
            <a:ext cx="8814348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4.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51699" y="6215082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66FF"/>
                </a:solidFill>
              </a:ln>
              <a:solidFill>
                <a:srgbClr val="FF99FF"/>
              </a:solidFill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0" name="12-конечная звезда 9"/>
          <p:cNvSpPr/>
          <p:nvPr/>
        </p:nvSpPr>
        <p:spPr>
          <a:xfrm>
            <a:off x="3123966" y="3644338"/>
            <a:ext cx="4328351" cy="2999372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7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174167"/>
            <a:ext cx="85095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Каким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эпиграфом начинается повесть «Капитанская дочка» Александра Сергеевича Пушкина?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0795" y="250837"/>
            <a:ext cx="8814348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47862" y="6215082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00717" y="4005064"/>
            <a:ext cx="42573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«Береги честь </a:t>
            </a:r>
            <a:endParaRPr lang="ru-RU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смолоду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2411760" y="3268558"/>
            <a:ext cx="5256584" cy="2854670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90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9" y="1174167"/>
            <a:ext cx="72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по профессии 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Антуан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 Сент-Экзюпери?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317" y="250837"/>
            <a:ext cx="894668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6.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20975" y="6215082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47733" y="3789040"/>
            <a:ext cx="46805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военный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летчик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7" y="49504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2771800" y="2907830"/>
            <a:ext cx="4160353" cy="3085857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8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0795" y="250837"/>
            <a:ext cx="8667125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7.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316416" y="6273176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704" y="948640"/>
            <a:ext cx="80956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 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каким названием объединены эти произведения </a:t>
            </a:r>
            <a:r>
              <a:rPr lang="ru-RU" sz="32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А.С.Пушкина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?  </a:t>
            </a:r>
          </a:p>
          <a:p>
            <a:pPr marL="530225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•	«Выстрел»</a:t>
            </a:r>
          </a:p>
          <a:p>
            <a:pPr marL="530225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•	«Метель»</a:t>
            </a:r>
          </a:p>
          <a:p>
            <a:pPr marL="530225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•	«Гробовщик»</a:t>
            </a:r>
          </a:p>
          <a:p>
            <a:pPr marL="530225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•	«Станционный смотритель»</a:t>
            </a:r>
          </a:p>
          <a:p>
            <a:pPr marL="530225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•	«Барышня-крестьянка»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5097048"/>
            <a:ext cx="4968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«Повести Белкина»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483768" y="4357374"/>
            <a:ext cx="5544616" cy="2344430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48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71800" y="4282394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А.П.Чехов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813" y="1340767"/>
            <a:ext cx="7595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Кому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принадлежат слова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“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Краткость – сестра таланта”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50837"/>
            <a:ext cx="878041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8.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88424" y="6258426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3563888" y="3148818"/>
            <a:ext cx="3240360" cy="2851926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94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966" y="1174167"/>
            <a:ext cx="7452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пьесе Шекспира «Ромео и Джульетта» Ромео носит фамилию </a:t>
            </a:r>
            <a:r>
              <a:rPr lang="ru-RU" sz="3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Монтекки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Назовите фамилию Джульетты?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0795" y="250837"/>
            <a:ext cx="874369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9.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92984" y="6192874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5058324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Капулетти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801277" y="3861048"/>
            <a:ext cx="4420161" cy="2869675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9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340768"/>
            <a:ext cx="75195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имя и фамилию лучшего друга Пушкина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55416"/>
            <a:ext cx="903514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10.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15830" y="6228929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4081490"/>
            <a:ext cx="3545060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Пущин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0" name="12-конечная звезда 9"/>
          <p:cNvSpPr/>
          <p:nvPr/>
        </p:nvSpPr>
        <p:spPr>
          <a:xfrm>
            <a:off x="2987824" y="3141483"/>
            <a:ext cx="4115496" cy="2754359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78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488" y="1191416"/>
            <a:ext cx="8010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родоначальников славянской азбуки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11.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61702" y="6258478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4032246"/>
            <a:ext cx="48965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 и Мефодий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096726" y="3053742"/>
            <a:ext cx="5643625" cy="2771004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9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412776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автора цикла «Записки охотника»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6632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12.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18619" y="6287923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31840" y="4250335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И.С.Тургенев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411760" y="2748942"/>
            <a:ext cx="5112568" cy="3862426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8966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8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www.alexclimb.com/photos/img/16_kamch/images/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9914" y="3060433"/>
            <a:ext cx="4083893" cy="310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1142984"/>
            <a:ext cx="84296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 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Именем какого полуострова нашей страны называют дальние ряды парт в классе, аудитории?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13.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Управляющая кнопка: возврат 5">
            <a:hlinkClick r:id="rId5" action="ppaction://hlinksldjump" highlightClick="1"/>
          </p:cNvPr>
          <p:cNvSpPr/>
          <p:nvPr/>
        </p:nvSpPr>
        <p:spPr>
          <a:xfrm>
            <a:off x="8280757" y="6228930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68709" y="4149080"/>
            <a:ext cx="37263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Полуострова Камчатка - "камчатка" </a:t>
            </a:r>
          </a:p>
        </p:txBody>
      </p:sp>
      <p:sp>
        <p:nvSpPr>
          <p:cNvPr id="9" name="12-конечная звезда 8"/>
          <p:cNvSpPr/>
          <p:nvPr/>
        </p:nvSpPr>
        <p:spPr>
          <a:xfrm>
            <a:off x="1663508" y="2874439"/>
            <a:ext cx="6336704" cy="3767181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6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6801" y="0"/>
            <a:ext cx="925252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13.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280757" y="6228930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21607" y="3737425"/>
            <a:ext cx="56467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хорей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1" y="4746208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12-конечная звезда 8"/>
          <p:cNvSpPr/>
          <p:nvPr/>
        </p:nvSpPr>
        <p:spPr>
          <a:xfrm>
            <a:off x="3188791" y="2847429"/>
            <a:ext cx="3312368" cy="2788372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4480" y="1214207"/>
            <a:ext cx="80252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Двусложный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стихотворный размер с ударением  на первом слоге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176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672063"/>
            <a:ext cx="72315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имя и фамилию Максима Горького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004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14.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337407" y="6215082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43808" y="4200447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Пешков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807804" y="3410130"/>
            <a:ext cx="3456384" cy="2567672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99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362509"/>
            <a:ext cx="8104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</a:t>
            </a:r>
            <a:r>
              <a:rPr lang="ru-RU" sz="4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значит «стихийное бедствие» по литературе?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66FF"/>
                  </a:solidFill>
                </a:ln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Литература.  Вопрос 15.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61572" y="6275934"/>
            <a:ext cx="571504" cy="428628"/>
          </a:xfrm>
          <a:prstGeom prst="actionButtonReturn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66160" y="3627926"/>
            <a:ext cx="375320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задают по литературе  много выучить стихов </a:t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2615750" y="2996952"/>
            <a:ext cx="4620546" cy="3493296"/>
          </a:xfrm>
          <a:prstGeom prst="star12">
            <a:avLst/>
          </a:prstGeom>
          <a:solidFill>
            <a:srgbClr val="A50021"/>
          </a:solidFill>
          <a:ln>
            <a:solidFill>
              <a:srgbClr val="FF2F57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F0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46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rgbClr val="66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604062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1659"/>
            <a:ext cx="9144000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</a:t>
            </a:r>
            <a:endParaRPr lang="ru-RU" sz="8800" b="1" dirty="0">
              <a:ln w="11430">
                <a:solidFill>
                  <a:srgbClr val="6666FF"/>
                </a:solidFill>
              </a:ln>
              <a:solidFill>
                <a:srgbClr val="66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6666FF"/>
                </a:solidFill>
              </a:ln>
              <a:solidFill>
                <a:srgbClr val="66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85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8782" y="1178126"/>
            <a:ext cx="8247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and when composed the popular Christmas song "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Jingleу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Bells"? </a:t>
            </a:r>
            <a:endParaRPr lang="ru-RU" sz="3600" b="1" dirty="0">
              <a:ln w="11430">
                <a:solidFill>
                  <a:srgbClr val="00B0F0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6632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</a:t>
            </a:r>
            <a:r>
              <a:rPr lang="ru-RU" sz="5400" b="1" dirty="0" smtClean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«?!»  Вопрос 1.</a:t>
            </a:r>
            <a:endParaRPr lang="ru-RU" sz="5400" b="1" dirty="0">
              <a:ln w="11430">
                <a:solidFill>
                  <a:srgbClr val="6666FF"/>
                </a:solidFill>
              </a:ln>
              <a:solidFill>
                <a:srgbClr val="66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61" y="4643583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6243" y="4015710"/>
            <a:ext cx="33123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James Pierpont in 1857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12-конечная звезда 12"/>
          <p:cNvSpPr/>
          <p:nvPr/>
        </p:nvSpPr>
        <p:spPr>
          <a:xfrm>
            <a:off x="2765040" y="3698997"/>
            <a:ext cx="3414536" cy="2516085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37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60" y="1257189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/>
                <a:ea typeface="Calibri"/>
              </a:rPr>
              <a:t>What was  the largest present in history? Give the details of this present?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6660" y="250837"/>
            <a:ext cx="891848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 Вопрос 2.</a:t>
            </a: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327852" y="6215082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4244193"/>
            <a:ext cx="4392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Statue of Liberty, 225 tons, 46,5 meters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>
            <a:off x="1392126" y="3296111"/>
            <a:ext cx="4991595" cy="3347599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6666FF"/>
                </a:solidFill>
              </a:ln>
              <a:solidFill>
                <a:srgbClr val="66FFFF"/>
              </a:solidFill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0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555668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country has sent a Christmas tree to Trafalgar Square in London since 1947? and Why?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50837"/>
            <a:ext cx="8856984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 Вопрос 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464992" y="6273325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3861047"/>
            <a:ext cx="4082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Norway, Oslo as an expression of gratitude  for  the United Kingdom's help in World War II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1907703" y="3127874"/>
            <a:ext cx="5840291" cy="4020890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48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5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91879" y="4094388"/>
            <a:ext cx="39604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gatha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Christie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443278"/>
            <a:ext cx="86228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Who wrote "</a:t>
            </a:r>
            <a:r>
              <a:rPr lang="en-US" sz="3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Τhe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adventure of the Christmas Pudding"?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795" y="250837"/>
            <a:ext cx="8814348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 Вопрос 4.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51699" y="6215082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66FF"/>
                </a:solidFill>
              </a:ln>
              <a:solidFill>
                <a:srgbClr val="FF99FF"/>
              </a:solidFill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0" name="12-конечная звезда 9"/>
          <p:cNvSpPr/>
          <p:nvPr/>
        </p:nvSpPr>
        <p:spPr>
          <a:xfrm>
            <a:off x="3176427" y="2948645"/>
            <a:ext cx="4328351" cy="2999372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49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174167"/>
            <a:ext cx="85095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story did Charles Dickens write that is set at Christmas  time   in which a miserly old man called Scrooge is visited by the ghosts of Christmas?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795" y="250837"/>
            <a:ext cx="8814348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 Вопрос 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47862" y="6215082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70908" y="4495483"/>
            <a:ext cx="51297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Christmas Carol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2339752" y="3482491"/>
            <a:ext cx="5904656" cy="2854670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2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9" y="1174167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 is the title of the story which the  American writer  Tolkien addressed  to his children from Father Christmas?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317" y="250837"/>
            <a:ext cx="894668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 Вопрос 6.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20975" y="6215082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72048" y="4149080"/>
            <a:ext cx="46805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Father Christmas Letters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7" y="49504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2492027" y="3666763"/>
            <a:ext cx="5040561" cy="3085857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45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665" y="1377651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Где дождь не плачет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14.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337407" y="6215082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http://www.vokrugsveta.ru/img/bx/blog/e58/e58f295056c3c1d80465054306d3713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2996" y="2564904"/>
            <a:ext cx="466932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782995" y="4694429"/>
            <a:ext cx="47820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Сахаре, явление -  «сухой дождь»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1418559" y="2227707"/>
            <a:ext cx="7204599" cy="4630293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40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0795" y="250837"/>
            <a:ext cx="8667125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 Вопрос 7.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316416" y="6273176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0408"/>
            <a:ext cx="77217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is the name of the story  where a husband and a wife gave each other nice but useless presents?</a:t>
            </a:r>
            <a:endParaRPr lang="ru-RU" sz="32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4260634"/>
            <a:ext cx="4536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Gift of the Magi, by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O.Henry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endParaRPr lang="en-US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Дары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Волхвов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037785" y="3521750"/>
            <a:ext cx="5544616" cy="2965739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19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55776" y="3272173"/>
            <a:ext cx="46085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golden watch-chain for the man though he sold his watch and a comb for the woman though she cut her hair short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813" y="1340767"/>
            <a:ext cx="7595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gifts did they give each other  and why were they useless?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50837"/>
            <a:ext cx="878041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 Вопрос 8.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88424" y="6258426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1891511" y="2541096"/>
            <a:ext cx="5949800" cy="3725601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23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578115"/>
            <a:ext cx="7452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often falls at the North Pole but never gets hurt?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795" y="250837"/>
            <a:ext cx="874369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Вопрос 9.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92984" y="6192874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63888" y="4693966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3694067" y="3613071"/>
            <a:ext cx="2822149" cy="2869675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8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340768"/>
            <a:ext cx="75195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Which royal couple started  off the fashion for Christmas trees in the UK?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55416"/>
            <a:ext cx="9035143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 Вопрос 10.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15830" y="6228929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4125642"/>
            <a:ext cx="43371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Queen Victoria and Prince Albert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0" name="12-конечная звезда 9"/>
          <p:cNvSpPr/>
          <p:nvPr/>
        </p:nvSpPr>
        <p:spPr>
          <a:xfrm>
            <a:off x="2627784" y="3284984"/>
            <a:ext cx="5112568" cy="3228867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54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6443" y="1494031"/>
            <a:ext cx="801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form of transport does Santa use?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 Вопрос 11.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61702" y="6258478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4032246"/>
            <a:ext cx="48965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sleigh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3325954" y="3053742"/>
            <a:ext cx="2821812" cy="2771004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2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412776"/>
            <a:ext cx="65527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did Harry Potter get for Christmas  the first  year he was at Hogwarts School?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6632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Вопрос 12.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18619" y="6287923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31840" y="4250335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pairs of socks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771800" y="3151955"/>
            <a:ext cx="4392488" cy="3207775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8966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52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6801" y="0"/>
            <a:ext cx="925252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</a:t>
            </a:r>
            <a:r>
              <a:rPr lang="en-US" sz="5400" b="1" dirty="0" smtClean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280757" y="6228930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21607" y="3737425"/>
            <a:ext cx="56467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1882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1" y="4746208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12-конечная звезда 8"/>
          <p:cNvSpPr/>
          <p:nvPr/>
        </p:nvSpPr>
        <p:spPr>
          <a:xfrm>
            <a:off x="3188791" y="2867778"/>
            <a:ext cx="3312368" cy="2788372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4480" y="1214207"/>
            <a:ext cx="80252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When were electric lights first used to decorate a Christmas tree?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9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672063"/>
            <a:ext cx="72315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What do we call the night before Christmas?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004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</a:t>
            </a:r>
            <a:r>
              <a:rPr lang="en-US" sz="5400" b="1" dirty="0" smtClean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14.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337407" y="6215082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43808" y="4200447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Christmas Eve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810822" y="3270554"/>
            <a:ext cx="3849409" cy="2567672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83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362509"/>
            <a:ext cx="8104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How many presents can Santa fit in an empty sack?</a:t>
            </a:r>
            <a:endParaRPr lang="ru-RU" sz="40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50837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Сектор «?!» </a:t>
            </a:r>
            <a:r>
              <a:rPr lang="en-US" sz="5400" b="1" dirty="0" smtClean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>
                <a:ln w="11430">
                  <a:solidFill>
                    <a:srgbClr val="6666FF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61572" y="6275934"/>
            <a:ext cx="571504" cy="428628"/>
          </a:xfrm>
          <a:prstGeom prst="actionButtonReturn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66160" y="3627926"/>
            <a:ext cx="37532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one, after that it's not empty any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  <p:sp>
        <p:nvSpPr>
          <p:cNvPr id="8" name="12-конечная звезда 7"/>
          <p:cNvSpPr/>
          <p:nvPr/>
        </p:nvSpPr>
        <p:spPr>
          <a:xfrm>
            <a:off x="2532491" y="2758441"/>
            <a:ext cx="4620546" cy="3493296"/>
          </a:xfrm>
          <a:prstGeom prst="star12">
            <a:avLst/>
          </a:prstGeom>
          <a:solidFill>
            <a:srgbClr val="66FFFF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F0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11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22083"/>
            <a:ext cx="8893175" cy="719137"/>
          </a:xfrm>
        </p:spPr>
        <p:txBody>
          <a:bodyPr/>
          <a:lstStyle/>
          <a:p>
            <a:pPr marL="452438" indent="0" algn="ctr">
              <a:buFontTx/>
              <a:buNone/>
              <a:tabLst>
                <a:tab pos="265113" algn="l"/>
              </a:tabLst>
            </a:pPr>
            <a:r>
              <a:rPr lang="ru-RU" altLang="ru-RU" sz="5400" b="1" dirty="0">
                <a:solidFill>
                  <a:srgbClr val="FFFB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Награждение победителей</a:t>
            </a:r>
          </a:p>
        </p:txBody>
      </p:sp>
      <p:pic>
        <p:nvPicPr>
          <p:cNvPr id="56324" name="j021386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308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02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63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561" y="1052736"/>
            <a:ext cx="7344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Какая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река помещается в ладони, какая в бокале, какая в чернильнице, а какая в канистре?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15.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61572" y="6275934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3105835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 в ладони, Ока в бокале, Нил в чернильнице, Истра - в канистре.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301251"/>
            <a:ext cx="2277541" cy="227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12-конечная звезда 7"/>
          <p:cNvSpPr/>
          <p:nvPr/>
        </p:nvSpPr>
        <p:spPr>
          <a:xfrm>
            <a:off x="500034" y="2663151"/>
            <a:ext cx="8104414" cy="3958476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0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rgbClr val="7030A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374650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4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7551" y="11659"/>
            <a:ext cx="8032976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endParaRPr lang="ru-RU" sz="8800" b="1" dirty="0">
              <a:ln w="11430">
                <a:solidFill>
                  <a:schemeClr val="accent4">
                    <a:lumMod val="50000"/>
                  </a:schemeClr>
                </a:solidFill>
              </a:ln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72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Скругленный прямоугольник 52">
            <a:hlinkClick r:id="rId3" action="ppaction://hlinksldjump"/>
          </p:cNvPr>
          <p:cNvSpPr/>
          <p:nvPr/>
        </p:nvSpPr>
        <p:spPr>
          <a:xfrm>
            <a:off x="6948264" y="136557"/>
            <a:ext cx="1959887" cy="57606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Скругленный прямоугольник 65">
            <a:hlinkClick r:id="rId4" action="ppaction://hlinksldjump"/>
          </p:cNvPr>
          <p:cNvSpPr/>
          <p:nvPr/>
        </p:nvSpPr>
        <p:spPr>
          <a:xfrm>
            <a:off x="6979593" y="787919"/>
            <a:ext cx="1959887" cy="57606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Скругленный прямоугольник 66">
            <a:hlinkClick r:id="rId5" action="ppaction://hlinksldjump"/>
          </p:cNvPr>
          <p:cNvSpPr/>
          <p:nvPr/>
        </p:nvSpPr>
        <p:spPr>
          <a:xfrm>
            <a:off x="6995317" y="1449793"/>
            <a:ext cx="1959887" cy="5760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МХК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Скругленный прямоугольник 67">
            <a:hlinkClick r:id="rId6" action="ppaction://hlinksldjump"/>
          </p:cNvPr>
          <p:cNvSpPr/>
          <p:nvPr/>
        </p:nvSpPr>
        <p:spPr>
          <a:xfrm>
            <a:off x="6979592" y="2125330"/>
            <a:ext cx="1959887" cy="576064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Скругленный прямоугольник 68">
            <a:hlinkClick r:id="rId7" action="ppaction://hlinksldjump"/>
          </p:cNvPr>
          <p:cNvSpPr/>
          <p:nvPr/>
        </p:nvSpPr>
        <p:spPr>
          <a:xfrm>
            <a:off x="6954482" y="2766963"/>
            <a:ext cx="1959887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spc="-8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endParaRPr lang="ru-RU" sz="2800" b="1" spc="-8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Скругленный прямоугольник 69">
            <a:hlinkClick r:id="rId8" action="ppaction://hlinksldjump"/>
          </p:cNvPr>
          <p:cNvSpPr/>
          <p:nvPr/>
        </p:nvSpPr>
        <p:spPr>
          <a:xfrm>
            <a:off x="6979594" y="3448827"/>
            <a:ext cx="1959887" cy="576064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spc="-13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  <a:endParaRPr lang="ru-RU" sz="2800" b="1" spc="-13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Скругленный прямоугольник 70">
            <a:hlinkClick r:id="rId9" action="ppaction://hlinksldjump"/>
          </p:cNvPr>
          <p:cNvSpPr/>
          <p:nvPr/>
        </p:nvSpPr>
        <p:spPr>
          <a:xfrm>
            <a:off x="6979594" y="4148795"/>
            <a:ext cx="1959887" cy="576064"/>
          </a:xfrm>
          <a:prstGeom prst="roundRect">
            <a:avLst/>
          </a:prstGeom>
          <a:solidFill>
            <a:srgbClr val="FF60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Скругленный прямоугольник 71">
            <a:hlinkClick r:id="rId10" action="ppaction://hlinksldjump"/>
          </p:cNvPr>
          <p:cNvSpPr/>
          <p:nvPr/>
        </p:nvSpPr>
        <p:spPr>
          <a:xfrm>
            <a:off x="6995318" y="4787302"/>
            <a:ext cx="1959887" cy="5760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spc="-8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</a:t>
            </a:r>
          </a:p>
        </p:txBody>
      </p:sp>
      <p:sp>
        <p:nvSpPr>
          <p:cNvPr id="73" name="Скругленный прямоугольник 72">
            <a:hlinkClick r:id="rId11" action="ppaction://hlinksldjump"/>
          </p:cNvPr>
          <p:cNvSpPr/>
          <p:nvPr/>
        </p:nvSpPr>
        <p:spPr>
          <a:xfrm>
            <a:off x="6993525" y="5464064"/>
            <a:ext cx="1959887" cy="576064"/>
          </a:xfrm>
          <a:prstGeom prst="roundRect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Скругленный прямоугольник 73">
            <a:hlinkClick r:id="rId12" action="ppaction://hlinksldjump"/>
          </p:cNvPr>
          <p:cNvSpPr/>
          <p:nvPr/>
        </p:nvSpPr>
        <p:spPr>
          <a:xfrm>
            <a:off x="6995318" y="6135075"/>
            <a:ext cx="1959887" cy="576064"/>
          </a:xfrm>
          <a:prstGeom prst="roundRect">
            <a:avLst/>
          </a:prstGeom>
          <a:solidFill>
            <a:srgbClr val="A500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spc="-8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2800" b="1" spc="-8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>
            <a:hlinkClick r:id="rId13" action="ppaction://hlinksldjump"/>
          </p:cNvPr>
          <p:cNvSpPr/>
          <p:nvPr/>
        </p:nvSpPr>
        <p:spPr>
          <a:xfrm>
            <a:off x="4716016" y="6133656"/>
            <a:ext cx="2170184" cy="576064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800" b="1" spc="-13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«?!»</a:t>
            </a:r>
            <a:endParaRPr lang="ru-RU" sz="2800" b="1" spc="-13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Барабан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4"/>
          <a:stretch>
            <a:fillRect/>
          </a:stretch>
        </p:blipFill>
        <p:spPr>
          <a:xfrm>
            <a:off x="-1" y="357165"/>
            <a:ext cx="6858049" cy="514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1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23728" y="397675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Грозный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5811" y="1797811"/>
            <a:ext cx="6039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Прозвище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Ивана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IV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1.</a:t>
            </a:r>
          </a:p>
        </p:txBody>
      </p:sp>
      <p:sp>
        <p:nvSpPr>
          <p:cNvPr id="13" name="12-конечная звезда 12"/>
          <p:cNvSpPr/>
          <p:nvPr/>
        </p:nvSpPr>
        <p:spPr>
          <a:xfrm>
            <a:off x="971600" y="2852352"/>
            <a:ext cx="5168246" cy="2990856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3111611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6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60" y="1257189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/>
                <a:ea typeface="Calibri"/>
              </a:rPr>
              <a:t>Об этой своей битве Наполеон сказал: </a:t>
            </a:r>
            <a:endParaRPr lang="ru-RU" sz="3600" dirty="0" smtClean="0">
              <a:latin typeface="Times New Roman"/>
              <a:ea typeface="Calibri"/>
            </a:endParaRPr>
          </a:p>
          <a:p>
            <a:pPr algn="ctr"/>
            <a:r>
              <a:rPr lang="ru-RU" sz="3600" dirty="0" smtClean="0">
                <a:latin typeface="Times New Roman"/>
                <a:ea typeface="Calibri"/>
              </a:rPr>
              <a:t>«</a:t>
            </a:r>
            <a:r>
              <a:rPr lang="ru-RU" sz="3600" dirty="0">
                <a:latin typeface="Times New Roman"/>
                <a:ea typeface="Calibri"/>
              </a:rPr>
              <a:t>Из всех моих сражений – это самое страшное». Где и когда оно произошло?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5165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История. </a:t>
            </a:r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Вопрос 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575674"/>
            <a:ext cx="4248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Бородинское сражение, </a:t>
            </a:r>
            <a:endParaRPr lang="ru-RU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26.08.1812г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12-конечная звезда 10"/>
          <p:cNvSpPr/>
          <p:nvPr/>
        </p:nvSpPr>
        <p:spPr>
          <a:xfrm>
            <a:off x="1022234" y="2958276"/>
            <a:ext cx="4886257" cy="3543120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3" name="Управляющая кнопка: возврат 12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59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4092" y="1198340"/>
            <a:ext cx="79254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Скажите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пожелание, в котором содержится </a:t>
            </a:r>
            <a:endParaRPr lang="ru-RU" sz="36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2м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13см, 600 микрон ровно?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3.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49304" y="4490403"/>
            <a:ext cx="61877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Шесть футов под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килем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970979" y="3366818"/>
            <a:ext cx="5810245" cy="3071721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48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  <p:sp>
        <p:nvSpPr>
          <p:cNvPr id="12" name="Управляющая кнопка: возврат 11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13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77045" y="3575280"/>
            <a:ext cx="2707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турнир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6861" y="1443278"/>
            <a:ext cx="767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Состязание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рыцарей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4.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059773" y="2444142"/>
            <a:ext cx="5112568" cy="3433130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12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3916" y="1412776"/>
            <a:ext cx="77111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какое время года произошло Ледовое побоище?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5.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16857" y="3717032"/>
            <a:ext cx="2085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2915777" y="2754468"/>
            <a:ext cx="3687474" cy="2947082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78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7040" y="1497332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Какие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животные спасли Рим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6.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03196" y="3546824"/>
            <a:ext cx="13792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гуси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2519681" y="2426943"/>
            <a:ext cx="4146254" cy="3433493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89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7.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83655" y="1517227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Президент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СССР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3742440"/>
            <a:ext cx="27156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Горбачёв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339752" y="2748942"/>
            <a:ext cx="4184550" cy="2923363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0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99792" y="4180512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890" y="1340768"/>
            <a:ext cx="7433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Какую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страну в 18-19 вв. называли «владычицей морей»?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8.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375756" y="2591487"/>
            <a:ext cx="5256584" cy="3984520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36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0780" y="1412776"/>
            <a:ext cx="8535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Кто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отменил рабство в США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9.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4015692"/>
            <a:ext cx="30217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Линкольн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2581486" y="2473134"/>
            <a:ext cx="4554481" cy="3916112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25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0484" y="1340768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Первый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российский император?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7367" y="25541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10.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70887" y="3212976"/>
            <a:ext cx="1982722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Пётр 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787465" y="2750316"/>
            <a:ext cx="3852779" cy="3083221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52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436754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7551" y="11659"/>
            <a:ext cx="8032976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93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1556792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Кто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разрубил «гордиев узел»?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11.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20809" y="4078413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Македонский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641010" y="2407803"/>
            <a:ext cx="5008070" cy="4106048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53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643050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Где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изобрели арабские цифры?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3265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12.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51920" y="4693966"/>
            <a:ext cx="2523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Индии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3205717" y="3340897"/>
            <a:ext cx="3815854" cy="3375654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2577" y="1789315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Сколько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подвигов совершил Геракл?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13.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72000" y="4340023"/>
            <a:ext cx="1863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12-конечная звезда 8"/>
          <p:cNvSpPr/>
          <p:nvPr/>
        </p:nvSpPr>
        <p:spPr>
          <a:xfrm>
            <a:off x="3580225" y="3188877"/>
            <a:ext cx="3846699" cy="3207723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0" name="Управляющая кнопка: возврат 9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89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665" y="1672063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Настоящая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фамилия Сталина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14.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3848" y="4387030"/>
            <a:ext cx="47820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Джугашвили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3622122" y="2954465"/>
            <a:ext cx="3945529" cy="3573016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78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7564" y="1628800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Первый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президент России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sz="54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15.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84649" y="4326632"/>
            <a:ext cx="3312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Ельцин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2370817" y="2701337"/>
            <a:ext cx="4720038" cy="3958476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rgbClr val="FB8F8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052857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rgbClr val="FFAE9B"/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B8F8F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B8F8F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rgbClr val="FB8F8F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rgbClr val="FB8F8F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B8F8F">
                            <a:tint val="66000"/>
                            <a:satMod val="160000"/>
                          </a:srgbClr>
                        </a:gs>
                        <a:gs pos="50000">
                          <a:srgbClr val="FB8F8F">
                            <a:tint val="44500"/>
                            <a:satMod val="160000"/>
                          </a:srgbClr>
                        </a:gs>
                        <a:gs pos="100000">
                          <a:srgbClr val="FB8F8F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7551" y="11659"/>
            <a:ext cx="8032976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</a:t>
            </a:r>
            <a:endParaRPr lang="ru-RU" sz="8800" b="1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B8F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45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23728" y="397675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трость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34" y="1162170"/>
            <a:ext cx="8247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профессиональные музыканты называют древко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смычка?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1.</a:t>
            </a:r>
          </a:p>
        </p:txBody>
      </p:sp>
      <p:sp>
        <p:nvSpPr>
          <p:cNvPr id="13" name="12-конечная звезда 12"/>
          <p:cNvSpPr/>
          <p:nvPr/>
        </p:nvSpPr>
        <p:spPr>
          <a:xfrm>
            <a:off x="1115616" y="3048429"/>
            <a:ext cx="5168246" cy="2990856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3111611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9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60" y="1257189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/>
                <a:ea typeface="Calibri"/>
              </a:rPr>
              <a:t>Как называется ансамбль </a:t>
            </a:r>
            <a:endParaRPr lang="ru-RU" sz="3600" b="1" dirty="0" smtClean="0">
              <a:latin typeface="Times New Roman"/>
              <a:ea typeface="Calibri"/>
            </a:endParaRPr>
          </a:p>
          <a:p>
            <a:pPr algn="ctr"/>
            <a:r>
              <a:rPr lang="ru-RU" sz="3600" b="1" dirty="0" smtClean="0">
                <a:latin typeface="Times New Roman"/>
                <a:ea typeface="Calibri"/>
              </a:rPr>
              <a:t>из  </a:t>
            </a:r>
            <a:r>
              <a:rPr lang="ru-RU" sz="3600" b="1" dirty="0">
                <a:latin typeface="Times New Roman"/>
                <a:ea typeface="Calibri"/>
              </a:rPr>
              <a:t>пяти </a:t>
            </a:r>
            <a:r>
              <a:rPr lang="ru-RU" sz="3600" b="1" dirty="0" smtClean="0">
                <a:latin typeface="Times New Roman"/>
                <a:ea typeface="Calibri"/>
              </a:rPr>
              <a:t>музыкантов?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5165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2.</a:t>
            </a: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327852" y="6215082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575674"/>
            <a:ext cx="4248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квинтет</a:t>
            </a:r>
          </a:p>
        </p:txBody>
      </p:sp>
      <p:sp>
        <p:nvSpPr>
          <p:cNvPr id="11" name="12-конечная звезда 10"/>
          <p:cNvSpPr/>
          <p:nvPr/>
        </p:nvSpPr>
        <p:spPr>
          <a:xfrm>
            <a:off x="715165" y="2457518"/>
            <a:ext cx="4886257" cy="3543120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7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4092" y="1198340"/>
            <a:ext cx="79254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Какой русский инструмент родственный финскому кантеле?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464992" y="6273325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49304" y="4490403"/>
            <a:ext cx="335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гусли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699792" y="3335800"/>
            <a:ext cx="4732629" cy="3071721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48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3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77045" y="3575280"/>
            <a:ext cx="2707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громче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6861" y="1443277"/>
            <a:ext cx="767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означает музыкальный знак "КРЕЩЕНДО"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4.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51699" y="6215082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2671841" y="3020754"/>
            <a:ext cx="3888432" cy="2665813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28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stat16.privet.ru/lr/0d26c4569be7f18152933a130737fcd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0639" y="2924944"/>
            <a:ext cx="2878586" cy="2298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67744" y="4807749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Бабье лето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162170"/>
            <a:ext cx="8247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называют в России короткий период теплой погоды осенью?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9" name="Управляющая кнопка: возврат 8">
            <a:hlinkClick r:id="rId5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1.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12-конечная звезда 12"/>
          <p:cNvSpPr/>
          <p:nvPr/>
        </p:nvSpPr>
        <p:spPr>
          <a:xfrm>
            <a:off x="791580" y="2329116"/>
            <a:ext cx="6336704" cy="3767181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3111611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09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6" y="1174167"/>
            <a:ext cx="86985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Кто написал "Камаринскую", о которой </a:t>
            </a:r>
            <a:r>
              <a:rPr lang="ru-RU" sz="3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П.И.Чайковскй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сказал, что в ней "Заключена вся русская симфония"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47862" y="6215082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653379" y="3717032"/>
            <a:ext cx="22122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Глинка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2915778" y="2769596"/>
            <a:ext cx="3687474" cy="2947082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2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174167"/>
            <a:ext cx="8427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Какой музыкальный  инструмент является визитной карточкой шамана?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6.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20975" y="6215082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45611" y="3862969"/>
            <a:ext cx="16950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бубен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2987824" y="3053742"/>
            <a:ext cx="3672408" cy="2854966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3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7.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316416" y="6273176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497332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переводится на русский название танца «фокстрот»?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26439" y="3742440"/>
            <a:ext cx="32383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Лисий шаг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325343" y="2852936"/>
            <a:ext cx="4184550" cy="2923363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09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77189" y="3707682"/>
            <a:ext cx="46085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 для сына, занимающегося музыкой,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И.С.Бахом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8684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Кем и для кого был написан сборник пьес "Хорошо темперированный клавир"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8.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88424" y="6258426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2154040" y="2941174"/>
            <a:ext cx="5616624" cy="3984520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59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4885" y="1285860"/>
            <a:ext cx="8535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Кто автор балета «Щелкунчик»? </a:t>
            </a:r>
            <a:endParaRPr lang="ru-RU" sz="36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какой сказке написано либретто?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9.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92984" y="6192874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00042" y="3578794"/>
            <a:ext cx="4253152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 </a:t>
            </a:r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Чайковский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Гофмана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2203421" y="2663932"/>
            <a:ext cx="5464923" cy="3916112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178746"/>
            <a:ext cx="8004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автора </a:t>
            </a:r>
            <a:endParaRPr lang="ru-RU" sz="36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"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Детского альбома", кому он был посвящён?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7367" y="25541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10.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15830" y="6228929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3101539"/>
            <a:ext cx="535437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 Чайковский, </a:t>
            </a: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альбом племяннику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217198" y="2748942"/>
            <a:ext cx="5688632" cy="3606043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355360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Полёт какого насекомого положен на ноты?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11.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61702" y="6258478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20809" y="4078413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полет шмеля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2959673" y="2893116"/>
            <a:ext cx="5008070" cy="3078480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43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632981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Какой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музыкальный инструмент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прославил имя Луи </a:t>
            </a:r>
            <a:r>
              <a:rPr lang="ru-RU" sz="3600" b="1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Армстронг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?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45312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12.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18619" y="6287923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51920" y="4693966"/>
            <a:ext cx="17452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3337414" y="4042877"/>
            <a:ext cx="2774232" cy="2459360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2577" y="1548613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называется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музыкальный знак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означающий громкую игру?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280757" y="6228930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572000" y="4340023"/>
            <a:ext cx="1863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форте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12-конечная звезда 8"/>
          <p:cNvSpPr/>
          <p:nvPr/>
        </p:nvSpPr>
        <p:spPr>
          <a:xfrm>
            <a:off x="3779912" y="3206483"/>
            <a:ext cx="3846699" cy="3207723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77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665" y="1425503"/>
            <a:ext cx="7435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покровительница лирической поэзии и музыки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14.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337407" y="6215082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03849" y="4387030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Эвтерпа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991552" y="3605281"/>
            <a:ext cx="3520937" cy="2687522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95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285860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Переманивание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специалистов высокого уровня в развитые государства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называется…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2.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327852" y="6215082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255672" y="4005064"/>
            <a:ext cx="41583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«утечка умов»</a:t>
            </a:r>
          </a:p>
        </p:txBody>
      </p:sp>
      <p:sp>
        <p:nvSpPr>
          <p:cNvPr id="11" name="12-конечная звезда 10"/>
          <p:cNvSpPr/>
          <p:nvPr/>
        </p:nvSpPr>
        <p:spPr>
          <a:xfrm>
            <a:off x="804002" y="2886276"/>
            <a:ext cx="4886257" cy="3543120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09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844824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Нота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расположена между фа и ля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МХК. 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B8F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61572" y="6275934"/>
            <a:ext cx="571504" cy="428628"/>
          </a:xfrm>
          <a:prstGeom prst="actionButtonReturn">
            <a:avLst/>
          </a:prstGeom>
          <a:solidFill>
            <a:srgbClr val="FB8F8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84649" y="4326632"/>
            <a:ext cx="3312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3373263" y="3519847"/>
            <a:ext cx="2808312" cy="2348238"/>
          </a:xfrm>
          <a:prstGeom prst="star12">
            <a:avLst/>
          </a:prstGeom>
          <a:solidFill>
            <a:srgbClr val="FB8F8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1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rgbClr val="00B0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887242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7551" y="11659"/>
            <a:ext cx="8032976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endParaRPr lang="ru-RU" sz="8800" b="1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F0"/>
                </a:solidFill>
              </a:ln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45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23728" y="397675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053" y="1184663"/>
            <a:ext cx="8247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Без какого элемента невозможна фотография?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1.</a:t>
            </a:r>
          </a:p>
        </p:txBody>
      </p:sp>
      <p:sp>
        <p:nvSpPr>
          <p:cNvPr id="13" name="12-конечная звезда 12"/>
          <p:cNvSpPr/>
          <p:nvPr/>
        </p:nvSpPr>
        <p:spPr>
          <a:xfrm>
            <a:off x="1475656" y="3053742"/>
            <a:ext cx="4032448" cy="2990856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3111611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9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60" y="1257189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/>
                <a:ea typeface="Calibri"/>
              </a:rPr>
              <a:t>Название какого химического элемента слагается из названий двух животных?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5165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2.</a:t>
            </a: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327852" y="6215082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575674"/>
            <a:ext cx="3400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мышьяк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>
            <a:off x="899592" y="2748942"/>
            <a:ext cx="4055491" cy="2837788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7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198340"/>
            <a:ext cx="84576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Вскоре после оккупации фашистами Дании в Швецию бежал Нильс Бор. Самым ценным предметом его багажа была пивная бутылка,  которую он охранял как зеницу ока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было в этой бутылке?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464992" y="6273325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83384" y="5428805"/>
            <a:ext cx="3494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тяжелая вода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896192" y="4597445"/>
            <a:ext cx="3836048" cy="2163601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48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3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91879" y="4094388"/>
            <a:ext cx="39604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перевернутого равностороннего треугольника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795" y="1443278"/>
            <a:ext cx="767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средние века алхимики приписывали воде совершенство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Как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они обозначали воду?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4.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51699" y="6215082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2786619" y="3751602"/>
            <a:ext cx="5112568" cy="3433130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28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6" y="1174167"/>
            <a:ext cx="8204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качестве чего используется вода при взаимодействии алюминия с йодом?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47862" y="6215082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45299" y="3717032"/>
            <a:ext cx="36284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катализатор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2699792" y="2748942"/>
            <a:ext cx="4608512" cy="2947082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2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1174167"/>
            <a:ext cx="824603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журнале «Химия и жизнь» приводился такой опыт: в четыре стеклянных стакана насыпали одинаковое количество одного и того же чая и одновременно залили их  кипятком из четырёх разных чайников. Через некоторое время стала заметна разница в окраске. Чем отличался кипяток из чайников?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6.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20975" y="6215082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80284" y="5336773"/>
            <a:ext cx="442371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временем </a:t>
            </a:r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кипячения 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2236664" y="4712649"/>
            <a:ext cx="5510951" cy="3433493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7" y="49504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3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Химия.  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7.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316416" y="6273176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299416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Какое  вещество в быту при </a:t>
            </a:r>
            <a:r>
              <a:rPr lang="ru-RU" sz="3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взаимодествии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с водой образует карбоновую кислоту и щелочь?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76644" y="4402852"/>
            <a:ext cx="17379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мыло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771800" y="3861048"/>
            <a:ext cx="3600400" cy="2348762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09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84394" y="2996952"/>
            <a:ext cx="46085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воды высокая диэлектрическая проницаемость. Вода очень хорошо растворяет различные вещества.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890" y="1340768"/>
            <a:ext cx="7433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Почему в природе не существует  химически чистой воды?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8.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88424" y="6258426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1403648" y="2541097"/>
            <a:ext cx="6480720" cy="4121267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59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7423" y="1198340"/>
            <a:ext cx="52190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мире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есть страны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которые совсем не имеют конституции. Назовите хотя бы одну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страну.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3.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464992" y="6273325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8"/>
          <a:stretch/>
        </p:blipFill>
        <p:spPr bwMode="auto">
          <a:xfrm>
            <a:off x="0" y="1322031"/>
            <a:ext cx="3817423" cy="241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49304" y="4490403"/>
            <a:ext cx="61877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Да, есть – это  – Израиль, Ливан, Новая Зеландия, Оман и  Великобритания.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267744" y="3861047"/>
            <a:ext cx="7200800" cy="3191117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48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78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285860"/>
            <a:ext cx="8535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называется соль, которая может находиться только в растворе?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9.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92984" y="6192874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339753" y="4015692"/>
            <a:ext cx="4824536" cy="1588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кальция </a:t>
            </a:r>
            <a:r>
              <a:rPr lang="ru-RU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гидрокарбанат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012714" y="2705390"/>
            <a:ext cx="5511614" cy="3916112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4" y="1340768"/>
            <a:ext cx="80950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бы удалось выделить золото из этого раствора, то его пришлось бы по 3 килограмма на каждого жителя земли. Где же находятся такие запасы драгоценного металла?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7367" y="25541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10.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15830" y="6228929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51659" y="4131072"/>
            <a:ext cx="4896545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водах Мирового океана, однако, добывать золото из морской воды нерентабельно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1720002" y="3745546"/>
            <a:ext cx="6308381" cy="3083221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3522" y="1355360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называется  водный раствор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содержащий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0,9% хлорида натрия?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11.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61702" y="6258478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4078413"/>
            <a:ext cx="47855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физиологический раствор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2064138" y="2945742"/>
            <a:ext cx="5616624" cy="3496448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43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643050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Почему вода не горит?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3265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12.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18619" y="6287923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3309223"/>
            <a:ext cx="5544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представляет собой продукт полного сгорания водорода и поэтому гореть не может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1186334" y="2601876"/>
            <a:ext cx="7776864" cy="3723018"/>
          </a:xfrm>
          <a:prstGeom prst="star12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9216" y="1454060"/>
            <a:ext cx="72061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какой воде лучше растворяется поваренная соль - в холодной или в горячей?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280757" y="6228930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4340023"/>
            <a:ext cx="301527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одинаково</a:t>
            </a:r>
          </a:p>
        </p:txBody>
      </p:sp>
      <p:sp>
        <p:nvSpPr>
          <p:cNvPr id="9" name="12-конечная звезда 8"/>
          <p:cNvSpPr/>
          <p:nvPr/>
        </p:nvSpPr>
        <p:spPr>
          <a:xfrm>
            <a:off x="3004161" y="3226032"/>
            <a:ext cx="3846699" cy="3207723"/>
          </a:xfrm>
          <a:prstGeom prst="star12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77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665" y="1672063"/>
            <a:ext cx="6829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Какая вода становится мутной от дыхания?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14.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337407" y="6215082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03849" y="4387030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известковая вода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990617" y="3102383"/>
            <a:ext cx="3945529" cy="3573016"/>
          </a:xfrm>
          <a:prstGeom prst="star12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95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362509"/>
            <a:ext cx="81044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Индии мало водопроводов, а в водах  реки Ганг ежегодно умывается несколько миллионов человек. Однако это приводит к эпидемиям значительно реже, чем можно было ожидать. Вода реки Ганг не портится даже в открытых сосудах при 40-градусной жаре. Почему?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Химия</a:t>
            </a:r>
            <a:r>
              <a:rPr lang="ru-RU" sz="5400" b="1" dirty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Вопрос 15.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61572" y="6275934"/>
            <a:ext cx="571504" cy="428628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4326632"/>
            <a:ext cx="375320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водах Ганга содержится значительное количество серебра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2192222" y="4021832"/>
            <a:ext cx="5260098" cy="3958476"/>
          </a:xfrm>
          <a:prstGeom prst="star12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1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643304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7551" y="11659"/>
            <a:ext cx="8032976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Математика</a:t>
            </a:r>
            <a:endParaRPr lang="ru-RU" sz="8800" b="1" dirty="0">
              <a:ln w="11430">
                <a:solidFill>
                  <a:srgbClr val="00B0F0"/>
                </a:solidFill>
              </a:ln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F0"/>
                </a:solidFill>
              </a:ln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67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23728" y="3976752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184663"/>
            <a:ext cx="84068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Средний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вагон поезда – пятый. Сколько всего вагонов в составе поезда?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</a:t>
            </a:r>
            <a:r>
              <a:rPr lang="ru-RU" sz="5400" b="1" dirty="0" smtClean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Вопрос 1.</a:t>
            </a:r>
          </a:p>
        </p:txBody>
      </p:sp>
      <p:sp>
        <p:nvSpPr>
          <p:cNvPr id="13" name="12-конечная звезда 12"/>
          <p:cNvSpPr/>
          <p:nvPr/>
        </p:nvSpPr>
        <p:spPr>
          <a:xfrm>
            <a:off x="2123728" y="3501006"/>
            <a:ext cx="2931144" cy="2428837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3111611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1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60" y="1257189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/>
                <a:ea typeface="Calibri"/>
              </a:rPr>
              <a:t>Продолжите </a:t>
            </a:r>
            <a:r>
              <a:rPr lang="ru-RU" sz="3600" b="1" dirty="0">
                <a:latin typeface="Times New Roman"/>
                <a:ea typeface="Calibri"/>
              </a:rPr>
              <a:t>ряд: 5, 8, 14, 23 …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5165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2.</a:t>
            </a: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327852" y="6215082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3548" y="2636912"/>
            <a:ext cx="615668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+ 3*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8</a:t>
            </a:r>
          </a:p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+ 3*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14</a:t>
            </a:r>
          </a:p>
          <a:p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3*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23</a:t>
            </a:r>
          </a:p>
          <a:p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+ 3*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=35</a:t>
            </a:r>
          </a:p>
          <a:p>
            <a:pPr algn="ctr"/>
            <a:r>
              <a:rPr lang="en-US" sz="6600" b="1" dirty="0" smtClean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ru-RU" sz="6600" b="1" dirty="0">
              <a:solidFill>
                <a:srgbClr val="00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 rot="443195">
            <a:off x="-527831" y="1923112"/>
            <a:ext cx="7632848" cy="5184576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6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696" y="3575280"/>
            <a:ext cx="3322279" cy="2485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77045" y="3575280"/>
            <a:ext cx="2707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Латвия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795" y="1120113"/>
            <a:ext cx="8702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названии какой страны унаследовано название средневековой металлической брони – лат?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4.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возврат 6">
            <a:hlinkClick r:id="rId5" action="ppaction://hlinksldjump" highlightClick="1"/>
          </p:cNvPr>
          <p:cNvSpPr/>
          <p:nvPr/>
        </p:nvSpPr>
        <p:spPr>
          <a:xfrm>
            <a:off x="8351699" y="6215082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1562483" y="2874439"/>
            <a:ext cx="6336704" cy="3767181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9935" y="743763"/>
            <a:ext cx="769443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могиле этого великого математика был установлен памятник с изображением шара и описанного около него цилиндра. Спустя почти 200 лет по этому чертежу нашли его могилу. Кто этот математик?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9044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464992" y="6273325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932374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85879" y="4403054"/>
            <a:ext cx="609600" cy="60960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4" t="5450" r="3715"/>
          <a:stretch/>
        </p:blipFill>
        <p:spPr bwMode="auto">
          <a:xfrm>
            <a:off x="0" y="4175760"/>
            <a:ext cx="2558208" cy="296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138" y="4444994"/>
            <a:ext cx="1738142" cy="2125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21947" y="6164473"/>
            <a:ext cx="3494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Архимед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3347864" y="4175760"/>
            <a:ext cx="4793369" cy="3429704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4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89308" y="5891916"/>
            <a:ext cx="3960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косинус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795" y="1157355"/>
            <a:ext cx="820474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Привычное слово кудлатой наседки 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Поставьте на первое место,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месте втором посмотрите-ка - нота,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Важна для любого оркестра.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третьем одна одинокая буква 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Пятнадцатая в алфавите.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Один из волос на мордашке котенка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месте четвертом прочтите.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4.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51699" y="6215082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4029367" y="5603908"/>
            <a:ext cx="2880320" cy="1178215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827771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2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6" y="1174167"/>
            <a:ext cx="8204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Метод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Эратосфена, в котором простые числа «отсеиваются» от составных называется…..?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47862" y="6215082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662163" y="3717032"/>
            <a:ext cx="21947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решето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3131840" y="3074488"/>
            <a:ext cx="3528392" cy="2947082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6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659312"/>
            <a:ext cx="67338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 градуса рассматривают в лупу, увеличивающую в 4 раза. Какой величины покажется угол?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6.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20975" y="6215082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6857" y="4895334"/>
            <a:ext cx="795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3275856" y="4109013"/>
            <a:ext cx="2521504" cy="2320383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7" y="49504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2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7.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316416" y="6273176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299416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Площадь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квадрата со  стороной 100 м –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3878" y="4402852"/>
            <a:ext cx="20435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гектар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699792" y="3685845"/>
            <a:ext cx="3600400" cy="2348762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8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57615" y="4117667"/>
            <a:ext cx="2546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литр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870" y="1689497"/>
            <a:ext cx="7433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Объем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 кг воды?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8.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88424" y="6258426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/>
          <p:cNvSpPr/>
          <p:nvPr/>
        </p:nvSpPr>
        <p:spPr>
          <a:xfrm>
            <a:off x="2769431" y="3412254"/>
            <a:ext cx="3960440" cy="2369268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1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285860"/>
            <a:ext cx="87436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Ребята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пилят бревно на метровые куски. Отпиливание одного такого куска занимает 1 минуту. За сколько минут они распилят бревно длиной 5 м?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9.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92984" y="6192874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339753" y="4904418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4 минуты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534420" y="4176723"/>
            <a:ext cx="4435202" cy="2286385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0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3" y="1566979"/>
            <a:ext cx="80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называется треугольный платок?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7367" y="25541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10.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315830" y="6228929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51659" y="4131072"/>
            <a:ext cx="4896545" cy="808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косынка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3147323" y="3202207"/>
            <a:ext cx="3505215" cy="2919224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28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3522" y="1355360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Полторы рыбы стоит полтора рубля, сколько стоит 5 рыб?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11.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361702" y="6258478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4078413"/>
            <a:ext cx="47855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рублей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3112328" y="3053742"/>
            <a:ext cx="3528392" cy="2761449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01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643050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угла отпилить один угол, то, сколько углов останется?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3265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12.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18619" y="6287923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52864" y="4047635"/>
            <a:ext cx="4392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углов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469687" y="3453616"/>
            <a:ext cx="3758497" cy="2882531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82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133" y="3861048"/>
            <a:ext cx="5282286" cy="213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398" y="1174167"/>
            <a:ext cx="87129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Название какой столицы в Закавказье переводится с местного языка как «Теплый»?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5.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Управляющая кнопка: возврат 4">
            <a:hlinkClick r:id="rId5" action="ppaction://hlinksldjump" highlightClick="1"/>
          </p:cNvPr>
          <p:cNvSpPr/>
          <p:nvPr/>
        </p:nvSpPr>
        <p:spPr>
          <a:xfrm>
            <a:off x="8347862" y="6215082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73133" y="3717032"/>
            <a:ext cx="51727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Тбилиси в Грузии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937681" y="2954295"/>
            <a:ext cx="7528923" cy="3946376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39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9216" y="1454060"/>
            <a:ext cx="7206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Старая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мера веса?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13.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280757" y="6228930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4340023"/>
            <a:ext cx="301527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пуд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12-конечная звезда 8"/>
          <p:cNvSpPr/>
          <p:nvPr/>
        </p:nvSpPr>
        <p:spPr>
          <a:xfrm>
            <a:off x="3004161" y="3090104"/>
            <a:ext cx="3846699" cy="3207723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10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665" y="1672063"/>
            <a:ext cx="6829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Одна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сотая метра?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Вопрос 14.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337407" y="6215082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03849" y="4387030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см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3211305" y="3873527"/>
            <a:ext cx="3376920" cy="2555869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80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362509"/>
            <a:ext cx="74563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Переместите 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одну спичку, чтобы равенство 7-4=3-5  стало верным: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Математика.  </a:t>
            </a:r>
            <a:r>
              <a:rPr lang="ru-RU" sz="5400" b="1" dirty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Вопрос 15.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61572" y="6275934"/>
            <a:ext cx="571504" cy="428628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95395" y="4515558"/>
            <a:ext cx="37532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1-4=3-6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3167843" y="4121182"/>
            <a:ext cx="2808312" cy="2369066"/>
          </a:xfrm>
          <a:prstGeom prst="star1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00" y="2570163"/>
            <a:ext cx="6146800" cy="171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165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rgbClr val="00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038509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7551" y="11659"/>
            <a:ext cx="8032976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</a:t>
            </a:r>
            <a:endParaRPr lang="ru-RU" sz="8800" b="1" dirty="0">
              <a:ln w="11430">
                <a:solidFill>
                  <a:srgbClr val="00B050"/>
                </a:solidFill>
              </a:ln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4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4348" y="3976752"/>
            <a:ext cx="4793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5х8 = 4х10 =40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34" y="1162170"/>
            <a:ext cx="8247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кого больше ног: у пяти осьминогов или у четырёх кальмаров?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</a:t>
            </a:r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1.</a:t>
            </a:r>
          </a:p>
        </p:txBody>
      </p:sp>
      <p:sp>
        <p:nvSpPr>
          <p:cNvPr id="13" name="12-конечная звезда 12"/>
          <p:cNvSpPr/>
          <p:nvPr/>
        </p:nvSpPr>
        <p:spPr>
          <a:xfrm>
            <a:off x="527103" y="2957439"/>
            <a:ext cx="5168246" cy="2990856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3111611"/>
            <a:ext cx="1924967" cy="192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03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60" y="1257189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/>
                <a:ea typeface="Calibri"/>
              </a:rPr>
              <a:t>Какой овощ необходим для проверки принцесс на чистоту королевской крови?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5165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</a:t>
            </a:r>
            <a:r>
              <a:rPr lang="ru-RU" sz="5400" b="1" dirty="0" smtClean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</a:t>
            </a:r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4314406"/>
            <a:ext cx="4248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горох, горошина</a:t>
            </a:r>
          </a:p>
        </p:txBody>
      </p:sp>
      <p:sp>
        <p:nvSpPr>
          <p:cNvPr id="11" name="12-конечная звезда 10"/>
          <p:cNvSpPr/>
          <p:nvPr/>
        </p:nvSpPr>
        <p:spPr>
          <a:xfrm>
            <a:off x="1187624" y="3781753"/>
            <a:ext cx="4216875" cy="3068036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8" y="3575674"/>
            <a:ext cx="1951092" cy="195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3" name="Управляющая кнопка: возврат 12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34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198340"/>
            <a:ext cx="8560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«Экономическая порода» собак - это...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3.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3336241"/>
            <a:ext cx="4070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Такса, ведь такса - это ещё и установленная расценка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1825713" y="2492896"/>
            <a:ext cx="5810245" cy="3533367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489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76424" y="3556247"/>
            <a:ext cx="609600" cy="609600"/>
          </a:xfrm>
          <a:prstGeom prst="rect">
            <a:avLst/>
          </a:prstGeom>
        </p:spPr>
      </p:pic>
      <p:sp>
        <p:nvSpPr>
          <p:cNvPr id="12" name="Управляющая кнопка: возврат 11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57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77045" y="3575280"/>
            <a:ext cx="2707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кипарис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795" y="1443278"/>
            <a:ext cx="767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хвойный образец стройности человеческой фигуры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4.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483768" y="2748942"/>
            <a:ext cx="4248472" cy="3248018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FF00"/>
              </a:solidFill>
            </a:endParaRPr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17658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1174167"/>
            <a:ext cx="77111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Назовите овощ, имеющий общие корни с «капюшоном», «капиталом» и «капитаном»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5.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11760" y="3874571"/>
            <a:ext cx="49869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капуста, все эти слова произошли от латинского «капут» - голова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1911367" y="3097520"/>
            <a:ext cx="5987704" cy="3760480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5893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21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1174167"/>
            <a:ext cx="67687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 5 хвостов этих животных на острове Ява выдавали удостоверение личности, </a:t>
            </a:r>
            <a:endParaRPr lang="ru-RU" sz="36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ctr"/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25-женили. Назовите этих «полезных» зверей.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6.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34666" y="4693966"/>
            <a:ext cx="21162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крысы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3110656" y="4470902"/>
            <a:ext cx="3240360" cy="1958015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21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566" y="3356992"/>
            <a:ext cx="4062857" cy="2488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174167"/>
            <a:ext cx="87129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Какой город является единственным в мире, расположенный  в двух </a:t>
            </a:r>
            <a:r>
              <a:rPr lang="ru-RU" sz="3600" b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частях </a:t>
            </a:r>
            <a:r>
              <a:rPr lang="ru-RU" sz="3600" b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света - в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Европе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Азии?</a:t>
            </a:r>
            <a:r>
              <a:rPr lang="ru-RU" sz="2800" dirty="0"/>
              <a:t>          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География.  Вопрос 6.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Управляющая кнопка: возврат 4">
            <a:hlinkClick r:id="rId5" action="ppaction://hlinksldjump" highlightClick="1"/>
          </p:cNvPr>
          <p:cNvSpPr/>
          <p:nvPr/>
        </p:nvSpPr>
        <p:spPr>
          <a:xfrm>
            <a:off x="8320975" y="6215082"/>
            <a:ext cx="571504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859302" y="3546824"/>
            <a:ext cx="54670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Стамбул в Турции 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785786" y="2720054"/>
            <a:ext cx="7419623" cy="3767181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43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66954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7.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497332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Существует выражение «лить крокодиловы слёзы». А плачут ли крокодилы, почему?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4121072"/>
            <a:ext cx="39912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плачут - так они удаляют лишнюю жидкость из организма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571186" y="3282058"/>
            <a:ext cx="4824536" cy="3593376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6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11092" y="3715008"/>
            <a:ext cx="46085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майна - розовый скворец, майна - строительная команда «опускай вниз!»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4890" y="1340768"/>
            <a:ext cx="7433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Название какой птицы всё время слышится в строительных лесах?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 </a:t>
            </a:r>
            <a:r>
              <a:rPr lang="ru-RU" sz="5400" b="1" dirty="0" smtClean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8.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387056" y="2873480"/>
            <a:ext cx="5256584" cy="3984520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9" y="4867169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34652" y="3412254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02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285860"/>
            <a:ext cx="87436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Один из воинов Александра Македонского писал об этом растении: «…производил мёд без помощи пчёл». Назовите это растение.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9.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4275274"/>
            <a:ext cx="32302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Сахарный </a:t>
            </a:r>
          </a:p>
          <a:p>
            <a:pPr algn="ctr"/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тросник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2843808" y="3757799"/>
            <a:ext cx="4228698" cy="2731998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62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162662"/>
            <a:ext cx="8204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Древнем Риме их называли «невиданно вкусные оранжевые армянские яблоки». Карл Линней увековечил «армянское» происхождение этого культурного растения в его названии - </a:t>
            </a:r>
            <a:r>
              <a:rPr lang="ru-RU" sz="32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армениака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вульгарис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Что это за растение?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7367" y="25541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10.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01890" y="5371992"/>
            <a:ext cx="2423933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абрикос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3144677" y="4581128"/>
            <a:ext cx="3138357" cy="2276872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20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3522" y="1355360"/>
            <a:ext cx="81439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это за растение? </a:t>
            </a:r>
            <a:r>
              <a:rPr lang="ru-RU" sz="3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Панакс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(от греческого «пан»- всё и «</a:t>
            </a:r>
            <a:r>
              <a:rPr lang="ru-RU" sz="3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акос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»- исцеляющий)- это родовое название дал растению К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Линней </a:t>
            </a:r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1753 году. В Китае его считают корнем жизни.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11.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5249965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ctr"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женьшень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3131840" y="4290927"/>
            <a:ext cx="3420380" cy="2505837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16501" y="6258426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29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643050"/>
            <a:ext cx="8286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животное ходит только буквой «Г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32656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12.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4077072"/>
            <a:ext cx="40324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конь, если это шахматная фигура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2592634" y="3482346"/>
            <a:ext cx="4859685" cy="3375654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02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497808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каком базаре самый громкий  шум?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13.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4340023"/>
            <a:ext cx="344732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птичьем базаре</a:t>
            </a:r>
          </a:p>
        </p:txBody>
      </p:sp>
      <p:sp>
        <p:nvSpPr>
          <p:cNvPr id="9" name="12-конечная звезда 8"/>
          <p:cNvSpPr/>
          <p:nvPr/>
        </p:nvSpPr>
        <p:spPr>
          <a:xfrm>
            <a:off x="2807486" y="3323049"/>
            <a:ext cx="3846699" cy="3207723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0" name="Управляющая кнопка: возврат 9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38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795" y="1548613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Какая птица является крупным издателем школьных учебников?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14.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71800" y="3662914"/>
            <a:ext cx="478207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издательство «Дрофа». Дрофа - крупная птица отряда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журавлеобразных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2284277" y="2907458"/>
            <a:ext cx="5816115" cy="3573016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FF00"/>
              </a:solidFill>
            </a:endParaRPr>
          </a:p>
        </p:txBody>
      </p:sp>
      <p:pic>
        <p:nvPicPr>
          <p:cNvPr id="12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2444142"/>
            <a:ext cx="609600" cy="609600"/>
          </a:xfrm>
          <a:prstGeom prst="rect">
            <a:avLst/>
          </a:prstGeom>
        </p:spPr>
      </p:pic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5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1501008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Какая дикая кошка попала в сообщество автомобилей?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837"/>
            <a:ext cx="8032976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>
                  <a:solidFill>
                    <a:srgbClr val="00B050"/>
                  </a:solidFill>
                </a:ln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Биология.  Вопрос 15.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4361447"/>
            <a:ext cx="3312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«Ягуар»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2899405" y="3717032"/>
            <a:ext cx="3456384" cy="2588838"/>
          </a:xfrm>
          <a:prstGeom prst="star12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FF00"/>
              </a:solidFill>
            </a:endParaRPr>
          </a:p>
        </p:txBody>
      </p:sp>
      <p:pic>
        <p:nvPicPr>
          <p:cNvPr id="10" name="Picture 2" descr="C:\Users\Елена\AppData\Local\Microsoft\Windows\INetCache\IE\AOMY474L\MM90036520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5" y="4693966"/>
            <a:ext cx="1819885" cy="181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Zvuk-Budi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5543" y="371703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возврат 8">
            <a:hlinkClick r:id="rId6" action="ppaction://hlinksldjump" highlightClick="1"/>
          </p:cNvPr>
          <p:cNvSpPr/>
          <p:nvPr/>
        </p:nvSpPr>
        <p:spPr>
          <a:xfrm>
            <a:off x="8229719" y="6215082"/>
            <a:ext cx="571504" cy="428628"/>
          </a:xfrm>
          <a:prstGeom prst="actionButtonReturn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52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5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rgbClr val="FF603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985235"/>
              </p:ext>
            </p:extLst>
          </p:nvPr>
        </p:nvGraphicFramePr>
        <p:xfrm>
          <a:off x="571474" y="1500174"/>
          <a:ext cx="8032975" cy="4161075"/>
        </p:xfrm>
        <a:graphic>
          <a:graphicData uri="http://schemas.openxmlformats.org/drawingml/2006/table">
            <a:tbl>
              <a:tblPr firstRow="1" bandRow="1">
                <a:solidFill>
                  <a:srgbClr val="FF3300"/>
                </a:solidFill>
                <a:effectLst/>
                <a:tableStyleId>{5C22544A-7EE6-4342-B048-85BDC9FD1C3A}</a:tableStyleId>
              </a:tblPr>
              <a:tblGrid>
                <a:gridCol w="1606595"/>
                <a:gridCol w="1606595"/>
                <a:gridCol w="1606595"/>
                <a:gridCol w="1606595"/>
                <a:gridCol w="1606595"/>
              </a:tblGrid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6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6</a:t>
                      </a:r>
                      <a:endParaRPr kumimoji="0" lang="ru-RU" sz="6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8" action="ppaction://hlinksldjump"/>
                        </a:rPr>
                        <a:t>7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9" action="ppaction://hlinksldjump"/>
                        </a:rPr>
                        <a:t>8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0" action="ppaction://hlinksldjump"/>
                        </a:rPr>
                        <a:t>9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 action="ppaction://hlinksldjump"/>
                        </a:rPr>
                        <a:t>10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</a:tr>
              <a:tr h="1387025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3" action="ppaction://hlinksldjump"/>
                        </a:rPr>
                        <a:t>12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4" action="ppaction://hlinksldjump"/>
                        </a:rPr>
                        <a:t>13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5" action="ppaction://hlinksldjump"/>
                        </a:rPr>
                        <a:t>14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66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6" action="ppaction://hlinksldjump"/>
                        </a:rPr>
                        <a:t>15</a:t>
                      </a:r>
                      <a:endParaRPr lang="ru-RU" sz="6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603B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7551" y="11659"/>
            <a:ext cx="8032976" cy="14465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>
                  <a:solidFill>
                    <a:srgbClr val="FF3300"/>
                  </a:solidFill>
                </a:ln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Физика</a:t>
            </a:r>
            <a:endParaRPr lang="ru-RU" sz="8800" b="1" dirty="0">
              <a:ln w="11430">
                <a:solidFill>
                  <a:srgbClr val="FF3300"/>
                </a:solidFill>
              </a:ln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17" action="ppaction://hlinksldjump" highlightClick="1"/>
          </p:cNvPr>
          <p:cNvSpPr/>
          <p:nvPr/>
        </p:nvSpPr>
        <p:spPr>
          <a:xfrm>
            <a:off x="7843650" y="6072206"/>
            <a:ext cx="932114" cy="571480"/>
          </a:xfrm>
          <a:prstGeom prst="actionButtonForwardNext">
            <a:avLst/>
          </a:prstGeom>
          <a:solidFill>
            <a:srgbClr val="FF603B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4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</TotalTime>
  <Words>4132</Words>
  <Application>Microsoft Office PowerPoint</Application>
  <PresentationFormat>Экран (4:3)</PresentationFormat>
  <Paragraphs>734</Paragraphs>
  <Slides>179</Slides>
  <Notes>0</Notes>
  <HiddenSlides>0</HiddenSlides>
  <MMClips>167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179</vt:i4>
      </vt:variant>
    </vt:vector>
  </HeadingPairs>
  <TitlesOfParts>
    <vt:vector size="181" baseType="lpstr">
      <vt:lpstr>Тема Office</vt:lpstr>
      <vt:lpstr>Океан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ИРИНА</cp:lastModifiedBy>
  <cp:revision>137</cp:revision>
  <dcterms:created xsi:type="dcterms:W3CDTF">2013-01-05T13:09:58Z</dcterms:created>
  <dcterms:modified xsi:type="dcterms:W3CDTF">2016-11-02T11:05:10Z</dcterms:modified>
</cp:coreProperties>
</file>