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7" r:id="rId3"/>
    <p:sldId id="303" r:id="rId4"/>
    <p:sldId id="278" r:id="rId5"/>
    <p:sldId id="287" r:id="rId6"/>
    <p:sldId id="302" r:id="rId7"/>
    <p:sldId id="281" r:id="rId8"/>
    <p:sldId id="304" r:id="rId9"/>
    <p:sldId id="286" r:id="rId10"/>
    <p:sldId id="282" r:id="rId11"/>
    <p:sldId id="283" r:id="rId12"/>
    <p:sldId id="284" r:id="rId13"/>
    <p:sldId id="285" r:id="rId14"/>
    <p:sldId id="288" r:id="rId15"/>
    <p:sldId id="289" r:id="rId16"/>
    <p:sldId id="261" r:id="rId17"/>
    <p:sldId id="301" r:id="rId18"/>
    <p:sldId id="260" r:id="rId19"/>
    <p:sldId id="305" r:id="rId20"/>
    <p:sldId id="293" r:id="rId21"/>
    <p:sldId id="294" r:id="rId22"/>
    <p:sldId id="295" r:id="rId23"/>
    <p:sldId id="263" r:id="rId24"/>
    <p:sldId id="297" r:id="rId25"/>
    <p:sldId id="298" r:id="rId26"/>
    <p:sldId id="299" r:id="rId27"/>
    <p:sldId id="300" r:id="rId28"/>
    <p:sldId id="27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6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28F8363-5133-4A83-8C51-50C5E21884F7}" type="datetimeFigureOut">
              <a:rPr lang="ru-RU" smtClean="0"/>
              <a:pPr/>
              <a:t>28.03.2017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200A51D-53EF-43B7-BE17-88F2D46157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-214338"/>
            <a:ext cx="857256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Главные политические центры Руси </a:t>
            </a:r>
            <a:endParaRPr lang="ru-RU" sz="40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1500174"/>
            <a:ext cx="8858312" cy="78581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Владимиро-Суздальское княжество</a:t>
            </a:r>
            <a:endParaRPr lang="ru-RU" sz="4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2786058"/>
            <a:ext cx="5519096" cy="371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3136392" cy="1143000"/>
          </a:xfr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Цели урока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1714488"/>
            <a:ext cx="8286808" cy="338554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endParaRPr lang="ru-RU" sz="2800" b="1" dirty="0" smtClean="0"/>
          </a:p>
          <a:p>
            <a:pPr lvl="0"/>
            <a:r>
              <a:rPr lang="ru-RU" sz="2800" b="1" dirty="0" smtClean="0">
                <a:latin typeface="Calibri" pitchFamily="34" charset="0"/>
              </a:rPr>
              <a:t>Узнать  об особенностях Владимиро-Суздальского княжества: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географического положения, 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   природных условиях и хозяйстве, 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   о власти  владимиро-суздальских князей, 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   о политике Юрия Долгорукого и его сыновей.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2657"/>
            <a:ext cx="5459333" cy="6214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77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Выберите причины раздробленности Руси из следующего списка: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9" y="1571612"/>
            <a:ext cx="8358246" cy="366254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 smtClean="0"/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Calibri" pitchFamily="34" charset="0"/>
              </a:rPr>
              <a:t>Отсутствие  твердого порядка наследования киевского престола.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Calibri" pitchFamily="34" charset="0"/>
              </a:rPr>
              <a:t>Сохранение единой древнерусской народности.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Calibri" pitchFamily="34" charset="0"/>
              </a:rPr>
              <a:t>Упадок Киева.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Calibri" pitchFamily="34" charset="0"/>
              </a:rPr>
              <a:t>Стремление князей к самостоятельности.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Calibri" pitchFamily="34" charset="0"/>
              </a:rPr>
              <a:t>Постоянные набеги печенегов на Русь.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Calibri" pitchFamily="34" charset="0"/>
              </a:rPr>
              <a:t>Упадок торгового пути «из варяг в греки».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Выберите причины раздробленности Руси из следующего списка: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9" y="1571612"/>
            <a:ext cx="8358246" cy="366254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 smtClean="0"/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</a:rPr>
              <a:t>Отсутствие  твердого порядка наследования киевского престола.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solidFill>
                  <a:schemeClr val="bg1">
                    <a:lumMod val="75000"/>
                  </a:schemeClr>
                </a:solidFill>
                <a:latin typeface="Calibri" pitchFamily="34" charset="0"/>
              </a:rPr>
              <a:t>Сохранение единой древнерусской народности.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</a:rPr>
              <a:t>Упадок Киева.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</a:rPr>
              <a:t>Стремление князей к самостоятельности.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solidFill>
                  <a:schemeClr val="bg1">
                    <a:lumMod val="75000"/>
                  </a:schemeClr>
                </a:solidFill>
                <a:latin typeface="Calibri" pitchFamily="34" charset="0"/>
              </a:rPr>
              <a:t>Постоянные набеги печенегов на Русь.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</a:rPr>
              <a:t>Упадок торгового пути «из варяг в греки».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57653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Географическое положение Владимиро-Суздальского княжества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" t="3165" r="13874" b="15658"/>
          <a:stretch>
            <a:fillRect/>
          </a:stretch>
        </p:blipFill>
        <p:spPr bwMode="auto">
          <a:xfrm>
            <a:off x="357158" y="1367038"/>
            <a:ext cx="4643470" cy="5276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" t="2190" r="2592" b="25891"/>
          <a:stretch>
            <a:fillRect/>
          </a:stretch>
        </p:blipFill>
        <p:spPr bwMode="auto">
          <a:xfrm>
            <a:off x="4572000" y="3071810"/>
            <a:ext cx="4357718" cy="357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0369" y="1357298"/>
            <a:ext cx="3781356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Calibri" pitchFamily="34" charset="0"/>
              </a:rPr>
              <a:t>Северо-Восточная Русь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86380" y="1357298"/>
            <a:ext cx="3286148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Calibri" pitchFamily="34" charset="0"/>
              </a:rPr>
              <a:t>Ростов </a:t>
            </a:r>
          </a:p>
          <a:p>
            <a:r>
              <a:rPr lang="ru-RU" sz="2400" b="1" dirty="0" smtClean="0">
                <a:latin typeface="Calibri" pitchFamily="34" charset="0"/>
              </a:rPr>
              <a:t>Суздаль</a:t>
            </a:r>
          </a:p>
          <a:p>
            <a:r>
              <a:rPr lang="ru-RU" sz="2400" b="1" dirty="0" smtClean="0">
                <a:latin typeface="Calibri" pitchFamily="34" charset="0"/>
              </a:rPr>
              <a:t>Ярославль </a:t>
            </a:r>
          </a:p>
          <a:p>
            <a:r>
              <a:rPr lang="ru-RU" sz="2400" b="1" dirty="0" smtClean="0">
                <a:latin typeface="Calibri" pitchFamily="34" charset="0"/>
              </a:rPr>
              <a:t>Владимир-на-</a:t>
            </a:r>
            <a:r>
              <a:rPr lang="ru-RU" sz="2400" b="1" dirty="0" err="1" smtClean="0">
                <a:latin typeface="Calibri" pitchFamily="34" charset="0"/>
              </a:rPr>
              <a:t>Клязьме</a:t>
            </a:r>
            <a:endParaRPr lang="ru-RU" sz="2400" b="1" dirty="0">
              <a:latin typeface="Calibri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320"/>
            <a:ext cx="864796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Хозяйство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Владимиро-Суздальского княжества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652263"/>
              </p:ext>
            </p:extLst>
          </p:nvPr>
        </p:nvGraphicFramePr>
        <p:xfrm>
          <a:off x="357158" y="1571611"/>
          <a:ext cx="8358245" cy="409969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205892"/>
                <a:gridCol w="4152353"/>
              </a:tblGrid>
              <a:tr h="4242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Занятия жителей</a:t>
                      </a:r>
                      <a:endParaRPr lang="ru-RU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49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320"/>
            <a:ext cx="864796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Хозяйство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Владимиро-Суздальского княжества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1571611"/>
          <a:ext cx="8358245" cy="4029587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205892"/>
                <a:gridCol w="4152353"/>
              </a:tblGrid>
              <a:tr h="4242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Природные </a:t>
                      </a:r>
                      <a:r>
                        <a:rPr lang="ru-RU" sz="2400" b="1" dirty="0" smtClean="0"/>
                        <a:t>условия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Занятия жителей</a:t>
                      </a:r>
                      <a:endParaRPr lang="ru-RU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49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339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320"/>
            <a:ext cx="864796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Хозяйство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Владимиро-Суздальского княжества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1571611"/>
          <a:ext cx="8358245" cy="4029587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205892"/>
                <a:gridCol w="4152353"/>
              </a:tblGrid>
              <a:tr h="4242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Природные </a:t>
                      </a:r>
                      <a:r>
                        <a:rPr lang="ru-RU" sz="2400" b="1" dirty="0" smtClean="0">
                          <a:latin typeface="Calibri" pitchFamily="34" charset="0"/>
                        </a:rPr>
                        <a:t>условия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Занятия жителей</a:t>
                      </a: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Плодородные 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земли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?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Луга </a:t>
                      </a:r>
                      <a:endParaRPr lang="ru-RU" sz="2200" b="1" dirty="0" smtClean="0">
                        <a:latin typeface="Calibri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?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42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Леса, богатые пушным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зверем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?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49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</a:rPr>
                        <a:t>Много рек </a:t>
                      </a:r>
                      <a:r>
                        <a:rPr lang="ru-RU" sz="2200" b="1" dirty="0">
                          <a:latin typeface="Calibri" pitchFamily="34" charset="0"/>
                        </a:rPr>
                        <a:t>и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озер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?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320"/>
            <a:ext cx="864796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Хозяйство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Владимиро-Суздальского княжества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1714489"/>
          <a:ext cx="8358245" cy="410177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205892"/>
                <a:gridCol w="4152353"/>
              </a:tblGrid>
              <a:tr h="7761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Природные условия</a:t>
                      </a: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Занятия </a:t>
                      </a:r>
                      <a:r>
                        <a:rPr lang="ru-RU" sz="2400" b="1" dirty="0" smtClean="0">
                          <a:latin typeface="Calibri" pitchFamily="34" charset="0"/>
                        </a:rPr>
                        <a:t>жителей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1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Плодородные 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земли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Земледелие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1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Луга </a:t>
                      </a:r>
                      <a:endParaRPr lang="ru-RU" sz="2200" b="1" dirty="0" smtClean="0">
                        <a:latin typeface="Calibri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14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Леса, богатые пушным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зверем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470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</a:rPr>
                        <a:t>Много рек </a:t>
                      </a:r>
                      <a:r>
                        <a:rPr lang="ru-RU" sz="2200" b="1" dirty="0">
                          <a:latin typeface="Calibri" pitchFamily="34" charset="0"/>
                        </a:rPr>
                        <a:t>и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озер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320"/>
            <a:ext cx="864796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Хозяйство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Владимиро-Суздальского княжества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1714488"/>
          <a:ext cx="8358245" cy="415110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205892"/>
                <a:gridCol w="4152353"/>
              </a:tblGrid>
              <a:tr h="483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Природные условия</a:t>
                      </a: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Занятия </a:t>
                      </a:r>
                      <a:r>
                        <a:rPr lang="ru-RU" sz="2400" b="1" dirty="0" smtClean="0">
                          <a:latin typeface="Calibri" pitchFamily="34" charset="0"/>
                        </a:rPr>
                        <a:t>жителей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Плодородные 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земли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Земледелие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Луга </a:t>
                      </a:r>
                      <a:endParaRPr lang="ru-RU" sz="2200" b="1" dirty="0" smtClean="0">
                        <a:latin typeface="Calibri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Скотоводство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Леса, богатые пушным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зверем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6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</a:rPr>
                        <a:t>Много рек </a:t>
                      </a:r>
                      <a:r>
                        <a:rPr lang="ru-RU" sz="2200" b="1" dirty="0">
                          <a:latin typeface="Calibri" pitchFamily="34" charset="0"/>
                        </a:rPr>
                        <a:t>и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озер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320"/>
            <a:ext cx="864796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Хозяйство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Владимиро-Суздальского княжества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1714488"/>
          <a:ext cx="8358245" cy="415110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205892"/>
                <a:gridCol w="4152353"/>
              </a:tblGrid>
              <a:tr h="483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Природные условия</a:t>
                      </a: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Занятия </a:t>
                      </a:r>
                      <a:r>
                        <a:rPr lang="ru-RU" sz="2400" b="1" dirty="0" smtClean="0">
                          <a:latin typeface="Calibri" pitchFamily="34" charset="0"/>
                        </a:rPr>
                        <a:t>жителей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Плодородные 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земли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Земледелие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Луга </a:t>
                      </a:r>
                      <a:endParaRPr lang="ru-RU" sz="2200" b="1" dirty="0" smtClean="0">
                        <a:latin typeface="Calibri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Скотоводство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Леса, богатые пушным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зверем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Промыслы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6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</a:rPr>
                        <a:t>Много рек </a:t>
                      </a:r>
                      <a:r>
                        <a:rPr lang="ru-RU" sz="2200" b="1" dirty="0">
                          <a:latin typeface="Calibri" pitchFamily="34" charset="0"/>
                        </a:rPr>
                        <a:t>и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озер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320"/>
            <a:ext cx="8647968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Хозяйство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Владимиро-Суздальского княжества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1714488"/>
          <a:ext cx="8358245" cy="415110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205892"/>
                <a:gridCol w="4152353"/>
              </a:tblGrid>
              <a:tr h="483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Природные условия</a:t>
                      </a: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</a:rPr>
                        <a:t>Занятия </a:t>
                      </a:r>
                      <a:r>
                        <a:rPr lang="ru-RU" sz="2400" b="1" dirty="0" smtClean="0">
                          <a:latin typeface="Calibri" pitchFamily="34" charset="0"/>
                        </a:rPr>
                        <a:t>жителей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Плодородные 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земли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Земледелие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Луга </a:t>
                      </a:r>
                      <a:endParaRPr lang="ru-RU" sz="2200" b="1" dirty="0" smtClean="0">
                        <a:latin typeface="Calibri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Скотоводство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Леса, богатые пушным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зверем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>
                          <a:latin typeface="Calibri" pitchFamily="34" charset="0"/>
                        </a:rPr>
                        <a:t>Промыслы </a:t>
                      </a:r>
                      <a:endParaRPr lang="ru-RU" sz="22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6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</a:rPr>
                        <a:t>Много рек </a:t>
                      </a:r>
                      <a:r>
                        <a:rPr lang="ru-RU" sz="2200" b="1" dirty="0">
                          <a:latin typeface="Calibri" pitchFamily="34" charset="0"/>
                        </a:rPr>
                        <a:t>и </a:t>
                      </a:r>
                      <a:r>
                        <a:rPr lang="ru-RU" sz="2200" b="1" dirty="0" smtClean="0">
                          <a:latin typeface="Calibri" pitchFamily="34" charset="0"/>
                        </a:rPr>
                        <a:t>озер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Calibri" pitchFamily="34" charset="0"/>
                        </a:rPr>
                        <a:t>Рыбная ловля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Calibri" pitchFamily="34" charset="0"/>
                        </a:rPr>
                        <a:t>Торговля </a:t>
                      </a:r>
                      <a:endParaRPr lang="ru-RU" sz="22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5707"/>
          <a:stretch/>
        </p:blipFill>
        <p:spPr bwMode="auto">
          <a:xfrm>
            <a:off x="3071802" y="1714488"/>
            <a:ext cx="5859108" cy="4754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7498080" cy="164306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Владимиро-Суздальское княжество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1484784"/>
            <a:ext cx="8288000" cy="156966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имело выгодное географическое положение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 природные условия благоприятные для развития хозяйства.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42852"/>
            <a:ext cx="749808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Княжеская власть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642910" y="2000240"/>
            <a:ext cx="8072494" cy="22467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 Князья могли объявлять землю своей собственностью.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 Они могли раздавать земли своим дружинникам и церкви.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 Князья ограничивали права населения.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5852" y="1214422"/>
            <a:ext cx="6729535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/>
              <a:t>Князья – крупные землевладельцы.</a:t>
            </a:r>
            <a:endParaRPr lang="ru-RU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4429132"/>
            <a:ext cx="8358246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Владимиро-суздальские князья обладали сильной властью.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19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19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8229600" cy="150019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Юрий Долгорукий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(1125-1157)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56"/>
          <a:stretch>
            <a:fillRect/>
          </a:stretch>
        </p:blipFill>
        <p:spPr bwMode="auto">
          <a:xfrm>
            <a:off x="285720" y="1571612"/>
            <a:ext cx="4208588" cy="5005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27984" y="1988840"/>
            <a:ext cx="4320480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/>
              <a:t>Основатель владимиро-суздальской княжеской династии.</a:t>
            </a:r>
            <a:endParaRPr lang="ru-RU" sz="2800" b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8229600" cy="150019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Юрий Долгорукий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(1125-1157)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56"/>
          <a:stretch>
            <a:fillRect/>
          </a:stretch>
        </p:blipFill>
        <p:spPr bwMode="auto">
          <a:xfrm>
            <a:off x="285720" y="1571612"/>
            <a:ext cx="4208588" cy="5005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74428" y="908720"/>
            <a:ext cx="4574036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lvl="0" indent="-514350">
              <a:buAutoNum type="arabicPlain" startAt="1147"/>
            </a:pPr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</a:rPr>
              <a:t>г. –</a:t>
            </a:r>
          </a:p>
          <a:p>
            <a:pPr lvl="0"/>
            <a:r>
              <a:rPr lang="ru-RU" sz="3200" b="1" dirty="0" smtClean="0">
                <a:solidFill>
                  <a:prstClr val="black"/>
                </a:solidFill>
                <a:latin typeface="Calibri" pitchFamily="34" charset="0"/>
              </a:rPr>
              <a:t>первое упоминание о Москве в летописи.</a:t>
            </a:r>
            <a:endParaRPr lang="ru-RU" sz="3200" b="1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8" y="2857496"/>
            <a:ext cx="4997898" cy="37484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74428" y="2689283"/>
            <a:ext cx="4574036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/>
              <a:t>Юрий </a:t>
            </a:r>
            <a:r>
              <a:rPr lang="ru-RU" sz="2800" b="1" dirty="0"/>
              <a:t>Д</a:t>
            </a:r>
            <a:r>
              <a:rPr lang="ru-RU" sz="2800" b="1" dirty="0" smtClean="0"/>
              <a:t>олгорукий основал Дмитров, Звенигород, </a:t>
            </a:r>
            <a:r>
              <a:rPr lang="ru-RU" sz="2800" b="1" dirty="0" err="1" smtClean="0"/>
              <a:t>Переяславль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75256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00364" y="1285860"/>
            <a:ext cx="2714644" cy="135732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Юрий Долгорукий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(1125-1157) 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3429000"/>
            <a:ext cx="3071834" cy="15716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Андрей </a:t>
            </a:r>
          </a:p>
          <a:p>
            <a:pPr algn="ctr"/>
            <a:r>
              <a:rPr lang="ru-RU" sz="2800" b="1" dirty="0" err="1" smtClean="0">
                <a:latin typeface="Calibri" pitchFamily="34" charset="0"/>
              </a:rPr>
              <a:t>Боголюбский</a:t>
            </a:r>
            <a:r>
              <a:rPr lang="ru-RU" sz="2800" b="1" dirty="0" smtClean="0">
                <a:latin typeface="Calibri" pitchFamily="34" charset="0"/>
              </a:rPr>
              <a:t> 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(1157-1174)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57752" y="3357562"/>
            <a:ext cx="3143272" cy="164307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Всеволод Большое Гнездо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(1176-1212)</a:t>
            </a:r>
            <a:endParaRPr lang="ru-RU" sz="2800" b="1" dirty="0">
              <a:latin typeface="Calibri" pitchFamily="34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10800000" flipV="1">
            <a:off x="2357422" y="2643182"/>
            <a:ext cx="1071570" cy="7143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286380" y="2643182"/>
            <a:ext cx="1000132" cy="6429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428596" y="285728"/>
            <a:ext cx="820077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Владимиро-суздальские князья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5312411"/>
            <a:ext cx="2973797" cy="70788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Calibri" pitchFamily="34" charset="0"/>
              </a:rPr>
              <a:t>Учебник, с.32 ( со 2-го абзаца </a:t>
            </a:r>
            <a:r>
              <a:rPr lang="ru-RU" sz="2000" b="1" dirty="0">
                <a:latin typeface="Calibri" pitchFamily="34" charset="0"/>
              </a:rPr>
              <a:t>снизу) </a:t>
            </a:r>
            <a:r>
              <a:rPr lang="ru-RU" sz="2000" b="1" dirty="0" smtClean="0">
                <a:latin typeface="Calibri" pitchFamily="34" charset="0"/>
              </a:rPr>
              <a:t>- 33</a:t>
            </a:r>
            <a:endParaRPr lang="ru-RU" sz="2000" b="1" dirty="0"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32040" y="5287002"/>
            <a:ext cx="3200620" cy="70788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Calibri" pitchFamily="34" charset="0"/>
              </a:rPr>
              <a:t>Дополнительный текст №2</a:t>
            </a:r>
          </a:p>
          <a:p>
            <a:endParaRPr lang="ru-RU" sz="2000" b="1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28596" y="1063779"/>
            <a:ext cx="3071834" cy="15716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Андрей </a:t>
            </a:r>
          </a:p>
          <a:p>
            <a:pPr algn="ctr"/>
            <a:r>
              <a:rPr lang="ru-RU" sz="2800" b="1" dirty="0" err="1" smtClean="0">
                <a:latin typeface="Calibri" pitchFamily="34" charset="0"/>
              </a:rPr>
              <a:t>Боголюбский</a:t>
            </a:r>
            <a:r>
              <a:rPr lang="ru-RU" sz="2800" b="1" dirty="0" smtClean="0">
                <a:latin typeface="Calibri" pitchFamily="34" charset="0"/>
              </a:rPr>
              <a:t> 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(1157-1174)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7538" y="992341"/>
            <a:ext cx="3143272" cy="164307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Всеволод Большое Гнездо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(1176-1212)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285728"/>
            <a:ext cx="820077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Владимиро-суздальские князья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2780928"/>
            <a:ext cx="3783364" cy="26776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latin typeface="Calibri" panose="020F0502020204030204" pitchFamily="34" charset="0"/>
              </a:rPr>
              <a:t>1.Как Андрей </a:t>
            </a:r>
            <a:r>
              <a:rPr lang="ru-RU" sz="2400" b="1" dirty="0" err="1">
                <a:latin typeface="Calibri" panose="020F0502020204030204" pitchFamily="34" charset="0"/>
              </a:rPr>
              <a:t>Боголюбский</a:t>
            </a:r>
            <a:r>
              <a:rPr lang="ru-RU" sz="2400" b="1" dirty="0">
                <a:latin typeface="Calibri" panose="020F0502020204030204" pitchFamily="34" charset="0"/>
              </a:rPr>
              <a:t>  поступил с Киевом? Почему?</a:t>
            </a:r>
          </a:p>
          <a:p>
            <a:r>
              <a:rPr lang="ru-RU" sz="2400" b="1" dirty="0">
                <a:latin typeface="Calibri" panose="020F0502020204030204" pitchFamily="34" charset="0"/>
              </a:rPr>
              <a:t>2. Что князь построил во Владимире и зачем?</a:t>
            </a:r>
          </a:p>
          <a:p>
            <a:r>
              <a:rPr lang="ru-RU" sz="2400" b="1" dirty="0">
                <a:latin typeface="Calibri" panose="020F0502020204030204" pitchFamily="34" charset="0"/>
              </a:rPr>
              <a:t>3. Как Андрей </a:t>
            </a:r>
            <a:r>
              <a:rPr lang="ru-RU" sz="2400" b="1" dirty="0" err="1">
                <a:latin typeface="Calibri" panose="020F0502020204030204" pitchFamily="34" charset="0"/>
              </a:rPr>
              <a:t>Боголюбский</a:t>
            </a:r>
            <a:r>
              <a:rPr lang="ru-RU" sz="2400" b="1" dirty="0">
                <a:latin typeface="Calibri" panose="020F0502020204030204" pitchFamily="34" charset="0"/>
              </a:rPr>
              <a:t>  погиб?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28981" y="2764583"/>
            <a:ext cx="4100386" cy="26776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latin typeface="Calibri" panose="020F0502020204030204" pitchFamily="34" charset="0"/>
              </a:rPr>
              <a:t>1. Какие города и земли  подчинил себе Всеволод?</a:t>
            </a:r>
          </a:p>
          <a:p>
            <a:r>
              <a:rPr lang="ru-RU" sz="2400" b="1" dirty="0">
                <a:latin typeface="Calibri" panose="020F0502020204030204" pitchFamily="34" charset="0"/>
              </a:rPr>
              <a:t> 2. Какой титул   и почему первым принял князь?</a:t>
            </a:r>
          </a:p>
          <a:p>
            <a:r>
              <a:rPr lang="ru-RU" sz="2400" b="1" dirty="0">
                <a:latin typeface="Calibri" panose="020F0502020204030204" pitchFamily="34" charset="0"/>
              </a:rPr>
              <a:t>3. Каким было состояние культуры в правление Всеволода Юрьевича?</a:t>
            </a:r>
          </a:p>
        </p:txBody>
      </p:sp>
    </p:spTree>
    <p:extLst>
      <p:ext uri="{BB962C8B-B14F-4D97-AF65-F5344CB8AC3E}">
        <p14:creationId xmlns:p14="http://schemas.microsoft.com/office/powerpoint/2010/main" val="143760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Андрей 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Боголюбский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(1157-1174)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6049267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Calibri" pitchFamily="34" charset="0"/>
              </a:rPr>
              <a:t>1.Как  и почему Андрей </a:t>
            </a:r>
            <a:r>
              <a:rPr lang="ru-RU" sz="2800" b="1" dirty="0" err="1" smtClean="0">
                <a:latin typeface="Calibri" pitchFamily="34" charset="0"/>
              </a:rPr>
              <a:t>Боголюбский</a:t>
            </a:r>
            <a:r>
              <a:rPr lang="ru-RU" sz="2800" b="1" dirty="0" smtClean="0">
                <a:latin typeface="Calibri" pitchFamily="34" charset="0"/>
              </a:rPr>
              <a:t>  поступил с Киевом?</a:t>
            </a:r>
            <a:endParaRPr lang="ru-RU" sz="2800" b="1" dirty="0"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8" y="500042"/>
            <a:ext cx="2519962" cy="3427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71473" y="2786058"/>
            <a:ext cx="5214974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  <a:latin typeface="Calibri" pitchFamily="34" charset="0"/>
                <a:ea typeface="Calibri"/>
                <a:cs typeface="Times New Roman"/>
              </a:rPr>
              <a:t>Киев был разграблен и сожжен. </a:t>
            </a:r>
            <a:endParaRPr lang="ru-RU" sz="2800" b="1" dirty="0">
              <a:solidFill>
                <a:srgbClr val="FF0000"/>
              </a:solidFill>
              <a:latin typeface="Calibri" pitchFamily="34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1429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Андрей 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Боголюбский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(1157-1174)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50" y="214290"/>
            <a:ext cx="2519962" cy="3427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5720" y="1428736"/>
            <a:ext cx="5929354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  <a:latin typeface="Calibri" pitchFamily="34" charset="0"/>
              </a:rPr>
              <a:t>2. Что князь построил во Владимире и зачем?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2500306"/>
            <a:ext cx="5715040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r>
              <a:rPr lang="ru-RU" sz="28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	Во Владимире была построена крепость, Золотые ворота, каменные соборы.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54" y="3429000"/>
            <a:ext cx="2016224" cy="3180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4143380"/>
            <a:ext cx="3238491" cy="2428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1" b="6599"/>
          <a:stretch>
            <a:fillRect/>
          </a:stretch>
        </p:blipFill>
        <p:spPr>
          <a:xfrm>
            <a:off x="214282" y="4143380"/>
            <a:ext cx="2881828" cy="2382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Андрей 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Боголюбский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</a:t>
            </a: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1157-1174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)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8" y="500042"/>
            <a:ext cx="2519962" cy="3427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1472" y="1428736"/>
            <a:ext cx="5357818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  <a:latin typeface="Calibri" pitchFamily="34" charset="0"/>
              </a:rPr>
              <a:t>3. Как Андрей </a:t>
            </a:r>
            <a:r>
              <a:rPr lang="ru-RU" sz="2800" b="1" dirty="0" err="1" smtClean="0">
                <a:solidFill>
                  <a:prstClr val="black"/>
                </a:solidFill>
                <a:latin typeface="Calibri" pitchFamily="34" charset="0"/>
              </a:rPr>
              <a:t>Боголюбский</a:t>
            </a:r>
            <a:r>
              <a:rPr lang="ru-RU" sz="2800" b="1" dirty="0" smtClean="0">
                <a:solidFill>
                  <a:prstClr val="black"/>
                </a:solidFill>
                <a:latin typeface="Calibri" pitchFamily="34" charset="0"/>
              </a:rPr>
              <a:t>  погиб?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2714620"/>
            <a:ext cx="5857900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>
                <a:latin typeface="Calibri" pitchFamily="34" charset="0"/>
              </a:rPr>
              <a:t>	 Недовольные властолюбием князя бояре устроили заговор и убили  Андрея </a:t>
            </a:r>
            <a:r>
              <a:rPr lang="ru-RU" sz="2800" b="1" dirty="0" err="1" smtClean="0">
                <a:latin typeface="Calibri" pitchFamily="34" charset="0"/>
              </a:rPr>
              <a:t>Боголюбского</a:t>
            </a:r>
            <a:r>
              <a:rPr lang="ru-RU" sz="2800" b="1" dirty="0" smtClean="0">
                <a:latin typeface="Calibri" pitchFamily="34" charset="0"/>
              </a:rPr>
              <a:t>.</a:t>
            </a:r>
            <a:endParaRPr lang="ru-RU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57422" y="2928934"/>
            <a:ext cx="6143652" cy="35394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lvl="0" indent="-514350"/>
            <a:r>
              <a:rPr lang="ru-RU" sz="28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          Всеволод стремился подчинить своему влиянию Новгород, подчинил Рязань, Киев, Чернигов, Галицкое княжество. </a:t>
            </a:r>
          </a:p>
          <a:p>
            <a:pPr marL="514350" lvl="0" indent="-514350"/>
            <a:r>
              <a:rPr lang="ru-RU" sz="28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         Территория княжества расширилась на восток, благодаря походам на волжских булгар и мордву.</a:t>
            </a:r>
            <a:endParaRPr lang="ru-RU" sz="2800" b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749808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Всеволод Большое Гнездо</a:t>
            </a:r>
            <a:b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(1176-1212)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643050"/>
            <a:ext cx="2353597" cy="3189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928926" y="1643050"/>
            <a:ext cx="5643602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r>
              <a:rPr lang="ru-RU" sz="28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1. Какие города и земли  подчинил себе Всеволод?</a:t>
            </a:r>
            <a:endParaRPr lang="ru-RU" sz="2800" b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749808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Всеволод Большое Гнездо</a:t>
            </a:r>
            <a:b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(1176-1212)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643050"/>
            <a:ext cx="2353597" cy="3189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1714488"/>
            <a:ext cx="5715040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2. Какой титул   и почему первым принял князь?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86050" y="3143248"/>
            <a:ext cx="5643634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>
                <a:latin typeface="Calibri" pitchFamily="34" charset="0"/>
              </a:rPr>
              <a:t>Всеволод первым присвоил себе </a:t>
            </a:r>
            <a:r>
              <a:rPr lang="ru-RU" sz="2800" b="1" i="1" dirty="0" smtClean="0">
                <a:latin typeface="Calibri" pitchFamily="34" charset="0"/>
              </a:rPr>
              <a:t>титул великого князя владимирского.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749808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Всеволод Большое Гнездо</a:t>
            </a:r>
            <a:b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</a:b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(1176-1212)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643050"/>
            <a:ext cx="2353597" cy="3189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57488" y="1571612"/>
            <a:ext cx="5857916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>
                <a:latin typeface="Calibri" pitchFamily="34" charset="0"/>
              </a:rPr>
              <a:t>3.Каким было состояние культуры в правление Всеволода Юрьевича?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14612" y="3000372"/>
            <a:ext cx="2714644" cy="224676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>
                <a:latin typeface="Calibri" pitchFamily="34" charset="0"/>
              </a:rPr>
              <a:t>Продолжился расцвет культуры, развивалось летописание.</a:t>
            </a:r>
            <a:endParaRPr lang="ru-RU" sz="2800" b="1" dirty="0">
              <a:latin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540" y="2708920"/>
            <a:ext cx="2907239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00364" y="1285860"/>
            <a:ext cx="2714644" cy="135732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Юрий Долгорукий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(1125-1157) 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3429000"/>
            <a:ext cx="3071834" cy="15716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Андрей </a:t>
            </a:r>
          </a:p>
          <a:p>
            <a:pPr algn="ctr"/>
            <a:r>
              <a:rPr lang="ru-RU" sz="2800" b="1" dirty="0" err="1" smtClean="0">
                <a:latin typeface="Calibri" pitchFamily="34" charset="0"/>
              </a:rPr>
              <a:t>Боголюбский</a:t>
            </a:r>
            <a:r>
              <a:rPr lang="ru-RU" sz="2800" b="1" dirty="0" smtClean="0">
                <a:latin typeface="Calibri" pitchFamily="34" charset="0"/>
              </a:rPr>
              <a:t> 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(1157-1174)</a:t>
            </a:r>
            <a:endParaRPr lang="ru-RU" sz="2800" b="1" dirty="0">
              <a:latin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57752" y="3357562"/>
            <a:ext cx="3143272" cy="164307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Calibri" pitchFamily="34" charset="0"/>
              </a:rPr>
              <a:t>Всеволод Большое Гнездо</a:t>
            </a:r>
          </a:p>
          <a:p>
            <a:pPr algn="ctr"/>
            <a:r>
              <a:rPr lang="ru-RU" sz="2800" b="1" dirty="0" smtClean="0">
                <a:latin typeface="Calibri" pitchFamily="34" charset="0"/>
              </a:rPr>
              <a:t>(1176-1212)</a:t>
            </a:r>
            <a:endParaRPr lang="ru-RU" sz="2800" b="1" dirty="0">
              <a:latin typeface="Calibri" pitchFamily="34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10800000" flipV="1">
            <a:off x="2357422" y="2643182"/>
            <a:ext cx="1071570" cy="7143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286380" y="2643182"/>
            <a:ext cx="1000132" cy="6429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428596" y="285728"/>
            <a:ext cx="820077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Владимиро-суздальские князья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320"/>
            <a:ext cx="857653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Особенности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Владимиро-Суздальского княжества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" t="1807" r="1544" b="25463"/>
          <a:stretch/>
        </p:blipFill>
        <p:spPr bwMode="auto">
          <a:xfrm>
            <a:off x="3524250" y="2314575"/>
            <a:ext cx="5391150" cy="4414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1538" y="1785926"/>
            <a:ext cx="7929618" cy="310854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 выгодное географическое положение,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 природные условия благоприятные для развития хозяйства;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 сильная власть князя;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Calibri" pitchFamily="34" charset="0"/>
              </a:rPr>
              <a:t> расцвет  княжества при Андрее </a:t>
            </a:r>
            <a:r>
              <a:rPr lang="ru-RU" sz="2800" b="1" dirty="0" err="1" smtClean="0">
                <a:latin typeface="Calibri" pitchFamily="34" charset="0"/>
              </a:rPr>
              <a:t>Боголюбском</a:t>
            </a:r>
            <a:r>
              <a:rPr lang="ru-RU" sz="2800" b="1" dirty="0" smtClean="0">
                <a:latin typeface="Calibri" pitchFamily="34" charset="0"/>
              </a:rPr>
              <a:t> и Всеволоде Большое Гнездо во второй половине </a:t>
            </a:r>
            <a:r>
              <a:rPr lang="en-US" sz="2800" b="1" dirty="0" smtClean="0">
                <a:latin typeface="Calibri" pitchFamily="34" charset="0"/>
              </a:rPr>
              <a:t>XII</a:t>
            </a:r>
            <a:r>
              <a:rPr lang="ru-RU" sz="2800" b="1" dirty="0" smtClean="0">
                <a:latin typeface="Calibri" pitchFamily="34" charset="0"/>
              </a:rPr>
              <a:t> века.</a:t>
            </a:r>
            <a:endParaRPr lang="ru-RU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4214842" cy="372104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 smtClean="0">
                <a:latin typeface="Calibri" pitchFamily="34" charset="0"/>
              </a:rPr>
              <a:t>ДЗ: учить с.32-33, </a:t>
            </a:r>
            <a:br>
              <a:rPr lang="ru-RU" sz="3200" b="1" dirty="0" smtClean="0">
                <a:latin typeface="Calibri" pitchFamily="34" charset="0"/>
              </a:rPr>
            </a:br>
            <a:r>
              <a:rPr lang="ru-RU" sz="3200" b="1" dirty="0" smtClean="0">
                <a:latin typeface="Calibri" pitchFamily="34" charset="0"/>
              </a:rPr>
              <a:t>устно ответить на вопрос 2 , </a:t>
            </a:r>
            <a:r>
              <a:rPr lang="ru-RU" sz="3200" b="1" dirty="0">
                <a:latin typeface="Calibri" pitchFamily="34" charset="0"/>
              </a:rPr>
              <a:t>с.35,</a:t>
            </a:r>
            <a:br>
              <a:rPr lang="ru-RU" sz="3200" b="1" dirty="0">
                <a:latin typeface="Calibri" pitchFamily="34" charset="0"/>
              </a:rPr>
            </a:br>
            <a:r>
              <a:rPr lang="ru-RU" sz="3200" b="1" dirty="0">
                <a:latin typeface="Calibri" pitchFamily="34" charset="0"/>
              </a:rPr>
              <a:t>написать доклад об одном из владимиро-суздальских князей.</a:t>
            </a:r>
            <a:endParaRPr lang="ru-RU" sz="3200" b="1" dirty="0">
              <a:latin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1500174"/>
            <a:ext cx="3856787" cy="5140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042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529</TotalTime>
  <Words>610</Words>
  <Application>Microsoft Office PowerPoint</Application>
  <PresentationFormat>Экран (4:3)</PresentationFormat>
  <Paragraphs>157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Солнцестояние</vt:lpstr>
      <vt:lpstr>Главные политические центры Руси </vt:lpstr>
      <vt:lpstr>Цели урока</vt:lpstr>
      <vt:lpstr>Презентация PowerPoint</vt:lpstr>
      <vt:lpstr>Выберите причины раздробленности Руси из следующего списка:</vt:lpstr>
      <vt:lpstr>Выберите причины раздробленности Руси из следующего списка:</vt:lpstr>
      <vt:lpstr>Географическое положение Владимиро-Суздальского княжества</vt:lpstr>
      <vt:lpstr>Хозяйство  Владимиро-Суздальского княжества</vt:lpstr>
      <vt:lpstr>Хозяйство  Владимиро-Суздальского княжества</vt:lpstr>
      <vt:lpstr>Хозяйство  Владимиро-Суздальского княжества</vt:lpstr>
      <vt:lpstr>Хозяйство  Владимиро-Суздальского княжества</vt:lpstr>
      <vt:lpstr>Хозяйство  Владимиро-Суздальского княжества</vt:lpstr>
      <vt:lpstr>Хозяйство  Владимиро-Суздальского княжества</vt:lpstr>
      <vt:lpstr>Хозяйство  Владимиро-Суздальского княжества</vt:lpstr>
      <vt:lpstr>Владимиро-Суздальское княжество </vt:lpstr>
      <vt:lpstr>Княжеская власть</vt:lpstr>
      <vt:lpstr>Юрий Долгорукий (1125-1157)  </vt:lpstr>
      <vt:lpstr>Юрий Долгорукий (1125-1157)  </vt:lpstr>
      <vt:lpstr>Презентация PowerPoint</vt:lpstr>
      <vt:lpstr>Презентация PowerPoint</vt:lpstr>
      <vt:lpstr>Андрей  Боголюбский  (1157-1174)</vt:lpstr>
      <vt:lpstr>Андрей  Боголюбский  (1157-1174)</vt:lpstr>
      <vt:lpstr>Андрей  Боголюбский  (1157-1174)</vt:lpstr>
      <vt:lpstr>Всеволод Большое Гнездо (1176-1212)</vt:lpstr>
      <vt:lpstr>Всеволод Большое Гнездо (1176-1212)</vt:lpstr>
      <vt:lpstr>Всеволод Большое Гнездо (1176-1212)</vt:lpstr>
      <vt:lpstr>Презентация PowerPoint</vt:lpstr>
      <vt:lpstr>Особенности  Владимиро-Суздальского княжества</vt:lpstr>
      <vt:lpstr>ДЗ: учить с.32-33,  устно ответить на вопрос 2 , с.35, написать доклад об одном из владимиро-суздальских князей.</vt:lpstr>
    </vt:vector>
  </TitlesOfParts>
  <Company>VVP 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Феодальная раздробленность, удел половцы Владимир Мономах причины раздробленности 1068,1097, 1111 </dc:title>
  <dc:creator>FSG</dc:creator>
  <cp:lastModifiedBy>LARISA</cp:lastModifiedBy>
  <cp:revision>48</cp:revision>
  <dcterms:created xsi:type="dcterms:W3CDTF">2013-02-17T13:48:57Z</dcterms:created>
  <dcterms:modified xsi:type="dcterms:W3CDTF">2017-03-28T10:25:36Z</dcterms:modified>
</cp:coreProperties>
</file>