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0" r:id="rId4"/>
    <p:sldId id="258" r:id="rId5"/>
    <p:sldId id="271" r:id="rId6"/>
    <p:sldId id="259" r:id="rId7"/>
    <p:sldId id="260" r:id="rId8"/>
    <p:sldId id="262" r:id="rId9"/>
    <p:sldId id="261" r:id="rId10"/>
    <p:sldId id="263" r:id="rId11"/>
    <p:sldId id="264" r:id="rId12"/>
    <p:sldId id="266" r:id="rId13"/>
    <p:sldId id="265" r:id="rId14"/>
    <p:sldId id="272" r:id="rId15"/>
    <p:sldId id="267" r:id="rId16"/>
    <p:sldId id="268" r:id="rId17"/>
    <p:sldId id="269" r:id="rId18"/>
    <p:sldId id="273" r:id="rId19"/>
    <p:sldId id="276" r:id="rId20"/>
    <p:sldId id="274" r:id="rId21"/>
    <p:sldId id="277" r:id="rId22"/>
    <p:sldId id="275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DB385-154C-4326-8B2D-4433264F0C6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CE85F-CEB5-4700-9BB9-88A604E08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CE85F-CEB5-4700-9BB9-88A604E08DF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E3CB8-C525-4012-A91A-D7728793D35C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FC738-A81E-48ED-89F6-2F67AF97C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8;&#1072;&#1073;&#1086;&#1095;&#1080;&#1081;%20&#1089;&#1090;&#1086;&#1083;\5%20&#1050;&#1051;&#1040;&#1057;&#1057;\&#1050;&#1086;&#1085;&#1089;&#1087;&#1077;&#1082;&#1090;&#1099;\&#1075;&#1083;&#1072;&#1074;&#1072;%205\&#1052;&#1072;&#1083;&#1099;&#1096;%20&#1080;%20&#1050;&#1072;&#1088;&#1083;&#1089;&#1086;&#1085;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lassinet.ru/1img/vm1.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3400488" cy="44957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500042"/>
            <a:ext cx="73715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МАТЕМАТИКА «В УГЛУ»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1714488"/>
            <a:ext cx="48125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«Я с детства не любил овал, </a:t>
            </a:r>
          </a:p>
          <a:p>
            <a:r>
              <a:rPr lang="ru-RU" sz="2800" i="1" dirty="0" smtClean="0"/>
              <a:t>я с детства угол рисовал!»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youloveit.ru/uploads/gallery/main/791/youloveit_ru_fixiki_kartinki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357694"/>
            <a:ext cx="1964524" cy="2357430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357158" y="3357562"/>
            <a:ext cx="742955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143372" y="1000108"/>
            <a:ext cx="3143272" cy="235745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857224" y="1857364"/>
            <a:ext cx="3286148" cy="150019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Заголовок 9"/>
          <p:cNvSpPr>
            <a:spLocks noGrp="1"/>
          </p:cNvSpPr>
          <p:nvPr>
            <p:ph type="title"/>
          </p:nvPr>
        </p:nvSpPr>
        <p:spPr>
          <a:xfrm>
            <a:off x="285720" y="4214818"/>
            <a:ext cx="7658128" cy="64293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Назовите все изображенные на чертеже углы.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158" y="3286124"/>
            <a:ext cx="510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С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29058" y="3214686"/>
            <a:ext cx="60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О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58082" y="3214686"/>
            <a:ext cx="7232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М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00100" y="1285860"/>
            <a:ext cx="511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Р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00826" y="571480"/>
            <a:ext cx="489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Т</a:t>
            </a:r>
          </a:p>
        </p:txBody>
      </p:sp>
      <p:sp>
        <p:nvSpPr>
          <p:cNvPr id="21" name="Заголовок 9"/>
          <p:cNvSpPr txBox="1">
            <a:spLocks/>
          </p:cNvSpPr>
          <p:nvPr/>
        </p:nvSpPr>
        <p:spPr>
          <a:xfrm>
            <a:off x="0" y="5214950"/>
            <a:ext cx="5229236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Заполните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таблицу.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ятиугольник 12">
            <a:hlinkClick r:id="" action="ppaction://hlinkshowjump?jump=nextslide">
              <a:snd r:embed="rId3" name="drumroll.wav" builtIn="1"/>
            </a:hlinkClick>
          </p:cNvPr>
          <p:cNvSpPr/>
          <p:nvPr/>
        </p:nvSpPr>
        <p:spPr>
          <a:xfrm>
            <a:off x="6572264" y="5143512"/>
            <a:ext cx="2571736" cy="642942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ПРОВЕРИТЬ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214295"/>
          <a:ext cx="8001055" cy="6008404"/>
        </p:xfrm>
        <a:graphic>
          <a:graphicData uri="http://schemas.openxmlformats.org/drawingml/2006/table">
            <a:tbl>
              <a:tblPr/>
              <a:tblGrid>
                <a:gridCol w="2667621"/>
                <a:gridCol w="2547353"/>
                <a:gridCol w="2786081"/>
              </a:tblGrid>
              <a:tr h="125425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i="1" dirty="0">
                          <a:latin typeface="Times New Roman"/>
                          <a:ea typeface="Calibri"/>
                          <a:cs typeface="Times New Roman"/>
                        </a:rPr>
                        <a:t>Название угла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i="1" dirty="0">
                          <a:latin typeface="Times New Roman"/>
                          <a:ea typeface="Calibri"/>
                          <a:cs typeface="Times New Roman"/>
                        </a:rPr>
                        <a:t>Вершина угла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i="1" dirty="0">
                          <a:latin typeface="Times New Roman"/>
                          <a:ea typeface="Calibri"/>
                          <a:cs typeface="Times New Roman"/>
                        </a:rPr>
                        <a:t>Стороны угла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07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07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07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07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07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07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076"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500174"/>
            <a:ext cx="400050" cy="819150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000240"/>
            <a:ext cx="400050" cy="819150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714620"/>
            <a:ext cx="400050" cy="819150"/>
          </a:xfrm>
          <a:prstGeom prst="rect">
            <a:avLst/>
          </a:prstGeom>
          <a:noFill/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429000"/>
            <a:ext cx="400050" cy="819150"/>
          </a:xfrm>
          <a:prstGeom prst="rect">
            <a:avLst/>
          </a:prstGeom>
          <a:noFill/>
        </p:spPr>
      </p:pic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143380"/>
            <a:ext cx="400050" cy="819150"/>
          </a:xfrm>
          <a:prstGeom prst="rect">
            <a:avLst/>
          </a:prstGeom>
          <a:noFill/>
        </p:spPr>
      </p:pic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786322"/>
            <a:ext cx="400050" cy="819150"/>
          </a:xfrm>
          <a:prstGeom prst="rect">
            <a:avLst/>
          </a:prstGeom>
          <a:noFill/>
        </p:spPr>
      </p:pic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642910" y="1428736"/>
            <a:ext cx="12538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СОР</a:t>
            </a:r>
            <a:endParaRPr lang="ru-RU" sz="4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286116" y="1428736"/>
            <a:ext cx="60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О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15008" y="1428736"/>
            <a:ext cx="22926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ОС и ОР</a:t>
            </a:r>
            <a:endParaRPr lang="ru-RU" sz="4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42910" y="2071678"/>
            <a:ext cx="12184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СОТ</a:t>
            </a:r>
            <a:endParaRPr lang="ru-RU" sz="4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42910" y="2786058"/>
            <a:ext cx="12200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РОТ</a:t>
            </a:r>
            <a:endParaRPr lang="ru-RU" sz="4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42910" y="3429000"/>
            <a:ext cx="14670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РОМ</a:t>
            </a:r>
            <a:endParaRPr lang="ru-RU" sz="4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42910" y="4143380"/>
            <a:ext cx="14307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ТОМ</a:t>
            </a:r>
            <a:endParaRPr lang="ru-RU" sz="4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42910" y="4786322"/>
            <a:ext cx="14654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СОМ</a:t>
            </a:r>
            <a:endParaRPr lang="ru-RU" sz="4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286116" y="2143116"/>
            <a:ext cx="60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О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57554" y="2786058"/>
            <a:ext cx="60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О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57554" y="3500438"/>
            <a:ext cx="60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О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357554" y="4214818"/>
            <a:ext cx="60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О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357554" y="4857760"/>
            <a:ext cx="60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О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15008" y="2143116"/>
            <a:ext cx="22572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ОС и ОТ</a:t>
            </a:r>
            <a:endParaRPr lang="ru-RU" sz="48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715008" y="2786058"/>
            <a:ext cx="2258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ОР и ОТ</a:t>
            </a:r>
            <a:endParaRPr lang="ru-RU" sz="4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715008" y="3500438"/>
            <a:ext cx="25058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ОР и ОМ</a:t>
            </a:r>
            <a:endParaRPr lang="ru-RU" sz="4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715008" y="4143380"/>
            <a:ext cx="24704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ОТ и ОМ</a:t>
            </a:r>
            <a:endParaRPr lang="ru-RU" sz="4800" b="1" dirty="0"/>
          </a:p>
        </p:txBody>
      </p:sp>
      <p:sp>
        <p:nvSpPr>
          <p:cNvPr id="42" name="Стрелка влево 41">
            <a:hlinkClick r:id="" action="ppaction://hlinkshowjump?jump=previousslide">
              <a:snd r:embed="rId4" name="drumroll.wav" builtIn="1"/>
            </a:hlinkClick>
          </p:cNvPr>
          <p:cNvSpPr/>
          <p:nvPr/>
        </p:nvSpPr>
        <p:spPr>
          <a:xfrm>
            <a:off x="5000628" y="5572140"/>
            <a:ext cx="2428892" cy="1143008"/>
          </a:xfrm>
          <a:prstGeom prst="leftArrow">
            <a:avLst>
              <a:gd name="adj1" fmla="val 76320"/>
              <a:gd name="adj2" fmla="val 2883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Вернуться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к чертежу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148" name="Picture 4" descr="http://xn----9sbkephcff1au7ad8o.com/upload/forum/small/8c602b2420c63b5d015e00c94f2b1f10.jpg"/>
          <p:cNvPicPr>
            <a:picLocks noChangeAspect="1" noChangeArrowheads="1"/>
          </p:cNvPicPr>
          <p:nvPr/>
        </p:nvPicPr>
        <p:blipFill>
          <a:blip r:embed="rId5"/>
          <a:srcRect l="11580" r="6314" b="6315"/>
          <a:stretch>
            <a:fillRect/>
          </a:stretch>
        </p:blipFill>
        <p:spPr bwMode="auto">
          <a:xfrm>
            <a:off x="7390982" y="4857759"/>
            <a:ext cx="1753017" cy="2000241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5715008" y="4857760"/>
            <a:ext cx="25042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ОС и ОМ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4866" cy="93978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mic Sans MS" pitchFamily="66" charset="0"/>
              </a:rPr>
              <a:t>Проверь себя!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098" name="Picture 2" descr="http://mirgif.com/mal/jemocii/jemocii_4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0"/>
            <a:ext cx="1857388" cy="18839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142984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1.Стороны угла:  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29058" y="1142984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А) отрезки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1643050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Б) лучи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29058" y="2143116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В) прямые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714620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2. На рисунке изображён угол:  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7158" y="3286124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А)    </a:t>
            </a:r>
            <a:r>
              <a:rPr lang="en-US" sz="4000" b="1" dirty="0" smtClean="0"/>
              <a:t>M</a:t>
            </a:r>
            <a:r>
              <a:rPr lang="ru-RU" sz="4000" b="1" dirty="0" smtClean="0"/>
              <a:t>О</a:t>
            </a:r>
            <a:r>
              <a:rPr lang="en-US" sz="4000" b="1" dirty="0" smtClean="0"/>
              <a:t>K</a:t>
            </a:r>
            <a:endParaRPr lang="ru-RU" sz="4000" b="1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214686"/>
            <a:ext cx="400050" cy="81915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57158" y="3714752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Б)     КМО</a:t>
            </a:r>
            <a:endParaRPr lang="ru-RU" sz="4000" b="1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643314"/>
            <a:ext cx="400050" cy="819150"/>
          </a:xfrm>
          <a:prstGeom prst="rect">
            <a:avLst/>
          </a:prstGeom>
          <a:noFill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143380"/>
            <a:ext cx="400050" cy="81915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57158" y="4214818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В)     МКО</a:t>
            </a:r>
            <a:endParaRPr lang="ru-RU" sz="4000" b="1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0800000" flipV="1">
            <a:off x="5286380" y="3429000"/>
            <a:ext cx="2357454" cy="107157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286380" y="4500570"/>
            <a:ext cx="314327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57752" y="3929066"/>
            <a:ext cx="530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15206" y="2928934"/>
            <a:ext cx="4732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15272" y="4500570"/>
            <a:ext cx="6335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4643446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3. На рисунке изображено:  </a:t>
            </a:r>
            <a:endParaRPr lang="ru-RU" sz="4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28596" y="5143512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А) 3 угла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28596" y="5643578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Б) 5 углов</a:t>
            </a:r>
            <a:endParaRPr lang="ru-RU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28596" y="6150114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В) 6 углов</a:t>
            </a:r>
            <a:endParaRPr lang="ru-RU" sz="4000" b="1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4357686" y="6357958"/>
            <a:ext cx="385765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6500826" y="5357826"/>
            <a:ext cx="1000132" cy="10001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>
            <a:off x="4714876" y="5429264"/>
            <a:ext cx="1785950" cy="92869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929058" y="6150114"/>
            <a:ext cx="495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86512" y="6286520"/>
            <a:ext cx="530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F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58148" y="6286520"/>
            <a:ext cx="455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C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86248" y="5214950"/>
            <a:ext cx="4732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86644" y="5286388"/>
            <a:ext cx="5229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N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7" grpId="1"/>
      <p:bldP spid="8" grpId="0"/>
      <p:bldP spid="9" grpId="0"/>
      <p:bldP spid="9" grpId="1"/>
      <p:bldP spid="10" grpId="0"/>
      <p:bldP spid="11" grpId="0"/>
      <p:bldP spid="14" grpId="0"/>
      <p:bldP spid="14" grpId="1"/>
      <p:bldP spid="17" grpId="0"/>
      <p:bldP spid="17" grpId="1"/>
      <p:bldP spid="25" grpId="0"/>
      <p:bldP spid="26" grpId="0"/>
      <p:bldP spid="26" grpId="2"/>
      <p:bldP spid="27" grpId="0"/>
      <p:bldP spid="27" grpId="2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vfl.ru/ii/1408990689/23fa3cab/6120589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714908" cy="6286544"/>
          </a:xfrm>
          <a:prstGeom prst="rect">
            <a:avLst/>
          </a:prstGeom>
          <a:noFill/>
        </p:spPr>
      </p:pic>
      <p:pic>
        <p:nvPicPr>
          <p:cNvPr id="5" name="Picture 2" descr="http://klassinet.ru/1img/vm1.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214290"/>
            <a:ext cx="3400488" cy="449577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928670"/>
            <a:ext cx="4412875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-ЦАРИЦА НАУК!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-0.39809 0.0884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785926"/>
            <a:ext cx="8229600" cy="1143000"/>
          </a:xfrm>
        </p:spPr>
        <p:txBody>
          <a:bodyPr/>
          <a:lstStyle/>
          <a:p>
            <a:r>
              <a:rPr lang="ru-RU" dirty="0" smtClean="0"/>
              <a:t>Второй урок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464315" y="1178703"/>
            <a:ext cx="1714512" cy="78581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50001" y="1607331"/>
            <a:ext cx="3071834" cy="1285884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322365" y="2249479"/>
            <a:ext cx="3071834" cy="158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857488" y="714356"/>
            <a:ext cx="1428760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000496" y="1071546"/>
            <a:ext cx="1500198" cy="78581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3929058" y="2643182"/>
            <a:ext cx="1571636" cy="71438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714876" y="2643182"/>
            <a:ext cx="1500198" cy="78581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4679157" y="1178703"/>
            <a:ext cx="1643074" cy="71438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893471" y="1821645"/>
            <a:ext cx="3071834" cy="85725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5680083" y="1893877"/>
            <a:ext cx="3071834" cy="712792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85720" y="4143380"/>
            <a:ext cx="8229600" cy="1143000"/>
          </a:xfrm>
        </p:spPr>
        <p:txBody>
          <a:bodyPr/>
          <a:lstStyle/>
          <a:p>
            <a:r>
              <a:rPr lang="ru-RU" dirty="0" smtClean="0"/>
              <a:t>Сколько углов изображено?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607191" y="750075"/>
            <a:ext cx="4143404" cy="378621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714348" y="4714884"/>
            <a:ext cx="5715040" cy="95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785786" y="1928802"/>
            <a:ext cx="6215106" cy="27860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clipart-library.com/images/dc9Kqgxq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8176"/>
          <a:stretch>
            <a:fillRect/>
          </a:stretch>
        </p:blipFill>
        <p:spPr bwMode="auto">
          <a:xfrm rot="19711244">
            <a:off x="244268" y="4208388"/>
            <a:ext cx="2088929" cy="703579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071538" y="5072074"/>
            <a:ext cx="61542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Биссектриса – это луч, </a:t>
            </a:r>
          </a:p>
          <a:p>
            <a:r>
              <a:rPr lang="ru-RU" sz="3600" b="1" dirty="0" smtClean="0"/>
              <a:t>который делит угол пополам.</a:t>
            </a:r>
            <a:endParaRPr lang="ru-RU" sz="3600" b="1" dirty="0"/>
          </a:p>
        </p:txBody>
      </p:sp>
      <p:pic>
        <p:nvPicPr>
          <p:cNvPr id="2052" name="Picture 4" descr="Крыса в обмороке смайлик гифка анимация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143380"/>
            <a:ext cx="1862144" cy="186214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20188019">
            <a:off x="1976830" y="2964089"/>
            <a:ext cx="2636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/>
              <a:t>БИССЕКТРИСА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0.00047 L 0.63472 -0.3958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-198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otvet.imgsmail.ru/download/1409d09fdda3b59999962d5f6b7f562b_i-2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otvet.imgsmail.ru/download/1409d09fdda3b59999962d5f6b7f562b_i-2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otvet.imgsmail.ru/download/1409d09fdda3b59999962d5f6b7f562b_i-2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4" descr="http://cdn01.ru/files/users/images/e0/41/e041a60f710a1ac29543853cbe63fb8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131" r="22541"/>
          <a:stretch>
            <a:fillRect/>
          </a:stretch>
        </p:blipFill>
        <p:spPr bwMode="auto">
          <a:xfrm>
            <a:off x="1571604" y="500042"/>
            <a:ext cx="5876931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 descr="https://otvet.imgsmail.ru/download/1409d09fdda3b59999962d5f6b7f562b_i-2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4" name="Picture 8" descr="http://img.velvet.by/files/resize/userfiles/309/osanka-640x71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609" r="32031" b="8391"/>
          <a:stretch>
            <a:fillRect/>
          </a:stretch>
        </p:blipFill>
        <p:spPr bwMode="auto">
          <a:xfrm>
            <a:off x="285720" y="357166"/>
            <a:ext cx="2643206" cy="6238896"/>
          </a:xfrm>
          <a:prstGeom prst="rect">
            <a:avLst/>
          </a:prstGeom>
          <a:noFill/>
        </p:spPr>
      </p:pic>
      <p:pic>
        <p:nvPicPr>
          <p:cNvPr id="34826" name="Picture 10" descr="https://im0-tub-ru.yandex.net/i?id=e76a16a9c0ca1ea4a5968365c0c414df-l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71480"/>
            <a:ext cx="5753100" cy="568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428596" y="4857760"/>
            <a:ext cx="742955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286248" y="2500306"/>
            <a:ext cx="3143272" cy="235745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1071538" y="3357562"/>
            <a:ext cx="3286148" cy="150019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8596" y="4857760"/>
            <a:ext cx="510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С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00496" y="4786322"/>
            <a:ext cx="60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О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15206" y="4786322"/>
            <a:ext cx="7232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М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7224" y="3357562"/>
            <a:ext cx="511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Р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72330" y="2643182"/>
            <a:ext cx="489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Т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16200000" flipV="1">
            <a:off x="2472065" y="3028605"/>
            <a:ext cx="3643338" cy="149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714744" y="857232"/>
            <a:ext cx="5309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orod.tomsk.ru/uploads/62259/1308272586/krasnyjug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107132"/>
            <a:ext cx="9001157" cy="6750868"/>
          </a:xfrm>
          <a:prstGeom prst="rect">
            <a:avLst/>
          </a:prstGeom>
          <a:noFill/>
        </p:spPr>
      </p:pic>
      <p:pic>
        <p:nvPicPr>
          <p:cNvPr id="5" name="Picture 2" descr="http://klassinet.ru/1img/vm1.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672" r="12235"/>
          <a:stretch>
            <a:fillRect/>
          </a:stretch>
        </p:blipFill>
        <p:spPr bwMode="auto">
          <a:xfrm>
            <a:off x="3214678" y="4071942"/>
            <a:ext cx="2180346" cy="2638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1" name="Picture 9" descr="https://ds03.infourok.ru/uploads/ex/0c3b/0001b9ea-7e920d06/img2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 t="27211"/>
          <a:stretch>
            <a:fillRect/>
          </a:stretch>
        </p:blipFill>
        <p:spPr bwMode="auto">
          <a:xfrm>
            <a:off x="-285784" y="3604651"/>
            <a:ext cx="5959454" cy="3253349"/>
          </a:xfrm>
          <a:prstGeom prst="rect">
            <a:avLst/>
          </a:prstGeom>
          <a:noFill/>
        </p:spPr>
      </p:pic>
      <p:sp>
        <p:nvSpPr>
          <p:cNvPr id="12" name="Скругленная прямоугольная выноска 11"/>
          <p:cNvSpPr/>
          <p:nvPr/>
        </p:nvSpPr>
        <p:spPr>
          <a:xfrm>
            <a:off x="3786182" y="4929198"/>
            <a:ext cx="3357586" cy="1643074"/>
          </a:xfrm>
          <a:prstGeom prst="wedgeRoundRectCallout">
            <a:avLst>
              <a:gd name="adj1" fmla="val 57595"/>
              <a:gd name="adj2" fmla="val -5109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Нолик, это не всегда так!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Вот например, посмотри на этот дом!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1" name="Picture 2" descr="http://fb.ru/misc/i/gallery/40429/122369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2895609"/>
            <a:ext cx="2617623" cy="396239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4282" y="357166"/>
            <a:ext cx="44953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Помогите Нолику отыскать </a:t>
            </a:r>
          </a:p>
          <a:p>
            <a:r>
              <a:rPr lang="ru-RU" sz="2800" b="1" dirty="0" smtClean="0"/>
              <a:t>на чертеже прямые углы.</a:t>
            </a:r>
            <a:endParaRPr lang="ru-RU" sz="2800" b="1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1785918" y="2214554"/>
            <a:ext cx="2714644" cy="1428760"/>
          </a:xfrm>
          <a:prstGeom prst="wedgeRoundRectCallout">
            <a:avLst>
              <a:gd name="adj1" fmla="val -70725"/>
              <a:gd name="adj2" fmla="val -3814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Ура! Я понял! Архитекторы любят только прямые углы!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3799" name="Picture 7" descr="http://www.fixiki.ru/bitrix/templates/.default/markup/images/fix1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28660" y="1214422"/>
            <a:ext cx="2876550" cy="2695576"/>
          </a:xfrm>
          <a:prstGeom prst="rect">
            <a:avLst/>
          </a:prstGeom>
          <a:noFill/>
        </p:spPr>
      </p:pic>
      <p:pic>
        <p:nvPicPr>
          <p:cNvPr id="33797" name="Picture 5" descr="http://stalprosib.ru/images/shema-kombinirovannoy-kryshi-big-image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 l="3976" r="1378" b="16098"/>
          <a:stretch>
            <a:fillRect/>
          </a:stretch>
        </p:blipFill>
        <p:spPr bwMode="auto">
          <a:xfrm>
            <a:off x="3929058" y="357166"/>
            <a:ext cx="5072066" cy="3495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/>
      <p:bldP spid="9" grpId="0" animBg="1"/>
      <p:bldP spid="9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464315" y="1178703"/>
            <a:ext cx="1714512" cy="78581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50001" y="1607331"/>
            <a:ext cx="3071834" cy="1285884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322365" y="2249479"/>
            <a:ext cx="3071834" cy="158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857488" y="714356"/>
            <a:ext cx="1428760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000496" y="1071546"/>
            <a:ext cx="1500198" cy="78581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3929058" y="2643182"/>
            <a:ext cx="1571636" cy="71438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714876" y="2643182"/>
            <a:ext cx="1500198" cy="78581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4679157" y="1178703"/>
            <a:ext cx="1643074" cy="71438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893471" y="1821645"/>
            <a:ext cx="3071834" cy="85725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5680083" y="1893877"/>
            <a:ext cx="3071834" cy="712792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85720" y="41433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углы изображены на рисунке?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cdn.bolshoyvopros.ru/files/users/images/78/a3/78a31709b986b7734d862a889961190f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857232"/>
            <a:ext cx="3429023" cy="3429024"/>
          </a:xfrm>
          <a:prstGeom prst="rect">
            <a:avLst/>
          </a:prstGeom>
          <a:noFill/>
        </p:spPr>
      </p:pic>
      <p:pic>
        <p:nvPicPr>
          <p:cNvPr id="2056" name="Picture 8" descr="http://georgii56.ru/proekt/uvelir/images/images263-CHas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14752"/>
            <a:ext cx="3286147" cy="3286148"/>
          </a:xfrm>
          <a:prstGeom prst="rect">
            <a:avLst/>
          </a:prstGeom>
          <a:noFill/>
        </p:spPr>
      </p:pic>
      <p:pic>
        <p:nvPicPr>
          <p:cNvPr id="2058" name="Picture 10" descr="http://wallpaper-house.com/data/out/9/wallpaper2you_3540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49597" y="3786166"/>
            <a:ext cx="4094403" cy="3071834"/>
          </a:xfrm>
          <a:prstGeom prst="rect">
            <a:avLst/>
          </a:prstGeom>
          <a:noFill/>
        </p:spPr>
      </p:pic>
      <p:pic>
        <p:nvPicPr>
          <p:cNvPr id="2060" name="Picture 12" descr="https://im0-tub-ru.yandex.net/i?id=aae48e910e4d311c0a14643f920885e4&amp;n=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809999"/>
            <a:ext cx="3048000" cy="3048001"/>
          </a:xfrm>
          <a:prstGeom prst="rect">
            <a:avLst/>
          </a:prstGeom>
          <a:noFill/>
        </p:spPr>
      </p:pic>
      <p:pic>
        <p:nvPicPr>
          <p:cNvPr id="2062" name="Picture 14" descr="http://agolyshev.ru/wp-content/uploads/2011/03/clock-change-the-time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0"/>
            <a:ext cx="3371857" cy="3371857"/>
          </a:xfrm>
          <a:prstGeom prst="rect">
            <a:avLst/>
          </a:prstGeom>
          <a:noFill/>
        </p:spPr>
      </p:pic>
      <p:pic>
        <p:nvPicPr>
          <p:cNvPr id="2052" name="Picture 4" descr="chasy-animatsionnaya-kartinka-0175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2205046" cy="218384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алыш и Карлсон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" y="0"/>
            <a:ext cx="94488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amlib.ru/img/b/burelx_l_l/burel254/ug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448175" cy="3467100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142976" y="1214422"/>
            <a:ext cx="1643074" cy="14287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20" y="1214422"/>
            <a:ext cx="857256" cy="85725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allgardening.ru/wp-content/uploads/2017/08/pic5243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4153" y="571480"/>
            <a:ext cx="4669847" cy="3500462"/>
          </a:xfrm>
          <a:prstGeom prst="rect">
            <a:avLst/>
          </a:prstGeom>
          <a:noFill/>
        </p:spPr>
      </p:pic>
      <p:pic>
        <p:nvPicPr>
          <p:cNvPr id="1030" name="Picture 6" descr="http://sustavsovet.ru/wp-content/uploads/2016/02/lechenie-osteoartroza-kolennyx-sustavov-1-j-i-2-j-stepen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0480"/>
            <a:ext cx="4286280" cy="2857520"/>
          </a:xfrm>
          <a:prstGeom prst="rect">
            <a:avLst/>
          </a:prstGeom>
          <a:noFill/>
        </p:spPr>
      </p:pic>
      <p:pic>
        <p:nvPicPr>
          <p:cNvPr id="1032" name="Picture 8" descr="http://fb.ru/misc/i/gallery/24824/57191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714752"/>
            <a:ext cx="3428992" cy="2794358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>
            <a:stCxn id="1030" idx="0"/>
          </p:cNvCxnSpPr>
          <p:nvPr/>
        </p:nvCxnSpPr>
        <p:spPr>
          <a:xfrm rot="16200000" flipH="1" flipV="1">
            <a:off x="1785922" y="4357666"/>
            <a:ext cx="714404" cy="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214414" y="4714884"/>
            <a:ext cx="928694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572120" y="4857772"/>
            <a:ext cx="1928850" cy="35719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572000" y="5286388"/>
            <a:ext cx="1785950" cy="71596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3036099" y="4107677"/>
            <a:ext cx="428628" cy="21428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2678893" y="4964917"/>
            <a:ext cx="1214446" cy="14287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classifieds24.ru/images/3180/3179243/large_2.jpg"/>
          <p:cNvPicPr>
            <a:picLocks noChangeAspect="1" noChangeArrowheads="1"/>
          </p:cNvPicPr>
          <p:nvPr/>
        </p:nvPicPr>
        <p:blipFill>
          <a:blip r:embed="rId2"/>
          <a:srcRect l="9424" r="10471" b="3665"/>
          <a:stretch>
            <a:fillRect/>
          </a:stretch>
        </p:blipFill>
        <p:spPr bwMode="auto">
          <a:xfrm>
            <a:off x="214282" y="214290"/>
            <a:ext cx="3643338" cy="3286148"/>
          </a:xfrm>
          <a:prstGeom prst="rect">
            <a:avLst/>
          </a:prstGeom>
          <a:noFill/>
        </p:spPr>
      </p:pic>
      <p:pic>
        <p:nvPicPr>
          <p:cNvPr id="27652" name="Picture 4" descr="http://czdor.ru/product_image/kpz/kpz_shd.008_0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5000" t="2632" r="26250"/>
          <a:stretch>
            <a:fillRect/>
          </a:stretch>
        </p:blipFill>
        <p:spPr bwMode="auto">
          <a:xfrm>
            <a:off x="6497211" y="-142900"/>
            <a:ext cx="2646789" cy="5286372"/>
          </a:xfrm>
          <a:prstGeom prst="rect">
            <a:avLst/>
          </a:prstGeom>
          <a:noFill/>
        </p:spPr>
      </p:pic>
      <p:pic>
        <p:nvPicPr>
          <p:cNvPr id="27654" name="Picture 6" descr="https://oblikdom.ru/upload/iblock/ee5/ee58a80b594304f3e81cd1caa455b42e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250" r="27812"/>
          <a:stretch>
            <a:fillRect/>
          </a:stretch>
        </p:blipFill>
        <p:spPr bwMode="auto">
          <a:xfrm>
            <a:off x="4000496" y="142852"/>
            <a:ext cx="2234661" cy="3405175"/>
          </a:xfrm>
          <a:prstGeom prst="rect">
            <a:avLst/>
          </a:prstGeom>
          <a:noFill/>
        </p:spPr>
      </p:pic>
      <p:pic>
        <p:nvPicPr>
          <p:cNvPr id="27656" name="Picture 8" descr="http://alliance-bags.ru/img/3345/3345_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65557">
            <a:off x="110532" y="3467542"/>
            <a:ext cx="3551422" cy="3090848"/>
          </a:xfrm>
          <a:prstGeom prst="rect">
            <a:avLst/>
          </a:prstGeom>
          <a:noFill/>
        </p:spPr>
      </p:pic>
      <p:pic>
        <p:nvPicPr>
          <p:cNvPr id="27658" name="Picture 10" descr="http://funcube.ga/wallpapers/minecraft/download/1400x1050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3214686"/>
            <a:ext cx="4667282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1538" y="2643182"/>
            <a:ext cx="558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785918" y="1000108"/>
            <a:ext cx="3500462" cy="22459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Равнобедренный треугольник 10"/>
          <p:cNvSpPr/>
          <p:nvPr/>
        </p:nvSpPr>
        <p:spPr>
          <a:xfrm rot="15669135">
            <a:off x="1947358" y="1162150"/>
            <a:ext cx="3444820" cy="3808385"/>
          </a:xfrm>
          <a:prstGeom prst="triangle">
            <a:avLst>
              <a:gd name="adj" fmla="val 514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endCxn id="11" idx="2"/>
          </p:cNvCxnSpPr>
          <p:nvPr/>
        </p:nvCxnSpPr>
        <p:spPr>
          <a:xfrm>
            <a:off x="1643042" y="3286124"/>
            <a:ext cx="4173182" cy="118925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1643042" y="3214686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3438" y="357166"/>
            <a:ext cx="529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В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14942" y="4357694"/>
            <a:ext cx="510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</a:t>
            </a:r>
            <a:endParaRPr lang="ru-RU" sz="4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7158" y="4643446"/>
            <a:ext cx="47929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А – вершина угла</a:t>
            </a:r>
            <a:endParaRPr lang="ru-RU" sz="4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57158" y="5286388"/>
            <a:ext cx="63009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АВ и АС – стороны угла</a:t>
            </a:r>
            <a:endParaRPr lang="ru-RU" sz="4800" b="1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000232" y="3786190"/>
            <a:ext cx="2786082" cy="7858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 flipV="1">
            <a:off x="2081194" y="1152508"/>
            <a:ext cx="2428892" cy="15716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857224" y="2571744"/>
            <a:ext cx="714380" cy="114300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2000232" y="6027003"/>
            <a:ext cx="19005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     ВАС</a:t>
            </a:r>
            <a:endParaRPr lang="ru-RU" sz="4800" b="1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6038850"/>
            <a:ext cx="400050" cy="819150"/>
          </a:xfrm>
          <a:prstGeom prst="rect">
            <a:avLst/>
          </a:prstGeom>
          <a:noFill/>
        </p:spPr>
      </p:pic>
      <p:pic>
        <p:nvPicPr>
          <p:cNvPr id="3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6038850"/>
            <a:ext cx="400050" cy="81915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3857620" y="5288340"/>
            <a:ext cx="12489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        или</a:t>
            </a:r>
            <a:endParaRPr lang="ru-RU" sz="4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786314" y="6027003"/>
            <a:ext cx="1925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     САВ</a:t>
            </a:r>
            <a:endParaRPr lang="ru-RU" sz="4800" b="1" dirty="0"/>
          </a:p>
        </p:txBody>
      </p:sp>
      <p:sp>
        <p:nvSpPr>
          <p:cNvPr id="24" name="Дуга 23"/>
          <p:cNvSpPr/>
          <p:nvPr/>
        </p:nvSpPr>
        <p:spPr>
          <a:xfrm rot="370278">
            <a:off x="2196038" y="2869957"/>
            <a:ext cx="285752" cy="1000132"/>
          </a:xfrm>
          <a:prstGeom prst="arc">
            <a:avLst>
              <a:gd name="adj1" fmla="val 16200000"/>
              <a:gd name="adj2" fmla="val 2680574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 rot="10800000">
            <a:off x="2000232" y="3643314"/>
            <a:ext cx="3000396" cy="8572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2071670" y="1142984"/>
            <a:ext cx="2643206" cy="17145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3071802" y="6072206"/>
            <a:ext cx="428628" cy="78579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857884" y="6072206"/>
            <a:ext cx="428628" cy="78579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1" grpId="1" animBg="1"/>
      <p:bldP spid="4" grpId="0" animBg="1"/>
      <p:bldP spid="20" grpId="0"/>
      <p:bldP spid="21" grpId="0"/>
      <p:bldP spid="22" grpId="0"/>
      <p:bldP spid="23" grpId="0"/>
      <p:bldP spid="29" grpId="0" animBg="1"/>
      <p:bldP spid="29" grpId="1" animBg="1"/>
      <p:bldP spid="30" grpId="1"/>
      <p:bldP spid="34" grpId="0"/>
      <p:bldP spid="35" grpId="0"/>
      <p:bldP spid="24" grpId="0" animBg="1"/>
      <p:bldP spid="36" grpId="0" animBg="1"/>
      <p:bldP spid="36" grpId="2" animBg="1"/>
      <p:bldP spid="37" grpId="0" animBg="1"/>
      <p:bldP spid="37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8678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Назовите углы, их стороны и вершину</a:t>
            </a:r>
            <a:endParaRPr lang="ru-RU" sz="40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85720" y="1071546"/>
            <a:ext cx="1643074" cy="15716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857356" y="2357430"/>
            <a:ext cx="2286016" cy="2857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215074" y="1285860"/>
            <a:ext cx="1643074" cy="15716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5322099" y="2178835"/>
            <a:ext cx="2071702" cy="2857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-392941" y="5250669"/>
            <a:ext cx="2071702" cy="2857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00034" y="3500438"/>
            <a:ext cx="2357454" cy="85725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2571736" y="5072074"/>
            <a:ext cx="1714512" cy="114300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2821769" y="5322107"/>
            <a:ext cx="2071702" cy="2857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5786446" y="4572008"/>
            <a:ext cx="1785950" cy="164307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6607983" y="5393545"/>
            <a:ext cx="2071702" cy="2857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3500430" y="4000504"/>
            <a:ext cx="1857388" cy="14287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357818" y="4000504"/>
            <a:ext cx="2214578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0" y="1142984"/>
            <a:ext cx="510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С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28728" y="2571744"/>
            <a:ext cx="5309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К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29058" y="2214554"/>
            <a:ext cx="5902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N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57422" y="4572008"/>
            <a:ext cx="511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P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00496" y="6027003"/>
            <a:ext cx="6062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Q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786182" y="4143380"/>
            <a:ext cx="4764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S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0" y="5715016"/>
            <a:ext cx="7232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M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0" y="3714752"/>
            <a:ext cx="60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</a:rPr>
              <a:t>O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57422" y="2928934"/>
            <a:ext cx="44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</a:rPr>
              <a:t>L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00760" y="2714620"/>
            <a:ext cx="5309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</a:rPr>
              <a:t>R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57884" y="714356"/>
            <a:ext cx="489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</a:rPr>
              <a:t>T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572396" y="2000240"/>
            <a:ext cx="4764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</a:rPr>
              <a:t>S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14942" y="5572140"/>
            <a:ext cx="7232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M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29520" y="4214818"/>
            <a:ext cx="5902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7030A0"/>
                </a:solidFill>
              </a:rPr>
              <a:t>N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15272" y="5857892"/>
            <a:ext cx="511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7030A0"/>
                </a:solidFill>
              </a:rPr>
              <a:t>P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71802" y="3500438"/>
            <a:ext cx="558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A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00628" y="3214686"/>
            <a:ext cx="5725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72330" y="3357562"/>
            <a:ext cx="466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F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player.myshared.ru/20/1246849/slides/slide_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AF"/>
              </a:clrFrom>
              <a:clrTo>
                <a:srgbClr val="FFFFAF">
                  <a:alpha val="0"/>
                </a:srgbClr>
              </a:clrTo>
            </a:clrChange>
          </a:blip>
          <a:srcRect l="60938" t="38750" b="38750"/>
          <a:stretch>
            <a:fillRect/>
          </a:stretch>
        </p:blipFill>
        <p:spPr bwMode="auto">
          <a:xfrm>
            <a:off x="5000628" y="4071942"/>
            <a:ext cx="2976530" cy="1285884"/>
          </a:xfrm>
          <a:prstGeom prst="rect">
            <a:avLst/>
          </a:prstGeom>
          <a:noFill/>
        </p:spPr>
      </p:pic>
      <p:pic>
        <p:nvPicPr>
          <p:cNvPr id="16392" name="Picture 8" descr="http://player.myshared.ru/20/1246849/slides/slide_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188" t="68750" r="48437" b="8749"/>
          <a:stretch>
            <a:fillRect/>
          </a:stretch>
        </p:blipFill>
        <p:spPr bwMode="auto">
          <a:xfrm>
            <a:off x="5143504" y="1928802"/>
            <a:ext cx="3000396" cy="1285884"/>
          </a:xfrm>
          <a:prstGeom prst="rect">
            <a:avLst/>
          </a:prstGeom>
          <a:noFill/>
        </p:spPr>
      </p:pic>
      <p:pic>
        <p:nvPicPr>
          <p:cNvPr id="16390" name="Picture 6" descr="http://player.myshared.ru/20/1246849/slides/slide_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AF"/>
              </a:clrFrom>
              <a:clrTo>
                <a:srgbClr val="FFFFAF">
                  <a:alpha val="0"/>
                </a:srgbClr>
              </a:clrTo>
            </a:clrChange>
          </a:blip>
          <a:srcRect l="15938" t="41250" r="45624" b="32500"/>
          <a:stretch>
            <a:fillRect/>
          </a:stretch>
        </p:blipFill>
        <p:spPr bwMode="auto">
          <a:xfrm>
            <a:off x="0" y="3643314"/>
            <a:ext cx="4323700" cy="2214578"/>
          </a:xfrm>
          <a:prstGeom prst="rect">
            <a:avLst/>
          </a:prstGeom>
          <a:noFill/>
        </p:spPr>
      </p:pic>
      <p:pic>
        <p:nvPicPr>
          <p:cNvPr id="16386" name="Picture 2" descr="http://player.myshared.ru/20/1246849/slides/slide_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AF"/>
              </a:clrFrom>
              <a:clrTo>
                <a:srgbClr val="FFFFAF">
                  <a:alpha val="0"/>
                </a:srgbClr>
              </a:clrTo>
            </a:clrChange>
          </a:blip>
          <a:srcRect l="8438" t="15000" r="30624" b="61250"/>
          <a:stretch>
            <a:fillRect/>
          </a:stretch>
        </p:blipFill>
        <p:spPr bwMode="auto">
          <a:xfrm>
            <a:off x="357158" y="1214422"/>
            <a:ext cx="4643470" cy="1357322"/>
          </a:xfrm>
          <a:prstGeom prst="rect">
            <a:avLst/>
          </a:prstGeom>
          <a:noFill/>
        </p:spPr>
      </p:pic>
      <p:sp>
        <p:nvSpPr>
          <p:cNvPr id="6" name="Заголовок 9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Как сравнить изображённые на рисунке углы?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0781 0.504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50416 L 0.00243 0.003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-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76 0.04629 L -0.52587 -0.1111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587 -0.11112 L 0.06476 0.0462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022E-16 L -0.6191 -0.4185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191 -0.41852 L -0.00486 0.0013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Нолик сравнил углы и вот что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у него получилось!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7412" name="Picture 4" descr="http://www.graycell.ru/picture/big/nol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714752"/>
            <a:ext cx="2909889" cy="2909890"/>
          </a:xfrm>
          <a:prstGeom prst="rect">
            <a:avLst/>
          </a:prstGeom>
          <a:noFill/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142844" y="1571612"/>
            <a:ext cx="4429156" cy="1684218"/>
          </a:xfrm>
          <a:prstGeom prst="wedgeRoundRectCallout">
            <a:avLst>
              <a:gd name="adj1" fmla="val 398"/>
              <a:gd name="adj2" fmla="val 96409"/>
              <a:gd name="adj3" fmla="val 16667"/>
            </a:avLst>
          </a:prstGeom>
          <a:solidFill>
            <a:srgbClr val="FFFF00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chemeClr val="tx1"/>
                </a:solidFill>
              </a:rPr>
              <a:t>Красный угол больше синего, так как у него длиннее стороны</a:t>
            </a:r>
            <a:r>
              <a:rPr lang="ru-RU" i="1" dirty="0" smtClean="0"/>
              <a:t>! </a:t>
            </a:r>
          </a:p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3607587" y="3107529"/>
            <a:ext cx="3929090" cy="14287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643438" y="2214554"/>
            <a:ext cx="3714776" cy="20002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5500694" y="2500306"/>
            <a:ext cx="2714644" cy="264320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3464711" y="3107529"/>
            <a:ext cx="3429024" cy="64294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ая прямоугольная выноска 12"/>
          <p:cNvSpPr/>
          <p:nvPr/>
        </p:nvSpPr>
        <p:spPr>
          <a:xfrm>
            <a:off x="2786050" y="5286388"/>
            <a:ext cx="4429156" cy="1285884"/>
          </a:xfrm>
          <a:prstGeom prst="wedgeRoundRectCallout">
            <a:avLst>
              <a:gd name="adj1" fmla="val 59875"/>
              <a:gd name="adj2" fmla="val -54834"/>
              <a:gd name="adj3" fmla="val 16667"/>
            </a:avLst>
          </a:prstGeom>
          <a:solidFill>
            <a:srgbClr val="FFFF00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Стороны угла всегда </a:t>
            </a:r>
          </a:p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можно продолжить, ведь они являются лучами!</a:t>
            </a:r>
            <a:r>
              <a:rPr lang="ru-RU" sz="2400" i="1" dirty="0" smtClean="0"/>
              <a:t> </a:t>
            </a:r>
          </a:p>
          <a:p>
            <a:pPr algn="ctr"/>
            <a:endParaRPr lang="ru-RU" dirty="0"/>
          </a:p>
        </p:txBody>
      </p:sp>
      <p:pic>
        <p:nvPicPr>
          <p:cNvPr id="8194" name="Picture 2" descr="http://fb.ru/misc/i/gallery/40429/122369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26377" y="2895609"/>
            <a:ext cx="2617623" cy="3962391"/>
          </a:xfrm>
          <a:prstGeom prst="rect">
            <a:avLst/>
          </a:prstGeom>
          <a:noFill/>
        </p:spPr>
      </p:pic>
      <p:sp>
        <p:nvSpPr>
          <p:cNvPr id="15" name="Скругленная прямоугольная выноска 14"/>
          <p:cNvSpPr/>
          <p:nvPr/>
        </p:nvSpPr>
        <p:spPr>
          <a:xfrm>
            <a:off x="2786050" y="5286388"/>
            <a:ext cx="4429156" cy="1285884"/>
          </a:xfrm>
          <a:prstGeom prst="wedgeRoundRectCallout">
            <a:avLst>
              <a:gd name="adj1" fmla="val 59875"/>
              <a:gd name="adj2" fmla="val -54834"/>
              <a:gd name="adj3" fmla="val 16667"/>
            </a:avLst>
          </a:prstGeom>
          <a:solidFill>
            <a:srgbClr val="FFFF00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Углы сравнивают с помощью наложения! </a:t>
            </a:r>
          </a:p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Красный угол меньше синего!</a:t>
            </a:r>
            <a:endParaRPr lang="ru-RU" sz="2400" i="1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3" grpId="2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293</Words>
  <Application>Microsoft Office PowerPoint</Application>
  <PresentationFormat>Экран (4:3)</PresentationFormat>
  <Paragraphs>109</Paragraphs>
  <Slides>23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Как сравнить изображённые на рисунке углы?</vt:lpstr>
      <vt:lpstr>Нолик сравнил углы и вот что  у него получилось! </vt:lpstr>
      <vt:lpstr>Назовите все изображенные на чертеже углы.</vt:lpstr>
      <vt:lpstr>Слайд 11</vt:lpstr>
      <vt:lpstr>Проверь себя!</vt:lpstr>
      <vt:lpstr>Слайд 13</vt:lpstr>
      <vt:lpstr>Второй урок</vt:lpstr>
      <vt:lpstr>Сколько углов изображено?</vt:lpstr>
      <vt:lpstr>Слайд 16</vt:lpstr>
      <vt:lpstr>Слайд 17</vt:lpstr>
      <vt:lpstr>Слайд 18</vt:lpstr>
      <vt:lpstr>Слайд 19</vt:lpstr>
      <vt:lpstr>Слайд 20</vt:lpstr>
      <vt:lpstr>Какие углы изображены на рисунке?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Vova</dc:creator>
  <cp:lastModifiedBy>Vova</cp:lastModifiedBy>
  <cp:revision>50</cp:revision>
  <dcterms:created xsi:type="dcterms:W3CDTF">2017-11-23T09:46:57Z</dcterms:created>
  <dcterms:modified xsi:type="dcterms:W3CDTF">2017-11-27T10:47:53Z</dcterms:modified>
</cp:coreProperties>
</file>