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6" r:id="rId6"/>
    <p:sldId id="261" r:id="rId7"/>
    <p:sldId id="262" r:id="rId8"/>
    <p:sldId id="263" r:id="rId9"/>
    <p:sldId id="265" r:id="rId10"/>
    <p:sldId id="267" r:id="rId11"/>
    <p:sldId id="283" r:id="rId12"/>
    <p:sldId id="284" r:id="rId13"/>
    <p:sldId id="285" r:id="rId14"/>
    <p:sldId id="286" r:id="rId15"/>
    <p:sldId id="304" r:id="rId16"/>
    <p:sldId id="287" r:id="rId17"/>
    <p:sldId id="288" r:id="rId18"/>
    <p:sldId id="268" r:id="rId19"/>
    <p:sldId id="275" r:id="rId20"/>
    <p:sldId id="269" r:id="rId21"/>
    <p:sldId id="271" r:id="rId22"/>
    <p:sldId id="270" r:id="rId23"/>
    <p:sldId id="272" r:id="rId24"/>
    <p:sldId id="302" r:id="rId25"/>
    <p:sldId id="303" r:id="rId26"/>
    <p:sldId id="273" r:id="rId27"/>
    <p:sldId id="301" r:id="rId28"/>
    <p:sldId id="274" r:id="rId29"/>
    <p:sldId id="276" r:id="rId30"/>
    <p:sldId id="277" r:id="rId31"/>
    <p:sldId id="278" r:id="rId32"/>
    <p:sldId id="279" r:id="rId33"/>
    <p:sldId id="289" r:id="rId34"/>
    <p:sldId id="290" r:id="rId35"/>
    <p:sldId id="294" r:id="rId36"/>
    <p:sldId id="280" r:id="rId37"/>
    <p:sldId id="281" r:id="rId38"/>
    <p:sldId id="295" r:id="rId39"/>
    <p:sldId id="305" r:id="rId40"/>
    <p:sldId id="296" r:id="rId41"/>
    <p:sldId id="306" r:id="rId42"/>
    <p:sldId id="297" r:id="rId43"/>
    <p:sldId id="307" r:id="rId44"/>
    <p:sldId id="308" r:id="rId45"/>
    <p:sldId id="298" r:id="rId46"/>
    <p:sldId id="299" r:id="rId47"/>
    <p:sldId id="282" r:id="rId48"/>
    <p:sldId id="292" r:id="rId49"/>
    <p:sldId id="293" r:id="rId5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18.11.2017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18.11.2017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18.11.2017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18.11.2017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18.11.2017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18.11.2017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err="1" smtClean="0"/>
              <a:t>ИндИЯ</a:t>
            </a:r>
            <a:r>
              <a:rPr lang="ru-RU" dirty="0" smtClean="0"/>
              <a:t> ( Представитель Южной </a:t>
            </a:r>
            <a:r>
              <a:rPr lang="ru-RU" dirty="0" err="1" smtClean="0"/>
              <a:t>азии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Зарубежная Азия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Южная </a:t>
            </a:r>
            <a:r>
              <a:rPr lang="ru-RU" dirty="0" err="1" smtClean="0"/>
              <a:t>АЗия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Разнообразие природных условий</a:t>
            </a:r>
          </a:p>
          <a:p>
            <a:r>
              <a:rPr lang="ru-RU" dirty="0" smtClean="0"/>
              <a:t>Разнообразные формы рельефа</a:t>
            </a:r>
          </a:p>
          <a:p>
            <a:r>
              <a:rPr lang="ru-RU" dirty="0" smtClean="0"/>
              <a:t>Разнообразие природных зон</a:t>
            </a:r>
          </a:p>
          <a:p>
            <a:r>
              <a:rPr lang="ru-RU" dirty="0" smtClean="0"/>
              <a:t>Точка возникновения древних религий: буддизм и индуизм</a:t>
            </a:r>
          </a:p>
          <a:p>
            <a:r>
              <a:rPr lang="ru-RU" dirty="0" smtClean="0"/>
              <a:t>Преобладание молодого населения</a:t>
            </a:r>
          </a:p>
          <a:p>
            <a:r>
              <a:rPr lang="ru-RU" dirty="0" smtClean="0"/>
              <a:t>Повсеместное развитие сельского хозяйства</a:t>
            </a:r>
          </a:p>
          <a:p>
            <a:r>
              <a:rPr lang="ru-RU" dirty="0" smtClean="0"/>
              <a:t>Низкий уровень жизни большей части жителей</a:t>
            </a:r>
          </a:p>
          <a:p>
            <a:r>
              <a:rPr lang="ru-RU" dirty="0" smtClean="0"/>
              <a:t>Очаг мировой эмиграции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Государственные символы Индии</a:t>
            </a:r>
            <a:endParaRPr lang="ru-RU" dirty="0"/>
          </a:p>
        </p:txBody>
      </p:sp>
      <p:pic>
        <p:nvPicPr>
          <p:cNvPr id="4" name="Picture 4" descr="India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85720" y="1428736"/>
            <a:ext cx="4838700" cy="3219450"/>
          </a:xfrm>
          <a:noFill/>
        </p:spPr>
      </p:pic>
      <p:sp>
        <p:nvSpPr>
          <p:cNvPr id="5" name="TextBox 4"/>
          <p:cNvSpPr txBox="1"/>
          <p:nvPr/>
        </p:nvSpPr>
        <p:spPr>
          <a:xfrm>
            <a:off x="2071670" y="4714884"/>
            <a:ext cx="13449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Флаг Индии</a:t>
            </a:r>
            <a:endParaRPr lang="ru-RU" dirty="0"/>
          </a:p>
        </p:txBody>
      </p:sp>
      <p:pic>
        <p:nvPicPr>
          <p:cNvPr id="6" name="Picture 7" descr="Indi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143636" y="1285859"/>
            <a:ext cx="2238370" cy="3465863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6572264" y="4714884"/>
            <a:ext cx="1315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Герб Индии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ВиЗитная</a:t>
            </a:r>
            <a:r>
              <a:rPr lang="ru-RU" dirty="0" smtClean="0"/>
              <a:t> карточка индии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altLang="ru-RU" b="1" dirty="0" smtClean="0">
                <a:solidFill>
                  <a:schemeClr val="accent1">
                    <a:lumMod val="50000"/>
                  </a:schemeClr>
                </a:solidFill>
              </a:rPr>
              <a:t>Площадь страны: 3 млн.   288 тыс. км2</a:t>
            </a:r>
          </a:p>
          <a:p>
            <a:r>
              <a:rPr lang="ru-RU" altLang="ru-RU" b="1" dirty="0" smtClean="0">
                <a:solidFill>
                  <a:schemeClr val="accent1">
                    <a:lumMod val="50000"/>
                  </a:schemeClr>
                </a:solidFill>
              </a:rPr>
              <a:t>Численность населения:  1миллиард  10 миллионов человек</a:t>
            </a:r>
          </a:p>
          <a:p>
            <a:r>
              <a:rPr lang="ru-RU" altLang="ru-RU" b="1" dirty="0" smtClean="0">
                <a:solidFill>
                  <a:schemeClr val="accent1">
                    <a:lumMod val="50000"/>
                  </a:schemeClr>
                </a:solidFill>
              </a:rPr>
              <a:t>Столица:  г.  Дели</a:t>
            </a:r>
          </a:p>
          <a:p>
            <a:r>
              <a:rPr lang="ru-RU" altLang="ru-RU" b="1" dirty="0" smtClean="0">
                <a:solidFill>
                  <a:schemeClr val="accent1">
                    <a:lumMod val="50000"/>
                  </a:schemeClr>
                </a:solidFill>
              </a:rPr>
              <a:t>Форма правления: республика</a:t>
            </a:r>
          </a:p>
          <a:p>
            <a:r>
              <a:rPr lang="ru-RU" altLang="ru-RU" b="1" dirty="0" smtClean="0">
                <a:solidFill>
                  <a:schemeClr val="accent1">
                    <a:lumMod val="50000"/>
                  </a:schemeClr>
                </a:solidFill>
              </a:rPr>
              <a:t>АТУ: федерация</a:t>
            </a:r>
          </a:p>
          <a:p>
            <a:r>
              <a:rPr lang="ru-RU" altLang="ru-RU" b="1" dirty="0" smtClean="0">
                <a:solidFill>
                  <a:schemeClr val="accent1">
                    <a:lumMod val="50000"/>
                  </a:schemeClr>
                </a:solidFill>
              </a:rPr>
              <a:t>Индия - одно из древнейших государств мира. </a:t>
            </a:r>
          </a:p>
          <a:p>
            <a:r>
              <a:rPr lang="ru-RU" altLang="ru-RU" b="1" dirty="0" smtClean="0">
                <a:solidFill>
                  <a:schemeClr val="accent1">
                    <a:lumMod val="50000"/>
                  </a:schemeClr>
                </a:solidFill>
              </a:rPr>
              <a:t>В прошлом была колонией Великобритании, после Второй Мировой войны добилась независимости.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Административно-территориальное устройство индии</a:t>
            </a:r>
            <a:endParaRPr lang="ru-RU" dirty="0"/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071546"/>
            <a:ext cx="6205186" cy="4512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5214942" y="3571876"/>
            <a:ext cx="2643206" cy="20002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785786" y="5657671"/>
            <a:ext cx="80010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Крупнейшие индийские штаты по территории почти равны  самым большим европейским странам, а по численности населения превосходят их.</a:t>
            </a:r>
          </a:p>
          <a:p>
            <a:pPr algn="ctr"/>
            <a:r>
              <a:rPr lang="ru-RU" dirty="0" smtClean="0"/>
              <a:t>Границы штатов и названия многих из них определялись по ареалам расселения крупных народов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43042" y="357166"/>
            <a:ext cx="5857916" cy="6229985"/>
          </a:xfr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Физическая карта индии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Природные условия индии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5564197"/>
            <a:ext cx="8553480" cy="1293803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altLang="ru-RU" b="1" dirty="0" smtClean="0"/>
              <a:t>Индия  расположена  в субэкваториальном климатическом поясе.</a:t>
            </a:r>
            <a:r>
              <a:rPr lang="ru-RU" altLang="ru-RU" b="1" dirty="0" smtClean="0">
                <a:solidFill>
                  <a:srgbClr val="663300"/>
                </a:solidFill>
              </a:rPr>
              <a:t>  </a:t>
            </a:r>
          </a:p>
          <a:p>
            <a:pPr algn="ctr">
              <a:buNone/>
            </a:pPr>
            <a:r>
              <a:rPr lang="ru-RU" altLang="ru-RU" b="1" dirty="0" smtClean="0">
                <a:solidFill>
                  <a:srgbClr val="663300"/>
                </a:solidFill>
              </a:rPr>
              <a:t>  </a:t>
            </a:r>
          </a:p>
          <a:p>
            <a:pPr algn="ctr">
              <a:buNone/>
            </a:pPr>
            <a:r>
              <a:rPr lang="ru-RU" altLang="ru-RU" b="1" dirty="0" smtClean="0">
                <a:solidFill>
                  <a:srgbClr val="663300"/>
                </a:solidFill>
              </a:rPr>
              <a:t>Ярко выражен  муссонный тип  климата. </a:t>
            </a:r>
          </a:p>
          <a:p>
            <a:endParaRPr lang="ru-RU" dirty="0"/>
          </a:p>
        </p:txBody>
      </p:sp>
      <p:pic>
        <p:nvPicPr>
          <p:cNvPr id="4" name="Picture 2" descr="http://upload.wikimedia.org/wikipedia/commons/9/95/Navi_Mumbai_Skyli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142984"/>
            <a:ext cx="6652567" cy="4422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838200"/>
          </a:xfrm>
        </p:spPr>
        <p:txBody>
          <a:bodyPr/>
          <a:lstStyle/>
          <a:p>
            <a:pPr algn="ctr"/>
            <a:r>
              <a:rPr lang="ru-RU" dirty="0" smtClean="0"/>
              <a:t>Природные ресурсы ИНДИИ</a:t>
            </a:r>
            <a:endParaRPr lang="ru-RU" dirty="0"/>
          </a:p>
        </p:txBody>
      </p:sp>
      <p:pic>
        <p:nvPicPr>
          <p:cNvPr id="4" name="Picture 2" descr="http://upload.wikimedia.org/wikipedia/commons/6/62/20100927_Iron_ore_mounds_Marmaritsa_Maronia_Rhodope_Thrace_Greece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2266"/>
          <a:stretch>
            <a:fillRect/>
          </a:stretch>
        </p:blipFill>
        <p:spPr bwMode="auto">
          <a:xfrm>
            <a:off x="1928794" y="642918"/>
            <a:ext cx="5674859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571472" y="5657671"/>
            <a:ext cx="80724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Segoe UI Light" pitchFamily="34" charset="0"/>
                <a:ea typeface="Segoe UI Light" pitchFamily="34" charset="0"/>
                <a:cs typeface="Segoe UI Light" pitchFamily="34" charset="0"/>
              </a:rPr>
              <a:t>Основные минеральные ресурсы Индии: каменный уголь, железная и марганцевая руда, бокситы, золото, алмазы, бурый уголь, слюда, графит, барит, бериллий, уран.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54028">
            <a:off x="966538" y="872130"/>
            <a:ext cx="7158005" cy="5041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Формирование населения современной индии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000100" y="6000768"/>
            <a:ext cx="77867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Индия находится на стыке разных этносов и рас. Первыми европейцами, освоившие Индию, были португальцы. До 1947 года «крупная жемчужина» Великобритании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Особенности этнического состава населения Индии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786446" y="1214422"/>
            <a:ext cx="3258394" cy="4883152"/>
          </a:xfrm>
          <a:noFill/>
        </p:spPr>
      </p:pic>
      <p:sp>
        <p:nvSpPr>
          <p:cNvPr id="6" name="TextBox 5"/>
          <p:cNvSpPr txBox="1"/>
          <p:nvPr/>
        </p:nvSpPr>
        <p:spPr>
          <a:xfrm>
            <a:off x="0" y="1714488"/>
            <a:ext cx="6215105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800" dirty="0" smtClean="0"/>
              <a:t>Проживает </a:t>
            </a:r>
            <a:r>
              <a:rPr lang="ru-RU" sz="2800" dirty="0" err="1" smtClean="0"/>
              <a:t>ок</a:t>
            </a:r>
            <a:r>
              <a:rPr lang="ru-RU" sz="2800" dirty="0" smtClean="0"/>
              <a:t> .150 народов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/>
              <a:t>Столько же племён и народностей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/>
              <a:t>¾ населения – индоевропейская семья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/>
              <a:t>Крупнейшие народы –хиндустанцы, </a:t>
            </a:r>
            <a:r>
              <a:rPr lang="ru-RU" sz="2800" dirty="0" err="1" smtClean="0"/>
              <a:t>бихарцы</a:t>
            </a:r>
            <a:r>
              <a:rPr lang="ru-RU" sz="2800" dirty="0" smtClean="0"/>
              <a:t>, бенгальцы, маратхи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/>
              <a:t>¼ населения – </a:t>
            </a:r>
            <a:r>
              <a:rPr lang="ru-RU" sz="2800" dirty="0" err="1" smtClean="0"/>
              <a:t>дравидийские</a:t>
            </a:r>
            <a:r>
              <a:rPr lang="ru-RU" sz="2800" dirty="0" smtClean="0"/>
              <a:t> </a:t>
            </a:r>
          </a:p>
          <a:p>
            <a:r>
              <a:rPr lang="ru-RU" sz="2800" dirty="0" smtClean="0"/>
              <a:t>народы (юг страны) </a:t>
            </a:r>
            <a:r>
              <a:rPr lang="ru-RU" sz="2800" dirty="0" err="1" smtClean="0"/>
              <a:t>телугу</a:t>
            </a:r>
            <a:r>
              <a:rPr lang="ru-RU" sz="2800" dirty="0" smtClean="0"/>
              <a:t> , тамилы</a:t>
            </a:r>
          </a:p>
          <a:p>
            <a:pPr>
              <a:buFont typeface="Arial" pitchFamily="34" charset="0"/>
              <a:buChar char="•"/>
            </a:pP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хиндустанцы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im0-tub-ru.yandex.net/i?id=9826c36d66b800d96725b036e3288ef6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0596" y="1071546"/>
            <a:ext cx="6863404" cy="5143536"/>
          </a:xfrm>
          <a:prstGeom prst="rect">
            <a:avLst/>
          </a:prstGeom>
          <a:noFill/>
        </p:spPr>
      </p:pic>
      <p:pic>
        <p:nvPicPr>
          <p:cNvPr id="5" name="Picture 4" descr="https://im0-tub-ru.yandex.net/i?id=0cf153f0bd8e677d55b9a13f0c88b9da&amp;n=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071545"/>
            <a:ext cx="2223456" cy="51558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бихарцы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im0-tub-ru.yandex.net/i?id=30c399444c95010b1f1f2aaf17b61d88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124744"/>
            <a:ext cx="7812360" cy="54823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im0-tub-ru.yandex.net/i?id=243ed4b43251f81c5b57af1342c85390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9256" y="1214422"/>
            <a:ext cx="7084744" cy="472316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маратхи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066797" y="3244334"/>
            <a:ext cx="10104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маратхи</a:t>
            </a:r>
            <a:endParaRPr lang="ru-RU" dirty="0"/>
          </a:p>
        </p:txBody>
      </p:sp>
      <p:pic>
        <p:nvPicPr>
          <p:cNvPr id="5" name="Picture 4" descr="https://im0-tub-ru.yandex.net/i?id=77290e110963011f821ccce637b16797&amp;n=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214422"/>
            <a:ext cx="3137148" cy="47130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бенгальцы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im0-tub-ru.yandex.net/i?id=4cf3973946b9d0b6af8a66204f0b3939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124743"/>
            <a:ext cx="8133752" cy="563376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бенгальцы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i.ytimg.com/vi/UAO-gsQlzT8/hq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039817"/>
            <a:ext cx="7506055" cy="56295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телугу</a:t>
            </a:r>
            <a:endParaRPr lang="ru-RU" dirty="0"/>
          </a:p>
        </p:txBody>
      </p:sp>
      <p:pic>
        <p:nvPicPr>
          <p:cNvPr id="4" name="Picture 2" descr="https://im0-tub-ru.yandex.net/i?id=9eb81d6fde632353d26ba8f8f5c804b4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052736"/>
            <a:ext cx="3672406" cy="5517232"/>
          </a:xfrm>
          <a:prstGeom prst="rect">
            <a:avLst/>
          </a:prstGeom>
          <a:noFill/>
        </p:spPr>
      </p:pic>
      <p:pic>
        <p:nvPicPr>
          <p:cNvPr id="5" name="Picture 4" descr="https://im0-tub-ru.yandex.net/i?id=0b71ca4c233a5e9559e5e1bc3b40f1fe&amp;n=1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051391"/>
            <a:ext cx="4000528" cy="54942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тамилы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im0-tub-ru.yandex.net/i?id=7f811cb8d85f84a5e7d3f6bb90fbf741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114823"/>
            <a:ext cx="7215238" cy="54712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3767134" cy="838200"/>
          </a:xfrm>
        </p:spPr>
        <p:txBody>
          <a:bodyPr/>
          <a:lstStyle/>
          <a:p>
            <a:r>
              <a:rPr lang="ru-RU" dirty="0" smtClean="0"/>
              <a:t>Население</a:t>
            </a:r>
            <a:endParaRPr lang="ru-RU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4143372" y="3071810"/>
            <a:ext cx="4706946" cy="4015880"/>
          </a:xfrm>
          <a:prstGeom prst="rect">
            <a:avLst/>
          </a:prstGeom>
          <a:noFill/>
        </p:spPr>
      </p:pic>
      <p:pic>
        <p:nvPicPr>
          <p:cNvPr id="4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143372" y="357167"/>
            <a:ext cx="4735059" cy="3429024"/>
          </a:xfrm>
          <a:noFill/>
        </p:spPr>
      </p:pic>
      <p:sp>
        <p:nvSpPr>
          <p:cNvPr id="6" name="TextBox 5"/>
          <p:cNvSpPr txBox="1"/>
          <p:nvPr/>
        </p:nvSpPr>
        <p:spPr>
          <a:xfrm>
            <a:off x="428596" y="1285860"/>
            <a:ext cx="3429025" cy="54907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ru-RU" altLang="ru-RU" sz="3200" b="1" dirty="0" smtClean="0">
                <a:solidFill>
                  <a:srgbClr val="663300"/>
                </a:solidFill>
              </a:rPr>
              <a:t>Преобладающая часть населения живёт в деревнях  (их более 600тысяч) больших и многолюдных.</a:t>
            </a:r>
          </a:p>
          <a:p>
            <a:pPr>
              <a:lnSpc>
                <a:spcPct val="80000"/>
              </a:lnSpc>
            </a:pPr>
            <a:endParaRPr lang="ru-RU" altLang="ru-RU" sz="3200" b="1" dirty="0" smtClean="0">
              <a:solidFill>
                <a:srgbClr val="663300"/>
              </a:solidFill>
            </a:endParaRPr>
          </a:p>
          <a:p>
            <a:pPr>
              <a:lnSpc>
                <a:spcPct val="80000"/>
              </a:lnSpc>
            </a:pPr>
            <a:r>
              <a:rPr lang="ru-RU" altLang="ru-RU" sz="3200" b="1" dirty="0" smtClean="0"/>
              <a:t>Почти ¼ жителей Индии имеет достаток ниже официального уровня бедности.</a:t>
            </a:r>
            <a:r>
              <a:rPr lang="ru-RU" altLang="ru-RU" sz="3200" b="1" dirty="0" smtClean="0">
                <a:solidFill>
                  <a:srgbClr val="663300"/>
                </a:solidFill>
              </a:rPr>
              <a:t>  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РеЛИГИИ</a:t>
            </a:r>
            <a:r>
              <a:rPr lang="ru-RU" dirty="0" smtClean="0"/>
              <a:t>. Основная часть (более 80% жителей индии) исповедует индуизм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2"/>
            <a:ext cx="5124456" cy="5303838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Индуизм возник во 2 </a:t>
            </a:r>
            <a:r>
              <a:rPr lang="ru-RU" dirty="0" err="1" smtClean="0"/>
              <a:t>тыс</a:t>
            </a:r>
            <a:r>
              <a:rPr lang="ru-RU" dirty="0" smtClean="0"/>
              <a:t> до н.э. </a:t>
            </a:r>
          </a:p>
          <a:p>
            <a:r>
              <a:rPr lang="ru-RU" dirty="0" smtClean="0"/>
              <a:t>Всех индуистов объединяет следование особым правилам – дхарме. </a:t>
            </a:r>
          </a:p>
          <a:p>
            <a:pPr>
              <a:buNone/>
            </a:pPr>
            <a:r>
              <a:rPr lang="ru-RU" dirty="0" smtClean="0"/>
              <a:t>«Продвигаясь по четырем ступеням духовного развития, индивид одновременно осуществляет 4 цели: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Экономическое развитие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Мирские заслуги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Чувственное удовлетворение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Освобождение из сансары(круговорота рождения и смерти)</a:t>
            </a:r>
          </a:p>
          <a:p>
            <a:pPr marL="514350" indent="-514350">
              <a:buFont typeface="+mj-lt"/>
              <a:buAutoNum type="arabicPeriod"/>
            </a:pPr>
            <a:endParaRPr lang="ru-RU" dirty="0" smtClean="0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ru-RU" dirty="0" smtClean="0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18" y="1500174"/>
            <a:ext cx="3643306" cy="4457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err="1" smtClean="0"/>
              <a:t>РеЛИГИИ</a:t>
            </a:r>
            <a:r>
              <a:rPr lang="ru-RU" dirty="0" smtClean="0"/>
              <a:t>. Основная часть (более 80% жителей индии) исповедует индуизм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214422"/>
            <a:ext cx="4410076" cy="5429288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/>
              <a:t>Имя новорожденного определяется исключительно религиозными традициями. Фамилий у них нет, но есть два имени – индивидуальное и коллективное.</a:t>
            </a:r>
          </a:p>
          <a:p>
            <a:pPr>
              <a:buNone/>
            </a:pPr>
            <a:r>
              <a:rPr lang="ru-RU" dirty="0" smtClean="0"/>
              <a:t>Индивидуальные имена состоят из двух компонентов: имени одного из богов или названия священного места, а также слова, обозначающего душевное состояние, стремление, благодарность.</a:t>
            </a:r>
          </a:p>
          <a:p>
            <a:pPr>
              <a:buNone/>
            </a:pPr>
            <a:r>
              <a:rPr lang="ru-RU" dirty="0" smtClean="0"/>
              <a:t>Коллективное имя – историческое наследие. Оно говорит о принадлежности к определенной социальной группе(или касте), родных краях человека.</a:t>
            </a:r>
          </a:p>
          <a:p>
            <a:pPr>
              <a:buNone/>
            </a:pPr>
            <a:r>
              <a:rPr lang="ru-RU" dirty="0" smtClean="0"/>
              <a:t>Так легко можно опознать, к какой касте принадлежит человек.</a:t>
            </a:r>
            <a:endParaRPr lang="ru-RU" dirty="0"/>
          </a:p>
        </p:txBody>
      </p:sp>
      <p:pic>
        <p:nvPicPr>
          <p:cNvPr id="4" name="Picture 4" descr="https://upload.wikimedia.org/wikipedia/commons/thumb/f/fc/Sivakempfort.jpg/640px-Sivakempfo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1214422"/>
            <a:ext cx="4029079" cy="5368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6"/>
          <p:cNvSpPr>
            <a:spLocks noGrp="1"/>
          </p:cNvSpPr>
          <p:nvPr>
            <p:ph idx="1"/>
          </p:nvPr>
        </p:nvSpPr>
        <p:spPr>
          <a:xfrm>
            <a:off x="285720" y="1000108"/>
            <a:ext cx="4572032" cy="585789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90000"/>
              </a:lnSpc>
              <a:buNone/>
            </a:pPr>
            <a:r>
              <a:rPr lang="ru-RU" altLang="ru-RU" u="sng" dirty="0" smtClean="0">
                <a:latin typeface="Times New Roman" pitchFamily="18" charset="0"/>
                <a:cs typeface="Times New Roman" pitchFamily="18" charset="0"/>
              </a:rPr>
              <a:t>Существует образ Тримурти</a:t>
            </a: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 (Троицы) - космического духовного начала, имеющего три ипостаси - Вишну, Шива, Брахма.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    - Шива - разрушение и воссоздание мира;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    -Вишну - хранитель мирового порядка;  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    -Брахма - первопричина мира.</a:t>
            </a:r>
          </a:p>
          <a:p>
            <a:endParaRPr lang="ru-RU" dirty="0"/>
          </a:p>
        </p:txBody>
      </p:sp>
      <p:pic>
        <p:nvPicPr>
          <p:cNvPr id="4" name="Picture 2" descr="https://im0-tub-ru.yandex.net/i?id=7f6941ed0bc2324c3526c70259ebfa24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77800" y="1071546"/>
            <a:ext cx="4366200" cy="55007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Религии. Ислам ( 10%)</a:t>
            </a:r>
            <a:endParaRPr lang="ru-RU" dirty="0"/>
          </a:p>
        </p:txBody>
      </p:sp>
      <p:pic>
        <p:nvPicPr>
          <p:cNvPr id="4" name="Picture 4" descr="4ee48848f545be8964150966e043ffc0_full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1117017"/>
            <a:ext cx="5000660" cy="3526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714348" y="4714884"/>
            <a:ext cx="8072494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Идеи ислама в Индию принесли арабские купцы, которые в 8 веке стали вести здесь торговлю.</a:t>
            </a:r>
            <a:r>
              <a:rPr lang="ru-RU" sz="2800" b="1" dirty="0" smtClean="0">
                <a:solidFill>
                  <a:srgbClr val="663300"/>
                </a:solidFill>
              </a:rPr>
              <a:t> самое значительное религиозное меньшинство.</a:t>
            </a:r>
            <a:endParaRPr lang="ru-RU" sz="28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838200"/>
          </a:xfrm>
        </p:spPr>
        <p:txBody>
          <a:bodyPr/>
          <a:lstStyle/>
          <a:p>
            <a:pPr algn="ctr"/>
            <a:r>
              <a:rPr lang="ru-RU" dirty="0" smtClean="0"/>
              <a:t>СИКХИ – 2,2%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4786322"/>
            <a:ext cx="8686800" cy="1865307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Очень специфично религиозное течение сикхизм, выросшее из индуизма и ислама. Сикхи всегда были прекрасными воинами и ныне составляют значительную часть высшего армейского руководства страны. Сикхи поклоняются Единому Богу и отвергают идолов. Они верят в равенство всех людей перед Создателем, в карму и в возможность перерождения после смерти</a:t>
            </a:r>
            <a:endParaRPr lang="ru-RU" dirty="0"/>
          </a:p>
        </p:txBody>
      </p:sp>
      <p:pic>
        <p:nvPicPr>
          <p:cNvPr id="4" name="Picture 2" descr="http://upload.wikimedia.org/wikipedia/commons/thumb/3/31/Keeping_Watch.jpg/1280px-Keeping_Watc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928670"/>
            <a:ext cx="6357982" cy="3867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сикхи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Мужчины никогда не стригутся и не бреют бороду, обязательно носят саблю или кинжал.</a:t>
            </a:r>
          </a:p>
          <a:p>
            <a:endParaRPr lang="ru-RU" dirty="0"/>
          </a:p>
        </p:txBody>
      </p:sp>
      <p:pic>
        <p:nvPicPr>
          <p:cNvPr id="4" name="Picture 2" descr="https://im0-tub-ru.yandex.net/i?id=a51795a6644cdfd27109d9a77bed7643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2638622"/>
            <a:ext cx="5481683" cy="383837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СИКХИ</a:t>
            </a:r>
            <a:endParaRPr lang="ru-RU" dirty="0"/>
          </a:p>
        </p:txBody>
      </p:sp>
      <p:pic>
        <p:nvPicPr>
          <p:cNvPr id="4" name="Picture 2" descr="https://im0-tub-ru.yandex.net/i?id=be902c63d097861c7f2bdb3d8d5d1508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1071546"/>
            <a:ext cx="5500694" cy="4231305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5214950"/>
            <a:ext cx="8686800" cy="1436679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Чалма – удел настоящих мужчин. Цвет чалмы также имеет значение. Наиболее уважаемые ходят в чалмах синего цвета. Отвергают алкоголь и наркотики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Золотой храм в </a:t>
            </a:r>
            <a:r>
              <a:rPr lang="ru-RU" dirty="0" err="1" smtClean="0"/>
              <a:t>Амритсаре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5072074"/>
            <a:ext cx="8686800" cy="1579555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err="1" smtClean="0"/>
              <a:t>Амритсар</a:t>
            </a:r>
            <a:r>
              <a:rPr lang="ru-RU" dirty="0" smtClean="0"/>
              <a:t> был основан в 1577г.  На берегах священного озера, на середине которого находится золотой храм – «сикхская Мекка», в которую съезжаются паломники со всей Индии и даже из-за её пределов</a:t>
            </a:r>
            <a:endParaRPr lang="ru-RU" dirty="0"/>
          </a:p>
        </p:txBody>
      </p:sp>
      <p:pic>
        <p:nvPicPr>
          <p:cNvPr id="4" name="Picture 2" descr="https://im0-tub-ru.yandex.net/i?id=1f9efb7f3022303b562e77e2fcdd6aa4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1071546"/>
            <a:ext cx="5845249" cy="3896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https://im0-tub-ru.yandex.net/i?id=458236cf2cf92c5c7b4a8c9f938dd8ed&amp;n=1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31993" y="0"/>
            <a:ext cx="7112007" cy="4000504"/>
          </a:xfrm>
          <a:prstGeom prst="rect">
            <a:avLst/>
          </a:prstGeom>
          <a:noFill/>
        </p:spPr>
      </p:pic>
      <p:pic>
        <p:nvPicPr>
          <p:cNvPr id="5" name="Picture 2" descr="https://im0-tub-ru.yandex.net/i?id=01330d1582c94cead8d8088c297e2b30&amp;n=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996907"/>
            <a:ext cx="5143536" cy="286109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БУДДИЗМ (0,7%)</a:t>
            </a:r>
            <a:endParaRPr lang="ru-RU" dirty="0"/>
          </a:p>
        </p:txBody>
      </p:sp>
      <p:pic>
        <p:nvPicPr>
          <p:cNvPr id="4" name="Picture 11" descr="LOGO02~1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1947"/>
          <a:stretch>
            <a:fillRect/>
          </a:stretch>
        </p:blipFill>
        <p:spPr bwMode="auto">
          <a:xfrm>
            <a:off x="2285984" y="1071546"/>
            <a:ext cx="4906581" cy="5103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Национально- религиозные традиции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072074"/>
            <a:ext cx="9144000" cy="1008051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dirty="0" smtClean="0"/>
              <a:t>Причина высокого естественного прироста</a:t>
            </a:r>
          </a:p>
          <a:p>
            <a:pPr algn="ctr">
              <a:buNone/>
            </a:pPr>
            <a:r>
              <a:rPr lang="ru-RU" dirty="0" smtClean="0"/>
              <a:t>Страна с многодетными семьями: размер земельного надела зависит от величины семьи</a:t>
            </a:r>
          </a:p>
        </p:txBody>
      </p:sp>
      <p:pic>
        <p:nvPicPr>
          <p:cNvPr id="4" name="Picture 2" descr="Утренний туман над Гангом в штате Уттаракханд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1142984"/>
            <a:ext cx="5156201" cy="3867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Национально-религиозные традиции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14810" y="1428736"/>
            <a:ext cx="4776790" cy="4651389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Дети из древне были опорой родителям в старости</a:t>
            </a:r>
          </a:p>
          <a:p>
            <a:pPr>
              <a:buNone/>
            </a:pPr>
            <a:r>
              <a:rPr lang="ru-RU" dirty="0" smtClean="0"/>
              <a:t>Сохранение ранних браков.</a:t>
            </a:r>
          </a:p>
          <a:p>
            <a:pPr>
              <a:buNone/>
            </a:pPr>
            <a:r>
              <a:rPr lang="ru-RU" dirty="0" smtClean="0"/>
              <a:t>Введена программа ограничения рождаемости.</a:t>
            </a:r>
          </a:p>
          <a:p>
            <a:pPr>
              <a:buNone/>
            </a:pPr>
            <a:r>
              <a:rPr lang="ru-RU" dirty="0" smtClean="0"/>
              <a:t>Индийцы- молодая нация</a:t>
            </a:r>
          </a:p>
          <a:p>
            <a:endParaRPr lang="ru-RU" dirty="0"/>
          </a:p>
        </p:txBody>
      </p:sp>
      <p:pic>
        <p:nvPicPr>
          <p:cNvPr id="4" name="Picture 2" descr="http://upload.wikimedia.org/wikipedia/commons/6/6b/Independence_Day_of_Ind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571612"/>
            <a:ext cx="4057650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643446"/>
            <a:ext cx="8686800" cy="1650993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dirty="0" smtClean="0"/>
              <a:t>Преобладающее в стране вегетарианство обусловлено религиозными запретами на потребление мяса и другой животноводческой продукции.</a:t>
            </a:r>
          </a:p>
          <a:p>
            <a:pPr algn="ctr">
              <a:buNone/>
            </a:pPr>
            <a:r>
              <a:rPr lang="ru-RU" dirty="0" smtClean="0"/>
              <a:t>(гигиенические основы, много зараженных животных, компенсируют специями)</a:t>
            </a:r>
            <a:endParaRPr lang="ru-RU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571604" y="214290"/>
            <a:ext cx="6085127" cy="414338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454" y="428604"/>
            <a:ext cx="9053546" cy="8382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Место в современном мировом хозяйстве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Входит в десятку наиболее промышленно развитых государств мира</a:t>
            </a:r>
          </a:p>
          <a:p>
            <a:r>
              <a:rPr lang="ru-RU" dirty="0" smtClean="0"/>
              <a:t>Значительные природные и трудовые ресурсы</a:t>
            </a:r>
          </a:p>
          <a:p>
            <a:r>
              <a:rPr lang="ru-RU" dirty="0" smtClean="0"/>
              <a:t>Ядерная и космическая держава</a:t>
            </a:r>
          </a:p>
          <a:p>
            <a:r>
              <a:rPr lang="ru-RU" dirty="0" smtClean="0"/>
              <a:t>Практически все отрасли современного промышленного производства</a:t>
            </a:r>
            <a:endParaRPr lang="ru-RU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ПРОМЫШЛЕННОСТЬ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altLang="ru-RU" b="1" dirty="0" smtClean="0">
                <a:solidFill>
                  <a:srgbClr val="800000"/>
                </a:solidFill>
              </a:rPr>
              <a:t>Лёгкая промышленность </a:t>
            </a:r>
            <a:r>
              <a:rPr lang="ru-RU" altLang="ru-RU" b="1" dirty="0" smtClean="0">
                <a:solidFill>
                  <a:srgbClr val="663300"/>
                </a:solidFill>
              </a:rPr>
              <a:t>– традиционная отрасль экономики Индии, особенно хлопчатобумажная и джутовая.</a:t>
            </a:r>
          </a:p>
          <a:p>
            <a:endParaRPr lang="ru-RU" dirty="0"/>
          </a:p>
        </p:txBody>
      </p:sp>
      <p:pic>
        <p:nvPicPr>
          <p:cNvPr id="4" name="Picture 4" descr="C:\Users\User\Desktop\загруженное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2066" y="3286124"/>
            <a:ext cx="3877546" cy="3295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er\Desktop\загруженное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57422" y="4643446"/>
            <a:ext cx="2655799" cy="1989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User\Desktop\загруженное (2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86116" y="3143248"/>
            <a:ext cx="1568393" cy="144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User\Desktop\загруженное (36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2844" y="3071810"/>
            <a:ext cx="2944341" cy="2216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User\Desktop\загруженное (35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047381"/>
            <a:ext cx="2417270" cy="1810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ttps://im0-tub-ru.yandex.net/i?id=bb117ae568c14d0e5e00de682cc8e60a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28726" y="428604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714348" y="4786322"/>
            <a:ext cx="7429552" cy="166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altLang="ru-RU" sz="3200" b="1" dirty="0" smtClean="0">
                <a:solidFill>
                  <a:srgbClr val="800000"/>
                </a:solidFill>
              </a:rPr>
              <a:t>Пищевая промышленность </a:t>
            </a:r>
            <a:r>
              <a:rPr lang="ru-RU" altLang="ru-RU" sz="3200" b="1" dirty="0" smtClean="0"/>
              <a:t>производит товары и для внутреннего потребления и на экспорт. По экспорту чая Индия занимает 1 место в мире.</a:t>
            </a:r>
          </a:p>
        </p:txBody>
      </p:sp>
      <p:pic>
        <p:nvPicPr>
          <p:cNvPr id="7" name="Picture 4" descr="чай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928926" y="428604"/>
            <a:ext cx="6429420" cy="4098176"/>
          </a:xfrm>
          <a:prstGeom prst="rect">
            <a:avLst/>
          </a:prstGeom>
          <a:noFill/>
        </p:spPr>
      </p:pic>
      <p:pic>
        <p:nvPicPr>
          <p:cNvPr id="8" name="Picture 6" descr="2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0" y="2214554"/>
            <a:ext cx="3095625" cy="2312988"/>
          </a:xfrm>
          <a:prstGeom prst="rect">
            <a:avLst/>
          </a:prstGeom>
          <a:noFill/>
        </p:spPr>
      </p:pic>
      <p:pic>
        <p:nvPicPr>
          <p:cNvPr id="10" name="Picture 12" descr="https://im0-tub-ru.yandex.net/i?id=95816558f4ad378ddce47a83fa7996a7&amp;n=1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00825" y="428604"/>
            <a:ext cx="2643175" cy="4250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Медицина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5214950"/>
            <a:ext cx="8686800" cy="865175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Индийцы раньше других народностей изучали окружающую природу и применяли свои знания к облегчению страданий</a:t>
            </a:r>
            <a:endParaRPr lang="ru-RU" dirty="0"/>
          </a:p>
        </p:txBody>
      </p:sp>
      <p:pic>
        <p:nvPicPr>
          <p:cNvPr id="4" name="Picture 2" descr="https://im0-tub-ru.yandex.net/i?id=d71d904cd4746c57bcadac7fbe6d9c2e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1142984"/>
            <a:ext cx="5329245" cy="38151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Контрасты</a:t>
            </a:r>
            <a:endParaRPr lang="ru-RU" dirty="0"/>
          </a:p>
        </p:txBody>
      </p:sp>
      <p:pic>
        <p:nvPicPr>
          <p:cNvPr id="4" name="Picture 10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57158" y="1214422"/>
            <a:ext cx="3390900" cy="2371725"/>
          </a:xfrm>
          <a:noFill/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285720" y="3786191"/>
            <a:ext cx="3646803" cy="2428892"/>
          </a:xfrm>
          <a:prstGeom prst="rect">
            <a:avLst/>
          </a:prstGeom>
          <a:noFill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4071934" y="2857496"/>
            <a:ext cx="4759623" cy="35004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Тадж-Махал</a:t>
            </a:r>
            <a:endParaRPr lang="ru-RU" dirty="0"/>
          </a:p>
        </p:txBody>
      </p:sp>
      <p:pic>
        <p:nvPicPr>
          <p:cNvPr id="4" name="Picture 2" descr="http://upload.wikimedia.org/wikipedia/commons/6/68/Taj_Mahal,_Agra,_Indi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142984"/>
            <a:ext cx="8363233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Амбер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im0-tub-ru.yandex.net/i?id=fa55e5e70b127ec39ee6b7776ea9baf3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142984"/>
            <a:ext cx="8143900" cy="53444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амбер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https://im0-tub-ru.yandex.net/i?id=a6b86bb56e6ad1eefb694c6621acb738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214422"/>
            <a:ext cx="8572528" cy="52863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Лал-Кила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im0-tub-ru.yandex.net/i?id=e8051a84691ec4e81f85a56bd53f1b8b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643050"/>
            <a:ext cx="8255055" cy="46434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Лал-кила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https://im0-tub-ru.yandex.net/i?id=5069f5988ab708919c9304de8756dc2e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116109"/>
            <a:ext cx="7929618" cy="52864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Хава-Махал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https://im0-tub-ru.yandex.net/i?id=2ca9baabbebeb4c7c39df2da65fe4339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142984"/>
            <a:ext cx="6643734" cy="49789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Хава-махал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4" descr="https://im0-tub-ru.yandex.net/i?id=d76e8d24c12780481b453ccf376f117e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357298"/>
            <a:ext cx="8249000" cy="484628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Хава-махал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https://im0-tub-ru.yandex.net/i?id=1a6685155461b0f40725f95b7d1d47ae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142984"/>
            <a:ext cx="8286776" cy="550725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Сити Палас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im0-tub-ru.yandex.net/i?id=f2e0e86d7947a0f1f09e22e472facc29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071546"/>
            <a:ext cx="7703146" cy="57864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Кутб-минар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s://im0-tub-ru.yandex.net/i?id=302351dc665672fd1b85edc1246f35cb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077673"/>
            <a:ext cx="8535322" cy="56724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Нью-Дели</a:t>
            </a:r>
            <a:endParaRPr lang="ru-RU" dirty="0"/>
          </a:p>
        </p:txBody>
      </p:sp>
      <p:pic>
        <p:nvPicPr>
          <p:cNvPr id="4" name="Picture 4" descr="http://upload.wikimedia.org/wikipedia/commons/f/f2/New_Delhi_Jama_Masjid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285859"/>
            <a:ext cx="9144000" cy="4521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403871"/>
            <a:ext cx="8686800" cy="1454129"/>
          </a:xfrm>
        </p:spPr>
        <p:txBody>
          <a:bodyPr>
            <a:normAutofit fontScale="70000" lnSpcReduction="20000"/>
          </a:bodyPr>
          <a:lstStyle/>
          <a:p>
            <a:r>
              <a:rPr lang="ru-RU" altLang="ru-RU" b="1" dirty="0" smtClean="0">
                <a:solidFill>
                  <a:srgbClr val="663300"/>
                </a:solidFill>
              </a:rPr>
              <a:t>Богатейшая духовная культура Индии – древний эпос, изобразительное и театральное искусство, классическое пение</a:t>
            </a:r>
          </a:p>
          <a:p>
            <a:r>
              <a:rPr lang="ru-RU" altLang="ru-RU" b="1" dirty="0" smtClean="0">
                <a:solidFill>
                  <a:srgbClr val="663300"/>
                </a:solidFill>
              </a:rPr>
              <a:t>Культ змеи кобры и многое другое привлекает людей в эту страну.</a:t>
            </a:r>
            <a:endParaRPr lang="ru-RU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357290" y="214290"/>
            <a:ext cx="6500858" cy="50965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 dirty="0" smtClean="0">
                <a:solidFill>
                  <a:srgbClr val="663300"/>
                </a:solidFill>
              </a:rPr>
              <a:t>танцы, женская одежда сари.</a:t>
            </a:r>
            <a:endParaRPr lang="ru-RU" dirty="0"/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142984"/>
            <a:ext cx="5500698" cy="4125524"/>
          </a:xfrm>
          <a:noFill/>
        </p:spPr>
      </p:pic>
      <p:pic>
        <p:nvPicPr>
          <p:cNvPr id="5" name="Picture 2" descr="http://upload.wikimedia.org/wikipedia/commons/d/d5/Traditional_Indian_Dancer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077" y="2857496"/>
            <a:ext cx="5000923" cy="4000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105</TotalTime>
  <Words>843</Words>
  <Application>Microsoft Office PowerPoint</Application>
  <PresentationFormat>Экран (4:3)</PresentationFormat>
  <Paragraphs>117</Paragraphs>
  <Slides>49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49</vt:i4>
      </vt:variant>
    </vt:vector>
  </HeadingPairs>
  <TitlesOfParts>
    <vt:vector size="50" baseType="lpstr">
      <vt:lpstr>Трек</vt:lpstr>
      <vt:lpstr>ИндИЯ ( Представитель Южной азии)</vt:lpstr>
      <vt:lpstr>Южная АЗия</vt:lpstr>
      <vt:lpstr>Государственные символы Индии</vt:lpstr>
      <vt:lpstr>ВиЗитная карточка индии</vt:lpstr>
      <vt:lpstr>Административно-территориальное устройство индии</vt:lpstr>
      <vt:lpstr>           Физическая карта индии</vt:lpstr>
      <vt:lpstr>Природные условия индии</vt:lpstr>
      <vt:lpstr>Природные ресурсы ИНДИИ</vt:lpstr>
      <vt:lpstr>Формирование населения современной индии</vt:lpstr>
      <vt:lpstr>Особенности этнического состава населения Индии </vt:lpstr>
      <vt:lpstr>хиндустанцы</vt:lpstr>
      <vt:lpstr>бихарцы</vt:lpstr>
      <vt:lpstr>маратхи</vt:lpstr>
      <vt:lpstr>бенгальцы</vt:lpstr>
      <vt:lpstr>бенгальцы</vt:lpstr>
      <vt:lpstr>телугу</vt:lpstr>
      <vt:lpstr>тамилы</vt:lpstr>
      <vt:lpstr>Население</vt:lpstr>
      <vt:lpstr>РеЛИГИИ. Основная часть (более 80% жителей индии) исповедует индуизм</vt:lpstr>
      <vt:lpstr>РеЛИГИИ. Основная часть (более 80% жителей индии) исповедует индуизм </vt:lpstr>
      <vt:lpstr>Слайд 21</vt:lpstr>
      <vt:lpstr>Религии. Ислам ( 10%)</vt:lpstr>
      <vt:lpstr>СИКХИ – 2,2%</vt:lpstr>
      <vt:lpstr>сикхи</vt:lpstr>
      <vt:lpstr>СИКХИ</vt:lpstr>
      <vt:lpstr>Золотой храм в Амритсаре</vt:lpstr>
      <vt:lpstr>Слайд 27</vt:lpstr>
      <vt:lpstr>БУДДИЗМ (0,7%)</vt:lpstr>
      <vt:lpstr>Национально- религиозные традиции</vt:lpstr>
      <vt:lpstr>Национально-религиозные традиции</vt:lpstr>
      <vt:lpstr>Слайд 31</vt:lpstr>
      <vt:lpstr>Место в современном мировом хозяйстве</vt:lpstr>
      <vt:lpstr>ПРОМЫШЛЕННОСТЬ</vt:lpstr>
      <vt:lpstr>Слайд 34</vt:lpstr>
      <vt:lpstr>Медицина</vt:lpstr>
      <vt:lpstr>Контрасты</vt:lpstr>
      <vt:lpstr>Тадж-Махал</vt:lpstr>
      <vt:lpstr>Амбер</vt:lpstr>
      <vt:lpstr>амбер</vt:lpstr>
      <vt:lpstr>Лал-Кила</vt:lpstr>
      <vt:lpstr>Лал-кила</vt:lpstr>
      <vt:lpstr>Хава-Махал</vt:lpstr>
      <vt:lpstr>Хава-махал</vt:lpstr>
      <vt:lpstr>Хава-махал</vt:lpstr>
      <vt:lpstr>Сити Палас</vt:lpstr>
      <vt:lpstr>Кутб-минар</vt:lpstr>
      <vt:lpstr>Нью-Дели</vt:lpstr>
      <vt:lpstr>Слайд 48</vt:lpstr>
      <vt:lpstr>танцы, женская одежда сари.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ИндИЯ ( Представитель Южной азии)</dc:title>
  <cp:lastModifiedBy>Ксения</cp:lastModifiedBy>
  <cp:revision>16</cp:revision>
  <dcterms:modified xsi:type="dcterms:W3CDTF">2017-11-18T11:52:42Z</dcterms:modified>
</cp:coreProperties>
</file>