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7" r:id="rId5"/>
    <p:sldId id="258" r:id="rId6"/>
    <p:sldId id="260" r:id="rId7"/>
    <p:sldId id="259" r:id="rId8"/>
    <p:sldId id="261" r:id="rId9"/>
    <p:sldId id="262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63" r:id="rId19"/>
    <p:sldId id="264" r:id="rId20"/>
    <p:sldId id="265" r:id="rId21"/>
    <p:sldId id="266" r:id="rId22"/>
    <p:sldId id="267" r:id="rId23"/>
    <p:sldId id="268" r:id="rId24"/>
    <p:sldId id="269" r:id="rId25"/>
    <p:sldId id="270" r:id="rId26"/>
    <p:sldId id="289" r:id="rId27"/>
    <p:sldId id="271" r:id="rId28"/>
    <p:sldId id="272" r:id="rId29"/>
    <p:sldId id="273" r:id="rId30"/>
    <p:sldId id="274" r:id="rId31"/>
    <p:sldId id="276" r:id="rId32"/>
    <p:sldId id="275" r:id="rId33"/>
    <p:sldId id="278" r:id="rId34"/>
    <p:sldId id="287" r:id="rId35"/>
    <p:sldId id="288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944"/>
    <a:srgbClr val="0000FF"/>
    <a:srgbClr val="294BF3"/>
    <a:srgbClr val="0033CC"/>
    <a:srgbClr val="3333FF"/>
    <a:srgbClr val="0066CC"/>
    <a:srgbClr val="0066FF"/>
    <a:srgbClr val="385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30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3243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641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25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1966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385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593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857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733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594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000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19321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Химия\Him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83765" y="836713"/>
            <a:ext cx="7776864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47861" y="2636912"/>
            <a:ext cx="6720747" cy="7920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A6AC91C-7F73-49E6-8AF0-4CEB9E43BE83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26.02.2018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6618C8-1F47-4FD6-9027-1BB77BB4D715}" type="slidenum">
              <a:rPr lang="ru-RU" alt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4596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836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593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ECFFC-F939-428F-A558-03B844926A04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BB86C-8EFD-47CA-83E2-B806953A1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5026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Химия\HimiaSlid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2446867" y="274638"/>
            <a:ext cx="913553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2351618" y="1600200"/>
            <a:ext cx="9230783" cy="506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9" name="TextBox 6"/>
          <p:cNvSpPr txBox="1">
            <a:spLocks noChangeArrowheads="1"/>
          </p:cNvSpPr>
          <p:nvPr/>
        </p:nvSpPr>
        <p:spPr bwMode="auto">
          <a:xfrm>
            <a:off x="10020301" y="6550026"/>
            <a:ext cx="16209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smtClean="0">
                <a:solidFill>
                  <a:srgbClr val="A6A6A6"/>
                </a:solidFill>
                <a:latin typeface="Ariston" pitchFamily="66" charset="0"/>
              </a:rPr>
              <a:t>ProPowerPoint.Ru</a:t>
            </a:r>
            <a:endParaRPr lang="ru-RU" sz="1400" smtClean="0">
              <a:solidFill>
                <a:srgbClr val="A6A6A6"/>
              </a:solidFill>
              <a:latin typeface="Aristo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351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file:///C:\Users\u146\Desktop\&#1059;&#1088;&#1086;&#1082;.%2011.&#1044;&#1080;&#1089;&#1087;&#1077;&#1088;&#1089;&#1085;&#1099;&#1077;%20&#1089;&#1080;&#1089;&#1090;&#1077;&#1084;&#1099;%20(&#1086;&#1090;&#1082;&#1088;&#1099;&#1090;&#1099;&#1081;)\&#1060;&#1086;&#1082;&#1091;&#1089;%20&#1086;&#1090;%20&#1074;&#1086;&#1081;&#1089;&#1082;%20&#1056;&#1061;&#1041;&#1047;-%20&#1074;&#1086;&#1077;&#1085;&#1085;&#1086;&#1089;&#1083;&#1091;&#1078;&#1072;&#1097;&#1080;&#1077;%20&#1089;&#1087;&#1088;&#1103;&#1090;&#1072;&#1083;&#1080;%20&#1079;&#1072;&#1074;&#1086;&#1076;%20&#1086;&#1090;%20&#1074;&#1086;&#1079;&#1076;&#1091;&#1096;&#1085;&#1086;-&#1082;&#1086;&#1089;&#1084;&#1080;&#1095;&#1077;&#1089;&#1082;&#1086;&#1081;%20&#1088;&#1072;&#1079;&#1074;&#1077;&#1076;&#1082;&#1080;%20(convert-video-online.com).avi" TargetMode="External"/><Relationship Id="rId1" Type="http://schemas.microsoft.com/office/2007/relationships/media" Target="file:///C:\Users\u146\Desktop\&#1059;&#1088;&#1086;&#1082;.%2011.&#1044;&#1080;&#1089;&#1087;&#1077;&#1088;&#1089;&#1085;&#1099;&#1077;%20&#1089;&#1080;&#1089;&#1090;&#1077;&#1084;&#1099;%20(&#1086;&#1090;&#1082;&#1088;&#1099;&#1090;&#1099;&#1081;)\&#1060;&#1086;&#1082;&#1091;&#1089;%20&#1086;&#1090;%20&#1074;&#1086;&#1081;&#1089;&#1082;%20&#1056;&#1061;&#1041;&#1047;-%20&#1074;&#1086;&#1077;&#1085;&#1085;&#1086;&#1089;&#1083;&#1091;&#1078;&#1072;&#1097;&#1080;&#1077;%20&#1089;&#1087;&#1088;&#1103;&#1090;&#1072;&#1083;&#1080;%20&#1079;&#1072;&#1074;&#1086;&#1076;%20&#1086;&#1090;%20&#1074;&#1086;&#1079;&#1076;&#1091;&#1096;&#1085;&#1086;-&#1082;&#1086;&#1089;&#1084;&#1080;&#1095;&#1077;&#1089;&#1082;&#1086;&#1081;%20&#1088;&#1072;&#1079;&#1074;&#1077;&#1076;&#1082;&#1080;%20(convert-video-online.com).avi" TargetMode="External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60" y="155047"/>
            <a:ext cx="3587334" cy="1883350"/>
          </a:xfrm>
          <a:prstGeom prst="rect">
            <a:avLst/>
          </a:prstGeom>
          <a:ln w="28575">
            <a:solidFill>
              <a:srgbClr val="C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523" t="26250" r="11359" b="19062"/>
          <a:stretch/>
        </p:blipFill>
        <p:spPr>
          <a:xfrm>
            <a:off x="7936695" y="125560"/>
            <a:ext cx="3584205" cy="1826454"/>
          </a:xfrm>
          <a:prstGeom prst="rect">
            <a:avLst/>
          </a:prstGeom>
          <a:ln w="28575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28" t="278" r="-128" b="9815"/>
          <a:stretch/>
        </p:blipFill>
        <p:spPr>
          <a:xfrm>
            <a:off x="8407417" y="2116348"/>
            <a:ext cx="3632239" cy="1959107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8459" y="2272900"/>
            <a:ext cx="3682961" cy="1834802"/>
          </a:xfrm>
          <a:prstGeom prst="rect">
            <a:avLst/>
          </a:prstGeom>
          <a:ln w="28575">
            <a:solidFill>
              <a:srgbClr val="EE8944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2136" y="4310990"/>
            <a:ext cx="3740824" cy="2047771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829" y="4383088"/>
            <a:ext cx="3876675" cy="2075085"/>
          </a:xfrm>
          <a:prstGeom prst="rect">
            <a:avLst/>
          </a:prstGeom>
          <a:ln w="28575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4" name="Прямая со стрелкой 13"/>
          <p:cNvCxnSpPr/>
          <p:nvPr/>
        </p:nvCxnSpPr>
        <p:spPr>
          <a:xfrm flipV="1">
            <a:off x="6698833" y="1979413"/>
            <a:ext cx="1206853" cy="856866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 flipV="1">
            <a:off x="4374110" y="2015700"/>
            <a:ext cx="1303710" cy="789965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6626993" y="3391511"/>
            <a:ext cx="1125143" cy="944219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4853215" y="3408413"/>
            <a:ext cx="1000123" cy="974675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561450" y="2785761"/>
            <a:ext cx="2959221" cy="6463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 flipV="1">
            <a:off x="7520671" y="3135110"/>
            <a:ext cx="770030" cy="3274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endCxn id="7" idx="3"/>
          </p:cNvCxnSpPr>
          <p:nvPr/>
        </p:nvCxnSpPr>
        <p:spPr>
          <a:xfrm flipH="1">
            <a:off x="3791420" y="3190301"/>
            <a:ext cx="768410" cy="0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744889" y="746399"/>
            <a:ext cx="3046531" cy="58477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48613" y="2781996"/>
            <a:ext cx="3224479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729311" y="712137"/>
            <a:ext cx="1998971" cy="584775"/>
          </a:xfrm>
          <a:prstGeom prst="rect">
            <a:avLst/>
          </a:prstGeom>
          <a:solidFill>
            <a:srgbClr val="0066CC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ФИЗИКА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89267" y="4791302"/>
            <a:ext cx="3591788" cy="58477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ИНФОРМАТИКА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221812" y="4835855"/>
            <a:ext cx="2801471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582733" y="2816538"/>
            <a:ext cx="3456923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АСТРОНОМИЯ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984465" y="125560"/>
            <a:ext cx="2407724" cy="193899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ХИМИЯ</a:t>
            </a:r>
          </a:p>
          <a:p>
            <a:pPr algn="ctr"/>
            <a:r>
              <a:rPr lang="ru-RU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cxnSp>
        <p:nvCxnSpPr>
          <p:cNvPr id="68" name="Прямая со стрелкой 67"/>
          <p:cNvCxnSpPr>
            <a:endCxn id="66" idx="2"/>
          </p:cNvCxnSpPr>
          <p:nvPr/>
        </p:nvCxnSpPr>
        <p:spPr>
          <a:xfrm flipH="1" flipV="1">
            <a:off x="6188327" y="2064552"/>
            <a:ext cx="23603" cy="698855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636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6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2077086" y="150814"/>
            <a:ext cx="7112634" cy="1470025"/>
          </a:xfrm>
        </p:spPr>
        <p:txBody>
          <a:bodyPr/>
          <a:lstStyle/>
          <a:p>
            <a:r>
              <a:rPr lang="ru-RU" altLang="ru-RU" sz="5400" b="1" dirty="0" smtClean="0">
                <a:solidFill>
                  <a:schemeClr val="bg1"/>
                </a:solidFill>
              </a:rPr>
              <a:t>ТЕМА</a:t>
            </a:r>
            <a:r>
              <a:rPr lang="ru-RU" altLang="ru-RU" sz="6000" b="1" dirty="0" smtClean="0">
                <a:solidFill>
                  <a:schemeClr val="bg1"/>
                </a:solidFill>
              </a:rPr>
              <a:t> УРОКА</a:t>
            </a:r>
            <a:endParaRPr lang="ru-RU" altLang="ru-RU" sz="6000" b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32809" y="1202232"/>
            <a:ext cx="9259191" cy="1089706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5400" b="1" dirty="0" smtClean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ДИСПЕРСНЫЕ СИСТЕМЫ</a:t>
            </a:r>
          </a:p>
        </p:txBody>
      </p:sp>
    </p:spTree>
    <p:extLst>
      <p:ext uri="{BB962C8B-B14F-4D97-AF65-F5344CB8AC3E}">
        <p14:creationId xmlns:p14="http://schemas.microsoft.com/office/powerpoint/2010/main" val="135114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74646" y="0"/>
            <a:ext cx="5777089" cy="1215319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объединяет ?</a:t>
            </a:r>
            <a:endParaRPr lang="ru-RU" sz="5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G:\ПТКУ\Химия\11 класс\Открытый урок\И. Левитан. Туман над рекой (1890).jpg"/>
          <p:cNvPicPr>
            <a:picLocks noChangeAspect="1" noChangeArrowheads="1"/>
          </p:cNvPicPr>
          <p:nvPr/>
        </p:nvPicPr>
        <p:blipFill>
          <a:blip r:embed="rId2">
            <a:lum contrast="-10000"/>
          </a:blip>
          <a:srcRect/>
          <a:stretch>
            <a:fillRect/>
          </a:stretch>
        </p:blipFill>
        <p:spPr bwMode="auto">
          <a:xfrm>
            <a:off x="1117601" y="854231"/>
            <a:ext cx="8240888" cy="531537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638078" y="6190735"/>
            <a:ext cx="59820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И. Левитан. Туман над рекой (1890)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77155" y="721352"/>
            <a:ext cx="651368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+mj-lt"/>
              </a:rPr>
              <a:t>СИСТЕМА</a:t>
            </a:r>
            <a:r>
              <a:rPr lang="ru-RU" sz="2000" b="1" dirty="0" smtClean="0">
                <a:latin typeface="+mj-lt"/>
              </a:rPr>
              <a:t> |</a:t>
            </a:r>
            <a:r>
              <a:rPr lang="ru-RU" sz="2000" dirty="0" smtClean="0">
                <a:latin typeface="+mj-lt"/>
              </a:rPr>
              <a:t> </a:t>
            </a:r>
            <a:r>
              <a:rPr lang="ru-RU" sz="2400" b="1" i="1" dirty="0" smtClean="0">
                <a:latin typeface="+mj-lt"/>
              </a:rPr>
              <a:t>Толковый словарь Даля</a:t>
            </a:r>
            <a:r>
              <a:rPr lang="ru-RU" sz="2000" dirty="0" smtClean="0">
                <a:latin typeface="+mj-lt"/>
              </a:rPr>
              <a:t/>
            </a:r>
            <a:br>
              <a:rPr lang="ru-RU" sz="2000" dirty="0" smtClean="0">
                <a:latin typeface="+mj-lt"/>
              </a:rPr>
            </a:br>
            <a:r>
              <a:rPr lang="ru-RU" sz="2000" dirty="0" smtClean="0">
                <a:latin typeface="+mj-lt"/>
              </a:rPr>
              <a:t>- ж . греч. план, порядок расположения частей целого, предначертанное устройство, ход чего-либо, в последовательном, связном порядке. </a:t>
            </a:r>
            <a:br>
              <a:rPr lang="ru-RU" sz="2000" dirty="0" smtClean="0">
                <a:latin typeface="+mj-lt"/>
              </a:rPr>
            </a:br>
            <a:endParaRPr lang="ru-RU" sz="2000" dirty="0"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09423" y="3279424"/>
            <a:ext cx="8387643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+mj-lt"/>
              </a:rPr>
              <a:t>СИСТЕМА</a:t>
            </a:r>
            <a:r>
              <a:rPr lang="ru-RU" sz="2000" b="1" dirty="0" smtClean="0">
                <a:latin typeface="+mj-lt"/>
              </a:rPr>
              <a:t> |</a:t>
            </a:r>
            <a:r>
              <a:rPr lang="ru-RU" sz="2000" dirty="0" smtClean="0">
                <a:latin typeface="+mj-lt"/>
              </a:rPr>
              <a:t> </a:t>
            </a:r>
            <a:r>
              <a:rPr lang="ru-RU" sz="2400" b="1" i="1" dirty="0" smtClean="0">
                <a:latin typeface="+mj-lt"/>
              </a:rPr>
              <a:t>Толковый словарь Ожегова</a:t>
            </a:r>
            <a:r>
              <a:rPr lang="ru-RU" sz="2000" dirty="0" smtClean="0">
                <a:latin typeface="+mj-lt"/>
              </a:rPr>
              <a:t/>
            </a:r>
            <a:br>
              <a:rPr lang="ru-RU" sz="2000" dirty="0" smtClean="0">
                <a:latin typeface="+mj-lt"/>
              </a:rPr>
            </a:br>
            <a:r>
              <a:rPr lang="ru-RU" sz="2000" dirty="0" smtClean="0">
                <a:latin typeface="+mj-lt"/>
              </a:rPr>
              <a:t> -</a:t>
            </a:r>
            <a:r>
              <a:rPr lang="ru-RU" sz="2000" dirty="0" err="1" smtClean="0">
                <a:latin typeface="+mj-lt"/>
              </a:rPr>
              <a:t>ы</a:t>
            </a:r>
            <a:r>
              <a:rPr lang="ru-RU" sz="2000" dirty="0" smtClean="0">
                <a:latin typeface="+mj-lt"/>
              </a:rPr>
              <a:t>, ж. 1. Определенный порядок в расположении и связи действий. </a:t>
            </a:r>
          </a:p>
          <a:p>
            <a:r>
              <a:rPr lang="ru-RU" sz="2000" dirty="0" smtClean="0">
                <a:latin typeface="+mj-lt"/>
              </a:rPr>
              <a:t>2. Форма организации чего-нибудь. </a:t>
            </a:r>
          </a:p>
          <a:p>
            <a:r>
              <a:rPr lang="ru-RU" sz="2000" dirty="0" smtClean="0">
                <a:latin typeface="+mj-lt"/>
              </a:rPr>
              <a:t>3. Нечто целое, представляющее собой единство закономерно расположенных и находящихся во взаимной связи частей. </a:t>
            </a:r>
          </a:p>
          <a:p>
            <a:r>
              <a:rPr lang="ru-RU" sz="2000" dirty="0" smtClean="0">
                <a:latin typeface="+mj-lt"/>
              </a:rPr>
              <a:t>4. Общественный строй, форма общественного устройства. </a:t>
            </a:r>
          </a:p>
          <a:p>
            <a:r>
              <a:rPr lang="ru-RU" sz="2000" dirty="0" smtClean="0">
                <a:latin typeface="+mj-lt"/>
              </a:rPr>
              <a:t>5. Совокупность организаций, однородных по своим задачам, или учреждении, организационно объединенных в одно целое. </a:t>
            </a:r>
          </a:p>
          <a:p>
            <a:r>
              <a:rPr lang="ru-RU" sz="2000" dirty="0" smtClean="0">
                <a:latin typeface="+mj-lt"/>
              </a:rPr>
              <a:t>6. Техническое устройство, конструкция. </a:t>
            </a:r>
          </a:p>
          <a:p>
            <a:r>
              <a:rPr lang="ru-RU" sz="2000" dirty="0" smtClean="0">
                <a:latin typeface="+mj-lt"/>
              </a:rPr>
              <a:t>7. То, что стало нормальным, обычным, регулярным (разг.). </a:t>
            </a:r>
            <a:endParaRPr lang="ru-RU" sz="2000" dirty="0">
              <a:latin typeface="+mj-lt"/>
            </a:endParaRPr>
          </a:p>
        </p:txBody>
      </p:sp>
      <p:pic>
        <p:nvPicPr>
          <p:cNvPr id="1027" name="Picture 3" descr="http://armchurch.ru/images/products/40611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16712" y="135467"/>
            <a:ext cx="2391598" cy="3418145"/>
          </a:xfrm>
          <a:prstGeom prst="rect">
            <a:avLst/>
          </a:prstGeom>
          <a:noFill/>
        </p:spPr>
      </p:pic>
      <p:pic>
        <p:nvPicPr>
          <p:cNvPr id="1029" name="Picture 5" descr="http://gym1belovo.narod.ru/raboti-utcshac/asamov/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29423" y="3371737"/>
            <a:ext cx="2404533" cy="33507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6593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9578" y="240772"/>
            <a:ext cx="9135533" cy="1143000"/>
          </a:xfr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СМЕСИ ПО СОСТАВУ</a:t>
            </a:r>
            <a:endParaRPr lang="ru-RU" sz="5400" b="1" dirty="0"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3778" y="1659466"/>
            <a:ext cx="3759199" cy="1557867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+mj-lt"/>
              </a:rPr>
              <a:t>ГОМОГЕННЫЕ</a:t>
            </a:r>
            <a:endParaRPr lang="ru-RU" sz="3200" b="1" dirty="0" smtClean="0">
              <a:latin typeface="+mj-lt"/>
            </a:endParaRPr>
          </a:p>
          <a:p>
            <a:pPr algn="ctr"/>
            <a:r>
              <a:rPr lang="ru-RU" sz="3200" b="1" dirty="0" smtClean="0">
                <a:latin typeface="+mj-lt"/>
              </a:rPr>
              <a:t>(</a:t>
            </a:r>
            <a:r>
              <a:rPr lang="ru-RU" sz="3200" b="1" dirty="0" smtClean="0">
                <a:latin typeface="+mj-lt"/>
              </a:rPr>
              <a:t>однородные)</a:t>
            </a:r>
            <a:endParaRPr lang="ru-RU" sz="3200" b="1" dirty="0" smtClean="0">
              <a:latin typeface="+mj-lt"/>
            </a:endParaRPr>
          </a:p>
          <a:p>
            <a:pPr algn="ctr"/>
            <a:r>
              <a:rPr lang="ru-RU" sz="3200" b="1" dirty="0" smtClean="0">
                <a:ln w="31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РАСТВОР</a:t>
            </a:r>
            <a:endParaRPr lang="ru-RU" sz="3200" b="1" dirty="0">
              <a:ln w="3175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49244" y="1704625"/>
            <a:ext cx="6016978" cy="1524000"/>
          </a:xfrm>
          <a:prstGeom prst="rect">
            <a:avLst/>
          </a:prstGeom>
          <a:solidFill>
            <a:srgbClr val="00206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+mj-lt"/>
              </a:rPr>
              <a:t>ГЕТЕРОГЕННЫЕ</a:t>
            </a:r>
            <a:endParaRPr lang="ru-RU" sz="3200" b="1" dirty="0" smtClean="0">
              <a:latin typeface="+mj-lt"/>
            </a:endParaRPr>
          </a:p>
          <a:p>
            <a:pPr algn="ctr"/>
            <a:r>
              <a:rPr lang="ru-RU" sz="3200" b="1" dirty="0" smtClean="0">
                <a:latin typeface="+mj-lt"/>
              </a:rPr>
              <a:t>(</a:t>
            </a:r>
            <a:r>
              <a:rPr lang="ru-RU" sz="3200" b="1" dirty="0" smtClean="0">
                <a:latin typeface="+mj-lt"/>
              </a:rPr>
              <a:t>неоднородные)</a:t>
            </a:r>
            <a:endParaRPr lang="ru-RU" sz="3200" b="1" dirty="0" smtClean="0">
              <a:latin typeface="+mj-lt"/>
            </a:endParaRPr>
          </a:p>
          <a:p>
            <a:pPr algn="ctr"/>
            <a:r>
              <a:rPr lang="ru-RU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ДИСПЕРСНАЯ СИСТЕМА</a:t>
            </a:r>
            <a:r>
              <a:rPr lang="ru-RU" sz="3200" b="1" dirty="0" smtClean="0">
                <a:latin typeface="+mj-lt"/>
              </a:rPr>
              <a:t> </a:t>
            </a:r>
            <a:endParaRPr lang="ru-RU" sz="3200" b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4758" y="3330221"/>
            <a:ext cx="345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latin typeface="+mj-lt"/>
              </a:rPr>
              <a:t>Нет границы раздела</a:t>
            </a:r>
            <a:endParaRPr lang="ru-RU" sz="2400" b="1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16888" y="3296356"/>
            <a:ext cx="4696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latin typeface="+mj-lt"/>
              </a:rPr>
              <a:t>Существует граница раздела</a:t>
            </a:r>
            <a:endParaRPr lang="ru-RU" sz="2400" b="1" dirty="0">
              <a:latin typeface="+mj-lt"/>
            </a:endParaRPr>
          </a:p>
        </p:txBody>
      </p:sp>
      <p:pic>
        <p:nvPicPr>
          <p:cNvPr id="20482" name="Picture 2" descr="http://oburenie.ru/wp-content/uploads/2016/11/Rastvor-mednogo-kuporo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8577" y="3799635"/>
            <a:ext cx="2619023" cy="2367274"/>
          </a:xfrm>
          <a:prstGeom prst="rect">
            <a:avLst/>
          </a:prstGeom>
          <a:ln w="38100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486" name="Picture 6" descr="http://shkolala.ru/wp-content/uploads/2016/10/maslo-i-voda-v-stakane_751x338.jpg"/>
          <p:cNvPicPr>
            <a:picLocks noChangeAspect="1" noChangeArrowheads="1"/>
          </p:cNvPicPr>
          <p:nvPr/>
        </p:nvPicPr>
        <p:blipFill>
          <a:blip r:embed="rId3"/>
          <a:srcRect l="11640" r="10715"/>
          <a:stretch>
            <a:fillRect/>
          </a:stretch>
        </p:blipFill>
        <p:spPr bwMode="auto">
          <a:xfrm>
            <a:off x="6050844" y="3853099"/>
            <a:ext cx="2472267" cy="2479967"/>
          </a:xfrm>
          <a:prstGeom prst="rect">
            <a:avLst/>
          </a:prstGeom>
          <a:ln w="28575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488" name="Picture 8" descr="https://go2.imgsmail.ru/imgpreview?key=6422fd5bbecc5fb6&amp;mb=imgdb_preview_629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 t="10324" r="53119"/>
          <a:stretch>
            <a:fillRect/>
          </a:stretch>
        </p:blipFill>
        <p:spPr bwMode="auto">
          <a:xfrm>
            <a:off x="9640711" y="3883378"/>
            <a:ext cx="1806222" cy="2451520"/>
          </a:xfrm>
          <a:prstGeom prst="rect">
            <a:avLst/>
          </a:prstGeom>
          <a:ln w="28575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17" name="Прямая со стрелкой 16"/>
          <p:cNvCxnSpPr/>
          <p:nvPr/>
        </p:nvCxnSpPr>
        <p:spPr>
          <a:xfrm>
            <a:off x="5238044" y="5170311"/>
            <a:ext cx="1286934" cy="496711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 flipV="1">
            <a:off x="10888134" y="4763911"/>
            <a:ext cx="1055511" cy="80715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10800000" flipV="1">
            <a:off x="3285068" y="1388532"/>
            <a:ext cx="553155" cy="2370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8240889" y="1399822"/>
            <a:ext cx="5080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30122" y="854428"/>
            <a:ext cx="367876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Дис</a:t>
            </a:r>
            <a:r>
              <a:rPr lang="ru-RU" sz="3600" b="1" dirty="0" smtClean="0">
                <a:latin typeface="+mj-lt"/>
              </a:rPr>
              <a:t>гармония </a:t>
            </a:r>
          </a:p>
          <a:p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Дис</a:t>
            </a:r>
            <a:r>
              <a:rPr lang="ru-RU" sz="3600" b="1" dirty="0" smtClean="0">
                <a:latin typeface="+mj-lt"/>
              </a:rPr>
              <a:t>сонанс</a:t>
            </a:r>
          </a:p>
          <a:p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Дис</a:t>
            </a:r>
            <a:r>
              <a:rPr lang="ru-RU" sz="3600" b="1" dirty="0" smtClean="0">
                <a:latin typeface="+mj-lt"/>
              </a:rPr>
              <a:t>социация</a:t>
            </a:r>
          </a:p>
          <a:p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Дис</a:t>
            </a:r>
            <a:r>
              <a:rPr lang="ru-RU" sz="3600" b="1" dirty="0" smtClean="0">
                <a:latin typeface="+mj-lt"/>
              </a:rPr>
              <a:t>персия</a:t>
            </a:r>
          </a:p>
          <a:p>
            <a:endParaRPr lang="ru-RU" sz="3600" b="1" dirty="0">
              <a:latin typeface="+mj-lt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223911" y="4097868"/>
            <a:ext cx="977617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Дис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персия -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(от лат. dispersio -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«рассеянный», «рассыпанный»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) разброс чего-либо, дробление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7461955" y="1140178"/>
            <a:ext cx="3443111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Нарушение  единства, раздробление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5949244" y="1817511"/>
            <a:ext cx="1648177" cy="214489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861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  <p:bldP spid="2050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077156" y="620889"/>
            <a:ext cx="9843910" cy="2062103"/>
          </a:xfrm>
          <a:prstGeom prst="rect">
            <a:avLst/>
          </a:prstGeom>
          <a:solidFill>
            <a:schemeClr val="bg2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Дисперсные системы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гетерогенные (неоднородные) системы, в которых одно вещество в виде очень мелких частиц равномерно распределено в объёме другого.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2613537" y="2971790"/>
            <a:ext cx="3000375" cy="3435350"/>
            <a:chOff x="2071670" y="1142990"/>
            <a:chExt cx="3000375" cy="3435350"/>
          </a:xfrm>
        </p:grpSpPr>
        <p:pic>
          <p:nvPicPr>
            <p:cNvPr id="7" name="Рисунок 3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071670" y="1142990"/>
              <a:ext cx="3000375" cy="3435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Овал 7"/>
            <p:cNvSpPr/>
            <p:nvPr/>
          </p:nvSpPr>
          <p:spPr>
            <a:xfrm>
              <a:off x="2724150" y="3300413"/>
              <a:ext cx="144463" cy="144462"/>
            </a:xfrm>
            <a:prstGeom prst="ellipse">
              <a:avLst/>
            </a:prstGeom>
            <a:solidFill>
              <a:srgbClr val="0000FF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2892425" y="3744913"/>
              <a:ext cx="142875" cy="144462"/>
            </a:xfrm>
            <a:prstGeom prst="ellipse">
              <a:avLst/>
            </a:prstGeom>
            <a:solidFill>
              <a:srgbClr val="EE8944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" name="Овал 9"/>
            <p:cNvSpPr/>
            <p:nvPr/>
          </p:nvSpPr>
          <p:spPr>
            <a:xfrm>
              <a:off x="3565525" y="3629025"/>
              <a:ext cx="144463" cy="144463"/>
            </a:xfrm>
            <a:prstGeom prst="ellipse">
              <a:avLst/>
            </a:prstGeom>
            <a:solidFill>
              <a:srgbClr val="EE8944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" name="Овал 10"/>
            <p:cNvSpPr/>
            <p:nvPr/>
          </p:nvSpPr>
          <p:spPr>
            <a:xfrm>
              <a:off x="3435350" y="3889375"/>
              <a:ext cx="144463" cy="142875"/>
            </a:xfrm>
            <a:prstGeom prst="ellipse">
              <a:avLst/>
            </a:prstGeom>
            <a:solidFill>
              <a:srgbClr val="0000FF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3767138" y="3300413"/>
              <a:ext cx="144462" cy="144462"/>
            </a:xfrm>
            <a:prstGeom prst="ellipse">
              <a:avLst/>
            </a:prstGeom>
            <a:solidFill>
              <a:srgbClr val="294BF3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3935413" y="3744913"/>
              <a:ext cx="144462" cy="144462"/>
            </a:xfrm>
            <a:prstGeom prst="ellipse">
              <a:avLst/>
            </a:prstGeom>
            <a:solidFill>
              <a:srgbClr val="0000FF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4305300" y="3228975"/>
              <a:ext cx="144463" cy="144463"/>
            </a:xfrm>
            <a:prstGeom prst="ellipse">
              <a:avLst/>
            </a:prstGeom>
            <a:solidFill>
              <a:srgbClr val="294BF3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4473575" y="3673475"/>
              <a:ext cx="144463" cy="142875"/>
            </a:xfrm>
            <a:prstGeom prst="ellipse">
              <a:avLst/>
            </a:prstGeom>
            <a:solidFill>
              <a:srgbClr val="EE8944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6" name="Овал 15"/>
            <p:cNvSpPr/>
            <p:nvPr/>
          </p:nvSpPr>
          <p:spPr>
            <a:xfrm>
              <a:off x="3232150" y="4071938"/>
              <a:ext cx="144463" cy="144462"/>
            </a:xfrm>
            <a:prstGeom prst="ellipse">
              <a:avLst/>
            </a:prstGeom>
            <a:solidFill>
              <a:srgbClr val="EE8944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7" name="Овал 16"/>
            <p:cNvSpPr/>
            <p:nvPr/>
          </p:nvSpPr>
          <p:spPr>
            <a:xfrm>
              <a:off x="2530475" y="3460750"/>
              <a:ext cx="144463" cy="144463"/>
            </a:xfrm>
            <a:prstGeom prst="ellipse">
              <a:avLst/>
            </a:prstGeom>
            <a:solidFill>
              <a:srgbClr val="EE8944"/>
            </a:solidFill>
            <a:ln>
              <a:solidFill>
                <a:srgbClr val="D7D7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8" name="Овал 17"/>
            <p:cNvSpPr/>
            <p:nvPr/>
          </p:nvSpPr>
          <p:spPr>
            <a:xfrm>
              <a:off x="2674938" y="3897313"/>
              <a:ext cx="144462" cy="142875"/>
            </a:xfrm>
            <a:prstGeom prst="ellipse">
              <a:avLst/>
            </a:prstGeom>
            <a:solidFill>
              <a:srgbClr val="0000FF"/>
            </a:solidFill>
            <a:ln>
              <a:solidFill>
                <a:srgbClr val="D7D7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9" name="Овал 18"/>
            <p:cNvSpPr/>
            <p:nvPr/>
          </p:nvSpPr>
          <p:spPr>
            <a:xfrm>
              <a:off x="3006725" y="3252788"/>
              <a:ext cx="144463" cy="144462"/>
            </a:xfrm>
            <a:prstGeom prst="ellipse">
              <a:avLst/>
            </a:prstGeom>
            <a:solidFill>
              <a:srgbClr val="EE8944"/>
            </a:solidFill>
            <a:ln>
              <a:solidFill>
                <a:srgbClr val="D7D7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3746500" y="4071938"/>
              <a:ext cx="144463" cy="144462"/>
            </a:xfrm>
            <a:prstGeom prst="ellipse">
              <a:avLst/>
            </a:prstGeom>
            <a:solidFill>
              <a:srgbClr val="0000FF"/>
            </a:solidFill>
            <a:ln>
              <a:solidFill>
                <a:srgbClr val="D7D7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1" name="Овал 20"/>
            <p:cNvSpPr/>
            <p:nvPr/>
          </p:nvSpPr>
          <p:spPr>
            <a:xfrm>
              <a:off x="4140200" y="3465513"/>
              <a:ext cx="142875" cy="144462"/>
            </a:xfrm>
            <a:prstGeom prst="ellipse">
              <a:avLst/>
            </a:prstGeom>
            <a:solidFill>
              <a:srgbClr val="EE8944"/>
            </a:solidFill>
            <a:ln>
              <a:solidFill>
                <a:srgbClr val="D7D7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2" name="Овал 21"/>
            <p:cNvSpPr/>
            <p:nvPr/>
          </p:nvSpPr>
          <p:spPr>
            <a:xfrm>
              <a:off x="4252913" y="3927475"/>
              <a:ext cx="144462" cy="144463"/>
            </a:xfrm>
            <a:prstGeom prst="ellipse">
              <a:avLst/>
            </a:prstGeom>
            <a:solidFill>
              <a:srgbClr val="F7F8EC"/>
            </a:solidFill>
            <a:ln>
              <a:solidFill>
                <a:srgbClr val="D7D7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3" name="Овал 22"/>
            <p:cNvSpPr/>
            <p:nvPr/>
          </p:nvSpPr>
          <p:spPr>
            <a:xfrm>
              <a:off x="3444875" y="3363913"/>
              <a:ext cx="142875" cy="144462"/>
            </a:xfrm>
            <a:prstGeom prst="ellipse">
              <a:avLst/>
            </a:prstGeom>
            <a:solidFill>
              <a:srgbClr val="0000FF"/>
            </a:solidFill>
            <a:ln>
              <a:solidFill>
                <a:srgbClr val="D7D7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cxnSp>
        <p:nvCxnSpPr>
          <p:cNvPr id="27" name="Прямая со стрелкой 26"/>
          <p:cNvCxnSpPr/>
          <p:nvPr/>
        </p:nvCxnSpPr>
        <p:spPr>
          <a:xfrm rot="10800000" flipV="1">
            <a:off x="5260623" y="3476978"/>
            <a:ext cx="1817511" cy="1444978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endCxn id="21" idx="5"/>
          </p:cNvCxnSpPr>
          <p:nvPr/>
        </p:nvCxnSpPr>
        <p:spPr>
          <a:xfrm flipH="1" flipV="1">
            <a:off x="4804018" y="5417619"/>
            <a:ext cx="2804695" cy="554205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 flipV="1">
            <a:off x="4126230" y="5839818"/>
            <a:ext cx="3545441" cy="212562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641520" y="5547431"/>
            <a:ext cx="334418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2060"/>
                </a:solidFill>
                <a:latin typeface="+mj-lt"/>
              </a:rPr>
              <a:t>Дисперсная фаза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78675" y="3181175"/>
            <a:ext cx="402552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2060"/>
                </a:solidFill>
                <a:latin typeface="+mj-lt"/>
              </a:rPr>
              <a:t>Дисперсионная</a:t>
            </a:r>
            <a:r>
              <a:rPr lang="ru-RU" sz="2800" b="1" dirty="0">
                <a:solidFill>
                  <a:srgbClr val="002060"/>
                </a:solidFill>
                <a:latin typeface="+mj-lt"/>
              </a:rPr>
              <a:t> среда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8134" y="0"/>
            <a:ext cx="7100710" cy="993423"/>
          </a:xfrm>
        </p:spPr>
        <p:txBody>
          <a:bodyPr/>
          <a:lstStyle/>
          <a:p>
            <a:pPr algn="l"/>
            <a:r>
              <a:rPr lang="ru-RU" sz="3200" b="1" dirty="0" smtClean="0"/>
              <a:t>Классификация дисперсных систем </a:t>
            </a:r>
            <a:br>
              <a:rPr lang="ru-RU" sz="3200" b="1" dirty="0" smtClean="0"/>
            </a:br>
            <a:r>
              <a:rPr lang="ru-RU" sz="3200" b="1" dirty="0" smtClean="0"/>
              <a:t>по агрегатному состоянию</a:t>
            </a:r>
            <a:endParaRPr lang="ru-RU" sz="3200" b="1" dirty="0"/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-1"/>
            <a:ext cx="1219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22530" name="Group 2"/>
          <p:cNvGrpSpPr>
            <a:grpSpLocks/>
          </p:cNvGrpSpPr>
          <p:nvPr/>
        </p:nvGrpSpPr>
        <p:grpSpPr bwMode="auto">
          <a:xfrm>
            <a:off x="2408386" y="970594"/>
            <a:ext cx="9219421" cy="5621929"/>
            <a:chOff x="2421" y="1147"/>
            <a:chExt cx="12641" cy="10546"/>
          </a:xfrm>
        </p:grpSpPr>
        <p:grpSp>
          <p:nvGrpSpPr>
            <p:cNvPr id="22531" name="Group 3"/>
            <p:cNvGrpSpPr>
              <a:grpSpLocks/>
            </p:cNvGrpSpPr>
            <p:nvPr/>
          </p:nvGrpSpPr>
          <p:grpSpPr bwMode="auto">
            <a:xfrm>
              <a:off x="2421" y="1571"/>
              <a:ext cx="5180" cy="5696"/>
              <a:chOff x="801" y="5351"/>
              <a:chExt cx="5180" cy="5696"/>
            </a:xfrm>
          </p:grpSpPr>
          <p:sp>
            <p:nvSpPr>
              <p:cNvPr id="22532" name="AutoShape 4"/>
              <p:cNvSpPr>
                <a:spLocks noChangeArrowheads="1"/>
              </p:cNvSpPr>
              <p:nvPr/>
            </p:nvSpPr>
            <p:spPr bwMode="auto">
              <a:xfrm>
                <a:off x="1972" y="5986"/>
                <a:ext cx="2582" cy="3431"/>
              </a:xfrm>
              <a:prstGeom prst="octagon">
                <a:avLst>
                  <a:gd name="adj" fmla="val 29287"/>
                </a:avLst>
              </a:prstGeom>
              <a:solidFill>
                <a:srgbClr val="FFFFFF"/>
              </a:solidFill>
              <a:ln w="28575">
                <a:solidFill>
                  <a:srgbClr val="0066CC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2400" b="1">
                  <a:latin typeface="+mj-lt"/>
                </a:endParaRPr>
              </a:p>
            </p:txBody>
          </p:sp>
          <p:sp>
            <p:nvSpPr>
              <p:cNvPr id="22534" name="Oval 6"/>
              <p:cNvSpPr>
                <a:spLocks noChangeArrowheads="1"/>
              </p:cNvSpPr>
              <p:nvPr/>
            </p:nvSpPr>
            <p:spPr bwMode="auto">
              <a:xfrm>
                <a:off x="3294" y="5351"/>
                <a:ext cx="2687" cy="3060"/>
              </a:xfrm>
              <a:prstGeom prst="ellipse">
                <a:avLst/>
              </a:prstGeom>
              <a:noFill/>
              <a:ln w="28575">
                <a:solidFill>
                  <a:schemeClr val="accent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2400" b="1">
                  <a:latin typeface="+mj-lt"/>
                </a:endParaRPr>
              </a:p>
            </p:txBody>
          </p:sp>
          <p:sp>
            <p:nvSpPr>
              <p:cNvPr id="22535" name="Oval 7"/>
              <p:cNvSpPr>
                <a:spLocks noChangeArrowheads="1"/>
              </p:cNvSpPr>
              <p:nvPr/>
            </p:nvSpPr>
            <p:spPr bwMode="auto">
              <a:xfrm>
                <a:off x="801" y="7882"/>
                <a:ext cx="2520" cy="3165"/>
              </a:xfrm>
              <a:prstGeom prst="ellipse">
                <a:avLst/>
              </a:prstGeom>
              <a:noFill/>
              <a:ln w="28575">
                <a:solidFill>
                  <a:srgbClr val="92D05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2400" b="1">
                  <a:latin typeface="+mj-lt"/>
                </a:endParaRPr>
              </a:p>
            </p:txBody>
          </p:sp>
        </p:grpSp>
        <p:sp>
          <p:nvSpPr>
            <p:cNvPr id="22536" name="AutoShape 8"/>
            <p:cNvSpPr>
              <a:spLocks noChangeArrowheads="1"/>
            </p:cNvSpPr>
            <p:nvPr/>
          </p:nvSpPr>
          <p:spPr bwMode="auto">
            <a:xfrm>
              <a:off x="11214" y="2471"/>
              <a:ext cx="2520" cy="2700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 w="28575">
              <a:solidFill>
                <a:srgbClr val="92D05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400" b="1">
                <a:latin typeface="+mj-lt"/>
              </a:endParaRPr>
            </a:p>
          </p:txBody>
        </p:sp>
        <p:sp>
          <p:nvSpPr>
            <p:cNvPr id="22537" name="Oval 9"/>
            <p:cNvSpPr>
              <a:spLocks noChangeArrowheads="1"/>
            </p:cNvSpPr>
            <p:nvPr/>
          </p:nvSpPr>
          <p:spPr bwMode="auto">
            <a:xfrm>
              <a:off x="9871" y="1232"/>
              <a:ext cx="2340" cy="3113"/>
            </a:xfrm>
            <a:prstGeom prst="ellipse">
              <a:avLst/>
            </a:prstGeom>
            <a:noFill/>
            <a:ln w="28575">
              <a:solidFill>
                <a:srgbClr val="92D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400" b="1">
                <a:latin typeface="+mj-lt"/>
              </a:endParaRPr>
            </a:p>
          </p:txBody>
        </p:sp>
        <p:sp>
          <p:nvSpPr>
            <p:cNvPr id="22538" name="Oval 10"/>
            <p:cNvSpPr>
              <a:spLocks noChangeArrowheads="1"/>
            </p:cNvSpPr>
            <p:nvPr/>
          </p:nvSpPr>
          <p:spPr bwMode="auto">
            <a:xfrm>
              <a:off x="12629" y="1147"/>
              <a:ext cx="2433" cy="3113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400" b="1">
                <a:latin typeface="+mj-lt"/>
              </a:endParaRPr>
            </a:p>
          </p:txBody>
        </p:sp>
        <p:sp>
          <p:nvSpPr>
            <p:cNvPr id="22539" name="Oval 11"/>
            <p:cNvSpPr>
              <a:spLocks noChangeArrowheads="1"/>
            </p:cNvSpPr>
            <p:nvPr/>
          </p:nvSpPr>
          <p:spPr bwMode="auto">
            <a:xfrm>
              <a:off x="11276" y="4091"/>
              <a:ext cx="2520" cy="3240"/>
            </a:xfrm>
            <a:prstGeom prst="ellipse">
              <a:avLst/>
            </a:prstGeom>
            <a:noFill/>
            <a:ln w="28575">
              <a:solidFill>
                <a:schemeClr val="accent2">
                  <a:lumMod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400" b="1">
                <a:latin typeface="+mj-lt"/>
              </a:endParaRPr>
            </a:p>
          </p:txBody>
        </p:sp>
        <p:sp>
          <p:nvSpPr>
            <p:cNvPr id="22540" name="AutoShape 12"/>
            <p:cNvSpPr>
              <a:spLocks noChangeArrowheads="1"/>
            </p:cNvSpPr>
            <p:nvPr/>
          </p:nvSpPr>
          <p:spPr bwMode="auto">
            <a:xfrm>
              <a:off x="7614" y="6315"/>
              <a:ext cx="2789" cy="3536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 w="28575">
              <a:solidFill>
                <a:schemeClr val="accent2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400" b="1">
                <a:latin typeface="+mj-lt"/>
              </a:endParaRPr>
            </a:p>
          </p:txBody>
        </p:sp>
        <p:sp>
          <p:nvSpPr>
            <p:cNvPr id="22541" name="Oval 13"/>
            <p:cNvSpPr>
              <a:spLocks noChangeArrowheads="1"/>
            </p:cNvSpPr>
            <p:nvPr/>
          </p:nvSpPr>
          <p:spPr bwMode="auto">
            <a:xfrm>
              <a:off x="5836" y="6336"/>
              <a:ext cx="2635" cy="3113"/>
            </a:xfrm>
            <a:prstGeom prst="ellipse">
              <a:avLst/>
            </a:prstGeom>
            <a:noFill/>
            <a:ln w="28575">
              <a:solidFill>
                <a:srgbClr val="0066CC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400" b="1">
                <a:latin typeface="+mj-lt"/>
              </a:endParaRPr>
            </a:p>
          </p:txBody>
        </p:sp>
        <p:sp>
          <p:nvSpPr>
            <p:cNvPr id="22542" name="Oval 14"/>
            <p:cNvSpPr>
              <a:spLocks noChangeArrowheads="1"/>
            </p:cNvSpPr>
            <p:nvPr/>
          </p:nvSpPr>
          <p:spPr bwMode="auto">
            <a:xfrm>
              <a:off x="9245" y="6378"/>
              <a:ext cx="2340" cy="2944"/>
            </a:xfrm>
            <a:prstGeom prst="ellipse">
              <a:avLst/>
            </a:prstGeom>
            <a:noFill/>
            <a:ln w="28575">
              <a:solidFill>
                <a:schemeClr val="accent3">
                  <a:lumMod val="7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400" b="1" dirty="0">
                <a:solidFill>
                  <a:schemeClr val="accent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22543" name="Oval 15"/>
            <p:cNvSpPr>
              <a:spLocks noChangeArrowheads="1"/>
            </p:cNvSpPr>
            <p:nvPr/>
          </p:nvSpPr>
          <p:spPr bwMode="auto">
            <a:xfrm>
              <a:off x="7614" y="8771"/>
              <a:ext cx="2520" cy="2922"/>
            </a:xfrm>
            <a:prstGeom prst="ellipse">
              <a:avLst/>
            </a:prstGeom>
            <a:noFill/>
            <a:ln w="28575">
              <a:solidFill>
                <a:srgbClr val="92D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400" b="1">
                <a:latin typeface="+mj-lt"/>
              </a:endParaRPr>
            </a:p>
          </p:txBody>
        </p:sp>
        <p:sp>
          <p:nvSpPr>
            <p:cNvPr id="22544" name="Rectangle 16"/>
            <p:cNvSpPr>
              <a:spLocks noChangeArrowheads="1"/>
            </p:cNvSpPr>
            <p:nvPr/>
          </p:nvSpPr>
          <p:spPr bwMode="auto">
            <a:xfrm>
              <a:off x="6869" y="4483"/>
              <a:ext cx="4140" cy="16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</a:rPr>
                <a:t>ДИСПЕРСНЫЕ СИСТЕМЫ</a:t>
              </a:r>
              <a:endPara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3793067" y="2156178"/>
            <a:ext cx="654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+mj-lt"/>
              </a:rPr>
              <a:t>Г</a:t>
            </a:r>
            <a:endParaRPr lang="ru-RU" sz="2800" b="1" dirty="0">
              <a:latin typeface="+mj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07733" y="3285067"/>
            <a:ext cx="71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+mj-lt"/>
              </a:rPr>
              <a:t>Ж</a:t>
            </a:r>
            <a:endParaRPr lang="ru-RU" sz="2800" b="1" dirty="0">
              <a:latin typeface="+mj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79998" y="1490133"/>
            <a:ext cx="869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+mj-lt"/>
              </a:rPr>
              <a:t>ТВ</a:t>
            </a:r>
            <a:endParaRPr lang="ru-RU" sz="2400" b="1" dirty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319909" y="4267200"/>
            <a:ext cx="891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+mj-lt"/>
              </a:rPr>
              <a:t>ТВ</a:t>
            </a:r>
            <a:endParaRPr lang="ru-RU" sz="2800" b="1" dirty="0">
              <a:latin typeface="+mj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90265" y="4001912"/>
            <a:ext cx="750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+mj-lt"/>
              </a:rPr>
              <a:t>ТВ</a:t>
            </a:r>
            <a:endParaRPr lang="ru-RU" sz="2800" b="1" dirty="0">
              <a:latin typeface="+mj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674578" y="3431823"/>
            <a:ext cx="936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+mj-lt"/>
              </a:rPr>
              <a:t>ТВ</a:t>
            </a:r>
            <a:endParaRPr lang="ru-RU" sz="2800" b="1" dirty="0">
              <a:latin typeface="+mj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43689" y="4137377"/>
            <a:ext cx="654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+mj-lt"/>
              </a:rPr>
              <a:t>Г</a:t>
            </a:r>
            <a:endParaRPr lang="ru-RU" sz="3200" b="1" dirty="0">
              <a:latin typeface="+mj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493023" y="1213556"/>
            <a:ext cx="654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+mj-lt"/>
              </a:rPr>
              <a:t>Г</a:t>
            </a:r>
            <a:endParaRPr lang="ru-RU" sz="3200" b="1" dirty="0">
              <a:latin typeface="+mj-lt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91866" y="5785556"/>
            <a:ext cx="71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+mj-lt"/>
              </a:rPr>
              <a:t>Ж</a:t>
            </a:r>
            <a:endParaRPr lang="ru-RU" sz="3200" b="1" dirty="0">
              <a:latin typeface="+mj-lt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54444" y="2015067"/>
            <a:ext cx="71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+mj-lt"/>
              </a:rPr>
              <a:t>Ж</a:t>
            </a:r>
            <a:endParaRPr lang="ru-RU" sz="2800" b="1" dirty="0">
              <a:latin typeface="+mj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302978" y="1337733"/>
            <a:ext cx="71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+mj-lt"/>
              </a:rPr>
              <a:t>Ж</a:t>
            </a:r>
            <a:endParaRPr lang="ru-RU" sz="28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Газ - Жидкость</a:t>
            </a:r>
            <a:endParaRPr lang="ru-RU" dirty="0"/>
          </a:p>
        </p:txBody>
      </p:sp>
      <p:pic>
        <p:nvPicPr>
          <p:cNvPr id="3" name="Рисунок 2" descr="http://i.sunhome.ru/foto/82/osen-tuman.orig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613" y="1567858"/>
            <a:ext cx="5409839" cy="4398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http://adella.ru/wp-content/uploads/2016/11/moskitol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67502" y="1120140"/>
            <a:ext cx="3616828" cy="473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Газ – Твердое вещество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http://static.ngs.ru/news/preview/8ca81ca93858dda6b908973e586975520b8be614_956.jpg"/>
          <p:cNvPicPr/>
          <p:nvPr/>
        </p:nvPicPr>
        <p:blipFill>
          <a:blip r:embed="rId2" cstate="print"/>
          <a:srcRect b="20930"/>
          <a:stretch>
            <a:fillRect/>
          </a:stretch>
        </p:blipFill>
        <p:spPr bwMode="auto">
          <a:xfrm>
            <a:off x="2382172" y="1477853"/>
            <a:ext cx="4361527" cy="48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www.pressa.tv/uploads/posts/2012-03/1332326857_2.jpg"/>
          <p:cNvPicPr/>
          <p:nvPr/>
        </p:nvPicPr>
        <p:blipFill>
          <a:blip r:embed="rId3" cstate="print"/>
          <a:srcRect r="6175" b="8846"/>
          <a:stretch>
            <a:fillRect/>
          </a:stretch>
        </p:blipFill>
        <p:spPr bwMode="auto">
          <a:xfrm>
            <a:off x="7100288" y="1989512"/>
            <a:ext cx="4981222" cy="3759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Жидкость - Газ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http://veganfoodlover.com/wp-content/uploads/2016/09/is-soda-vegan.jpg"/>
          <p:cNvPicPr/>
          <p:nvPr/>
        </p:nvPicPr>
        <p:blipFill>
          <a:blip r:embed="rId2" cstate="print"/>
          <a:srcRect l="3815" t="12116" r="3965" b="21519"/>
          <a:stretch>
            <a:fillRect/>
          </a:stretch>
        </p:blipFill>
        <p:spPr bwMode="auto">
          <a:xfrm>
            <a:off x="1965960" y="2948941"/>
            <a:ext cx="5225062" cy="3056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G:\ПТКУ\Химия\11 класс\Открытый урок\пена для бритья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4533" y="1614311"/>
            <a:ext cx="4289777" cy="304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Жидкость - Жидкость</a:t>
            </a:r>
            <a:endParaRPr lang="ru-RU" dirty="0"/>
          </a:p>
        </p:txBody>
      </p:sp>
      <p:pic>
        <p:nvPicPr>
          <p:cNvPr id="38914" name="Picture 2" descr="http://zakaz.s-globus.ru/media/Zakaz/Product/2016-09-06/Zakaz/Product/2016-09-06/thumb_4a786108f66460018f5e105d960cb2a9_0.jpeg"/>
          <p:cNvPicPr>
            <a:picLocks noChangeAspect="1" noChangeArrowheads="1"/>
          </p:cNvPicPr>
          <p:nvPr/>
        </p:nvPicPr>
        <p:blipFill>
          <a:blip r:embed="rId2"/>
          <a:srcRect l="21385" r="17933"/>
          <a:stretch>
            <a:fillRect/>
          </a:stretch>
        </p:blipFill>
        <p:spPr bwMode="auto">
          <a:xfrm>
            <a:off x="2640330" y="1486210"/>
            <a:ext cx="3348990" cy="4503447"/>
          </a:xfrm>
          <a:prstGeom prst="rect">
            <a:avLst/>
          </a:prstGeom>
          <a:noFill/>
        </p:spPr>
      </p:pic>
      <p:pic>
        <p:nvPicPr>
          <p:cNvPr id="38916" name="Picture 4" descr="http://aloe39.ru/upload/resize_cache/iblock/5b0/340_340_140cd750bba9870f18aada2478b24840a/5b01fbe4a85001f9d34b4959c5cf0c87.jpg"/>
          <p:cNvPicPr>
            <a:picLocks noChangeAspect="1" noChangeArrowheads="1"/>
          </p:cNvPicPr>
          <p:nvPr/>
        </p:nvPicPr>
        <p:blipFill>
          <a:blip r:embed="rId3">
            <a:lum/>
          </a:blip>
          <a:srcRect l="26917" r="22190"/>
          <a:stretch>
            <a:fillRect/>
          </a:stretch>
        </p:blipFill>
        <p:spPr bwMode="auto">
          <a:xfrm>
            <a:off x="8378190" y="1103187"/>
            <a:ext cx="2681815" cy="5269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Жидкость – Твердое вещество</a:t>
            </a:r>
            <a:endParaRPr lang="ru-RU" dirty="0"/>
          </a:p>
        </p:txBody>
      </p:sp>
      <p:pic>
        <p:nvPicPr>
          <p:cNvPr id="4" name="Рисунок 3" descr="http://images.zakupka.com/i/firms/27/5424/5424817/kley-silikatnyy-70gr-etalon-z-dozatorom_9a3ae4892b7623d_800x60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5666" y="1441239"/>
            <a:ext cx="3726467" cy="3469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8" name="AutoShape 2" descr="http://www.ua.all.biz/img/ua/catalog/middle/27995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5060" name="Picture 4" descr="http://images.by.prom.st/14522800_w640_h640_pasta_dlia_ruk_jemchug.png"/>
          <p:cNvPicPr>
            <a:picLocks noChangeAspect="1" noChangeArrowheads="1"/>
          </p:cNvPicPr>
          <p:nvPr/>
        </p:nvPicPr>
        <p:blipFill>
          <a:blip r:embed="rId3"/>
          <a:srcRect l="17086" t="10821" r="13566" b="9179"/>
          <a:stretch>
            <a:fillRect/>
          </a:stretch>
        </p:blipFill>
        <p:spPr bwMode="auto">
          <a:xfrm>
            <a:off x="8688682" y="1930400"/>
            <a:ext cx="3108208" cy="260773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http://aptekaforte.ru/images/import/foto/00000109343.jpg"/>
          <p:cNvPicPr/>
          <p:nvPr/>
        </p:nvPicPr>
        <p:blipFill>
          <a:blip r:embed="rId4"/>
          <a:srcRect l="10924" r="11256" b="4000"/>
          <a:stretch>
            <a:fillRect/>
          </a:stretch>
        </p:blipFill>
        <p:spPr bwMode="auto">
          <a:xfrm>
            <a:off x="6443886" y="2246489"/>
            <a:ext cx="2067936" cy="4007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Твердое вещество - Газ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G:\ПТКУ\Химия\11 класс\Открытый урок\пористый шоколад 1.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7872" y="1984784"/>
            <a:ext cx="3632972" cy="297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2" descr="http://www.mikspb.ru/custom/uploads/photoalbums/20/full/p21.jpg"/>
          <p:cNvPicPr>
            <a:picLocks noChangeAspect="1" noChangeArrowheads="1"/>
          </p:cNvPicPr>
          <p:nvPr/>
        </p:nvPicPr>
        <p:blipFill>
          <a:blip r:embed="rId3"/>
          <a:srcRect b="4419"/>
          <a:stretch>
            <a:fillRect/>
          </a:stretch>
        </p:blipFill>
        <p:spPr bwMode="auto">
          <a:xfrm>
            <a:off x="7614270" y="2122311"/>
            <a:ext cx="3787859" cy="2709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Твердое вещество - Жидкость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G:\ПТКУ\Химия\11 класс\Открытый урок\помада.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41737" y="1954884"/>
            <a:ext cx="3267151" cy="306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Picture 4" descr="http://ori-wellness.ru/i/img/25196_1.png"/>
          <p:cNvPicPr>
            <a:picLocks noChangeAspect="1" noChangeArrowheads="1"/>
          </p:cNvPicPr>
          <p:nvPr/>
        </p:nvPicPr>
        <p:blipFill>
          <a:blip r:embed="rId3"/>
          <a:srcRect l="11800" t="23704" r="12862" b="11800"/>
          <a:stretch>
            <a:fillRect/>
          </a:stretch>
        </p:blipFill>
        <p:spPr bwMode="auto">
          <a:xfrm>
            <a:off x="7666314" y="2054577"/>
            <a:ext cx="3679019" cy="31495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1769533" y="218194"/>
            <a:ext cx="10253133" cy="1143000"/>
          </a:xfrm>
        </p:spPr>
        <p:txBody>
          <a:bodyPr/>
          <a:lstStyle/>
          <a:p>
            <a:r>
              <a:rPr lang="ru-RU" dirty="0" smtClean="0"/>
              <a:t>Твердое вещество – Твердое вещество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http://xrest.ru/schemes/00/18/4c/24/%D0%A6%D0%B2%D0%B5%D1%82%D0%BD%D0%BE%D0%B5%20%D1%81%D1%82%D0%B5%D0%BA%D0%BB%D0%BE.%20%D0%A8%D0%B0%D1%80%D0%B8%D0%BA%D0%B8.-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77520" y="1602182"/>
            <a:ext cx="4047458" cy="2665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Picture 2" descr="https://go3.imgsmail.ru/imgpreview?key=1e44a9f9dfc5d3c8&amp;mb=imgdb_preview_1568"/>
          <p:cNvPicPr>
            <a:picLocks noChangeAspect="1" noChangeArrowheads="1"/>
          </p:cNvPicPr>
          <p:nvPr/>
        </p:nvPicPr>
        <p:blipFill>
          <a:blip r:embed="rId3"/>
          <a:srcRect r="5662"/>
          <a:stretch>
            <a:fillRect/>
          </a:stretch>
        </p:blipFill>
        <p:spPr bwMode="auto">
          <a:xfrm>
            <a:off x="7278863" y="2696985"/>
            <a:ext cx="4263717" cy="3037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90223" y="0"/>
            <a:ext cx="11130844" cy="993423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Классификация дисперсных систем </a:t>
            </a:r>
            <a:b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величине частиц дисперсной фазы</a:t>
            </a:r>
            <a:endParaRPr lang="ru-RU" sz="32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" y="6513689"/>
            <a:ext cx="12192000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4" name="Прямая со стрелкой 33"/>
          <p:cNvCxnSpPr/>
          <p:nvPr/>
        </p:nvCxnSpPr>
        <p:spPr>
          <a:xfrm rot="16200000" flipH="1">
            <a:off x="5315343" y="4633942"/>
            <a:ext cx="406400" cy="1158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endCxn id="17" idx="0"/>
          </p:cNvCxnSpPr>
          <p:nvPr/>
        </p:nvCxnSpPr>
        <p:spPr>
          <a:xfrm rot="5400000">
            <a:off x="1552165" y="4611508"/>
            <a:ext cx="462841" cy="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16200000" flipH="1">
            <a:off x="3446283" y="4560567"/>
            <a:ext cx="508000" cy="1158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10800000" flipV="1">
            <a:off x="3439705" y="2280354"/>
            <a:ext cx="1111805" cy="57573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7122550" y="2280355"/>
            <a:ext cx="1366591" cy="56444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3451284" y="1219200"/>
            <a:ext cx="4829394" cy="10160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ДИСПЕРСНЫЕ СИСТЕМЫ</a:t>
            </a:r>
            <a:endParaRPr lang="ru-RU" sz="3200" b="1" spc="50" dirty="0">
              <a:ln w="11430">
                <a:solidFill>
                  <a:sysClr val="windowText" lastClr="000000"/>
                </a:solidFill>
              </a:ln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355075" y="2957689"/>
            <a:ext cx="4609348" cy="145626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+mj-lt"/>
              </a:rPr>
              <a:t>Грубодисперсные системы</a:t>
            </a:r>
          </a:p>
          <a:p>
            <a:pPr algn="ctr"/>
            <a:r>
              <a:rPr lang="ru-RU" sz="2400" b="1" dirty="0" smtClean="0">
                <a:latin typeface="+mj-lt"/>
              </a:rPr>
              <a:t>(размер частиц __________)</a:t>
            </a:r>
            <a:endParaRPr lang="ru-RU" sz="2400" b="1" dirty="0">
              <a:latin typeface="+mj-lt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694045" y="2901245"/>
            <a:ext cx="4481955" cy="139982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sz="2400" b="1" dirty="0" smtClean="0">
                <a:latin typeface="+mj-lt"/>
              </a:rPr>
              <a:t>Тонкодисперсные системы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+mj-lt"/>
              </a:rPr>
              <a:t>Коллоидные системы</a:t>
            </a:r>
          </a:p>
          <a:p>
            <a:pPr algn="ctr"/>
            <a:r>
              <a:rPr lang="ru-RU" sz="2400" b="1" dirty="0" smtClean="0">
                <a:latin typeface="+mj-lt"/>
              </a:rPr>
              <a:t>(размер частиц ____________)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891822" y="4842933"/>
            <a:ext cx="1783517" cy="89182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831686" y="4848578"/>
            <a:ext cx="1783517" cy="88617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800504" y="4837290"/>
            <a:ext cx="1783517" cy="85231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7186248" y="4826003"/>
            <a:ext cx="1783517" cy="84102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340367" y="4803424"/>
            <a:ext cx="1783517" cy="85231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9" name="Прямая со стрелкой 38"/>
          <p:cNvCxnSpPr>
            <a:endCxn id="21" idx="0"/>
          </p:cNvCxnSpPr>
          <p:nvPr/>
        </p:nvCxnSpPr>
        <p:spPr>
          <a:xfrm rot="16200000" flipH="1">
            <a:off x="10028851" y="4600150"/>
            <a:ext cx="400756" cy="579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endCxn id="20" idx="0"/>
          </p:cNvCxnSpPr>
          <p:nvPr/>
        </p:nvCxnSpPr>
        <p:spPr>
          <a:xfrm rot="5400000">
            <a:off x="7880528" y="4622730"/>
            <a:ext cx="400753" cy="579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949728" y="5023558"/>
            <a:ext cx="1644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+mj-lt"/>
              </a:rPr>
              <a:t>Эмульсии</a:t>
            </a:r>
            <a:endParaRPr lang="ru-RU" sz="2400" b="1" dirty="0">
              <a:latin typeface="+mj-lt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883801" y="5068713"/>
            <a:ext cx="1737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+mj-lt"/>
              </a:rPr>
              <a:t>Суспензии</a:t>
            </a:r>
            <a:endParaRPr lang="ru-RU" sz="2400" b="1" dirty="0">
              <a:latin typeface="+mj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980013" y="5068714"/>
            <a:ext cx="1528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+mj-lt"/>
              </a:rPr>
              <a:t>Аэрозоли</a:t>
            </a:r>
            <a:endParaRPr lang="ru-RU" sz="2400" b="1" dirty="0">
              <a:latin typeface="+mj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12083" y="5000982"/>
            <a:ext cx="1343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+mj-lt"/>
              </a:rPr>
              <a:t>Золи</a:t>
            </a:r>
            <a:endParaRPr lang="ru-RU" sz="2400" b="1" dirty="0">
              <a:latin typeface="+mj-lt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635688" y="5012269"/>
            <a:ext cx="1262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+mj-lt"/>
              </a:rPr>
              <a:t>Гели</a:t>
            </a:r>
            <a:endParaRPr lang="ru-RU" sz="2400" b="1" dirty="0">
              <a:latin typeface="+mj-lt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076673" y="3635020"/>
            <a:ext cx="1250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/>
                <a:cs typeface="Times New Roman"/>
              </a:rPr>
              <a:t>&gt; 100 нм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98719" y="3601155"/>
            <a:ext cx="20035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от 100 до 1 нм</a:t>
            </a:r>
            <a:endParaRPr lang="ru-RU" sz="2000" b="1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50" grpId="0"/>
      <p:bldP spid="5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theins.ru/wp-content/uploads/2016/02/5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6406" y="3623734"/>
            <a:ext cx="4159678" cy="259644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5935" y="184327"/>
            <a:ext cx="3863622" cy="1143000"/>
          </a:xfrm>
        </p:spPr>
        <p:txBody>
          <a:bodyPr/>
          <a:lstStyle/>
          <a:p>
            <a:pPr algn="l"/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ЭМУЛЬСИИ</a:t>
            </a:r>
            <a:endParaRPr lang="ru-RU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G:\ПТКУ\Химия\11 класс\Открытый урок\Молок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5859" y="1456268"/>
            <a:ext cx="3576317" cy="22351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153879" y="3851389"/>
            <a:ext cx="164006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sz="3200" b="1" dirty="0" smtClean="0">
                <a:latin typeface="+mj-lt"/>
              </a:rPr>
              <a:t>Молоко</a:t>
            </a:r>
            <a:endParaRPr lang="ru-RU" sz="3200" b="1" dirty="0">
              <a:latin typeface="+mj-lt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435167" y="5821300"/>
            <a:ext cx="139352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sz="3200" b="1" dirty="0" smtClean="0">
                <a:latin typeface="+mj-lt"/>
              </a:rPr>
              <a:t>Нефть</a:t>
            </a:r>
            <a:endParaRPr lang="ru-RU" sz="3200" b="1" dirty="0">
              <a:latin typeface="+mj-lt"/>
            </a:endParaRPr>
          </a:p>
        </p:txBody>
      </p:sp>
      <p:pic>
        <p:nvPicPr>
          <p:cNvPr id="1030" name="Picture 6" descr="http://espumisan.ru/img/big-content-pic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51823" y="395111"/>
            <a:ext cx="2600320" cy="28560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2" name="Picture 8" descr="http://proflady.ru/images/9_16/joyskin_emuls.jpg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 l="4477" t="2765" r="54338" b="3605"/>
          <a:stretch>
            <a:fillRect/>
          </a:stretch>
        </p:blipFill>
        <p:spPr bwMode="auto">
          <a:xfrm>
            <a:off x="9482048" y="2901244"/>
            <a:ext cx="2032619" cy="34656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G:\ПТКУ\Химия\11 класс\Открытый урок\Суспензия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599" y="3547529"/>
            <a:ext cx="2943579" cy="2943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6912" y="195616"/>
            <a:ext cx="4337755" cy="1143000"/>
          </a:xfrm>
        </p:spPr>
        <p:txBody>
          <a:bodyPr/>
          <a:lstStyle/>
          <a:p>
            <a:pPr algn="l"/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СУСПЕНЗИИ</a:t>
            </a:r>
            <a:endParaRPr lang="ru-RU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603" name="Picture 3" descr="G:\ПТКУ\Химия\11 класс\Открытый урок\суспензия 3.jpg"/>
          <p:cNvPicPr>
            <a:picLocks noChangeAspect="1" noChangeArrowheads="1"/>
          </p:cNvPicPr>
          <p:nvPr/>
        </p:nvPicPr>
        <p:blipFill>
          <a:blip r:embed="rId3" cstate="print"/>
          <a:srcRect t="5729" r="3290" b="3251"/>
          <a:stretch>
            <a:fillRect/>
          </a:stretch>
        </p:blipFill>
        <p:spPr bwMode="auto">
          <a:xfrm>
            <a:off x="2177031" y="1343379"/>
            <a:ext cx="2383833" cy="29238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612" name="AutoShape 12" descr="https://img-fotki.yandex.ru/get/3603/137106206.5fb/0_171b37_faab7c16_ori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4" name="AutoShape 14" descr="https://img-fotki.yandex.ru/get/3603/137106206.5fb/0_171b37_faab7c16_ori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16" name="Picture 16" descr="http://nmed.org/wp-content/uploads/2015/07/balsam.jpg"/>
          <p:cNvPicPr>
            <a:picLocks noChangeAspect="1" noChangeArrowheads="1"/>
          </p:cNvPicPr>
          <p:nvPr/>
        </p:nvPicPr>
        <p:blipFill>
          <a:blip r:embed="rId4"/>
          <a:srcRect l="15055" b="8730"/>
          <a:stretch>
            <a:fillRect/>
          </a:stretch>
        </p:blipFill>
        <p:spPr bwMode="auto">
          <a:xfrm>
            <a:off x="8590845" y="3600978"/>
            <a:ext cx="2370667" cy="2495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20" name="Picture 20" descr="http://ozhivote.ru/wp-content/uploads/2015/07/sredstvo_ot_gemorroj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60355" y="744217"/>
            <a:ext cx="3213805" cy="2502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5400" b="1" dirty="0" smtClean="0">
                <a:solidFill>
                  <a:schemeClr val="accent3">
                    <a:lumMod val="50000"/>
                  </a:schemeClr>
                </a:solidFill>
              </a:rPr>
              <a:t>Седиментация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36031" y="2073258"/>
            <a:ext cx="7059437" cy="2927720"/>
            <a:chOff x="1057275" y="142858"/>
            <a:chExt cx="7550150" cy="2843230"/>
          </a:xfrm>
        </p:grpSpPr>
        <p:pic>
          <p:nvPicPr>
            <p:cNvPr id="5" name="Рисунок 7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57275" y="147638"/>
              <a:ext cx="2460625" cy="2817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Овал 5"/>
            <p:cNvSpPr/>
            <p:nvPr/>
          </p:nvSpPr>
          <p:spPr>
            <a:xfrm>
              <a:off x="1798638" y="2138363"/>
              <a:ext cx="119062" cy="119062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2117725" y="2325688"/>
              <a:ext cx="117475" cy="119062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>
              <a:off x="2228850" y="1971675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2513013" y="2308225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" name="Овал 9"/>
            <p:cNvSpPr/>
            <p:nvPr/>
          </p:nvSpPr>
          <p:spPr>
            <a:xfrm>
              <a:off x="2682875" y="2038350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" name="Овал 10"/>
            <p:cNvSpPr/>
            <p:nvPr/>
          </p:nvSpPr>
          <p:spPr>
            <a:xfrm>
              <a:off x="2963863" y="2217738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3074988" y="1887538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2701925" y="2557463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1347788" y="2257425"/>
              <a:ext cx="119062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1782763" y="2498725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6" name="Овал 15"/>
            <p:cNvSpPr/>
            <p:nvPr/>
          </p:nvSpPr>
          <p:spPr>
            <a:xfrm>
              <a:off x="1554163" y="1979613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7" name="Овал 16"/>
            <p:cNvSpPr/>
            <p:nvPr/>
          </p:nvSpPr>
          <p:spPr>
            <a:xfrm>
              <a:off x="2143108" y="2571750"/>
              <a:ext cx="119063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8" name="Рисунок 35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43306" y="142858"/>
              <a:ext cx="2460625" cy="2817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Овал 18"/>
            <p:cNvSpPr/>
            <p:nvPr/>
          </p:nvSpPr>
          <p:spPr>
            <a:xfrm>
              <a:off x="4159250" y="2435225"/>
              <a:ext cx="119063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4908550" y="2568575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1" name="Овал 20"/>
            <p:cNvSpPr/>
            <p:nvPr/>
          </p:nvSpPr>
          <p:spPr>
            <a:xfrm>
              <a:off x="5283200" y="2349500"/>
              <a:ext cx="119063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2" name="Овал 21"/>
            <p:cNvSpPr/>
            <p:nvPr/>
          </p:nvSpPr>
          <p:spPr>
            <a:xfrm>
              <a:off x="5056188" y="2568575"/>
              <a:ext cx="119062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3" name="Овал 22"/>
            <p:cNvSpPr/>
            <p:nvPr/>
          </p:nvSpPr>
          <p:spPr>
            <a:xfrm>
              <a:off x="5440363" y="2371725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4" name="Овал 23"/>
            <p:cNvSpPr/>
            <p:nvPr/>
          </p:nvSpPr>
          <p:spPr>
            <a:xfrm>
              <a:off x="5727700" y="2662238"/>
              <a:ext cx="119063" cy="119062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4676775" y="2111375"/>
              <a:ext cx="119063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5335588" y="2755900"/>
              <a:ext cx="119062" cy="119063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4557713" y="2228850"/>
              <a:ext cx="119062" cy="119063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4313238" y="2489200"/>
              <a:ext cx="117475" cy="119063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9" name="Овал 28"/>
            <p:cNvSpPr/>
            <p:nvPr/>
          </p:nvSpPr>
          <p:spPr>
            <a:xfrm>
              <a:off x="4397375" y="2205038"/>
              <a:ext cx="117475" cy="119062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4732338" y="2608263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31" name="Рисунок 48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146800" y="168275"/>
              <a:ext cx="2460625" cy="2817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Овал 31"/>
            <p:cNvSpPr/>
            <p:nvPr/>
          </p:nvSpPr>
          <p:spPr>
            <a:xfrm>
              <a:off x="6829425" y="2792413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7069138" y="2792413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8243888" y="2638425"/>
              <a:ext cx="119062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5" name="Овал 34"/>
            <p:cNvSpPr/>
            <p:nvPr/>
          </p:nvSpPr>
          <p:spPr>
            <a:xfrm>
              <a:off x="8088313" y="2673350"/>
              <a:ext cx="119062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6" name="Овал 35"/>
            <p:cNvSpPr/>
            <p:nvPr/>
          </p:nvSpPr>
          <p:spPr>
            <a:xfrm>
              <a:off x="7908925" y="2697163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7" name="Овал 36"/>
            <p:cNvSpPr/>
            <p:nvPr/>
          </p:nvSpPr>
          <p:spPr>
            <a:xfrm>
              <a:off x="7696200" y="2746375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8" name="Овал 37"/>
            <p:cNvSpPr/>
            <p:nvPr/>
          </p:nvSpPr>
          <p:spPr>
            <a:xfrm>
              <a:off x="6743700" y="2638425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9" name="Овал 38"/>
            <p:cNvSpPr/>
            <p:nvPr/>
          </p:nvSpPr>
          <p:spPr>
            <a:xfrm>
              <a:off x="7488238" y="2782888"/>
              <a:ext cx="119062" cy="119062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0" name="Овал 39"/>
            <p:cNvSpPr/>
            <p:nvPr/>
          </p:nvSpPr>
          <p:spPr>
            <a:xfrm>
              <a:off x="6389688" y="2673350"/>
              <a:ext cx="117475" cy="119063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1" name="Овал 40"/>
            <p:cNvSpPr/>
            <p:nvPr/>
          </p:nvSpPr>
          <p:spPr>
            <a:xfrm>
              <a:off x="6602413" y="2744788"/>
              <a:ext cx="117475" cy="117475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2" name="Овал 41"/>
            <p:cNvSpPr/>
            <p:nvPr/>
          </p:nvSpPr>
          <p:spPr>
            <a:xfrm>
              <a:off x="7972425" y="2568575"/>
              <a:ext cx="117475" cy="119063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7294563" y="2790825"/>
              <a:ext cx="119062" cy="119063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44" name="Прямоугольник 4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57689" y="451555"/>
            <a:ext cx="28786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+mj-lt"/>
              </a:rPr>
              <a:t>ВЗВЕСИ</a:t>
            </a:r>
            <a:endParaRPr lang="ru-RU" sz="3600" b="1" dirty="0">
              <a:latin typeface="+mj-lt"/>
            </a:endParaRPr>
          </a:p>
        </p:txBody>
      </p:sp>
      <p:pic>
        <p:nvPicPr>
          <p:cNvPr id="5" name="Picture 7" descr="http://budservis.zp.ua/uploads/posts/2015-08/1440165667_rastv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52061" y="1253068"/>
            <a:ext cx="3106874" cy="2314618"/>
          </a:xfrm>
          <a:prstGeom prst="rect">
            <a:avLst/>
          </a:prstGeom>
          <a:noFill/>
        </p:spPr>
      </p:pic>
      <p:pic>
        <p:nvPicPr>
          <p:cNvPr id="6" name="Picture 9" descr="http://kraski-ch.ru/uploads/catalog/6_1_big.jpg"/>
          <p:cNvPicPr>
            <a:picLocks noChangeAspect="1" noChangeArrowheads="1"/>
          </p:cNvPicPr>
          <p:nvPr/>
        </p:nvPicPr>
        <p:blipFill>
          <a:blip r:embed="rId3"/>
          <a:srcRect l="8718" t="12465" r="18662" b="2504"/>
          <a:stretch>
            <a:fillRect/>
          </a:stretch>
        </p:blipFill>
        <p:spPr bwMode="auto">
          <a:xfrm>
            <a:off x="6832468" y="158043"/>
            <a:ext cx="3485577" cy="306089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958666" y="5441245"/>
            <a:ext cx="2551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+mj-lt"/>
              </a:rPr>
              <a:t>ПАСТЫ</a:t>
            </a:r>
            <a:endParaRPr lang="ru-RU" sz="3600" b="1" dirty="0">
              <a:latin typeface="+mj-lt"/>
            </a:endParaRPr>
          </a:p>
        </p:txBody>
      </p:sp>
      <p:pic>
        <p:nvPicPr>
          <p:cNvPr id="26627" name="Picture 3" descr="http://dentideal.ru/uploads/test_toothpast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88060" y="3996267"/>
            <a:ext cx="3476719" cy="23438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9" name="Picture 5" descr="https://1.bp.blogspot.com/-yeiYtd0wlBM/VsLSeXD0-vI/AAAAAAAAEaI/ycyEcULRsYg/s1600/tsinkovaya-maz-ili-pasta-chto-luchsh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55191" y="3228624"/>
            <a:ext cx="3413449" cy="2130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6867" y="274638"/>
            <a:ext cx="3807177" cy="1143000"/>
          </a:xfrm>
        </p:spPr>
        <p:txBody>
          <a:bodyPr/>
          <a:lstStyle/>
          <a:p>
            <a:pPr algn="l"/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</a:rPr>
              <a:t>Аэрозоли</a:t>
            </a:r>
            <a:endParaRPr lang="ru-RU" sz="6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8673" name="Picture 1" descr="G:\ПТКУ\Химия\11 класс\Открытый урок\аэорозоль. сальбутамол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13509" y="539044"/>
            <a:ext cx="3704167" cy="370416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674" name="Picture 2" descr="G:\ПТКУ\Химия\11 класс\Открытый урок\краска аэрозоль.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82460" y="1479197"/>
            <a:ext cx="4536172" cy="2528358"/>
          </a:xfrm>
          <a:prstGeom prst="rect">
            <a:avLst/>
          </a:prstGeom>
          <a:noFill/>
        </p:spPr>
      </p:pic>
      <p:pic>
        <p:nvPicPr>
          <p:cNvPr id="28675" name="Picture 3" descr="G:\ПТКУ\Химия\11 класс\Открытый урок\аэрозоль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23089" y="3560233"/>
            <a:ext cx="3810000" cy="2921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446867" y="274638"/>
            <a:ext cx="3807177" cy="1143000"/>
          </a:xfrm>
        </p:spPr>
        <p:txBody>
          <a:bodyPr/>
          <a:lstStyle/>
          <a:p>
            <a:pPr algn="l"/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</a:rPr>
              <a:t>Аэрозоли</a:t>
            </a:r>
            <a:endParaRPr lang="ru-RU" sz="6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698" name="Picture 2" descr="http://s1.1zoom.ru/big0/332/Fields_Sky_Rainbow_447858.jpg"/>
          <p:cNvPicPr>
            <a:picLocks noChangeAspect="1" noChangeArrowheads="1"/>
          </p:cNvPicPr>
          <p:nvPr/>
        </p:nvPicPr>
        <p:blipFill>
          <a:blip r:embed="rId2" cstate="print"/>
          <a:srcRect b="18552"/>
          <a:stretch>
            <a:fillRect/>
          </a:stretch>
        </p:blipFill>
        <p:spPr bwMode="auto">
          <a:xfrm>
            <a:off x="2141569" y="1400351"/>
            <a:ext cx="3739941" cy="2676284"/>
          </a:xfrm>
          <a:prstGeom prst="rect">
            <a:avLst/>
          </a:prstGeom>
          <a:noFill/>
        </p:spPr>
      </p:pic>
      <p:pic>
        <p:nvPicPr>
          <p:cNvPr id="29700" name="Picture 4" descr="https://go2.imgsmail.ru/imgpreview?key=109fcd2116cdbdd7&amp;mb=imgdb_preview_2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4420" y="537457"/>
            <a:ext cx="3756545" cy="2499254"/>
          </a:xfrm>
          <a:prstGeom prst="rect">
            <a:avLst/>
          </a:prstGeom>
          <a:noFill/>
        </p:spPr>
      </p:pic>
      <p:pic>
        <p:nvPicPr>
          <p:cNvPr id="29702" name="Picture 6" descr="http://xn--5--8kc3b.su/_pu/14/50693078.jpg"/>
          <p:cNvPicPr>
            <a:picLocks noChangeAspect="1" noChangeArrowheads="1"/>
          </p:cNvPicPr>
          <p:nvPr/>
        </p:nvPicPr>
        <p:blipFill>
          <a:blip r:embed="rId4"/>
          <a:srcRect r="8792" b="12467"/>
          <a:stretch>
            <a:fillRect/>
          </a:stretch>
        </p:blipFill>
        <p:spPr bwMode="auto">
          <a:xfrm>
            <a:off x="6220179" y="3533546"/>
            <a:ext cx="4131733" cy="264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875845" y="274638"/>
            <a:ext cx="6731000" cy="1143000"/>
          </a:xfrm>
        </p:spPr>
        <p:txBody>
          <a:bodyPr/>
          <a:lstStyle/>
          <a:p>
            <a:pPr algn="l"/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</a:rPr>
              <a:t>Дымовая завеса</a:t>
            </a:r>
            <a:endParaRPr lang="ru-RU" sz="6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Фокус от войск РХБЗ- военнослужащие спрятали завод от воздушно-космической разведки (convert-video-online.com)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67377" y="1501422"/>
            <a:ext cx="7495822" cy="421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99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5833" b="5667"/>
          <a:stretch/>
        </p:blipFill>
        <p:spPr>
          <a:xfrm>
            <a:off x="2150867" y="1131570"/>
            <a:ext cx="8968353" cy="496062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035865" y="148590"/>
            <a:ext cx="6731000" cy="1143000"/>
          </a:xfrm>
        </p:spPr>
        <p:txBody>
          <a:bodyPr/>
          <a:lstStyle/>
          <a:p>
            <a:pPr algn="l"/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</a:rPr>
              <a:t>Дымовая завеса</a:t>
            </a:r>
            <a:endParaRPr lang="ru-RU" sz="6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23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Коллоидные системы</a:t>
            </a:r>
            <a:endParaRPr lang="ru-RU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56178" y="1930399"/>
            <a:ext cx="4820355" cy="167075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+mj-lt"/>
              </a:rPr>
              <a:t>ЗОЛИ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+mj-lt"/>
              </a:rPr>
              <a:t>(коллоидные растворы)</a:t>
            </a:r>
            <a:endParaRPr lang="ru-RU" sz="3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37777" y="1981200"/>
            <a:ext cx="4436533" cy="154093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+mj-lt"/>
              </a:rPr>
              <a:t>ГЕЛИ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+mj-lt"/>
              </a:rPr>
              <a:t>(студни)</a:t>
            </a:r>
            <a:endParaRPr lang="ru-RU" sz="3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 стрелкой 7"/>
          <p:cNvCxnSpPr>
            <a:endCxn id="4" idx="0"/>
          </p:cNvCxnSpPr>
          <p:nvPr/>
        </p:nvCxnSpPr>
        <p:spPr>
          <a:xfrm rot="5400000">
            <a:off x="4507090" y="1255888"/>
            <a:ext cx="733777" cy="61524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endCxn id="5" idx="0"/>
          </p:cNvCxnSpPr>
          <p:nvPr/>
        </p:nvCxnSpPr>
        <p:spPr>
          <a:xfrm rot="16200000" flipH="1">
            <a:off x="8760177" y="1185333"/>
            <a:ext cx="807156" cy="78457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48" name="Picture 4" descr="http://vchemraznica.ru/wp-content/uploads/2016/05/kleet556.jpg"/>
          <p:cNvPicPr>
            <a:picLocks noChangeAspect="1" noChangeArrowheads="1"/>
          </p:cNvPicPr>
          <p:nvPr/>
        </p:nvPicPr>
        <p:blipFill>
          <a:blip r:embed="rId2"/>
          <a:srcRect r="35132" b="10787"/>
          <a:stretch>
            <a:fillRect/>
          </a:stretch>
        </p:blipFill>
        <p:spPr bwMode="auto">
          <a:xfrm>
            <a:off x="2460975" y="3668889"/>
            <a:ext cx="3996269" cy="2689330"/>
          </a:xfrm>
          <a:prstGeom prst="rect">
            <a:avLst/>
          </a:prstGeom>
          <a:noFill/>
        </p:spPr>
      </p:pic>
      <p:pic>
        <p:nvPicPr>
          <p:cNvPr id="31750" name="Picture 6" descr="http://zdrawo.narod.ru/anatomia/anatomy_14.JPG"/>
          <p:cNvPicPr>
            <a:picLocks noChangeAspect="1" noChangeArrowheads="1"/>
          </p:cNvPicPr>
          <p:nvPr/>
        </p:nvPicPr>
        <p:blipFill>
          <a:blip r:embed="rId3"/>
          <a:srcRect t="3898"/>
          <a:stretch>
            <a:fillRect/>
          </a:stretch>
        </p:blipFill>
        <p:spPr bwMode="auto">
          <a:xfrm>
            <a:off x="8816623" y="3876776"/>
            <a:ext cx="2185588" cy="2049891"/>
          </a:xfrm>
          <a:prstGeom prst="rect">
            <a:avLst/>
          </a:prstGeom>
          <a:noFill/>
        </p:spPr>
      </p:pic>
      <p:sp>
        <p:nvSpPr>
          <p:cNvPr id="31754" name="AutoShape 10" descr="https://img1.goodfon.ru/original/2560x1620/5/56/meduza-podvodnyy-mir-vod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4333" y="218194"/>
            <a:ext cx="9135533" cy="1143000"/>
          </a:xfrm>
        </p:spPr>
        <p:txBody>
          <a:bodyPr/>
          <a:lstStyle/>
          <a:p>
            <a:pPr algn="l"/>
            <a:r>
              <a:rPr lang="ru-RU" sz="5400" b="1" dirty="0" smtClean="0">
                <a:solidFill>
                  <a:schemeClr val="accent3">
                    <a:lumMod val="50000"/>
                  </a:schemeClr>
                </a:solidFill>
              </a:rPr>
              <a:t>Коагуляция</a:t>
            </a:r>
            <a:endParaRPr lang="ru-RU" sz="5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770" name="AutoShape 2" descr="http://econet.ru/uploads/pictures/330087/content_yaytsa1_1__econet_ru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2" name="Picture 4" descr="http://kakgotovit.com/wp-content/uploads/2014/11/41_28_11_2014_4460.jpg"/>
          <p:cNvPicPr>
            <a:picLocks noChangeAspect="1" noChangeArrowheads="1"/>
          </p:cNvPicPr>
          <p:nvPr/>
        </p:nvPicPr>
        <p:blipFill>
          <a:blip r:embed="rId2"/>
          <a:srcRect l="30463"/>
          <a:stretch>
            <a:fillRect/>
          </a:stretch>
        </p:blipFill>
        <p:spPr bwMode="auto">
          <a:xfrm>
            <a:off x="2754488" y="2477734"/>
            <a:ext cx="3775571" cy="2895778"/>
          </a:xfrm>
          <a:prstGeom prst="rect">
            <a:avLst/>
          </a:prstGeom>
          <a:noFill/>
        </p:spPr>
      </p:pic>
      <p:pic>
        <p:nvPicPr>
          <p:cNvPr id="32774" name="Picture 6" descr="http://ok-t.ru/helpiksorg/baza1/320202020402.files/image03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78863" y="1328384"/>
            <a:ext cx="4074181" cy="30517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7111" y="2882371"/>
            <a:ext cx="2901245" cy="1143000"/>
          </a:xfrm>
        </p:spPr>
        <p:txBody>
          <a:bodyPr/>
          <a:lstStyle/>
          <a:p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</a:rPr>
              <a:t>Гели</a:t>
            </a:r>
            <a:endParaRPr lang="ru-RU" sz="6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4820" name="Picture 4" descr="http://na4alodnja.ru/wp-content/uploads/2012/02/TMP40-1024x1024.jpg"/>
          <p:cNvPicPr>
            <a:picLocks noChangeAspect="1" noChangeArrowheads="1"/>
          </p:cNvPicPr>
          <p:nvPr/>
        </p:nvPicPr>
        <p:blipFill>
          <a:blip r:embed="rId2" cstate="print"/>
          <a:srcRect b="9000"/>
          <a:stretch>
            <a:fillRect/>
          </a:stretch>
        </p:blipFill>
        <p:spPr bwMode="auto">
          <a:xfrm>
            <a:off x="8534404" y="282222"/>
            <a:ext cx="2269066" cy="2064851"/>
          </a:xfrm>
          <a:prstGeom prst="rect">
            <a:avLst/>
          </a:prstGeom>
          <a:noFill/>
        </p:spPr>
      </p:pic>
      <p:pic>
        <p:nvPicPr>
          <p:cNvPr id="34821" name="Picture 5" descr="G:\ПТКУ\Химия\11 класс\Открытый урок\Жемчуг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72275" y="4831644"/>
            <a:ext cx="3194068" cy="1411111"/>
          </a:xfrm>
          <a:prstGeom prst="rect">
            <a:avLst/>
          </a:prstGeom>
          <a:noFill/>
        </p:spPr>
      </p:pic>
      <p:pic>
        <p:nvPicPr>
          <p:cNvPr id="34825" name="Picture 9" descr="http://prohondroz.ru/wp-content/uploads/2015/02/protivovospalitelnye-mazi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26399" y="2827528"/>
            <a:ext cx="3962399" cy="1788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27" name="Picture 11" descr="http://irecommend.ru/sites/default/files/product-images/14209/creme_douche_frise_rights_up_to_5th_march_2015_small.jpeg"/>
          <p:cNvPicPr>
            <a:picLocks noChangeAspect="1" noChangeArrowheads="1"/>
          </p:cNvPicPr>
          <p:nvPr/>
        </p:nvPicPr>
        <p:blipFill>
          <a:blip r:embed="rId5"/>
          <a:srcRect b="10803"/>
          <a:stretch>
            <a:fillRect/>
          </a:stretch>
        </p:blipFill>
        <p:spPr bwMode="auto">
          <a:xfrm>
            <a:off x="2174705" y="2607734"/>
            <a:ext cx="2758539" cy="2257376"/>
          </a:xfrm>
          <a:prstGeom prst="rect">
            <a:avLst/>
          </a:prstGeom>
          <a:noFill/>
        </p:spPr>
      </p:pic>
      <p:pic>
        <p:nvPicPr>
          <p:cNvPr id="34828" name="Picture 12" descr="G:\ПТКУ\Химия\11 класс\Открытый урок\желе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85154" y="277231"/>
            <a:ext cx="2979561" cy="19784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http://damy-gospoda.ru/wp-content/uploads/2016/10/66654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8100" y="3849511"/>
            <a:ext cx="4241678" cy="268922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5400" b="1" dirty="0" smtClean="0">
                <a:solidFill>
                  <a:schemeClr val="accent3">
                    <a:lumMod val="50000"/>
                  </a:schemeClr>
                </a:solidFill>
              </a:rPr>
              <a:t>Синерезис</a:t>
            </a:r>
            <a:endParaRPr lang="ru-RU" sz="5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3798" name="Picture 6" descr="http://sdamzavas.net/imgbaza/baza3/3346419059497.files/image141.png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 l="8060" t="23932" r="6448" b="12109"/>
          <a:stretch>
            <a:fillRect/>
          </a:stretch>
        </p:blipFill>
        <p:spPr bwMode="auto">
          <a:xfrm>
            <a:off x="2255038" y="1614312"/>
            <a:ext cx="5861674" cy="304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5578" y="206905"/>
            <a:ext cx="9135533" cy="899406"/>
          </a:xfrm>
        </p:spPr>
        <p:txBody>
          <a:bodyPr/>
          <a:lstStyle/>
          <a:p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  <a:ea typeface="Calibri" pitchFamily="34" charset="0"/>
                <a:cs typeface="Calibri" pitchFamily="34" charset="0"/>
              </a:rPr>
              <a:t>Биологический синерезис </a:t>
            </a:r>
            <a:endParaRPr lang="ru-RU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6866" name="Picture 2" descr="http://www.cirlab.ru/upload/medialibrary/f15/f156fae6ba5535158693d2ab40ae8b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1664" y="1423811"/>
            <a:ext cx="3500518" cy="3080456"/>
          </a:xfrm>
          <a:prstGeom prst="rect">
            <a:avLst/>
          </a:prstGeom>
          <a:noFill/>
        </p:spPr>
      </p:pic>
      <p:pic>
        <p:nvPicPr>
          <p:cNvPr id="36870" name="Picture 6" descr="http://gorodpiter.ru/wp-content/uploads/2013/08/aleksej-300x2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8509" y="2159881"/>
            <a:ext cx="5082809" cy="35071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0033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467" y="229483"/>
            <a:ext cx="6110111" cy="1143000"/>
          </a:xfrm>
        </p:spPr>
        <p:txBody>
          <a:bodyPr/>
          <a:lstStyle/>
          <a:p>
            <a:pPr algn="l"/>
            <a:r>
              <a:rPr lang="ru-RU" sz="5400" b="1" dirty="0" smtClean="0">
                <a:solidFill>
                  <a:schemeClr val="accent3">
                    <a:lumMod val="50000"/>
                  </a:schemeClr>
                </a:solidFill>
              </a:rPr>
              <a:t>Эффект Тиндаля</a:t>
            </a:r>
            <a:endParaRPr lang="ru-RU" sz="5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5846" name="Picture 6" descr="http://img.youtube.com/vi/UkBte8AwxHA/0.jpg"/>
          <p:cNvPicPr>
            <a:picLocks noChangeAspect="1" noChangeArrowheads="1"/>
          </p:cNvPicPr>
          <p:nvPr/>
        </p:nvPicPr>
        <p:blipFill>
          <a:blip r:embed="rId2"/>
          <a:srcRect t="11466" r="5378" b="6559"/>
          <a:stretch>
            <a:fillRect/>
          </a:stretch>
        </p:blipFill>
        <p:spPr bwMode="auto">
          <a:xfrm>
            <a:off x="2390776" y="2223913"/>
            <a:ext cx="3683277" cy="23932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8" name="Picture 8" descr="http://hq-wallpapers.ru/wallpapers/8/hq-wallpapers_ru_nature_36944_192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8355" y="801514"/>
            <a:ext cx="3937561" cy="2460976"/>
          </a:xfrm>
          <a:prstGeom prst="rect">
            <a:avLst/>
          </a:prstGeom>
          <a:noFill/>
        </p:spPr>
      </p:pic>
      <p:pic>
        <p:nvPicPr>
          <p:cNvPr id="35850" name="Picture 10" descr="http://www.ixbt.com/divideo/sony-hdr-pj620/project/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91022" y="3648572"/>
            <a:ext cx="3958519" cy="2628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46000">
              <a:schemeClr val="bg1">
                <a:tint val="80000"/>
                <a:satMod val="300000"/>
                <a:alpha val="40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74646" y="0"/>
            <a:ext cx="5777089" cy="1215319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объединяет ?</a:t>
            </a:r>
            <a:endParaRPr lang="ru-RU" sz="5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G:\ПТКУ\Химия\11 класс\Открытый урок\И. Левитан. Туман над рекой (1890).jpg"/>
          <p:cNvPicPr>
            <a:picLocks noChangeAspect="1" noChangeArrowheads="1"/>
          </p:cNvPicPr>
          <p:nvPr/>
        </p:nvPicPr>
        <p:blipFill>
          <a:blip r:embed="rId2">
            <a:lum contrast="-10000"/>
          </a:blip>
          <a:srcRect/>
          <a:stretch>
            <a:fillRect/>
          </a:stretch>
        </p:blipFill>
        <p:spPr bwMode="auto">
          <a:xfrm>
            <a:off x="1140179" y="1023564"/>
            <a:ext cx="8240888" cy="531537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626789" y="6334780"/>
            <a:ext cx="59820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И. Левитан. Туман над рекой (1890)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Задание на самоподготовку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35289" y="6513689"/>
            <a:ext cx="10656711" cy="34431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964265" y="1478844"/>
            <a:ext cx="9956801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Выберите дисперсную систему, с которой вы постоянно сталкиваетесь в своей жизни.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Напишите эссе: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«Какое значение имеет данная система в жизни человека? Какие дисперсные системы с похожими функциями существуют?» </a:t>
            </a:r>
            <a:endParaRPr kumimoji="0" lang="ru-RU" sz="4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49155" name="AutoShape 3" descr="https://img-fotki.yandex.ru/get/6825/163781271.de/0_dd898_1bddffa9_X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9157" name="AutoShape 5" descr="https://img-fotki.yandex.ru/get/6825/163781271.de/0_dd898_1bddffa9_X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9159" name="Picture 7" descr="http://graycell.ru/picture/big/karandash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98755" y="4265436"/>
            <a:ext cx="2174875" cy="2174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21429" y="356412"/>
            <a:ext cx="6668391" cy="2592528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6600" b="1" dirty="0" smtClean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ДИСПЕРСНЫЕ 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6600" b="1" dirty="0" smtClean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СИСТЕМЫ</a:t>
            </a:r>
          </a:p>
        </p:txBody>
      </p:sp>
    </p:spTree>
    <p:extLst>
      <p:ext uri="{BB962C8B-B14F-4D97-AF65-F5344CB8AC3E}">
        <p14:creationId xmlns:p14="http://schemas.microsoft.com/office/powerpoint/2010/main" val="388754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Himia">
  <a:themeElements>
    <a:clrScheme name="Оранжевый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Times New Roman/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1401</TotalTime>
  <Words>263</Words>
  <Application>Microsoft Office PowerPoint</Application>
  <PresentationFormat>Широкоэкранный</PresentationFormat>
  <Paragraphs>104</Paragraphs>
  <Slides>34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34</vt:i4>
      </vt:variant>
    </vt:vector>
  </HeadingPairs>
  <TitlesOfParts>
    <vt:vector size="43" baseType="lpstr">
      <vt:lpstr>Arial</vt:lpstr>
      <vt:lpstr>Arial Black</vt:lpstr>
      <vt:lpstr>Ariston</vt:lpstr>
      <vt:lpstr>Calibri</vt:lpstr>
      <vt:lpstr>Calibri Light</vt:lpstr>
      <vt:lpstr>Times New Roman</vt:lpstr>
      <vt:lpstr>Wingdings</vt:lpstr>
      <vt:lpstr>Тема Office</vt:lpstr>
      <vt:lpstr>Himia</vt:lpstr>
      <vt:lpstr>Презентация PowerPoint</vt:lpstr>
      <vt:lpstr>ТЕМА УРОКА</vt:lpstr>
      <vt:lpstr>Что объединяет ?</vt:lpstr>
      <vt:lpstr>Презентация PowerPoint</vt:lpstr>
      <vt:lpstr>СМЕСИ ПО СОСТАВУ</vt:lpstr>
      <vt:lpstr>Презентация PowerPoint</vt:lpstr>
      <vt:lpstr>Презентация PowerPoint</vt:lpstr>
      <vt:lpstr>Классификация дисперсных систем  по агрегатному состоянию</vt:lpstr>
      <vt:lpstr>Газ - Жидкость</vt:lpstr>
      <vt:lpstr>Газ – Твердое вещество</vt:lpstr>
      <vt:lpstr>Жидкость - Газ</vt:lpstr>
      <vt:lpstr>Жидкость - Жидкость</vt:lpstr>
      <vt:lpstr>Жидкость – Твердое вещество</vt:lpstr>
      <vt:lpstr>Твердое вещество - Газ</vt:lpstr>
      <vt:lpstr>Твердое вещество - Жидкость</vt:lpstr>
      <vt:lpstr>Твердое вещество – Твердое вещество</vt:lpstr>
      <vt:lpstr>Классификация дисперсных систем  по величине частиц дисперсной фазы</vt:lpstr>
      <vt:lpstr>ЭМУЛЬСИИ</vt:lpstr>
      <vt:lpstr>СУСПЕНЗИИ</vt:lpstr>
      <vt:lpstr>Седиментация</vt:lpstr>
      <vt:lpstr>Презентация PowerPoint</vt:lpstr>
      <vt:lpstr>Аэрозоли</vt:lpstr>
      <vt:lpstr>Аэрозоли</vt:lpstr>
      <vt:lpstr>Дымовая завеса</vt:lpstr>
      <vt:lpstr>Дымовая завеса</vt:lpstr>
      <vt:lpstr>Коллоидные системы</vt:lpstr>
      <vt:lpstr>Коагуляция</vt:lpstr>
      <vt:lpstr>Гели</vt:lpstr>
      <vt:lpstr>Синерезис</vt:lpstr>
      <vt:lpstr>Биологический синерезис </vt:lpstr>
      <vt:lpstr>Эффект Тиндаля</vt:lpstr>
      <vt:lpstr>Что объединяет ?</vt:lpstr>
      <vt:lpstr>Задание на самоподготовку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u146 u146</dc:creator>
  <cp:lastModifiedBy>u146 u146</cp:lastModifiedBy>
  <cp:revision>98</cp:revision>
  <dcterms:created xsi:type="dcterms:W3CDTF">2017-11-27T06:24:54Z</dcterms:created>
  <dcterms:modified xsi:type="dcterms:W3CDTF">2018-02-26T10:24:36Z</dcterms:modified>
</cp:coreProperties>
</file>