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8" r:id="rId4"/>
    <p:sldId id="269" r:id="rId5"/>
    <p:sldId id="262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70" r:id="rId15"/>
    <p:sldId id="272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A4AE-EDE7-4540-8678-09B3473334C4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A0E1-FD89-41CA-9615-4F47EB367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1587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A4AE-EDE7-4540-8678-09B3473334C4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A0E1-FD89-41CA-9615-4F47EB367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6072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A4AE-EDE7-4540-8678-09B3473334C4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A0E1-FD89-41CA-9615-4F47EB367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467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A4AE-EDE7-4540-8678-09B3473334C4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A0E1-FD89-41CA-9615-4F47EB367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88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A4AE-EDE7-4540-8678-09B3473334C4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A0E1-FD89-41CA-9615-4F47EB367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898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A4AE-EDE7-4540-8678-09B3473334C4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A0E1-FD89-41CA-9615-4F47EB367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691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A4AE-EDE7-4540-8678-09B3473334C4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A0E1-FD89-41CA-9615-4F47EB367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727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A4AE-EDE7-4540-8678-09B3473334C4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A0E1-FD89-41CA-9615-4F47EB367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511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A4AE-EDE7-4540-8678-09B3473334C4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A0E1-FD89-41CA-9615-4F47EB367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809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A4AE-EDE7-4540-8678-09B3473334C4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A0E1-FD89-41CA-9615-4F47EB367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01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A4AE-EDE7-4540-8678-09B3473334C4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7A0E1-FD89-41CA-9615-4F47EB367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06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FA4AE-EDE7-4540-8678-09B3473334C4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7A0E1-FD89-41CA-9615-4F47EB3679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84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s02.infourok.ru/uploads/ex/0bf1/0000e2c8-48f5bdfa/img7.jpg" TargetMode="External"/><Relationship Id="rId7" Type="http://schemas.openxmlformats.org/officeDocument/2006/relationships/hyperlink" Target="https://aftershock.news/sites/default/files/u12351/&#1089;&#1084;&#1072;&#1081;&#1083;&#1080;&#1082;%20&#1088;&#1072;&#1079;&#1074;&#1086;&#1076;&#1080;&#1090;%20&#1088;&#1091;&#1082;&#1072;&#1084;&#1080;.gif" TargetMode="External"/><Relationship Id="rId2" Type="http://schemas.openxmlformats.org/officeDocument/2006/relationships/hyperlink" Target="http://bigslide.ru/images/22/21046/831/img1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gifgratis.net/smiley/gestes/191.gif" TargetMode="External"/><Relationship Id="rId5" Type="http://schemas.openxmlformats.org/officeDocument/2006/relationships/hyperlink" Target="http://board-estal.ru/uploads/images/2015/12/568378c078568-buratino%20251.png" TargetMode="External"/><Relationship Id="rId4" Type="http://schemas.openxmlformats.org/officeDocument/2006/relationships/hyperlink" Target="http://mypresentation.ru/documents/abe30a4175fd350219512518e3849904/img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91680" y="116632"/>
            <a:ext cx="6995120" cy="6264696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b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Все действия с             десятичными дробями.</a:t>
            </a:r>
            <a:b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br>
              <a:rPr lang="ru-RU" sz="32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Учитель математики</a:t>
            </a:r>
            <a:br>
              <a:rPr lang="ru-RU" sz="3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               МБОУ «</a:t>
            </a:r>
            <a:r>
              <a:rPr lang="ru-RU" sz="3200" i="1" dirty="0" err="1" smtClean="0">
                <a:latin typeface="Times New Roman" pitchFamily="18" charset="0"/>
                <a:cs typeface="Times New Roman" pitchFamily="18" charset="0"/>
              </a:rPr>
              <a:t>Торгашинская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СОШ»</a:t>
            </a:r>
            <a:br>
              <a:rPr lang="ru-RU" sz="3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              Захарова Светлана Викторовна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C00000"/>
                </a:solidFill>
              </a:rPr>
              <a:t/>
            </a:r>
            <a:br>
              <a:rPr lang="ru-RU" b="1" i="1" dirty="0">
                <a:solidFill>
                  <a:srgbClr val="C00000"/>
                </a:solidFill>
              </a:rPr>
            </a:br>
            <a:endParaRPr lang="ru-RU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9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51"/>
            <a:ext cx="9144000" cy="6855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24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Повторяй – не зевай.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Команды отвечают на теоретические вопросы. За  каждый правильный ответ команда получает один балл.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Вопросы для первой команды.</a:t>
            </a:r>
            <a:b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1. Как складывают и как вычитают десятичные дроби?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2. Как сравнивают десятичные дроби по разрядам?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3. Сформулируйте правило округления чисел?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4. Сформулируйте правило умножения десятичной дроби на натуральное число.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endParaRPr lang="ru-RU" sz="27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47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404664"/>
            <a:ext cx="9144000" cy="2780928"/>
          </a:xfrm>
        </p:spPr>
        <p:txBody>
          <a:bodyPr>
            <a:noAutofit/>
          </a:bodyPr>
          <a:lstStyle/>
          <a:p>
            <a:pPr algn="l"/>
            <a:r>
              <a:rPr lang="ru-RU" sz="27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Вопросы для второй команды.</a:t>
            </a:r>
            <a:br>
              <a:rPr lang="ru-RU" sz="27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 Как умножить десятичную дробь на 10; на 100; на 1000?</a:t>
            </a:r>
            <a:b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2.Как делят десятичную дробь на натуральное число?</a:t>
            </a:r>
            <a:b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Как разделить десятичную дробь на 10, 100, 1000?</a:t>
            </a:r>
            <a:b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 Сформулируйте правило умножения на десятичную дробь?</a:t>
            </a:r>
            <a:b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700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0" y="3212976"/>
            <a:ext cx="9144000" cy="27809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7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Вопросы для третьей команды.</a:t>
            </a:r>
            <a:br>
              <a:rPr lang="ru-RU" sz="27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 Как умножить десятичную дробь на 0,1; 0,01; 0,001?</a:t>
            </a: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Сформулируйте правило деления десятичной дроби: на десятичную дробь; на </a:t>
            </a:r>
            <a:r>
              <a:rPr lang="ru-RU" sz="27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0,1; 0,01; 0,001.</a:t>
            </a:r>
          </a:p>
          <a:p>
            <a:pPr algn="l"/>
            <a:r>
              <a:rPr lang="ru-RU" sz="27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Как найти среднее арифметическое чисел?</a:t>
            </a:r>
          </a:p>
          <a:p>
            <a:pPr algn="l"/>
            <a:r>
              <a:rPr lang="ru-RU" sz="27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 Как найти среднюю скорость движения?</a:t>
            </a:r>
            <a:endParaRPr lang="ru-RU" sz="2700" dirty="0"/>
          </a:p>
        </p:txBody>
      </p:sp>
    </p:spTree>
    <p:extLst>
      <p:ext uri="{BB962C8B-B14F-4D97-AF65-F5344CB8AC3E}">
        <p14:creationId xmlns:p14="http://schemas.microsoft.com/office/powerpoint/2010/main" val="4226923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Устный счет.</a:t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Выполните действия. Ответы расположите в порядке             возрастания и прочитайте слово. Каждый правильный ответ один балл для команды.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0,14 + 0,06                  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2 – 0,7                         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100 ∙ 0,012                  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0,42 : 7                       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3,18 – 1,08                  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2,06 + 1,04                  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5,4 ∙ 0,1                       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4,08 : 4    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0,4²                              </a:t>
            </a:r>
            <a:r>
              <a:rPr lang="ru-RU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 rot="10800000" flipV="1">
            <a:off x="3529105" y="1844824"/>
            <a:ext cx="936104" cy="3960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= 0,2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 rot="10800000" flipV="1">
            <a:off x="3536476" y="2161336"/>
            <a:ext cx="936104" cy="3960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= 1,3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 rot="10800000" flipV="1">
            <a:off x="3531705" y="2557380"/>
            <a:ext cx="936104" cy="3960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= 1,2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 rot="10800000" flipV="1">
            <a:off x="3427390" y="2953424"/>
            <a:ext cx="1071978" cy="3960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= 0,06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 rot="10800000" flipV="1">
            <a:off x="3495328" y="3349469"/>
            <a:ext cx="936104" cy="3960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= 2,1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 rot="10800000" flipV="1">
            <a:off x="3495328" y="3745513"/>
            <a:ext cx="936104" cy="3960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= 3,1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 rot="10800000" flipV="1">
            <a:off x="3311705" y="4154057"/>
            <a:ext cx="1167475" cy="3960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= 0,54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 rot="10800000" flipV="1">
            <a:off x="3315526" y="4550102"/>
            <a:ext cx="1083011" cy="3960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= 1,02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 rot="10800000" flipV="1">
            <a:off x="3196046" y="4946146"/>
            <a:ext cx="1276534" cy="3960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0,16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 rot="10800000" flipV="1">
            <a:off x="290972" y="5561856"/>
            <a:ext cx="8280920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Ответ: 0,06; 0,16; 0,2; 0,54; 1,02; 1,2; 1,3; 2,1; 3,1.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Магницкий.</a:t>
            </a: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endParaRPr lang="ru-RU" sz="25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6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27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869160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«Найди ошибки».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Мальвина предложила Буратино решить примеры.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Он решил и допустил ошибки. Найдите примеры, которые решены неверно и назовите правильный ответ.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1) 1,5 : 3 = 0,5                  6) 25,5 : 25 =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2) 6,7 – 2,3 = 4,4              7) 16 ∙ 0,01 = 0,16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3) 3,08 + 0,2 =                  8) 2,54 + 0,06 =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4) 2,4 ∙ 0,3 =                     9) 6 – 0,02 = 5, 98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5) 4,7 : 10 = 0,47             10) 9 ∙ 0,2 =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044259" y="2428691"/>
            <a:ext cx="792088" cy="391193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3,28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799372" y="2819884"/>
            <a:ext cx="856736" cy="4320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0,72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213576" y="1644824"/>
            <a:ext cx="870591" cy="4320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1,02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536817" y="2431146"/>
            <a:ext cx="871456" cy="429593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2,6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932040" y="3161357"/>
            <a:ext cx="864096" cy="4320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1,8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558" y="3880884"/>
            <a:ext cx="3514249" cy="2710073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1792010" y="2802130"/>
            <a:ext cx="864098" cy="44980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7,2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5213576" y="1642003"/>
            <a:ext cx="900030" cy="434869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1,2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541807" y="2413779"/>
            <a:ext cx="871456" cy="4643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2,51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932040" y="3160855"/>
            <a:ext cx="913159" cy="43204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18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2044259" y="2407217"/>
            <a:ext cx="815698" cy="43414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3,1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23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74" y="12796"/>
            <a:ext cx="9157441" cy="3068283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ыполните задание и найдите правильный ответ.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1. Найдите значение выражения.</a:t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а) 0,4 ∙ 6,8 – 0,07 : 0,1</a:t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59930" y="1556792"/>
            <a:ext cx="108012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1) 2,2;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123728" y="1562823"/>
            <a:ext cx="108012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2) 2,02;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283968" y="1529183"/>
            <a:ext cx="108012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3) 22;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563715" y="1533044"/>
            <a:ext cx="108012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4) 202.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2003954" y="1967499"/>
            <a:ext cx="1584176" cy="1026090"/>
            <a:chOff x="1340024" y="3204602"/>
            <a:chExt cx="1431776" cy="929455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1115" y="3204602"/>
              <a:ext cx="774722" cy="584438"/>
            </a:xfrm>
            <a:prstGeom prst="rect">
              <a:avLst/>
            </a:prstGeom>
          </p:spPr>
        </p:pic>
        <p:sp>
          <p:nvSpPr>
            <p:cNvPr id="14" name="Заголовок 1"/>
            <p:cNvSpPr txBox="1">
              <a:spLocks/>
            </p:cNvSpPr>
            <p:nvPr/>
          </p:nvSpPr>
          <p:spPr>
            <a:xfrm>
              <a:off x="1340024" y="3630001"/>
              <a:ext cx="1431776" cy="50405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Молодцы!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6" name="Заголовок 1"/>
          <p:cNvSpPr txBox="1">
            <a:spLocks/>
          </p:cNvSpPr>
          <p:nvPr/>
        </p:nvSpPr>
        <p:spPr>
          <a:xfrm>
            <a:off x="3506675" y="3489342"/>
            <a:ext cx="108012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-75601" y="1988840"/>
            <a:ext cx="1751182" cy="1109835"/>
            <a:chOff x="4106646" y="3014930"/>
            <a:chExt cx="1681135" cy="1043576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17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3851920" y="1939827"/>
            <a:ext cx="1751182" cy="1109835"/>
            <a:chOff x="4106646" y="3014930"/>
            <a:chExt cx="1681135" cy="1043576"/>
          </a:xfrm>
        </p:grpSpPr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21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6228184" y="1938035"/>
            <a:ext cx="1751182" cy="1109835"/>
            <a:chOff x="4106646" y="3014930"/>
            <a:chExt cx="1681135" cy="1043576"/>
          </a:xfrm>
        </p:grpSpPr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24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5" name="Заголовок 1"/>
          <p:cNvSpPr txBox="1">
            <a:spLocks/>
          </p:cNvSpPr>
          <p:nvPr/>
        </p:nvSpPr>
        <p:spPr>
          <a:xfrm>
            <a:off x="8074" y="3223426"/>
            <a:ext cx="9157441" cy="3068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073" y="2924944"/>
            <a:ext cx="9157441" cy="30682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б) (41 – 38,7) ∙ 8,8 + 4 : 0,8</a:t>
            </a:r>
          </a:p>
          <a:p>
            <a:pPr algn="l"/>
            <a:endParaRPr lang="ru-RU" sz="25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5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5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5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5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Заголовок 1"/>
          <p:cNvSpPr txBox="1">
            <a:spLocks/>
          </p:cNvSpPr>
          <p:nvPr/>
        </p:nvSpPr>
        <p:spPr>
          <a:xfrm>
            <a:off x="297390" y="3645024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1) 25,24;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2256402" y="3645024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2) 20,54;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4352075" y="3645024"/>
            <a:ext cx="1588077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3) 309,48;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Заголовок 1"/>
          <p:cNvSpPr txBox="1">
            <a:spLocks/>
          </p:cNvSpPr>
          <p:nvPr/>
        </p:nvSpPr>
        <p:spPr>
          <a:xfrm>
            <a:off x="6720252" y="3650549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4) 207,4.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1920451" y="4202649"/>
            <a:ext cx="1751182" cy="1109835"/>
            <a:chOff x="4106646" y="3014930"/>
            <a:chExt cx="1681135" cy="1043576"/>
          </a:xfrm>
        </p:grpSpPr>
        <p:pic>
          <p:nvPicPr>
            <p:cNvPr id="32" name="Рисунок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33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6473698" y="4184008"/>
            <a:ext cx="1751182" cy="1109835"/>
            <a:chOff x="4106646" y="3014930"/>
            <a:chExt cx="1681135" cy="1043576"/>
          </a:xfrm>
        </p:grpSpPr>
        <p:pic>
          <p:nvPicPr>
            <p:cNvPr id="35" name="Рисунок 3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36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4192871" y="4184008"/>
            <a:ext cx="1751182" cy="1109835"/>
            <a:chOff x="4106646" y="3014930"/>
            <a:chExt cx="1681135" cy="1043576"/>
          </a:xfrm>
        </p:grpSpPr>
        <p:pic>
          <p:nvPicPr>
            <p:cNvPr id="38" name="Рисунок 3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39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85136" y="4232825"/>
            <a:ext cx="1584176" cy="1026090"/>
            <a:chOff x="1340024" y="3204602"/>
            <a:chExt cx="1431776" cy="929455"/>
          </a:xfrm>
        </p:grpSpPr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1115" y="3204602"/>
              <a:ext cx="774722" cy="584438"/>
            </a:xfrm>
            <a:prstGeom prst="rect">
              <a:avLst/>
            </a:prstGeom>
          </p:spPr>
        </p:pic>
        <p:sp>
          <p:nvSpPr>
            <p:cNvPr id="42" name="Заголовок 1"/>
            <p:cNvSpPr txBox="1">
              <a:spLocks/>
            </p:cNvSpPr>
            <p:nvPr/>
          </p:nvSpPr>
          <p:spPr>
            <a:xfrm>
              <a:off x="1340024" y="3630001"/>
              <a:ext cx="1431776" cy="50405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Молодцы!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8751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2. Решите уравнение.</a:t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а) 5,9у + 2,3у = 27,88</a:t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б) 4,42 – 14х = 3,3</a:t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95536" y="1340768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1) 0,34;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699792" y="1364691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2) 3,4;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932039" y="1382984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3) 34;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948263" y="1384025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4) 3,04.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82218" y="3717032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1) 0,8;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555776" y="3716806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2) 1,8;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788024" y="3645024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3) 8;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6948262" y="3635495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4) 0,08.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145081" y="1844824"/>
            <a:ext cx="1751182" cy="1109835"/>
            <a:chOff x="4106646" y="3014930"/>
            <a:chExt cx="1681135" cy="1043576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13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4681584" y="1930247"/>
            <a:ext cx="1751182" cy="1109835"/>
            <a:chOff x="4106646" y="3014930"/>
            <a:chExt cx="1681135" cy="1043576"/>
          </a:xfrm>
        </p:grpSpPr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16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6697808" y="1887040"/>
            <a:ext cx="1751182" cy="1109835"/>
            <a:chOff x="4106646" y="3014930"/>
            <a:chExt cx="1681135" cy="1043576"/>
          </a:xfrm>
        </p:grpSpPr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19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31763" y="4220862"/>
            <a:ext cx="1751182" cy="1109835"/>
            <a:chOff x="4106646" y="3014930"/>
            <a:chExt cx="1681135" cy="1043576"/>
          </a:xfrm>
        </p:grpSpPr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22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2305321" y="4221088"/>
            <a:ext cx="1751182" cy="1109835"/>
            <a:chOff x="4106646" y="3014930"/>
            <a:chExt cx="1681135" cy="1043576"/>
          </a:xfrm>
        </p:grpSpPr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25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4660962" y="4149080"/>
            <a:ext cx="1751182" cy="1109835"/>
            <a:chOff x="4106646" y="3014930"/>
            <a:chExt cx="1681135" cy="1043576"/>
          </a:xfrm>
        </p:grpSpPr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28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2532840" y="1924082"/>
            <a:ext cx="1584176" cy="1026090"/>
            <a:chOff x="1340024" y="3204602"/>
            <a:chExt cx="1431776" cy="929455"/>
          </a:xfrm>
        </p:grpSpPr>
        <p:pic>
          <p:nvPicPr>
            <p:cNvPr id="30" name="Рисунок 2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1115" y="3204602"/>
              <a:ext cx="774722" cy="584438"/>
            </a:xfrm>
            <a:prstGeom prst="rect">
              <a:avLst/>
            </a:prstGeom>
          </p:spPr>
        </p:pic>
        <p:sp>
          <p:nvSpPr>
            <p:cNvPr id="31" name="Заголовок 1"/>
            <p:cNvSpPr txBox="1">
              <a:spLocks/>
            </p:cNvSpPr>
            <p:nvPr/>
          </p:nvSpPr>
          <p:spPr>
            <a:xfrm>
              <a:off x="1340024" y="3630001"/>
              <a:ext cx="1431776" cy="50405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Молодцы!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6914915" y="4149080"/>
            <a:ext cx="1584176" cy="1026090"/>
            <a:chOff x="1340024" y="3204602"/>
            <a:chExt cx="1431776" cy="929455"/>
          </a:xfrm>
        </p:grpSpPr>
        <p:pic>
          <p:nvPicPr>
            <p:cNvPr id="33" name="Рисунок 3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1115" y="3204602"/>
              <a:ext cx="774722" cy="584438"/>
            </a:xfrm>
            <a:prstGeom prst="rect">
              <a:avLst/>
            </a:prstGeom>
          </p:spPr>
        </p:pic>
        <p:sp>
          <p:nvSpPr>
            <p:cNvPr id="34" name="Заголовок 1"/>
            <p:cNvSpPr txBox="1">
              <a:spLocks/>
            </p:cNvSpPr>
            <p:nvPr/>
          </p:nvSpPr>
          <p:spPr>
            <a:xfrm>
              <a:off x="1340024" y="3630001"/>
              <a:ext cx="1431776" cy="50405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Молодцы!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474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Найдите среднее арифметическое чисел: 23,86; 22,7 и 36,6.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 Пешеход шел 2 ч со скоростью 2,5 км/ч   и  3 ч со скоростью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3,2 км/ч. Найдите среднюю скорость пешехода.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79512" y="764704"/>
            <a:ext cx="144016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1) 27,72;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926087" y="764704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2) 26,7;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874439" y="764704"/>
            <a:ext cx="1561657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3) 277,2;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6012159" y="764704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2) 2,67.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3395" y="3786181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2,02;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181167" y="3797675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2) 2,2;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3942722" y="3818735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2,92;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6230138" y="3836208"/>
            <a:ext cx="1250273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4) 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2.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1627474" y="1294501"/>
            <a:ext cx="1751182" cy="1109835"/>
            <a:chOff x="4106646" y="3014930"/>
            <a:chExt cx="1681135" cy="1043576"/>
          </a:xfrm>
        </p:grpSpPr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16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3673655" y="1294501"/>
            <a:ext cx="1751182" cy="1109835"/>
            <a:chOff x="4106646" y="3014930"/>
            <a:chExt cx="1681135" cy="1043576"/>
          </a:xfrm>
        </p:grpSpPr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19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5761703" y="1268760"/>
            <a:ext cx="1751182" cy="1109835"/>
            <a:chOff x="4106646" y="3014930"/>
            <a:chExt cx="1681135" cy="1043576"/>
          </a:xfrm>
        </p:grpSpPr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22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24001" y="4329406"/>
            <a:ext cx="1751182" cy="1109835"/>
            <a:chOff x="4106646" y="3014930"/>
            <a:chExt cx="1681135" cy="1043576"/>
          </a:xfrm>
        </p:grpSpPr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25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1802901" y="4329406"/>
            <a:ext cx="1751182" cy="1109835"/>
            <a:chOff x="4106646" y="3014930"/>
            <a:chExt cx="1681135" cy="1043576"/>
          </a:xfrm>
        </p:grpSpPr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28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5868144" y="4301731"/>
            <a:ext cx="1751182" cy="1109835"/>
            <a:chOff x="4106646" y="3014930"/>
            <a:chExt cx="1681135" cy="1043576"/>
          </a:xfrm>
        </p:grpSpPr>
        <p:pic>
          <p:nvPicPr>
            <p:cNvPr id="30" name="Рисунок 2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795" y="3014930"/>
              <a:ext cx="728328" cy="645091"/>
            </a:xfrm>
            <a:prstGeom prst="rect">
              <a:avLst/>
            </a:prstGeom>
          </p:spPr>
        </p:pic>
        <p:sp>
          <p:nvSpPr>
            <p:cNvPr id="31" name="Заголовок 1"/>
            <p:cNvSpPr txBox="1">
              <a:spLocks/>
            </p:cNvSpPr>
            <p:nvPr/>
          </p:nvSpPr>
          <p:spPr>
            <a:xfrm>
              <a:off x="4106646" y="3377774"/>
              <a:ext cx="1681135" cy="680732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Подумайте!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86444" y="1332680"/>
            <a:ext cx="1584176" cy="1026090"/>
            <a:chOff x="1340024" y="3204602"/>
            <a:chExt cx="1431776" cy="929455"/>
          </a:xfrm>
        </p:grpSpPr>
        <p:pic>
          <p:nvPicPr>
            <p:cNvPr id="33" name="Рисунок 3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1115" y="3204602"/>
              <a:ext cx="774722" cy="584438"/>
            </a:xfrm>
            <a:prstGeom prst="rect">
              <a:avLst/>
            </a:prstGeom>
          </p:spPr>
        </p:pic>
        <p:sp>
          <p:nvSpPr>
            <p:cNvPr id="34" name="Заголовок 1"/>
            <p:cNvSpPr txBox="1">
              <a:spLocks/>
            </p:cNvSpPr>
            <p:nvPr/>
          </p:nvSpPr>
          <p:spPr>
            <a:xfrm>
              <a:off x="1340024" y="3630001"/>
              <a:ext cx="1431776" cy="50405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Молодцы!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3757158" y="4322791"/>
            <a:ext cx="1584176" cy="1026090"/>
            <a:chOff x="1340024" y="3204602"/>
            <a:chExt cx="1431776" cy="929455"/>
          </a:xfrm>
        </p:grpSpPr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1115" y="3204602"/>
              <a:ext cx="774722" cy="584438"/>
            </a:xfrm>
            <a:prstGeom prst="rect">
              <a:avLst/>
            </a:prstGeom>
          </p:spPr>
        </p:pic>
        <p:sp>
          <p:nvSpPr>
            <p:cNvPr id="37" name="Заголовок 1"/>
            <p:cNvSpPr txBox="1">
              <a:spLocks/>
            </p:cNvSpPr>
            <p:nvPr/>
          </p:nvSpPr>
          <p:spPr>
            <a:xfrm>
              <a:off x="1340024" y="3630001"/>
              <a:ext cx="1431776" cy="50405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75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ru-RU" sz="2500" dirty="0" smtClean="0">
                  <a:latin typeface="Times New Roman" pitchFamily="18" charset="0"/>
                  <a:cs typeface="Times New Roman" pitchFamily="18" charset="0"/>
                </a:rPr>
                <a:t>Молодцы!</a:t>
              </a:r>
              <a:endParaRPr lang="ru-RU" sz="25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588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636912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«Кто быстрее».</a:t>
            </a:r>
            <a:b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Каждая команда выполняет задание. Та команда, которая первой выполнит задание, выбирает своего представителя, и он записывает решение на доске.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Найдите значение выражения 102 – (155,4 : 14,8 + 2,1) ∙ 3,5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5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-2" y="1700808"/>
            <a:ext cx="9137919" cy="16023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Решение.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1)155,4 : 14,8 = 10,5;  2) 10,5 + 2,1 = 12,6; 3) 12,6 ∙ 3,5 = 44,1;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4) 102 – 44,1 = 57,9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-1" y="2734912"/>
            <a:ext cx="9137919" cy="16023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2. Решите уравнение.</a:t>
            </a:r>
          </a:p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а) 11 + 2,3у + 1,3у = 38                     б) (4,5 – х) ∙ 5,8 = 8,7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081" y="4077072"/>
            <a:ext cx="9131837" cy="27809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Решение.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а) 11 + 3,6 у = </a:t>
            </a:r>
            <a:r>
              <a:rPr lang="ru-RU" sz="25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38                             </a:t>
            </a:r>
            <a:r>
              <a:rPr lang="ru-RU" sz="25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б)  </a:t>
            </a:r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4,5 – х = 8,7 : 5,8</a:t>
            </a:r>
          </a:p>
          <a:p>
            <a:pPr algn="l"/>
            <a:r>
              <a:rPr lang="ru-RU" sz="2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3,6 у = 38 – 11                                   4,5 – х = 1,5</a:t>
            </a:r>
          </a:p>
          <a:p>
            <a:pPr algn="l"/>
            <a:r>
              <a:rPr lang="ru-RU" sz="2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3,6 у = 27                                            х = 4,5 – 1,5</a:t>
            </a:r>
          </a:p>
          <a:p>
            <a:pPr algn="l"/>
            <a:r>
              <a:rPr lang="ru-RU" sz="2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у = 27 : 3,6                                          х = 3</a:t>
            </a:r>
          </a:p>
          <a:p>
            <a:pPr algn="l"/>
            <a:r>
              <a:rPr lang="ru-RU" sz="2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у = 7,5                                                 Ответ: 3</a:t>
            </a:r>
          </a:p>
          <a:p>
            <a:pPr algn="l"/>
            <a:r>
              <a:rPr lang="ru-RU" sz="2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Ответ: 7,5</a:t>
            </a:r>
          </a:p>
          <a:p>
            <a:pPr algn="l"/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658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Комментированное решение задач.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Каждая команда получает задачу, обсуждает решение и выбирает участника, который будет объяснять решение задачи и записывать его на доске.</a:t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для первой команды.</a:t>
            </a:r>
            <a:br>
              <a:rPr lang="ru-RU" sz="2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Найдите объём прямоугольного параллелепипеда, если его длина 2,3 дм, ширина на 0,8 дм меньше длины, а высота в 1,2 раза больше ширины. Результат округлите до десятых кубического дециметра. </a:t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dirty="0" smtClean="0">
                <a:latin typeface="Times New Roman" pitchFamily="18" charset="0"/>
                <a:cs typeface="Times New Roman" pitchFamily="18" charset="0"/>
              </a:rPr>
            </a:b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-11175" y="4005064"/>
            <a:ext cx="9191687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Решение.</a:t>
            </a:r>
          </a:p>
          <a:p>
            <a:pPr marL="457200" indent="-457200" algn="l">
              <a:buAutoNum type="arabicParenR"/>
            </a:pPr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2,3 – 0,8 = 1,5 (дм) – ширина.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2) 1,5 ∙ 1,2 = 1,8 (дм) – высота.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3) 2,3 ∙ 1,5 ∙ 1,8 = 6,21 (дм³) – объём.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6,21 ≈ 6,2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Ответ: 6,21 дм³</a:t>
            </a:r>
          </a:p>
        </p:txBody>
      </p:sp>
    </p:spTree>
    <p:extLst>
      <p:ext uri="{BB962C8B-B14F-4D97-AF65-F5344CB8AC3E}">
        <p14:creationId xmlns:p14="http://schemas.microsoft.com/office/powerpoint/2010/main" val="3291316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08504" cy="2204864"/>
          </a:xfrm>
        </p:spPr>
        <p:txBody>
          <a:bodyPr>
            <a:normAutofit/>
          </a:bodyPr>
          <a:lstStyle/>
          <a:p>
            <a:pPr algn="l"/>
            <a:r>
              <a:rPr lang="ru-RU" sz="2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для второй команды.</a:t>
            </a:r>
            <a:br>
              <a:rPr lang="ru-RU" sz="2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В гараже 9 автомобилей грузоподъёмностью 8,3 т и 6 автомобилей грузоподъёмностью 7,2 т. Найдите среднюю грузоподъёмность одного автомобиля.</a:t>
            </a:r>
            <a:endParaRPr lang="ru-RU" sz="2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-19162" y="2348880"/>
            <a:ext cx="9163162" cy="34563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</a:p>
          <a:p>
            <a:pPr algn="l"/>
            <a:endParaRPr lang="ru-RU" sz="25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5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5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Решение.</a:t>
            </a:r>
          </a:p>
          <a:p>
            <a:pPr marL="457200" indent="-457200" algn="l">
              <a:buAutoNum type="arabicParenR"/>
            </a:pPr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8,3 ∙ 9 = 74,7 (т) – на 9 автомобилях.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2) 7,2 ∙ 6 = 43,2  (т) – на 6 автомобилях.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3) 74,7 + 43,2 = 117,9 (т) – всего.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4) 9 + 6 = 15 (авт.) – всего.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5) 117,9 : 15 = 7,86 (т) – средняя грузоподъёмность одного автомобиля.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Ответ: 7,86 тонн.</a:t>
            </a:r>
          </a:p>
          <a:p>
            <a:pPr algn="l"/>
            <a:endParaRPr lang="ru-RU" sz="25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5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5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5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831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348880"/>
          </a:xfrm>
        </p:spPr>
        <p:txBody>
          <a:bodyPr>
            <a:normAutofit/>
          </a:bodyPr>
          <a:lstStyle/>
          <a:p>
            <a:pPr algn="l"/>
            <a:r>
              <a:rPr lang="ru-RU" sz="2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для третьей команды.</a:t>
            </a:r>
            <a:br>
              <a:rPr lang="ru-RU" sz="2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Из одного скворечника одновременно в противоположные стороны вылетели два скворца. Через 0,15 ч между ними было 16,5 км. Скорость полета одного скворца 52,4 км/ч. Найдите скорость полета другого  скворца.</a:t>
            </a:r>
            <a:endParaRPr lang="ru-RU" sz="2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-3" y="2501998"/>
            <a:ext cx="9108507" cy="30152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Решение.</a:t>
            </a:r>
          </a:p>
          <a:p>
            <a:pPr marL="457200" indent="-457200" algn="l">
              <a:buAutoNum type="arabicParenR"/>
            </a:pPr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52,4 ∙ 0,15 = 7,86 (км) – пролетел первый скворец.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2) 16,5 – 7,86 = 8,64 (км) – пролетел второй скворец.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3) 8,64 : 0,15 = 57,6 (км/ч) – скорость второго скворца.</a:t>
            </a:r>
          </a:p>
          <a:p>
            <a:pPr algn="l"/>
            <a:r>
              <a:rPr lang="ru-RU" sz="2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Ответ: 57,6 км/ч.</a:t>
            </a:r>
          </a:p>
        </p:txBody>
      </p:sp>
    </p:spTree>
    <p:extLst>
      <p:ext uri="{BB962C8B-B14F-4D97-AF65-F5344CB8AC3E}">
        <p14:creationId xmlns:p14="http://schemas.microsoft.com/office/powerpoint/2010/main" val="259877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6600" dirty="0">
                <a:latin typeface="Times New Roman"/>
                <a:ea typeface="Times New Roman"/>
                <a:cs typeface="Times New Roman"/>
              </a:rPr>
              <a:t>«Сегодня на уроке</a:t>
            </a:r>
            <a:r>
              <a:rPr lang="ru-RU" sz="6600" dirty="0">
                <a:ea typeface="Calibri"/>
                <a:cs typeface="Times New Roman"/>
              </a:rPr>
              <a:t/>
            </a:r>
            <a:br>
              <a:rPr lang="ru-RU" sz="6600" dirty="0">
                <a:ea typeface="Calibri"/>
                <a:cs typeface="Times New Roman"/>
              </a:rPr>
            </a:br>
            <a:r>
              <a:rPr lang="ru-RU" sz="6600" dirty="0">
                <a:latin typeface="Times New Roman"/>
                <a:ea typeface="Times New Roman"/>
                <a:cs typeface="Times New Roman"/>
              </a:rPr>
              <a:t>Я повторил …</a:t>
            </a:r>
            <a:r>
              <a:rPr lang="ru-RU" sz="6600" dirty="0">
                <a:ea typeface="Calibri"/>
                <a:cs typeface="Times New Roman"/>
              </a:rPr>
              <a:t/>
            </a:r>
            <a:br>
              <a:rPr lang="ru-RU" sz="6600" dirty="0">
                <a:ea typeface="Calibri"/>
                <a:cs typeface="Times New Roman"/>
              </a:rPr>
            </a:br>
            <a:r>
              <a:rPr lang="ru-RU" sz="6600" dirty="0">
                <a:latin typeface="Times New Roman"/>
                <a:ea typeface="Times New Roman"/>
                <a:cs typeface="Times New Roman"/>
              </a:rPr>
              <a:t>Я закрепил …</a:t>
            </a:r>
            <a:r>
              <a:rPr lang="ru-RU" sz="6600" dirty="0">
                <a:ea typeface="Calibri"/>
                <a:cs typeface="Times New Roman"/>
              </a:rPr>
              <a:t/>
            </a:r>
            <a:br>
              <a:rPr lang="ru-RU" sz="6600" dirty="0">
                <a:ea typeface="Calibri"/>
                <a:cs typeface="Times New Roman"/>
              </a:rPr>
            </a:br>
            <a:r>
              <a:rPr lang="ru-RU" sz="6600" dirty="0">
                <a:latin typeface="Times New Roman"/>
                <a:ea typeface="Times New Roman"/>
                <a:cs typeface="Times New Roman"/>
              </a:rPr>
              <a:t>Я научился </a:t>
            </a:r>
            <a:r>
              <a:rPr lang="ru-RU" sz="6600" dirty="0" smtClean="0">
                <a:latin typeface="Times New Roman"/>
                <a:ea typeface="Times New Roman"/>
                <a:cs typeface="Times New Roman"/>
              </a:rPr>
              <a:t>…</a:t>
            </a:r>
            <a:r>
              <a:rPr lang="ru-RU" sz="6600" dirty="0" smtClean="0">
                <a:ea typeface="Times New Roman"/>
                <a:cs typeface="Times New Roman"/>
              </a:rPr>
              <a:t/>
            </a:r>
            <a:br>
              <a:rPr lang="ru-RU" sz="6600" dirty="0" smtClean="0">
                <a:ea typeface="Times New Roman"/>
                <a:cs typeface="Times New Roman"/>
              </a:rPr>
            </a:br>
            <a:r>
              <a:rPr lang="ru-RU" sz="6600" dirty="0" smtClean="0">
                <a:latin typeface="Times New Roman"/>
                <a:ea typeface="Times New Roman"/>
                <a:cs typeface="Times New Roman"/>
              </a:rPr>
              <a:t>Я </a:t>
            </a:r>
            <a:r>
              <a:rPr lang="ru-RU" sz="6600" dirty="0">
                <a:latin typeface="Times New Roman"/>
                <a:ea typeface="Times New Roman"/>
                <a:cs typeface="Times New Roman"/>
              </a:rPr>
              <a:t>узнал …»</a:t>
            </a:r>
            <a:r>
              <a:rPr lang="ru-RU" sz="6600" dirty="0">
                <a:ea typeface="Calibri"/>
                <a:cs typeface="Times New Roman"/>
              </a:rPr>
              <a:t/>
            </a:r>
            <a:br>
              <a:rPr lang="ru-RU" sz="6600" dirty="0">
                <a:ea typeface="Calibri"/>
                <a:cs typeface="Times New Roman"/>
              </a:rPr>
            </a:b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67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Интернет ресурсы.</a:t>
            </a:r>
            <a:b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  <a:hlinkClick r:id="rId2"/>
              </a:rPr>
              <a:t>http://bigslide.ru/images/22/21046/831/img1.jpg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  <a:hlinkClick r:id="rId3"/>
              </a:rPr>
              <a:t>https://ds02.infourok.ru/uploads/ex/0bf1/0000e2c8-48f5bdfa/img7.jpg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  <a:hlinkClick r:id="rId4"/>
              </a:rPr>
              <a:t>http://mypresentation.ru/documents/abe30a4175fd350219512518e3849904/img1.jpg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  <a:hlinkClick r:id="rId5"/>
              </a:rPr>
              <a:t>http://board-estal.ru/uploads/images/2015/12/568378c078568-buratino%20251.png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  <a:hlinkClick r:id="rId6"/>
              </a:rPr>
              <a:t>http://www.gifgratis.net/smiley/gestes/191.gif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  <a:hlinkClick r:id="rId7"/>
              </a:rPr>
              <a:t>https://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  <a:hlinkClick r:id="rId7"/>
              </a:rPr>
              <a:t>aftershock.news/sites/default/files/u12351/смайлик%20разводит%20руками.gif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Учебно-методическая литература.</a:t>
            </a:r>
            <a:b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Учебник «Математика 5», Н.Я.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Виленкин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и другие.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Дидактические материалы по математике для 5 класса,                                  А. С. Чесноков, К. И.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Нешков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Сборник тестовых заданий для тематического и итогового контроля. Математика 5 класс. Гусева И. Л., Пушкин С. А., Рыбакова Н. В. </a:t>
            </a:r>
            <a: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endParaRPr lang="ru-RU" sz="27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68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</TotalTime>
  <Words>581</Words>
  <Application>Microsoft Office PowerPoint</Application>
  <PresentationFormat>Экран (4:3)</PresentationFormat>
  <Paragraphs>128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           Все действия с             десятичными дробями.                                 Учитель математики                 МБОУ «Торгашинская СОШ»                Захарова Светлана Викторовна  </vt:lpstr>
      <vt:lpstr>Презентация PowerPoint</vt:lpstr>
      <vt:lpstr>                     Повторяй – не зевай. Команды отвечают на теоретические вопросы. За  каждый правильный ответ команда получает один балл. Вопросы для первой команды. 1. Как складывают и как вычитают десятичные дроби? 2. Как сравнивают десятичные дроби по разрядам? 3. Сформулируйте правило округления чисел? 4. Сформулируйте правило умножения десятичной дроби на натуральное число. </vt:lpstr>
      <vt:lpstr>Вопросы для второй команды. 1. Как умножить десятичную дробь на 10; на 100; на 1000? 2.Как делят десятичную дробь на натуральное число? 3. Как разделить десятичную дробь на 10, 100, 1000? 4. Сформулируйте правило умножения на десятичную дробь? </vt:lpstr>
      <vt:lpstr>                      Устный счет. Выполните действия. Ответы расположите в порядке             возрастания и прочитайте слово. Каждый правильный ответ один балл для команды.                       0,14 + 0,06                  Г                                           2 – 0,7                         К                       100 ∙ 0,012                  Ц                       0,42 : 7                       М                       3,18 – 1,08                  И                       2,06 + 1,04                  Й                       5,4 ∙ 0,1                       Н                       4,08 : 4                        И                       0,4²                              А   </vt:lpstr>
      <vt:lpstr>Презентация PowerPoint</vt:lpstr>
      <vt:lpstr>           Игра «Найди ошибки». Мальвина предложила Буратино решить примеры. Он решил и допустил ошибки. Найдите примеры, которые решены неверно и назовите правильный ответ. 1) 1,5 : 3 = 0,5                  6) 25,5 : 25 = 2) 6,7 – 2,3 = 4,4              7) 16 ∙ 0,01 = 0,16 3) 3,08 + 0,2 =                  8) 2,54 + 0,06 = 4) 2,4 ∙ 0,3 =                     9) 6 – 0,02 = 5, 98 5) 4,7 : 10 = 0,47             10) 9 ∙ 0,2 =   </vt:lpstr>
      <vt:lpstr>Выполните задание и найдите правильный ответ. 1. Найдите значение выражения. а) 0,4 ∙ 6,8 – 0,07 : 0,1   </vt:lpstr>
      <vt:lpstr>2. Решите уравнение. а) 5,9у + 2,3у = 27,88       б) 4,42 – 14х = 3,3        </vt:lpstr>
      <vt:lpstr>3. Найдите среднее арифметическое чисел: 23,86; 22,7 и 36,6.       4. Пешеход шел 2 ч со скоростью 2,5 км/ч   и  3 ч со скоростью      3,2 км/ч. Найдите среднюю скорость пешехода.         </vt:lpstr>
      <vt:lpstr>                          Игра «Кто быстрее». Каждая команда выполняет задание. Та команда, которая первой выполнит задание, выбирает своего представителя, и он записывает решение на доске. 1. Найдите значение выражения 102 – (155,4 : 14,8 + 2,1) ∙ 3,5  </vt:lpstr>
      <vt:lpstr>         Комментированное решение задач. Каждая команда получает задачу, обсуждает решение и выбирает участника, который будет объяснять решение задачи и записывать его на доске. Задача для первой команды. Найдите объём прямоугольного параллелепипеда, если его длина 2,3 дм, ширина на 0,8 дм меньше длины, а высота в 1,2 раза больше ширины. Результат округлите до десятых кубического дециметра.        </vt:lpstr>
      <vt:lpstr>Задача для второй команды. В гараже 9 автомобилей грузоподъёмностью 8,3 т и 6 автомобилей грузоподъёмностью 7,2 т. Найдите среднюю грузоподъёмность одного автомобиля.</vt:lpstr>
      <vt:lpstr>Задача для третьей команды. Из одного скворечника одновременно в противоположные стороны вылетели два скворца. Через 0,15 ч между ними было 16,5 км. Скорость полета одного скворца 52,4 км/ч. Найдите скорость полета другого  скворца.</vt:lpstr>
      <vt:lpstr>«Сегодня на уроке Я повторил … Я закрепил … Я научился … Я узнал …» </vt:lpstr>
      <vt:lpstr>  Интернет ресурсы. http://bigslide.ru/images/22/21046/831/img1.jpg https://ds02.infourok.ru/uploads/ex/0bf1/0000e2c8-48f5bdfa/img7.jpg http://mypresentation.ru/documents/abe30a4175fd350219512518e3849904/img1.jpg http://board-estal.ru/uploads/images/2015/12/568378c078568-buratino%20251.png http://www.gifgratis.net/smiley/gestes/191.gif https://aftershock.news/sites/default/files/u12351/смайлик%20разводит%20руками.gif Учебно-методическая литература. Учебник «Математика 5», Н.Я. Виленкин и другие. Дидактические материалы по математике для 5 класса,                                  А. С. Чесноков, К. И. Нешков. Сборник тестовых заданий для тематического и итогового контроля. Математика 5 класс. Гусева И. Л., Пушкин С. А., Рыбакова Н. В.     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 действия с             десятичными дробями.                                 Учитель математики                 МБОУ «Торгашинская СОШ»                Захарова Светлана Викторовна</dc:title>
  <dc:creator>Светлана</dc:creator>
  <cp:lastModifiedBy>Светлана</cp:lastModifiedBy>
  <cp:revision>42</cp:revision>
  <dcterms:created xsi:type="dcterms:W3CDTF">2017-07-13T17:20:24Z</dcterms:created>
  <dcterms:modified xsi:type="dcterms:W3CDTF">2017-10-30T17:45:44Z</dcterms:modified>
</cp:coreProperties>
</file>