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2" r:id="rId5"/>
    <p:sldId id="260" r:id="rId6"/>
    <p:sldId id="29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91" r:id="rId15"/>
    <p:sldId id="269" r:id="rId16"/>
    <p:sldId id="288" r:id="rId17"/>
    <p:sldId id="270" r:id="rId18"/>
    <p:sldId id="271" r:id="rId19"/>
    <p:sldId id="273" r:id="rId20"/>
    <p:sldId id="275" r:id="rId21"/>
    <p:sldId id="289" r:id="rId22"/>
    <p:sldId id="277" r:id="rId23"/>
    <p:sldId id="290" r:id="rId24"/>
    <p:sldId id="278" r:id="rId25"/>
    <p:sldId id="279" r:id="rId26"/>
    <p:sldId id="274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44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044ED-6785-4C70-BFEC-90FB628D73F5}" type="datetimeFigureOut">
              <a:rPr lang="ru-RU" smtClean="0"/>
              <a:pPr/>
              <a:t>12.07.2017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A7A11-5691-4773-BF8A-A1F89A4269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png"/><Relationship Id="rId4" Type="http://schemas.openxmlformats.org/officeDocument/2006/relationships/image" Target="../media/image5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0_5a5a8_45657aaa_X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8538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51520" y="692696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Муниципальное общеобразовательное учреждение </a:t>
            </a:r>
          </a:p>
          <a:p>
            <a:pPr algn="ctr">
              <a:spcBef>
                <a:spcPct val="500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«Средняя общеобразовательная школа № 4»</a:t>
            </a:r>
          </a:p>
          <a:p>
            <a:pPr algn="ctr">
              <a:spcBef>
                <a:spcPct val="50000"/>
              </a:spcBef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Внеклассное мероприятие: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99592" y="2564904"/>
            <a:ext cx="7956376" cy="1446550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ru-RU" sz="88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«Салон красоты»</a:t>
            </a:r>
            <a:endParaRPr lang="ru-RU" sz="88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67744" y="5157192"/>
            <a:ext cx="4846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Учитель: Лялина Анна Юрьевна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lum contrast="-20000"/>
          </a:blip>
          <a:srcRect/>
          <a:stretch>
            <a:fillRect/>
          </a:stretch>
        </p:blipFill>
        <p:spPr bwMode="auto">
          <a:xfrm>
            <a:off x="1547664" y="2312298"/>
            <a:ext cx="6192688" cy="435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945530" y="188640"/>
            <a:ext cx="7530074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 косметики </a:t>
            </a:r>
          </a:p>
          <a:p>
            <a:pPr algn="ctr"/>
            <a:r>
              <a:rPr lang="ru-RU" sz="66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косметологии</a:t>
            </a:r>
            <a:endParaRPr lang="ru-RU" sz="66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1547664" y="0"/>
            <a:ext cx="6218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Первобытные люди</a:t>
            </a:r>
            <a:endParaRPr lang="ru-RU" sz="54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8" descr="Безымянный00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4103687" cy="263048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13" descr="lesson3-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908720"/>
            <a:ext cx="1490662" cy="270033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Picture 12" descr="lesson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3717032"/>
            <a:ext cx="1589087" cy="287972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11" descr="mod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3717032"/>
            <a:ext cx="4752975" cy="2855912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1547664" y="0"/>
            <a:ext cx="62187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Первобытные люди</a:t>
            </a:r>
            <a:endParaRPr lang="ru-RU" sz="54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1" descr="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948658"/>
            <a:ext cx="3907408" cy="5647628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980728"/>
            <a:ext cx="4320480" cy="5623301"/>
          </a:xfrm>
          <a:prstGeom prst="rect">
            <a:avLst/>
          </a:prstGeom>
          <a:noFill/>
          <a:ln w="57150" cmpd="dbl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475656" y="0"/>
            <a:ext cx="64807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Древняя Греция</a:t>
            </a:r>
            <a:endParaRPr lang="ru-RU" sz="54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Users\1036784\Desktop\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580" y="894184"/>
            <a:ext cx="4562872" cy="3216825"/>
          </a:xfrm>
          <a:prstGeom prst="rect">
            <a:avLst/>
          </a:prstGeom>
          <a:noFill/>
          <a:ln w="38100" cmpd="dbl">
            <a:solidFill>
              <a:schemeClr val="bg2">
                <a:lumMod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036784\Desktop\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7295" y="3255473"/>
            <a:ext cx="3389362" cy="3504601"/>
          </a:xfrm>
          <a:prstGeom prst="rect">
            <a:avLst/>
          </a:prstGeom>
          <a:noFill/>
          <a:ln w="38100" cmpd="dbl">
            <a:solidFill>
              <a:schemeClr val="bg2">
                <a:lumMod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1036784\Desktop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74347"/>
            <a:ext cx="4723053" cy="3085728"/>
          </a:xfrm>
          <a:prstGeom prst="rect">
            <a:avLst/>
          </a:prstGeom>
          <a:noFill/>
          <a:ln w="38100" cmpd="dbl">
            <a:solidFill>
              <a:schemeClr val="bg2">
                <a:lumMod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475656" y="0"/>
            <a:ext cx="64807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Древняя Греция</a:t>
            </a:r>
            <a:endParaRPr lang="ru-RU" sz="54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1036784\Desktop\00000018426-filename-00001-norm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23330"/>
            <a:ext cx="3262511" cy="4762500"/>
          </a:xfrm>
          <a:prstGeom prst="rect">
            <a:avLst/>
          </a:prstGeom>
          <a:noFill/>
          <a:ln w="57150" cmpd="dbl">
            <a:solidFill>
              <a:schemeClr val="bg2">
                <a:lumMod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132856"/>
            <a:ext cx="5760640" cy="4327823"/>
          </a:xfrm>
          <a:prstGeom prst="rect">
            <a:avLst/>
          </a:prstGeom>
          <a:noFill/>
          <a:ln w="57150" cmpd="dbl">
            <a:solidFill>
              <a:schemeClr val="tx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1117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241295" y="260648"/>
            <a:ext cx="49959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Древний</a:t>
            </a:r>
            <a:r>
              <a:rPr lang="ru-RU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54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Восток</a:t>
            </a:r>
            <a:endParaRPr lang="ru-RU" sz="54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819178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700808"/>
            <a:ext cx="3951799" cy="4116458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  <p:pic>
        <p:nvPicPr>
          <p:cNvPr id="5" name="Рисунок 4" descr="Cosmetics_-in-_Ancient_-China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060848"/>
            <a:ext cx="4608512" cy="3446783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-13416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Рисунок 2" descr="siz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412776"/>
            <a:ext cx="3278764" cy="5018516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  <p:pic>
        <p:nvPicPr>
          <p:cNvPr id="4" name="Рисунок 3" descr="i-79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1412776"/>
            <a:ext cx="4353272" cy="4353272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260648"/>
            <a:ext cx="71287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Древний  Восток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483768" y="260648"/>
            <a:ext cx="42646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Древняя Русь</a:t>
            </a:r>
            <a:endParaRPr lang="ru-RU" sz="54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 descr="120706477_RRR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1" y="1196752"/>
            <a:ext cx="4392488" cy="5400675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  <p:pic>
        <p:nvPicPr>
          <p:cNvPr id="7" name="Рисунок 6" descr="article1140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1196752"/>
            <a:ext cx="4032448" cy="5391774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483768" y="0"/>
            <a:ext cx="42646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Древняя Русь</a:t>
            </a:r>
            <a:endParaRPr lang="ru-RU" sz="54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121622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052736"/>
            <a:ext cx="4278931" cy="5561856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  <p:pic>
        <p:nvPicPr>
          <p:cNvPr id="6" name="Рисунок 5" descr="2388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052736"/>
            <a:ext cx="4355976" cy="5570448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1608661" y="0"/>
            <a:ext cx="6014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Современная мода</a:t>
            </a:r>
            <a:endParaRPr lang="ru-RU" sz="54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0b9e62793648e71b66b0831e8ee4b88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052736"/>
            <a:ext cx="7776864" cy="5129958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 bwMode="auto">
          <a:xfrm>
            <a:off x="0" y="0"/>
            <a:ext cx="9144000" cy="6871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1608661" y="0"/>
            <a:ext cx="60149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1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Современная мода</a:t>
            </a:r>
            <a:endParaRPr lang="ru-RU" sz="5400" b="1" cap="none" spc="0" dirty="0">
              <a:ln w="19050">
                <a:solidFill>
                  <a:schemeClr val="tx1"/>
                </a:solidFill>
                <a:prstDash val="solid"/>
              </a:ln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platya-Zuhair-Murad-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52736"/>
            <a:ext cx="3491880" cy="5514279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  <p:pic>
        <p:nvPicPr>
          <p:cNvPr id="5" name="Рисунок 4" descr="street-fashion-2017-how-to-stay-in-trend-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1052736"/>
            <a:ext cx="5652120" cy="5544616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63011_uzor-tekstura-bezhevy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71600" y="1052736"/>
            <a:ext cx="75039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Салон «Бархатная кожа»</a:t>
            </a:r>
            <a:endParaRPr lang="ru-RU" sz="6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Рисунок 4" descr="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32856"/>
            <a:ext cx="4213269" cy="316192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 descr="normalnyj-tip-kozh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3284984"/>
            <a:ext cx="4104456" cy="330421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63011_uzor-tekstura-bezhevy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71599" y="764704"/>
            <a:ext cx="75039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Салон «Бархатная кожа»</a:t>
            </a:r>
            <a:endParaRPr lang="ru-RU" sz="6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6" name="Picture 2" descr="C:\Users\1036784\Desktop\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991" y="1988840"/>
            <a:ext cx="6539192" cy="436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37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63011_uzor-tekstura-bezhevy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7504" y="332656"/>
            <a:ext cx="536510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  <a:cs typeface="David" pitchFamily="34" charset="-79"/>
              </a:rPr>
              <a:t>Типы кожи: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  <a:cs typeface="David" pitchFamily="34" charset="-79"/>
              </a:rPr>
              <a:t>Сухая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  <a:cs typeface="David" pitchFamily="34" charset="-79"/>
              </a:rPr>
              <a:t>Нормальная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  <a:cs typeface="David" pitchFamily="34" charset="-79"/>
              </a:rPr>
              <a:t>Жирная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  <a:cs typeface="David" pitchFamily="34" charset="-79"/>
              </a:rPr>
              <a:t>Комбинированная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  <a:cs typeface="David" pitchFamily="34" charset="-79"/>
              </a:rPr>
              <a:t>Чувствительная </a:t>
            </a:r>
            <a:endParaRPr lang="ru-RU" sz="3600" b="1" dirty="0"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5" name="Рисунок 4" descr="be85ae9fe74fefb6d9ff7ab7c02b80a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99005" y="1268760"/>
            <a:ext cx="4144995" cy="54006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63011_uzor-tekstura-bezhevy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Picture 3" descr="C:\Users\1036784\Desktop\obshh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789040"/>
            <a:ext cx="5998046" cy="273629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1036784\Desktop\vod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0251"/>
            <a:ext cx="5905500" cy="39814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66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63011_uzor-tekstura-bezhevy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3528" y="188641"/>
            <a:ext cx="4572000" cy="6971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Маски для кожи: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Смягчающие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Отбеливающие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Вяжущие или лечебные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Ягодно</a:t>
            </a: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– фруктовые (увлажняющие)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Питательные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Очищающие или </a:t>
            </a:r>
            <a:r>
              <a:rPr lang="ru-RU" sz="28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пилинги</a:t>
            </a:r>
            <a:endParaRPr lang="ru-RU" sz="2800" dirty="0" smtClean="0"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Маски – </a:t>
            </a:r>
            <a:r>
              <a:rPr lang="ru-RU" sz="28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лифтинги</a:t>
            </a:r>
            <a:endParaRPr lang="ru-RU" sz="2800" dirty="0" smtClean="0"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Маски для глаз</a:t>
            </a:r>
          </a:p>
          <a:p>
            <a:pPr algn="ctr">
              <a:spcBef>
                <a:spcPct val="50000"/>
              </a:spcBef>
            </a:pPr>
            <a:endParaRPr lang="ru-RU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</p:txBody>
      </p:sp>
      <p:pic>
        <p:nvPicPr>
          <p:cNvPr id="5" name="Рисунок 4" descr="multimask-238x1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908720"/>
            <a:ext cx="4348898" cy="493060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rava_cvety_bliki_svetlyy_1920x1189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15616" y="692696"/>
            <a:ext cx="703590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Салон</a:t>
            </a: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 algn="ctr"/>
            <a:r>
              <a:rPr lang="ru-RU" sz="6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«Империя ароматов»</a:t>
            </a:r>
            <a:endParaRPr lang="ru-RU" sz="66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Рисунок 6" descr="553_wallpaper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924944"/>
            <a:ext cx="2374530" cy="320402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rava_cvety_bliki_svetlyy_1920x1189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051" name="Picture 3" descr="C:\Users\1036784\Desktop\him10rudzfeld-93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0" y="692697"/>
            <a:ext cx="9073009" cy="214154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3013500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УКСУСНАЯ  	 ЭТИЛОВЫЙ		 УКСУСНОЭТИЛОВЫЙ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КИСЛОТА	 СПИРТ			ЭФИР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553_wallpaper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71587" y="3545870"/>
            <a:ext cx="2374530" cy="320402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rava_cvety_bliki_svetlyy_1920x1189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3528" y="980728"/>
            <a:ext cx="8642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</a:t>
            </a:r>
          </a:p>
        </p:txBody>
      </p:sp>
      <p:pic>
        <p:nvPicPr>
          <p:cNvPr id="2051" name="Picture 3" descr="C:\Users\1036784\Desktop\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rava_cvety_bliki_svetlyy_1920x1189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3528" y="980728"/>
            <a:ext cx="864235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</a:t>
            </a:r>
            <a:r>
              <a:rPr 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CH3  –  C  = CH – CH2 – CH2 – CH – CH2 – CH2OH</a:t>
            </a:r>
          </a:p>
          <a:p>
            <a:r>
              <a:rPr 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</a:t>
            </a: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                                                   </a:t>
            </a:r>
            <a:endParaRPr lang="ru-RU" sz="28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r>
              <a:rPr lang="ru-RU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         </a:t>
            </a:r>
            <a:r>
              <a:rPr 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CH3      </a:t>
            </a:r>
            <a:r>
              <a:rPr lang="ru-RU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 </a:t>
            </a:r>
            <a:r>
              <a:rPr 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</a:t>
            </a:r>
            <a:r>
              <a:rPr lang="ru-RU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</a:t>
            </a:r>
            <a:r>
              <a:rPr 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 </a:t>
            </a:r>
            <a:r>
              <a:rPr lang="ru-RU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</a:t>
            </a:r>
            <a:r>
              <a:rPr 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      CH3</a:t>
            </a:r>
            <a:r>
              <a:rPr lang="ru-RU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75856" y="2492896"/>
            <a:ext cx="55435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ЦИТРОНЕЛЛОЛ</a:t>
            </a:r>
            <a:endParaRPr lang="ru-RU" sz="28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979712" y="1484784"/>
            <a:ext cx="3888432" cy="360040"/>
            <a:chOff x="1979712" y="1484784"/>
            <a:chExt cx="3888432" cy="360040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>
              <a:off x="1979712" y="1484784"/>
              <a:ext cx="0" cy="3600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>
              <a:off x="5868144" y="1484784"/>
              <a:ext cx="0" cy="3600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/>
          <p:cNvSpPr/>
          <p:nvPr/>
        </p:nvSpPr>
        <p:spPr>
          <a:xfrm>
            <a:off x="1652945" y="3492223"/>
            <a:ext cx="241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50000"/>
              </a:spcBef>
            </a:pPr>
            <a:r>
              <a:rPr lang="ru-RU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СН</a:t>
            </a:r>
            <a:r>
              <a:rPr lang="ru-RU" sz="2800" b="1" baseline="-250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ru-RU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– СН</a:t>
            </a:r>
            <a:r>
              <a:rPr lang="ru-RU" sz="2800" b="1" baseline="-250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ru-RU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ОН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362" y="4075503"/>
            <a:ext cx="828675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79912" y="4302069"/>
            <a:ext cx="4176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ФЕНИЛЭТИЛОВЫЙ ЭФИР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45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rava_cvety_bliki_svetlyy_1920x1189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7544" y="260648"/>
            <a:ext cx="828092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Классификация ароматов: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Цитрусовые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Цветочные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Папоротниковые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Шипровые</a:t>
            </a: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Лесные 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Амбровые, ориентальные (восточные)</a:t>
            </a:r>
          </a:p>
          <a:p>
            <a:pPr>
              <a:spcBef>
                <a:spcPct val="50000"/>
              </a:spcBef>
              <a:buFont typeface="Wingdings" pitchFamily="2" charset="2"/>
              <a:buChar char="Ø"/>
            </a:pPr>
            <a:r>
              <a:rPr 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Кожаные </a:t>
            </a:r>
            <a:endParaRPr lang="ru-RU" sz="2800" b="1" dirty="0">
              <a:effectLst>
                <a:outerShdw blurRad="38100" dist="38100" dir="2700000" algn="tl">
                  <a:srgbClr val="FFFFFF"/>
                </a:outerShdw>
              </a:effectLst>
              <a:latin typeface="Georgia" pitchFamily="18" charset="0"/>
            </a:endParaRPr>
          </a:p>
        </p:txBody>
      </p:sp>
      <p:pic>
        <p:nvPicPr>
          <p:cNvPr id="6" name="Рисунок 5" descr="96c258acfab5373752418d51bef79d4d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340768"/>
            <a:ext cx="3919758" cy="2204864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300" endPos="55500" dist="101600" dir="5400000" sy="-100000" algn="bl" rotWithShape="0"/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rava_cvety_bliki_svetlyy_1920x1189.jpg"/>
          <p:cNvPicPr>
            <a:picLocks noChangeAspect="1"/>
          </p:cNvPicPr>
          <p:nvPr/>
        </p:nvPicPr>
        <p:blipFill>
          <a:blip r:embed="rId2" cstate="print">
            <a:lum contrast="-2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098" name="Picture 2" descr="C:\Users\1036784\Desktop\3416117a79e77addb111146059444bb3f1af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72" y="440667"/>
            <a:ext cx="8420653" cy="59766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78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5536" y="692696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Салон </a:t>
            </a:r>
          </a:p>
          <a:p>
            <a:pPr algn="ctr"/>
            <a:r>
              <a:rPr lang="ru-RU" sz="66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«Золотистый локон»</a:t>
            </a:r>
            <a:endParaRPr lang="ru-RU" sz="66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Рисунок 6" descr="483_origi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2852936"/>
            <a:ext cx="3074095" cy="378350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1036784\Desktop\2211956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Рисунок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36712"/>
            <a:ext cx="9144000" cy="4968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1268760"/>
            <a:ext cx="914400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HS – CH</a:t>
            </a:r>
            <a:r>
              <a:rPr lang="en-US" sz="2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– COOH       HOOC – CH</a:t>
            </a:r>
            <a:r>
              <a:rPr lang="en-US" sz="2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– S – S – CH</a:t>
            </a:r>
            <a:r>
              <a:rPr lang="en-US" sz="2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– COOH </a:t>
            </a:r>
          </a:p>
          <a:p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ТИОГЛИКОЛЕВАЯ                        ДИТИОГЛИКОЛЕВАЯ </a:t>
            </a:r>
          </a:p>
          <a:p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   КИСЛОТА                                             КИСЛОТА</a:t>
            </a:r>
            <a:endParaRPr lang="ru-RU" sz="23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5" name="Рисунок 4" descr="pricheski-s-dlinnymi-volosami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514119"/>
            <a:ext cx="3637256" cy="434388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 descr="vypusknoy-bal-2017-krasivye-i-originalnye-pricheski-dlya-volos-raznoy-dliny_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2458589"/>
            <a:ext cx="3157477" cy="439941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3275856" y="1484784"/>
            <a:ext cx="360362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54808" y="1484784"/>
            <a:ext cx="733886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–</a:t>
            </a:r>
            <a:r>
              <a:rPr lang="ru-RU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S – </a:t>
            </a:r>
            <a:r>
              <a:rPr 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S 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–</a:t>
            </a:r>
            <a:r>
              <a:rPr lang="ru-RU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+ 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2H</a:t>
            </a:r>
            <a:r>
              <a:rPr lang="ru-RU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   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– </a:t>
            </a:r>
            <a:r>
              <a:rPr lang="ru-RU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SH + HS –</a:t>
            </a:r>
            <a:endParaRPr lang="ru-RU" sz="40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5" name="Рисунок 4" descr="svadebnyie-pricheski-s-pletenie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58000"/>
            <a:ext cx="9144000" cy="42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Line 13"/>
          <p:cNvSpPr>
            <a:spLocks noChangeShapeType="1"/>
          </p:cNvSpPr>
          <p:nvPr/>
        </p:nvSpPr>
        <p:spPr bwMode="auto">
          <a:xfrm>
            <a:off x="4355976" y="1916832"/>
            <a:ext cx="360362" cy="0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lg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764704"/>
            <a:ext cx="9144000" cy="1897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 smtClean="0">
                <a:latin typeface="Times New Roman" pitchFamily="18" charset="0"/>
              </a:rPr>
              <a:t>HSO</a:t>
            </a:r>
            <a:r>
              <a:rPr lang="ru-RU" sz="4400" baseline="64000" dirty="0" smtClean="0">
                <a:latin typeface="Times New Roman" pitchFamily="18" charset="0"/>
              </a:rPr>
              <a:t>-</a:t>
            </a:r>
            <a:r>
              <a:rPr lang="en-US" sz="4400" baseline="-25000" dirty="0" smtClean="0">
                <a:latin typeface="Times New Roman" pitchFamily="18" charset="0"/>
              </a:rPr>
              <a:t>3</a:t>
            </a:r>
            <a:r>
              <a:rPr lang="en-US" sz="4400" dirty="0" smtClean="0">
                <a:latin typeface="Times New Roman" pitchFamily="18" charset="0"/>
              </a:rPr>
              <a:t> + H</a:t>
            </a:r>
            <a:r>
              <a:rPr lang="en-US" sz="4400" baseline="-25000" dirty="0" smtClean="0">
                <a:latin typeface="Times New Roman" pitchFamily="18" charset="0"/>
              </a:rPr>
              <a:t>2</a:t>
            </a:r>
            <a:r>
              <a:rPr lang="en-US" sz="4400" dirty="0" smtClean="0">
                <a:latin typeface="Times New Roman" pitchFamily="18" charset="0"/>
              </a:rPr>
              <a:t>O           </a:t>
            </a:r>
            <a:r>
              <a:rPr lang="en-US" sz="4400" dirty="0" err="1" smtClean="0">
                <a:latin typeface="Times New Roman" pitchFamily="18" charset="0"/>
              </a:rPr>
              <a:t>H</a:t>
            </a:r>
            <a:r>
              <a:rPr lang="en-US" sz="4400" baseline="-25000" dirty="0" err="1" smtClean="0">
                <a:latin typeface="Times New Roman" pitchFamily="18" charset="0"/>
              </a:rPr>
              <a:t>2</a:t>
            </a:r>
            <a:r>
              <a:rPr lang="en-US" sz="4400" dirty="0" err="1" smtClean="0">
                <a:latin typeface="Times New Roman" pitchFamily="18" charset="0"/>
              </a:rPr>
              <a:t>O</a:t>
            </a:r>
            <a:r>
              <a:rPr lang="en-US" sz="4400" dirty="0" smtClean="0">
                <a:latin typeface="Times New Roman" pitchFamily="18" charset="0"/>
              </a:rPr>
              <a:t> + SO</a:t>
            </a:r>
            <a:r>
              <a:rPr lang="en-US" sz="4400" baseline="-25000" dirty="0" smtClean="0">
                <a:latin typeface="Times New Roman" pitchFamily="18" charset="0"/>
              </a:rPr>
              <a:t>2</a:t>
            </a:r>
            <a:r>
              <a:rPr lang="en-US" sz="4400" dirty="0" smtClean="0">
                <a:latin typeface="Times New Roman" pitchFamily="18" charset="0"/>
              </a:rPr>
              <a:t> + OH</a:t>
            </a:r>
            <a:r>
              <a:rPr lang="en-US" sz="4400" baseline="60000" dirty="0" smtClean="0">
                <a:latin typeface="Times New Roman" pitchFamily="18" charset="0"/>
              </a:rPr>
              <a:t>-</a:t>
            </a:r>
            <a:r>
              <a:rPr lang="en-US" sz="4400" baseline="30000" dirty="0" smtClean="0">
                <a:latin typeface="Times New Roman" pitchFamily="18" charset="0"/>
              </a:rPr>
              <a:t> </a:t>
            </a:r>
          </a:p>
          <a:p>
            <a:pPr algn="ctr"/>
            <a:endParaRPr lang="en-US" sz="4400" baseline="30000" dirty="0" smtClean="0">
              <a:latin typeface="Times New Roman" pitchFamily="18" charset="0"/>
            </a:endParaRPr>
          </a:p>
          <a:p>
            <a:pPr algn="ctr"/>
            <a:r>
              <a:rPr lang="en-US" sz="4400" dirty="0" smtClean="0">
                <a:latin typeface="Times New Roman" pitchFamily="18" charset="0"/>
              </a:rPr>
              <a:t>S</a:t>
            </a:r>
            <a:r>
              <a:rPr lang="en-US" sz="4400" baseline="30000" dirty="0" smtClean="0">
                <a:latin typeface="Times New Roman" pitchFamily="18" charset="0"/>
              </a:rPr>
              <a:t>2-</a:t>
            </a:r>
            <a:r>
              <a:rPr lang="en-US" sz="4400" dirty="0" smtClean="0">
                <a:latin typeface="Times New Roman" pitchFamily="18" charset="0"/>
              </a:rPr>
              <a:t> + 2H</a:t>
            </a:r>
            <a:r>
              <a:rPr lang="en-US" sz="4400" baseline="-25000" dirty="0" smtClean="0">
                <a:latin typeface="Times New Roman" pitchFamily="18" charset="0"/>
              </a:rPr>
              <a:t>2</a:t>
            </a:r>
            <a:r>
              <a:rPr lang="en-US" sz="4400" dirty="0" smtClean="0">
                <a:latin typeface="Times New Roman" pitchFamily="18" charset="0"/>
              </a:rPr>
              <a:t>O </a:t>
            </a:r>
            <a:r>
              <a:rPr lang="ru-RU" sz="4400" dirty="0" smtClean="0">
                <a:latin typeface="Times New Roman" pitchFamily="18" charset="0"/>
              </a:rPr>
              <a:t>    </a:t>
            </a:r>
            <a:r>
              <a:rPr lang="en-US" sz="4400" dirty="0" smtClean="0">
                <a:latin typeface="Times New Roman" pitchFamily="18" charset="0"/>
              </a:rPr>
              <a:t> H</a:t>
            </a:r>
            <a:r>
              <a:rPr lang="en-US" sz="4400" baseline="-25000" dirty="0" smtClean="0">
                <a:latin typeface="Times New Roman" pitchFamily="18" charset="0"/>
              </a:rPr>
              <a:t>2</a:t>
            </a:r>
            <a:r>
              <a:rPr lang="en-US" sz="4400" dirty="0" smtClean="0">
                <a:latin typeface="Times New Roman" pitchFamily="18" charset="0"/>
              </a:rPr>
              <a:t>S + 2OH</a:t>
            </a:r>
            <a:r>
              <a:rPr lang="en-US" sz="4400" baseline="62000" dirty="0" smtClean="0">
                <a:latin typeface="Times New Roman" pitchFamily="18" charset="0"/>
              </a:rPr>
              <a:t>-</a:t>
            </a:r>
            <a:endParaRPr lang="ru-RU" sz="4400" baseline="62000" dirty="0">
              <a:latin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635896" y="1124744"/>
            <a:ext cx="1152128" cy="1329605"/>
            <a:chOff x="3707904" y="3356992"/>
            <a:chExt cx="1152128" cy="1329605"/>
          </a:xfrm>
        </p:grpSpPr>
        <p:sp>
          <p:nvSpPr>
            <p:cNvPr id="5" name="Line 5"/>
            <p:cNvSpPr>
              <a:spLocks noChangeShapeType="1"/>
            </p:cNvSpPr>
            <p:nvPr/>
          </p:nvSpPr>
          <p:spPr bwMode="auto">
            <a:xfrm flipH="1">
              <a:off x="3779912" y="3356992"/>
              <a:ext cx="720080" cy="0"/>
            </a:xfrm>
            <a:prstGeom prst="line">
              <a:avLst/>
            </a:prstGeom>
            <a:noFill/>
            <a:ln w="34925">
              <a:solidFill>
                <a:srgbClr val="0000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Line 5"/>
            <p:cNvSpPr>
              <a:spLocks noChangeShapeType="1"/>
            </p:cNvSpPr>
            <p:nvPr/>
          </p:nvSpPr>
          <p:spPr bwMode="auto">
            <a:xfrm flipH="1">
              <a:off x="4139952" y="4437112"/>
              <a:ext cx="720080" cy="0"/>
            </a:xfrm>
            <a:prstGeom prst="line">
              <a:avLst/>
            </a:prstGeom>
            <a:noFill/>
            <a:ln w="34925">
              <a:solidFill>
                <a:srgbClr val="0000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Line 4"/>
            <p:cNvSpPr>
              <a:spLocks noChangeShapeType="1"/>
            </p:cNvSpPr>
            <p:nvPr/>
          </p:nvSpPr>
          <p:spPr bwMode="auto">
            <a:xfrm>
              <a:off x="3707904" y="3573016"/>
              <a:ext cx="863848" cy="30163"/>
            </a:xfrm>
            <a:prstGeom prst="line">
              <a:avLst/>
            </a:prstGeom>
            <a:noFill/>
            <a:ln w="34925">
              <a:solidFill>
                <a:srgbClr val="0000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Line 4"/>
            <p:cNvSpPr>
              <a:spLocks noChangeShapeType="1"/>
            </p:cNvSpPr>
            <p:nvPr/>
          </p:nvSpPr>
          <p:spPr bwMode="auto">
            <a:xfrm flipV="1">
              <a:off x="4283968" y="4653136"/>
              <a:ext cx="512192" cy="33461"/>
            </a:xfrm>
            <a:prstGeom prst="line">
              <a:avLst/>
            </a:prstGeom>
            <a:noFill/>
            <a:ln w="34925">
              <a:solidFill>
                <a:srgbClr val="000000"/>
              </a:solidFill>
              <a:round/>
              <a:headEnd/>
              <a:tailEnd type="triangle" w="med" len="lg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10" name="Рисунок 9" descr="130718639_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429000"/>
            <a:ext cx="8136610" cy="3429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Группа 2"/>
          <p:cNvGrpSpPr/>
          <p:nvPr/>
        </p:nvGrpSpPr>
        <p:grpSpPr>
          <a:xfrm>
            <a:off x="251520" y="980728"/>
            <a:ext cx="8713788" cy="4573588"/>
            <a:chOff x="250825" y="765175"/>
            <a:chExt cx="8713788" cy="4573588"/>
          </a:xfrm>
        </p:grpSpPr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1547813" y="765175"/>
              <a:ext cx="6192837" cy="57150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3600" b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КРАСИТЕЛИ ДЛЯ ВОЛОС</a:t>
              </a: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250825" y="2205038"/>
              <a:ext cx="2628900" cy="8001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2400" b="1" dirty="0">
                  <a:latin typeface="Times New Roman" pitchFamily="18" charset="0"/>
                </a:rPr>
                <a:t>ХИМИЧЕСКИЕ (окислительные)</a:t>
              </a:r>
              <a:endParaRPr lang="ru-RU" sz="2000" dirty="0">
                <a:latin typeface="Times New Roman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1187450" y="3500438"/>
              <a:ext cx="2808288" cy="7207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2800" b="1">
                  <a:latin typeface="Times New Roman" pitchFamily="18" charset="0"/>
                </a:rPr>
                <a:t>ФИЗИЧЕСКИЕ</a:t>
              </a: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4859338" y="3357563"/>
              <a:ext cx="3960812" cy="7921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2400" b="1">
                  <a:latin typeface="Times New Roman" pitchFamily="18" charset="0"/>
                </a:rPr>
                <a:t>МЕТАЛОСОДЕРЖАЩИЕ</a:t>
              </a:r>
              <a:r>
                <a:rPr lang="ru-RU" sz="1400">
                  <a:latin typeface="Times New Roman" pitchFamily="18" charset="0"/>
                </a:rPr>
                <a:t> </a:t>
              </a:r>
              <a:endParaRPr lang="ru-RU" sz="2000">
                <a:latin typeface="Times New Roman" pitchFamily="18" charset="0"/>
              </a:endParaRPr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2843213" y="4652963"/>
              <a:ext cx="3529012" cy="685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2400" b="1" dirty="0">
                  <a:latin typeface="Times New Roman" pitchFamily="18" charset="0"/>
                </a:rPr>
                <a:t>ЕСТЕСТВЕННОГО ПРОИСХОЖДЕНИЯ</a:t>
              </a:r>
              <a:endParaRPr lang="ru-RU" sz="2000" dirty="0">
                <a:latin typeface="Times New Roman" pitchFamily="18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5724525" y="2060575"/>
              <a:ext cx="3240088" cy="57626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2400" b="1">
                  <a:latin typeface="Times New Roman" pitchFamily="18" charset="0"/>
                </a:rPr>
                <a:t>ОТБЕЛИВАЮЩИЕ</a:t>
              </a:r>
              <a:endParaRPr lang="ru-RU" sz="2000">
                <a:latin typeface="Times New Roman" pitchFamily="18" charset="0"/>
              </a:endParaRPr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4572000" y="1700213"/>
              <a:ext cx="0" cy="2549525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5148263" y="1700213"/>
              <a:ext cx="555625" cy="1463675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3" name="Line 14"/>
            <p:cNvSpPr>
              <a:spLocks noChangeShapeType="1"/>
            </p:cNvSpPr>
            <p:nvPr/>
          </p:nvSpPr>
          <p:spPr bwMode="auto">
            <a:xfrm flipH="1">
              <a:off x="3132138" y="1844675"/>
              <a:ext cx="576262" cy="1389063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4" name="Line 15"/>
            <p:cNvSpPr>
              <a:spLocks noChangeShapeType="1"/>
            </p:cNvSpPr>
            <p:nvPr/>
          </p:nvSpPr>
          <p:spPr bwMode="auto">
            <a:xfrm flipH="1">
              <a:off x="2843213" y="1557338"/>
              <a:ext cx="342900" cy="457200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 anchor="ctr"/>
            <a:lstStyle/>
            <a:p>
              <a:endParaRPr lang="ru-RU"/>
            </a:p>
          </p:txBody>
        </p:sp>
      </p:grp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5915540" y="1735890"/>
            <a:ext cx="277812" cy="359752"/>
          </a:xfrm>
          <a:prstGeom prst="line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lg"/>
          </a:ln>
        </p:spPr>
        <p:txBody>
          <a:bodyPr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13556" y="1340768"/>
            <a:ext cx="61420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H</a:t>
            </a:r>
            <a:r>
              <a:rPr lang="en-US" sz="40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O</a:t>
            </a:r>
            <a:r>
              <a:rPr lang="en-US" sz="40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=  </a:t>
            </a:r>
            <a:r>
              <a:rPr lang="ru-RU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H</a:t>
            </a:r>
            <a:r>
              <a:rPr lang="en-US" sz="40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O + O</a:t>
            </a:r>
            <a:r>
              <a:rPr lang="en-US" sz="4000" b="1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endParaRPr lang="ru-RU" sz="4000" dirty="0"/>
          </a:p>
        </p:txBody>
      </p:sp>
      <p:pic>
        <p:nvPicPr>
          <p:cNvPr id="4" name="Рисунок 3" descr="478510_10151401470046872_1667804861_o-1024x683.jpg"/>
          <p:cNvPicPr>
            <a:picLocks noChangeAspect="1"/>
          </p:cNvPicPr>
          <p:nvPr/>
        </p:nvPicPr>
        <p:blipFill>
          <a:blip r:embed="rId3" cstate="print">
            <a:lum contrast="-20000"/>
          </a:blip>
          <a:stretch>
            <a:fillRect/>
          </a:stretch>
        </p:blipFill>
        <p:spPr>
          <a:xfrm>
            <a:off x="611560" y="2852936"/>
            <a:ext cx="8146038" cy="36004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11560" y="1268760"/>
            <a:ext cx="814357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NH</a:t>
            </a:r>
            <a:r>
              <a:rPr lang="en-US" sz="3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4</a:t>
            </a:r>
            <a:r>
              <a:rPr lang="en-US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HCO</a:t>
            </a:r>
            <a:r>
              <a:rPr lang="en-US" sz="3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3</a:t>
            </a:r>
            <a:r>
              <a:rPr lang="en-US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+ H</a:t>
            </a:r>
            <a:r>
              <a:rPr lang="en-US" sz="3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O </a:t>
            </a:r>
            <a:r>
              <a:rPr lang="ru-RU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</a:t>
            </a:r>
            <a:r>
              <a:rPr lang="en-US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NH</a:t>
            </a:r>
            <a:r>
              <a:rPr lang="en-US" sz="3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3</a:t>
            </a:r>
            <a:r>
              <a:rPr lang="en-US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</a:t>
            </a:r>
            <a:r>
              <a:rPr lang="en-US" sz="3300" b="1" baseline="-2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*</a:t>
            </a:r>
            <a:r>
              <a:rPr lang="en-US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H</a:t>
            </a:r>
            <a:r>
              <a:rPr lang="en-US" sz="3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O + H</a:t>
            </a:r>
            <a:r>
              <a:rPr lang="en-US" sz="3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r>
              <a:rPr lang="en-US" sz="3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O + CO</a:t>
            </a:r>
            <a:r>
              <a:rPr lang="en-US" sz="33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</a:t>
            </a:r>
            <a:endParaRPr lang="ru-RU" sz="3300" b="1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4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1164" y="1534355"/>
            <a:ext cx="390796" cy="273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kreativnie-strizhki-na-srednie-volosi-3_09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2276872"/>
            <a:ext cx="7976752" cy="400506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Желтый-фон.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narodnye-sredstva-dlja-bystrogo-rosta-volos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836712"/>
            <a:ext cx="5472608" cy="547260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 descr="pricheska_na_bok_mnozhestvo_variantov_i_preimushestv_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8"/>
            <a:ext cx="2880320" cy="304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Рисунок 3" descr="2014-08-26_20020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3645024"/>
            <a:ext cx="2181866" cy="290006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Рисунок 2" descr="1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260648"/>
            <a:ext cx="2478399" cy="256641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 descr="15-Conceptual-and-Artistical-Hairstyles-8211Massive-Visual-Impact-on-Your-Eyes-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3784" y="3140968"/>
            <a:ext cx="2711364" cy="338920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5a5a8_45657aaa_X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5"/>
            <a:ext cx="9143999" cy="68853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99592" y="2060848"/>
            <a:ext cx="767069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Спасибо за внимание!</a:t>
            </a:r>
            <a:endParaRPr lang="ru-RU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225</Words>
  <Application>Microsoft Office PowerPoint</Application>
  <PresentationFormat>Экран (4:3)</PresentationFormat>
  <Paragraphs>71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1036784</cp:lastModifiedBy>
  <cp:revision>57</cp:revision>
  <dcterms:created xsi:type="dcterms:W3CDTF">2017-05-22T19:52:38Z</dcterms:created>
  <dcterms:modified xsi:type="dcterms:W3CDTF">2017-07-12T18:16:43Z</dcterms:modified>
</cp:coreProperties>
</file>