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2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ФИРМА </a:t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В ЭКОНОМИКЕ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фирма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26402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9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Проанализируйте </a:t>
            </a:r>
            <a:br>
              <a:rPr lang="ru-RU" dirty="0" smtClean="0"/>
            </a:br>
            <a:r>
              <a:rPr lang="ru-RU" dirty="0" smtClean="0"/>
              <a:t>суждения об экономике фирмы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Фирма – организация, производящая блага для продажи с целью получения прибыли.</a:t>
            </a:r>
          </a:p>
          <a:p>
            <a:r>
              <a:rPr lang="ru-RU" dirty="0" smtClean="0"/>
              <a:t>Прибыль фирмы представляет собой сумму издержек и выручки.</a:t>
            </a:r>
          </a:p>
          <a:p>
            <a:r>
              <a:rPr lang="ru-RU" dirty="0" smtClean="0"/>
              <a:t>Издержками называют стоимость затрат на производство и сбыт готовой продукции.</a:t>
            </a:r>
          </a:p>
          <a:p>
            <a:r>
              <a:rPr lang="ru-RU" dirty="0" smtClean="0"/>
              <a:t>Выплата процентов по ранее взятому кредиту относится к переменным издержкам фирмы.</a:t>
            </a:r>
          </a:p>
          <a:p>
            <a:r>
              <a:rPr lang="ru-RU" dirty="0" smtClean="0"/>
              <a:t>Постоянные издержки связаны с самим фактом существования фирмы и должны быть оплачены, даже если фирмы ничего не производит.</a:t>
            </a:r>
          </a:p>
          <a:p>
            <a:r>
              <a:rPr lang="ru-RU" dirty="0" smtClean="0"/>
              <a:t>Фирма используют внешние и внутренние ресурсы.</a:t>
            </a:r>
          </a:p>
          <a:p>
            <a:r>
              <a:rPr lang="ru-RU" dirty="0" smtClean="0"/>
              <a:t>К переменным издержкам фирмы относят оплату электричества и потребленной воды.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8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9167" r="14327" b="22024"/>
          <a:stretch/>
        </p:blipFill>
        <p:spPr bwMode="auto">
          <a:xfrm>
            <a:off x="0" y="116632"/>
            <a:ext cx="921657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5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25398" r="15220" b="30400"/>
          <a:stretch/>
        </p:blipFill>
        <p:spPr bwMode="auto">
          <a:xfrm>
            <a:off x="-14513" y="-14266"/>
            <a:ext cx="9158514" cy="687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24242" r="14662" b="29166"/>
          <a:stretch/>
        </p:blipFill>
        <p:spPr bwMode="auto">
          <a:xfrm>
            <a:off x="0" y="0"/>
            <a:ext cx="91149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3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1402" r="14327" b="32936"/>
          <a:stretch/>
        </p:blipFill>
        <p:spPr bwMode="auto">
          <a:xfrm>
            <a:off x="29163" y="10390"/>
            <a:ext cx="9114837" cy="68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6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25.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Какой смысл учёные вкладывают в понятие «издержки»? Привлекая знания обществоведческого курса, составьте два предложения: одно предложение, содержащее информацию о переменных издержках, и одно предложение, раскрывающее сущность прибыли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11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26.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Назовите три пути повышения эффективности работы фирмы в условиях рыночной экономики.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5234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10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Составить план по теме </a:t>
            </a:r>
          </a:p>
          <a:p>
            <a:pPr marL="0" indent="0" algn="ctr">
              <a:buNone/>
            </a:pPr>
            <a:r>
              <a:rPr lang="ru-RU" sz="4400" dirty="0" smtClean="0"/>
              <a:t>«Издержки в экономической деятельности», </a:t>
            </a:r>
          </a:p>
          <a:p>
            <a:pPr marL="0" indent="0" algn="ctr">
              <a:buNone/>
            </a:pPr>
            <a:r>
              <a:rPr lang="ru-RU" sz="4400" dirty="0" smtClean="0"/>
              <a:t>«Фирма в экономике».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672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-nedvizhke.ru/wp-content/uploads/2015/06/skolko-stoit-privatizatsiya-kvarti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75" y="17726"/>
            <a:ext cx="4601825" cy="25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vchernobrov.ru/wp-content/uploads/2016/09/af07b4b3240a435ae126c8ce520bc4b4-768x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6"/>
            <a:ext cx="4542174" cy="25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16" y="5461420"/>
            <a:ext cx="3816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Егор Тимурович Гайдар</a:t>
            </a:r>
            <a:r>
              <a:rPr lang="ru-RU" sz="1400" dirty="0"/>
              <a:t> </a:t>
            </a:r>
            <a:endParaRPr lang="ru-RU" sz="1400" dirty="0" smtClean="0"/>
          </a:p>
          <a:p>
            <a:pPr algn="ctr"/>
            <a:r>
              <a:rPr lang="ru-RU" sz="1400" dirty="0" smtClean="0"/>
              <a:t>(1956 - 2009</a:t>
            </a:r>
            <a:r>
              <a:rPr lang="ru-RU" sz="1400" dirty="0"/>
              <a:t>)</a:t>
            </a:r>
            <a:r>
              <a:rPr lang="ru-RU" sz="1400" dirty="0" smtClean="0"/>
              <a:t>— </a:t>
            </a:r>
            <a:r>
              <a:rPr lang="ru-RU" sz="1400" dirty="0"/>
              <a:t>российский государственный и политический деятель, экономист,  </a:t>
            </a:r>
            <a:r>
              <a:rPr lang="ru-RU" sz="1400" dirty="0" smtClean="0"/>
              <a:t>                                         доктор </a:t>
            </a:r>
            <a:r>
              <a:rPr lang="ru-RU" sz="1400" dirty="0"/>
              <a:t>экономических наук</a:t>
            </a:r>
            <a:r>
              <a:rPr lang="ru-RU" dirty="0"/>
              <a:t>.</a:t>
            </a:r>
          </a:p>
        </p:txBody>
      </p:sp>
      <p:pic>
        <p:nvPicPr>
          <p:cNvPr id="1030" name="Picture 6" descr="http://f.mypage.ru/a64501084d268d4526e4d394bfcbad9c_48c7e57b58aa9a26dfb2a08d907f5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9072"/>
            <a:ext cx="2945904" cy="40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6e04550e967c172c40f9b96fb1f24593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2122"/>
            <a:ext cx="2693315" cy="40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4974" y="52582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Анатолий Борисович Чубайс</a:t>
            </a:r>
            <a:r>
              <a:rPr lang="ru-RU" sz="1400" dirty="0"/>
              <a:t> </a:t>
            </a:r>
            <a:r>
              <a:rPr lang="ru-RU" sz="1400" dirty="0" smtClean="0"/>
              <a:t> (1955)</a:t>
            </a:r>
            <a:r>
              <a:rPr lang="ru-RU" sz="1400" dirty="0"/>
              <a:t> — советский и </a:t>
            </a:r>
            <a:r>
              <a:rPr lang="ru-RU" sz="1400" dirty="0" smtClean="0"/>
              <a:t>российский политический </a:t>
            </a:r>
            <a:r>
              <a:rPr lang="ru-RU" sz="1400" dirty="0"/>
              <a:t>и хозяйственный деятель, генеральный директор государственной корпорации «Российская корпорация </a:t>
            </a:r>
            <a:r>
              <a:rPr lang="ru-RU" sz="1400" dirty="0" err="1"/>
              <a:t>нанотехнологий</a:t>
            </a:r>
            <a:r>
              <a:rPr lang="ru-RU" sz="1400" dirty="0" smtClean="0"/>
              <a:t>». С</a:t>
            </a:r>
            <a:r>
              <a:rPr lang="ru-RU" sz="1400" dirty="0"/>
              <a:t> 2011 </a:t>
            </a:r>
            <a:r>
              <a:rPr lang="ru-RU" sz="1400" dirty="0" smtClean="0"/>
              <a:t>года</a:t>
            </a:r>
            <a:r>
              <a:rPr lang="ru-RU" sz="1400" dirty="0"/>
              <a:t> </a:t>
            </a:r>
            <a:r>
              <a:rPr lang="ru-RU" sz="1400" dirty="0" smtClean="0"/>
              <a:t>председатель </a:t>
            </a:r>
            <a:r>
              <a:rPr lang="ru-RU" sz="1400" dirty="0"/>
              <a:t>правления ОАО «</a:t>
            </a:r>
            <a:r>
              <a:rPr lang="ru-RU" sz="1400" dirty="0" err="1"/>
              <a:t>Роснано</a:t>
            </a:r>
            <a:r>
              <a:rPr lang="ru-RU" sz="1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70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Эффективное предприятие – это … </a:t>
            </a:r>
            <a:endParaRPr lang="ru-RU" sz="3200" b="1" dirty="0"/>
          </a:p>
        </p:txBody>
      </p:sp>
      <p:pic>
        <p:nvPicPr>
          <p:cNvPr id="9218" name="Picture 2" descr="C:\Users\Пользователь\Desktop\фирма\010512lunchfirm_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1" y="2852936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8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Фирма</a:t>
            </a:r>
            <a:r>
              <a:rPr lang="ru-RU" sz="3600" dirty="0" smtClean="0"/>
              <a:t> (предприятие) в экономике – </a:t>
            </a:r>
          </a:p>
          <a:p>
            <a:pPr marL="0" indent="0" algn="ctr">
              <a:buNone/>
            </a:pPr>
            <a:r>
              <a:rPr lang="ru-RU" sz="3600" dirty="0" smtClean="0"/>
              <a:t>это коммерческая организация, осуществляющая затраты экономических ресурсов для изготовления товаров и услуг, реализуемых на рынке.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352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 t="4961" r="4623" b="130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6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5556" r="3061" b="95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8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18/1260018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-24262" y="0"/>
            <a:ext cx="9168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t="5159" r="4177" b="16865"/>
          <a:stretch/>
        </p:blipFill>
        <p:spPr bwMode="auto">
          <a:xfrm>
            <a:off x="3674" y="0"/>
            <a:ext cx="9140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8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26425" r="3395" b="13691"/>
          <a:stretch/>
        </p:blipFill>
        <p:spPr bwMode="auto">
          <a:xfrm>
            <a:off x="30584" y="0"/>
            <a:ext cx="91134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1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5357" r="3061" b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7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067504"/>
              </p:ext>
            </p:extLst>
          </p:nvPr>
        </p:nvGraphicFramePr>
        <p:xfrm>
          <a:off x="8562" y="2348"/>
          <a:ext cx="9135438" cy="727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719"/>
                <a:gridCol w="4567719"/>
              </a:tblGrid>
              <a:tr h="13679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Постоянные издержки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Переменные издержки</a:t>
                      </a:r>
                      <a:endParaRPr lang="ru-RU" sz="2800" dirty="0"/>
                    </a:p>
                  </a:txBody>
                  <a:tcPr/>
                </a:tc>
              </a:tr>
              <a:tr h="11226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</a:t>
                      </a:r>
                      <a:r>
                        <a:rPr lang="ru-RU" sz="2800" baseline="0" dirty="0" smtClean="0"/>
                        <a:t> зависят от объёма производства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зависят</a:t>
                      </a:r>
                      <a:r>
                        <a:rPr lang="ru-RU" sz="2800" baseline="0" dirty="0" smtClean="0"/>
                        <a:t> от объёма производства</a:t>
                      </a:r>
                      <a:endParaRPr lang="ru-RU" sz="2800" dirty="0"/>
                    </a:p>
                  </a:txBody>
                  <a:tcPr/>
                </a:tc>
              </a:tr>
              <a:tr h="40724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плата</a:t>
                      </a:r>
                      <a:r>
                        <a:rPr lang="ru-RU" sz="2800" baseline="0" dirty="0" smtClean="0"/>
                        <a:t> за аренду и охрану помещения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плата за лицензию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оклады администрации 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издержки на рекламу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проценты </a:t>
                      </a:r>
                      <a:r>
                        <a:rPr lang="ru-RU" sz="2800" dirty="0" smtClean="0"/>
                        <a:t>банкам по кредитам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страховые </a:t>
                      </a:r>
                      <a:r>
                        <a:rPr lang="ru-RU" sz="2800" dirty="0" smtClean="0"/>
                        <a:t>взносы</a:t>
                      </a:r>
                    </a:p>
                    <a:p>
                      <a:pPr algn="ctr"/>
                      <a:r>
                        <a:rPr lang="ru-RU" sz="2800" dirty="0" smtClean="0"/>
                        <a:t>коммунальные услуги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амортизация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плата за сырьё и материалы</a:t>
                      </a:r>
                    </a:p>
                    <a:p>
                      <a:pPr algn="ctr"/>
                      <a:r>
                        <a:rPr lang="ru-RU" sz="2800" dirty="0" smtClean="0"/>
                        <a:t>сдельная заработная плата работников</a:t>
                      </a:r>
                    </a:p>
                    <a:p>
                      <a:pPr algn="ctr"/>
                      <a:r>
                        <a:rPr lang="ru-RU" sz="2800" dirty="0" smtClean="0"/>
                        <a:t>плата за электроэнергию</a:t>
                      </a:r>
                    </a:p>
                    <a:p>
                      <a:pPr algn="ctr"/>
                      <a:r>
                        <a:rPr lang="ru-RU" sz="2800" dirty="0" smtClean="0"/>
                        <a:t>платы</a:t>
                      </a:r>
                      <a:r>
                        <a:rPr lang="ru-RU" sz="2800" baseline="0" dirty="0" smtClean="0"/>
                        <a:t> за транспортные услуги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828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312</TotalTime>
  <Words>245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ФИРМА  В ЭКОНОМИКЕ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Проанализируйте  суждения об экономике фирмы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25. </vt:lpstr>
      <vt:lpstr>Задание 26. </vt:lpstr>
      <vt:lpstr>Задание 28.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ФИРМА  В ЭКОНОМИКЕ</dc:title>
  <dc:creator>Пользователь</dc:creator>
  <cp:lastModifiedBy>Пользователь</cp:lastModifiedBy>
  <cp:revision>23</cp:revision>
  <dcterms:created xsi:type="dcterms:W3CDTF">2017-10-08T18:07:55Z</dcterms:created>
  <dcterms:modified xsi:type="dcterms:W3CDTF">2017-10-26T19:28:26Z</dcterms:modified>
</cp:coreProperties>
</file>