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50"/>
  </p:notesMasterIdLst>
  <p:sldIdLst>
    <p:sldId id="294" r:id="rId2"/>
    <p:sldId id="258" r:id="rId3"/>
    <p:sldId id="261" r:id="rId4"/>
    <p:sldId id="298" r:id="rId5"/>
    <p:sldId id="297" r:id="rId6"/>
    <p:sldId id="305" r:id="rId7"/>
    <p:sldId id="306" r:id="rId8"/>
    <p:sldId id="307" r:id="rId9"/>
    <p:sldId id="312" r:id="rId10"/>
    <p:sldId id="296" r:id="rId11"/>
    <p:sldId id="269" r:id="rId12"/>
    <p:sldId id="270" r:id="rId13"/>
    <p:sldId id="271" r:id="rId14"/>
    <p:sldId id="295" r:id="rId15"/>
    <p:sldId id="259" r:id="rId16"/>
    <p:sldId id="308" r:id="rId17"/>
    <p:sldId id="309" r:id="rId18"/>
    <p:sldId id="263" r:id="rId19"/>
    <p:sldId id="310" r:id="rId20"/>
    <p:sldId id="311" r:id="rId21"/>
    <p:sldId id="313" r:id="rId22"/>
    <p:sldId id="314" r:id="rId23"/>
    <p:sldId id="315" r:id="rId24"/>
    <p:sldId id="268" r:id="rId25"/>
    <p:sldId id="317" r:id="rId26"/>
    <p:sldId id="318" r:id="rId27"/>
    <p:sldId id="319" r:id="rId28"/>
    <p:sldId id="320" r:id="rId29"/>
    <p:sldId id="321" r:id="rId30"/>
    <p:sldId id="322" r:id="rId31"/>
    <p:sldId id="323" r:id="rId32"/>
    <p:sldId id="326" r:id="rId33"/>
    <p:sldId id="278" r:id="rId34"/>
    <p:sldId id="282" r:id="rId35"/>
    <p:sldId id="283" r:id="rId36"/>
    <p:sldId id="284" r:id="rId37"/>
    <p:sldId id="293" r:id="rId38"/>
    <p:sldId id="286" r:id="rId39"/>
    <p:sldId id="287" r:id="rId40"/>
    <p:sldId id="290" r:id="rId41"/>
    <p:sldId id="291" r:id="rId42"/>
    <p:sldId id="267" r:id="rId43"/>
    <p:sldId id="292" r:id="rId44"/>
    <p:sldId id="330" r:id="rId45"/>
    <p:sldId id="333" r:id="rId46"/>
    <p:sldId id="331" r:id="rId47"/>
    <p:sldId id="334" r:id="rId48"/>
    <p:sldId id="332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0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94060C-D1E0-4B88-80BE-A47C098B422D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13029-B929-402C-A65D-CDB1A4E26F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43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2149C-23D0-475C-8ED2-F258242E3FA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2149C-23D0-475C-8ED2-F258242E3FA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2149C-23D0-475C-8ED2-F258242E3FA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7B297449-F2CE-4968-8F16-43D0FDB7A6B6}" type="slidenum">
              <a:rPr lang="ru-RU" altLang="ru-RU">
                <a:latin typeface="Arial" charset="0"/>
              </a:rPr>
              <a:pPr eaLnBrk="1" hangingPunct="1"/>
              <a:t>10</a:t>
            </a:fld>
            <a:endParaRPr lang="ru-RU" altLang="ru-RU">
              <a:latin typeface="Arial" charset="0"/>
            </a:endParaRPr>
          </a:p>
        </p:txBody>
      </p:sp>
      <p:sp>
        <p:nvSpPr>
          <p:cNvPr id="475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5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E2149C-23D0-475C-8ED2-F258242E3FA5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7B297449-F2CE-4968-8F16-43D0FDB7A6B6}" type="slidenum">
              <a:rPr lang="ru-RU" altLang="ru-RU">
                <a:latin typeface="Arial" charset="0"/>
              </a:rPr>
              <a:pPr eaLnBrk="1" hangingPunct="1"/>
              <a:t>44</a:t>
            </a:fld>
            <a:endParaRPr lang="ru-RU" altLang="ru-RU">
              <a:latin typeface="Arial" charset="0"/>
            </a:endParaRPr>
          </a:p>
        </p:txBody>
      </p:sp>
      <p:sp>
        <p:nvSpPr>
          <p:cNvPr id="475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5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7B297449-F2CE-4968-8F16-43D0FDB7A6B6}" type="slidenum">
              <a:rPr lang="ru-RU" altLang="ru-RU">
                <a:latin typeface="Arial" charset="0"/>
              </a:rPr>
              <a:pPr eaLnBrk="1" hangingPunct="1"/>
              <a:t>46</a:t>
            </a:fld>
            <a:endParaRPr lang="ru-RU" altLang="ru-RU">
              <a:latin typeface="Arial" charset="0"/>
            </a:endParaRPr>
          </a:p>
        </p:txBody>
      </p:sp>
      <p:sp>
        <p:nvSpPr>
          <p:cNvPr id="475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5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7B297449-F2CE-4968-8F16-43D0FDB7A6B6}" type="slidenum">
              <a:rPr lang="ru-RU" altLang="ru-RU">
                <a:latin typeface="Arial" charset="0"/>
              </a:rPr>
              <a:pPr eaLnBrk="1" hangingPunct="1"/>
              <a:t>48</a:t>
            </a:fld>
            <a:endParaRPr lang="ru-RU" altLang="ru-RU">
              <a:latin typeface="Arial" charset="0"/>
            </a:endParaRPr>
          </a:p>
        </p:txBody>
      </p:sp>
      <p:sp>
        <p:nvSpPr>
          <p:cNvPr id="475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5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B5E5-E2D3-4C07-8858-2AC345A5DDAC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EEAA-1E47-450E-B42E-3691B74F8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37079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B5E5-E2D3-4C07-8858-2AC345A5DDAC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EEAA-1E47-450E-B42E-3691B74F8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29315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B5E5-E2D3-4C07-8858-2AC345A5DDAC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EEAA-1E47-450E-B42E-3691B74F8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72837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6DD19-1599-421B-B20C-26AE7A59D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903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240BB-99BA-45B3-A5B3-1CA4AA99A2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181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B5E5-E2D3-4C07-8858-2AC345A5DDAC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EEAA-1E47-450E-B42E-3691B74F8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7044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B5E5-E2D3-4C07-8858-2AC345A5DDAC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EEAA-1E47-450E-B42E-3691B74F8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2428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B5E5-E2D3-4C07-8858-2AC345A5DDAC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EEAA-1E47-450E-B42E-3691B74F8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6938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B5E5-E2D3-4C07-8858-2AC345A5DDAC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EEAA-1E47-450E-B42E-3691B74F8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0433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B5E5-E2D3-4C07-8858-2AC345A5DDAC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EEAA-1E47-450E-B42E-3691B74F8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36690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B5E5-E2D3-4C07-8858-2AC345A5DDAC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EEAA-1E47-450E-B42E-3691B74F8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71681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B5E5-E2D3-4C07-8858-2AC345A5DDAC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EEAA-1E47-450E-B42E-3691B74F8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02599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B5E5-E2D3-4C07-8858-2AC345A5DDAC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E4EEAA-1E47-450E-B42E-3691B74F8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3725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4B5E5-E2D3-4C07-8858-2AC345A5DDAC}" type="datetimeFigureOut">
              <a:rPr lang="ru-RU" smtClean="0"/>
              <a:t>24.10.2017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4EEAA-1E47-450E-B42E-3691B74F86E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250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 spd="slow">
    <p:strips dir="r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e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gif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8.gif"/><Relationship Id="rId5" Type="http://schemas.openxmlformats.org/officeDocument/2006/relationships/image" Target="../media/image2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9.jpeg"/><Relationship Id="rId4" Type="http://schemas.openxmlformats.org/officeDocument/2006/relationships/image" Target="../media/image2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.gif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0.jpe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37.gif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gif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37.gif"/><Relationship Id="rId4" Type="http://schemas.openxmlformats.org/officeDocument/2006/relationships/image" Target="../media/image6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Пушкин и Натали</a:t>
            </a:r>
            <a:endParaRPr lang="ru-RU" sz="7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04864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ru-RU" sz="4800" b="1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endParaRPr lang="ru-RU" sz="4800" b="1" dirty="0" smtClean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ru-RU" sz="4800" b="1" dirty="0" smtClean="0">
                <a:solidFill>
                  <a:srgbClr val="0070C0"/>
                </a:solidFill>
              </a:rPr>
              <a:t>Литературно – музыкальная композиция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5" name="Picture 7" descr="cvetki-15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1871071"/>
            <a:ext cx="3168352" cy="2908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О, Натали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431.5892" end="248169.00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5805264"/>
            <a:ext cx="609600" cy="609600"/>
          </a:xfrm>
          <a:prstGeom prst="rect">
            <a:avLst/>
          </a:prstGeom>
        </p:spPr>
      </p:pic>
      <p:pic>
        <p:nvPicPr>
          <p:cNvPr id="7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372200" y="1556792"/>
            <a:ext cx="2016224" cy="3024336"/>
          </a:xfrm>
          <a:prstGeom prst="hexagon">
            <a:avLst/>
          </a:prstGeom>
          <a:noFill/>
        </p:spPr>
      </p:pic>
      <p:pic>
        <p:nvPicPr>
          <p:cNvPr id="8" name="Picture 2" descr="http://upload.wikimedia.org/wikipedia/commons/d/d6/Puchkin_1831.jpe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2016223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17591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8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8" y="0"/>
            <a:ext cx="9143822" cy="1786210"/>
          </a:xfrm>
        </p:spPr>
        <p:txBody>
          <a:bodyPr>
            <a:noAutofit/>
          </a:bodyPr>
          <a:lstStyle/>
          <a:p>
            <a:pPr algn="l" eaLnBrk="1" hangingPunct="1">
              <a:defRPr/>
            </a:pPr>
            <a:r>
              <a:rPr lang="ru-RU" altLang="ru-RU" sz="3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женат – и счастлив: одно желание моё, чтоб ничего в жизни не изменилось, лучшего не дождусь» </a:t>
            </a:r>
          </a:p>
        </p:txBody>
      </p:sp>
      <p:pic>
        <p:nvPicPr>
          <p:cNvPr id="3077" name="Picture 7" descr="i?id=188833546-01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5734050"/>
            <a:ext cx="7848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0" descr="cvetki-12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5400000">
            <a:off x="3455988" y="3321050"/>
            <a:ext cx="18002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Таня\Desktop\Натали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227762" y="1412776"/>
            <a:ext cx="2808733" cy="4176464"/>
          </a:xfrm>
          <a:prstGeom prst="rect">
            <a:avLst/>
          </a:prstGeom>
          <a:noFill/>
        </p:spPr>
      </p:pic>
      <p:pic>
        <p:nvPicPr>
          <p:cNvPr id="9" name="Picture 2" descr="http://upload.wikimedia.org/wikipedia/commons/d/d6/Puchkin_1831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60188"/>
            <a:ext cx="2920396" cy="397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41529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ldino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60232" y="116632"/>
            <a:ext cx="2088232" cy="3501008"/>
          </a:xfrm>
          <a:prstGeom prst="decagon">
            <a:avLst/>
          </a:prstGeom>
          <a:noFill/>
        </p:spPr>
      </p:pic>
      <p:pic>
        <p:nvPicPr>
          <p:cNvPr id="4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68560" y="2871926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888596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ldino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60232" y="3355269"/>
            <a:ext cx="2088232" cy="3501008"/>
          </a:xfrm>
          <a:prstGeom prst="decagon">
            <a:avLst/>
          </a:prstGeom>
          <a:noFill/>
        </p:spPr>
      </p:pic>
      <p:pic>
        <p:nvPicPr>
          <p:cNvPr id="4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780928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661393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ldino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055768" y="3356258"/>
            <a:ext cx="2088232" cy="3501008"/>
          </a:xfrm>
          <a:prstGeom prst="decagon">
            <a:avLst/>
          </a:prstGeom>
          <a:noFill/>
        </p:spPr>
      </p:pic>
      <p:pic>
        <p:nvPicPr>
          <p:cNvPr id="4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52536" y="2871192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43322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4303455"/>
            <a:ext cx="83529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Прошли </a:t>
            </a:r>
            <a:r>
              <a:rPr lang="ru-RU" sz="3200" dirty="0"/>
              <a:t>восторги и печали,</a:t>
            </a:r>
          </a:p>
          <a:p>
            <a:r>
              <a:rPr lang="ru-RU" sz="3200" dirty="0"/>
              <a:t>И легковерные мечты…</a:t>
            </a:r>
          </a:p>
          <a:p>
            <a:r>
              <a:rPr lang="ru-RU" sz="3200" dirty="0"/>
              <a:t>Но сердце вновь затрепетало</a:t>
            </a:r>
          </a:p>
          <a:p>
            <a:r>
              <a:rPr lang="ru-RU" sz="3200" dirty="0"/>
              <a:t>Пред мощной властью красоты…</a:t>
            </a:r>
          </a:p>
        </p:txBody>
      </p:sp>
      <p:pic>
        <p:nvPicPr>
          <p:cNvPr id="6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281" y="-39807"/>
            <a:ext cx="2915816" cy="4131840"/>
          </a:xfrm>
          <a:noFill/>
          <a:ln>
            <a:solidFill>
              <a:srgbClr val="00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15816" y="116632"/>
            <a:ext cx="61206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u="sng" dirty="0">
                <a:solidFill>
                  <a:srgbClr val="FF0000"/>
                </a:solidFill>
              </a:rPr>
              <a:t>Пушкин: </a:t>
            </a:r>
          </a:p>
          <a:p>
            <a:r>
              <a:rPr lang="ru-RU" sz="3600" dirty="0"/>
              <a:t>Я думал, сердце позабыло</a:t>
            </a:r>
          </a:p>
          <a:p>
            <a:r>
              <a:rPr lang="ru-RU" sz="3600" dirty="0"/>
              <a:t>Способность легкую страдать.</a:t>
            </a:r>
          </a:p>
          <a:p>
            <a:r>
              <a:rPr lang="ru-RU" sz="3600" dirty="0"/>
              <a:t>Я говорил: тому, что было</a:t>
            </a:r>
          </a:p>
          <a:p>
            <a:r>
              <a:rPr lang="ru-RU" sz="3600" dirty="0"/>
              <a:t>Уж не бывать! Уж не бывать!</a:t>
            </a:r>
          </a:p>
        </p:txBody>
      </p:sp>
    </p:spTree>
    <p:extLst>
      <p:ext uri="{BB962C8B-B14F-4D97-AF65-F5344CB8AC3E}">
        <p14:creationId xmlns:p14="http://schemas.microsoft.com/office/powerpoint/2010/main" val="259727952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240360" cy="3996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1855" y="3429000"/>
            <a:ext cx="84356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Звезда моя! Свет предреченных дней</a:t>
            </a:r>
          </a:p>
          <a:p>
            <a:r>
              <a:rPr lang="ru-RU" sz="3200" dirty="0"/>
              <a:t>Твой путь и мой. Судьба их сочетает.</a:t>
            </a:r>
          </a:p>
          <a:p>
            <a:r>
              <a:rPr lang="ru-RU" sz="3200" dirty="0"/>
              <a:t>Твой луч, светя, звучит в душе моей,</a:t>
            </a:r>
          </a:p>
          <a:p>
            <a:r>
              <a:rPr lang="ru-RU" sz="3200" dirty="0"/>
              <a:t>В тебе она заветное читает.</a:t>
            </a:r>
          </a:p>
          <a:p>
            <a:r>
              <a:rPr lang="ru-RU" sz="3200" dirty="0"/>
              <a:t>И жар ее, твой отблеск верный здесь.</a:t>
            </a:r>
          </a:p>
          <a:p>
            <a:r>
              <a:rPr lang="ru-RU" sz="3200" dirty="0"/>
              <a:t>Гори, гори! Не выгорит он весь!..</a:t>
            </a:r>
          </a:p>
        </p:txBody>
      </p:sp>
      <p:pic>
        <p:nvPicPr>
          <p:cNvPr id="3" name="N.Slichenko_-_Gori_gori_moya_zvezda.._ZVEZDA_LYUBVI_ZAVETNAYA_(iPlay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5242.391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91770" y="5661248"/>
            <a:ext cx="609600" cy="609600"/>
          </a:xfrm>
          <a:prstGeom prst="rect">
            <a:avLst/>
          </a:prstGeom>
        </p:spPr>
      </p:pic>
      <p:pic>
        <p:nvPicPr>
          <p:cNvPr id="7" name="Picture 5" descr="cvetki-13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0938" y="1844824"/>
            <a:ext cx="20955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dozen_red_roses_expand_vase_md_wht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4941" y="1164357"/>
            <a:ext cx="2089150" cy="245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cvetki-13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8506" y="3996721"/>
            <a:ext cx="2095500" cy="1504950"/>
          </a:xfrm>
          <a:prstGeom prst="rect">
            <a:avLst/>
          </a:prstGeom>
          <a:noFill/>
          <a:ln>
            <a:noFill/>
          </a:ln>
          <a:scene3d>
            <a:camera prst="isometricBottom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cvetki-13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8897" y="83646"/>
            <a:ext cx="2095500" cy="1504950"/>
          </a:xfrm>
          <a:prstGeom prst="rect">
            <a:avLst/>
          </a:prstGeom>
          <a:noFill/>
          <a:ln>
            <a:noFill/>
          </a:ln>
          <a:scene3d>
            <a:camera prst="isometricBottom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50919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8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ldino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60232" y="116632"/>
            <a:ext cx="2088232" cy="3501008"/>
          </a:xfrm>
          <a:prstGeom prst="decagon">
            <a:avLst/>
          </a:prstGeom>
          <a:noFill/>
        </p:spPr>
      </p:pic>
      <p:pic>
        <p:nvPicPr>
          <p:cNvPr id="4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68560" y="2871926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915816" y="3830715"/>
            <a:ext cx="61206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О чем я думаю, Натали? </a:t>
            </a:r>
            <a:endParaRPr lang="ru-RU" sz="4800" dirty="0" smtClean="0">
              <a:solidFill>
                <a:srgbClr val="FF0000"/>
              </a:solidFill>
            </a:endParaRPr>
          </a:p>
          <a:p>
            <a:r>
              <a:rPr lang="ru-RU" sz="4800" dirty="0" smtClean="0">
                <a:solidFill>
                  <a:srgbClr val="FF0000"/>
                </a:solidFill>
              </a:rPr>
              <a:t>Вот </a:t>
            </a:r>
            <a:r>
              <a:rPr lang="ru-RU" sz="4800" dirty="0">
                <a:solidFill>
                  <a:srgbClr val="FF0000"/>
                </a:solidFill>
              </a:rPr>
              <a:t>о чем: чем нам жить будет.</a:t>
            </a:r>
          </a:p>
        </p:txBody>
      </p:sp>
    </p:spTree>
    <p:extLst>
      <p:ext uri="{BB962C8B-B14F-4D97-AF65-F5344CB8AC3E}">
        <p14:creationId xmlns:p14="http://schemas.microsoft.com/office/powerpoint/2010/main" val="682851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4"/>
          <p:cNvGraphicFramePr>
            <a:graphicFrameLocks noGrp="1" noChangeAspect="1"/>
          </p:cNvGraphicFramePr>
          <p:nvPr>
            <p:ph/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Презентация" r:id="rId3" imgW="4572139" imgH="3429123" progId="PowerPoint.Show.8">
                  <p:embed/>
                </p:oleObj>
              </mc:Choice>
              <mc:Fallback>
                <p:oleObj name="Презентация" r:id="rId3" imgW="4572139" imgH="3429123" progId="PowerPoint.Show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219" name="Picture 7" descr="im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620713"/>
            <a:ext cx="8509000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304" name="Rectangle 8"/>
          <p:cNvSpPr>
            <a:spLocks noChangeArrowheads="1"/>
          </p:cNvSpPr>
          <p:nvPr/>
        </p:nvSpPr>
        <p:spPr bwMode="auto">
          <a:xfrm>
            <a:off x="1692275" y="1773238"/>
            <a:ext cx="6121400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3200" b="1" i="1" dirty="0">
                <a:latin typeface="Kokila" pitchFamily="2" charset="0"/>
              </a:rPr>
              <a:t>  </a:t>
            </a:r>
            <a:r>
              <a:rPr lang="ru-RU" altLang="ru-RU" sz="3200" b="1" i="1" dirty="0" err="1">
                <a:latin typeface="Kokila" pitchFamily="2" charset="0"/>
              </a:rPr>
              <a:t>А.С.Пушкин</a:t>
            </a:r>
            <a:r>
              <a:rPr lang="ru-RU" altLang="ru-RU" sz="3200" b="1" i="1" dirty="0">
                <a:latin typeface="Kokila" pitchFamily="2" charset="0"/>
              </a:rPr>
              <a:t> к Наталье Николаевне</a:t>
            </a:r>
            <a:endParaRPr lang="en-US" altLang="ru-RU" sz="3200" b="1" i="1" dirty="0">
              <a:latin typeface="Kokila" pitchFamily="2" charset="0"/>
            </a:endParaRPr>
          </a:p>
          <a:p>
            <a:pPr marL="514350" indent="-514350" algn="ctr" eaLnBrk="1" hangingPunct="1">
              <a:buAutoNum type="arabicPlain" startAt="64"/>
            </a:pPr>
            <a:r>
              <a:rPr lang="ru-RU" sz="4000" b="1" i="1" dirty="0" smtClean="0">
                <a:solidFill>
                  <a:srgbClr val="FF0000"/>
                </a:solidFill>
              </a:rPr>
              <a:t> письма</a:t>
            </a:r>
          </a:p>
          <a:p>
            <a:pPr algn="ctr" eaLnBrk="1" hangingPunct="1"/>
            <a:r>
              <a:rPr lang="ru-RU" sz="4000" b="1" i="1" dirty="0" smtClean="0">
                <a:solidFill>
                  <a:srgbClr val="FF0000"/>
                </a:solidFill>
              </a:rPr>
              <a:t>было </a:t>
            </a:r>
            <a:r>
              <a:rPr lang="ru-RU" sz="4000" b="1" i="1" dirty="0">
                <a:solidFill>
                  <a:srgbClr val="FF0000"/>
                </a:solidFill>
              </a:rPr>
              <a:t>написано им жене.</a:t>
            </a:r>
          </a:p>
          <a:p>
            <a:pPr algn="ctr" eaLnBrk="1" hangingPunct="1"/>
            <a:endParaRPr lang="ru-RU" altLang="ru-RU" sz="3200" b="1" i="1" dirty="0">
              <a:latin typeface="Kokila" pitchFamily="2" charset="0"/>
            </a:endParaRPr>
          </a:p>
          <a:p>
            <a:pPr algn="ctr" eaLnBrk="1" hangingPunct="1"/>
            <a:r>
              <a:rPr lang="ru-RU" altLang="ru-RU" sz="3200" b="1" i="1" dirty="0">
                <a:latin typeface="Kokila" pitchFamily="2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5171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1833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1833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0026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Натали, Натали!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Как вас любил поэт!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Тысячи строк посвятил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Вашей любви, Натали!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Натали, Натали!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Стали вы песней любви,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Чистой звездою любви,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Музой его, Натали!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467544" y="476672"/>
            <a:ext cx="8208912" cy="79208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Пушкин и Натали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6146" name="Picture 2" descr="http://im1-tub-ru.yandex.net/i?id=98a2ebd7fb196ba3db0ac706abbc2a1c-123-144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439248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77583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07504" y="1124744"/>
            <a:ext cx="5004048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i="1" dirty="0" smtClean="0"/>
              <a:t>     «Участь моя решена! Я женюсь… Та, которую я любил целые два года, которую везде отыскивали глаза мои, с которой встреча казалась блаженством – боже мой! – она моя… Я никогда не хлопотал о </a:t>
            </a:r>
            <a:r>
              <a:rPr lang="ru-RU" sz="3200" i="1" dirty="0" err="1" smtClean="0"/>
              <a:t>счастии</a:t>
            </a:r>
            <a:r>
              <a:rPr lang="ru-RU" sz="3200" i="1" dirty="0" smtClean="0"/>
              <a:t>. Теперь мне нужно на двоих…»</a:t>
            </a:r>
          </a:p>
          <a:p>
            <a:pPr>
              <a:buNone/>
            </a:pPr>
            <a:r>
              <a:rPr lang="ru-RU" sz="3200" i="1" dirty="0" smtClean="0"/>
              <a:t>                                      А.С.Пушкин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11284" y="188640"/>
            <a:ext cx="8208912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Венчание Пушкина и Гончаровой в церкви Большого Вознесения у </a:t>
            </a:r>
            <a:r>
              <a:rPr lang="ru-RU" sz="2800" b="1" dirty="0" err="1" smtClean="0">
                <a:solidFill>
                  <a:schemeClr val="bg1"/>
                </a:solidFill>
              </a:rPr>
              <a:t>Никитских</a:t>
            </a:r>
            <a:r>
              <a:rPr lang="ru-RU" sz="2800" b="1" dirty="0" smtClean="0">
                <a:solidFill>
                  <a:schemeClr val="bg1"/>
                </a:solidFill>
              </a:rPr>
              <a:t> ворот.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052" name="Picture 4" descr="http://im1-tub-ru.yandex.net/i?id=3f383377397d7a188f6cfdec956786ec-15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1124744"/>
            <a:ext cx="3902759" cy="54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2369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92080" y="116632"/>
            <a:ext cx="3384376" cy="5361695"/>
          </a:xfrm>
          <a:prstGeom prst="rect">
            <a:avLst/>
          </a:prstGeom>
          <a:ln>
            <a:solidFill>
              <a:srgbClr val="00FFFF"/>
            </a:solidFill>
          </a:ln>
        </p:spPr>
      </p:pic>
      <p:pic>
        <p:nvPicPr>
          <p:cNvPr id="21506" name="Picture 2" descr="http://look-in-foto.ru/wp-content/uploads/2012/12/Kiprensky_Pushkin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252" y="116632"/>
            <a:ext cx="4467225" cy="536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cvetki-151"/>
          <p:cNvPicPr>
            <a:picLocks noChangeAspect="1" noChangeArrowheads="1" noCrop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5024879"/>
            <a:ext cx="266382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О, Натали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5735.2384" end="187603.955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12360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89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1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m1-tub-ru.yandex.net/i?id=3f383377397d7a188f6cfdec956786ec-15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4652293" cy="64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92080" y="188640"/>
            <a:ext cx="3995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«Участь моя решена! </a:t>
            </a:r>
            <a:endParaRPr lang="ru-RU" sz="4000" b="1" i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хлопотал о 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счастье. </a:t>
            </a:r>
          </a:p>
          <a:p>
            <a:r>
              <a:rPr lang="ru-RU" sz="4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</a:t>
            </a:r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нужно на двоих…»</a:t>
            </a:r>
            <a:endParaRPr lang="ru-RU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87204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700338" y="274638"/>
            <a:ext cx="3671887" cy="2290762"/>
          </a:xfrm>
        </p:spPr>
        <p:txBody>
          <a:bodyPr/>
          <a:lstStyle/>
          <a:p>
            <a:pPr algn="l" eaLnBrk="1" hangingPunct="1"/>
            <a:r>
              <a:rPr lang="ru-RU" altLang="ru-RU" sz="2400" b="1" smtClean="0">
                <a:solidFill>
                  <a:srgbClr val="006600"/>
                </a:solidFill>
                <a:latin typeface="Times New Roman" pitchFamily="18" charset="0"/>
              </a:rPr>
              <a:t>      </a:t>
            </a:r>
            <a:r>
              <a:rPr lang="ru-RU" altLang="ru-RU" sz="2800" b="1" i="1" smtClean="0">
                <a:solidFill>
                  <a:srgbClr val="006600"/>
                </a:solidFill>
                <a:latin typeface="Times New Roman" pitchFamily="18" charset="0"/>
              </a:rPr>
              <a:t>Дети Пушкиных</a:t>
            </a:r>
          </a:p>
        </p:txBody>
      </p:sp>
      <p:pic>
        <p:nvPicPr>
          <p:cNvPr id="614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3716338"/>
            <a:ext cx="2212975" cy="274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2636838"/>
            <a:ext cx="1963737" cy="295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1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16463" y="1844675"/>
            <a:ext cx="1706562" cy="2676525"/>
          </a:xfrm>
          <a:noFill/>
        </p:spPr>
      </p:pic>
      <p:pic>
        <p:nvPicPr>
          <p:cNvPr id="6150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663" y="620713"/>
            <a:ext cx="206692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51" name="Rectangle 14"/>
          <p:cNvSpPr>
            <a:spLocks noChangeArrowheads="1"/>
          </p:cNvSpPr>
          <p:nvPr/>
        </p:nvSpPr>
        <p:spPr bwMode="auto">
          <a:xfrm>
            <a:off x="1116013" y="6381750"/>
            <a:ext cx="11525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ru-RU" altLang="ru-RU" sz="2000" b="1">
                <a:solidFill>
                  <a:srgbClr val="006600"/>
                </a:solidFill>
                <a:latin typeface="Times New Roman" pitchFamily="18" charset="0"/>
              </a:rPr>
              <a:t>Маша</a:t>
            </a:r>
          </a:p>
        </p:txBody>
      </p:sp>
      <p:sp>
        <p:nvSpPr>
          <p:cNvPr id="6152" name="Rectangle 15"/>
          <p:cNvSpPr>
            <a:spLocks noChangeArrowheads="1"/>
          </p:cNvSpPr>
          <p:nvPr/>
        </p:nvSpPr>
        <p:spPr bwMode="auto">
          <a:xfrm>
            <a:off x="3348038" y="5661025"/>
            <a:ext cx="936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ru-RU" altLang="ru-RU" sz="2000" b="1">
                <a:solidFill>
                  <a:srgbClr val="006600"/>
                </a:solidFill>
                <a:latin typeface="Times New Roman" pitchFamily="18" charset="0"/>
              </a:rPr>
              <a:t>Саша</a:t>
            </a:r>
          </a:p>
        </p:txBody>
      </p:sp>
      <p:sp>
        <p:nvSpPr>
          <p:cNvPr id="6153" name="Rectangle 16"/>
          <p:cNvSpPr>
            <a:spLocks noChangeArrowheads="1"/>
          </p:cNvSpPr>
          <p:nvPr/>
        </p:nvSpPr>
        <p:spPr bwMode="auto">
          <a:xfrm>
            <a:off x="5219700" y="4724400"/>
            <a:ext cx="10810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6600"/>
                </a:solidFill>
                <a:latin typeface="Times New Roman" pitchFamily="18" charset="0"/>
              </a:rPr>
              <a:t>Наташа</a:t>
            </a:r>
          </a:p>
        </p:txBody>
      </p:sp>
      <p:sp>
        <p:nvSpPr>
          <p:cNvPr id="6154" name="Rectangle 17"/>
          <p:cNvSpPr>
            <a:spLocks noChangeArrowheads="1"/>
          </p:cNvSpPr>
          <p:nvPr/>
        </p:nvSpPr>
        <p:spPr bwMode="auto">
          <a:xfrm flipH="1">
            <a:off x="7023100" y="3246438"/>
            <a:ext cx="11509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ru-RU" altLang="ru-RU" sz="2000" b="1">
                <a:solidFill>
                  <a:srgbClr val="006600"/>
                </a:solidFill>
                <a:latin typeface="Times New Roman" pitchFamily="18" charset="0"/>
              </a:rPr>
              <a:t>Гриша</a:t>
            </a:r>
          </a:p>
        </p:txBody>
      </p:sp>
    </p:spTree>
    <p:extLst>
      <p:ext uri="{BB962C8B-B14F-4D97-AF65-F5344CB8AC3E}">
        <p14:creationId xmlns:p14="http://schemas.microsoft.com/office/powerpoint/2010/main" val="67501349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7500"/>
            <a:ext cx="89644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супружеское счастье длилось всего шесть лет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 1837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–трагический для поэта и его жены. Их будущее было разрушено Дантесом. И уже ничего нельзя было изменить: всё ближе и ближе роковой день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дуэли.Да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эту женщину впереди ждали страдания, нелестная людская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молва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непреходящая боль.</a:t>
            </a:r>
          </a:p>
        </p:txBody>
      </p:sp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0275" y="3284984"/>
            <a:ext cx="2663725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 descr="cveta-116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5445224"/>
            <a:ext cx="28384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1874259"/>
      </p:ext>
    </p:extLst>
  </p:cSld>
  <p:clrMapOvr>
    <a:masterClrMapping/>
  </p:clrMapOvr>
  <p:transition spd="slow">
    <p:strips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u="sng" dirty="0">
                <a:solidFill>
                  <a:srgbClr val="FF0000"/>
                </a:solidFill>
              </a:rPr>
              <a:t>Год 1837 </a:t>
            </a:r>
            <a:r>
              <a:rPr lang="ru-RU" sz="3600" dirty="0"/>
              <a:t>–трагический для поэта и его жены. Их будущее было разрушено Дантесом.</a:t>
            </a:r>
          </a:p>
        </p:txBody>
      </p:sp>
      <p:pic>
        <p:nvPicPr>
          <p:cNvPr id="2050" name="Picture 2" descr="История Записи в рубрике История Дневник Оксана Нежина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2581" y="2216116"/>
            <a:ext cx="5201419" cy="462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1-tub-ru.yandex.net/i?id=ecedff697be3ebd682a1c1746339a8d1-03-144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061511"/>
            <a:ext cx="4010157" cy="27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05013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, Натал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4328" y="5157192"/>
            <a:ext cx="609600" cy="609600"/>
          </a:xfrm>
          <a:prstGeom prst="rect">
            <a:avLst/>
          </a:prstGeom>
        </p:spPr>
      </p:pic>
      <p:pic>
        <p:nvPicPr>
          <p:cNvPr id="7170" name="Picture 2" descr="А.С.Пушкин-великий поэт всех времен и всех народов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6667500" cy="50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67872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ldino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637" y="311728"/>
            <a:ext cx="8312727" cy="6234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7504" y="2924944"/>
            <a:ext cx="2088232" cy="3501008"/>
          </a:xfrm>
          <a:prstGeom prst="decagon">
            <a:avLst/>
          </a:prstGeom>
          <a:noFill/>
        </p:spPr>
      </p:pic>
      <p:pic>
        <p:nvPicPr>
          <p:cNvPr id="4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88232" y="2564904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1734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ldino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95536" y="3297684"/>
            <a:ext cx="2088232" cy="3501008"/>
          </a:xfrm>
          <a:prstGeom prst="decagon">
            <a:avLst/>
          </a:prstGeom>
          <a:noFill/>
        </p:spPr>
      </p:pic>
      <p:pic>
        <p:nvPicPr>
          <p:cNvPr id="4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2120" y="2845293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385335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Обои Времена года Осень Дороги Природа Фото 1678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7504" y="3253170"/>
            <a:ext cx="2088232" cy="3501008"/>
          </a:xfrm>
          <a:prstGeom prst="dodecagon">
            <a:avLst/>
          </a:prstGeom>
          <a:noFill/>
        </p:spPr>
      </p:pic>
      <p:pic>
        <p:nvPicPr>
          <p:cNvPr id="7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75665" y="2781426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28274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ldino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Boldino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260648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Boldino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32359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864427" y="3481340"/>
            <a:ext cx="2088232" cy="3501008"/>
          </a:xfrm>
          <a:prstGeom prst="dodecagon">
            <a:avLst/>
          </a:prstGeom>
          <a:noFill/>
        </p:spPr>
      </p:pic>
      <p:pic>
        <p:nvPicPr>
          <p:cNvPr id="6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3105941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0155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Природа картинки 1600х1200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838" y="116632"/>
            <a:ext cx="2088232" cy="3501008"/>
          </a:xfrm>
          <a:prstGeom prst="dodecagon">
            <a:avLst/>
          </a:prstGeom>
          <a:noFill/>
        </p:spPr>
      </p:pic>
      <p:pic>
        <p:nvPicPr>
          <p:cNvPr id="6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16247" y="2871926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49641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Таня\Desktop\Натали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08520" y="1340768"/>
            <a:ext cx="3528392" cy="4896544"/>
          </a:xfrm>
          <a:prstGeom prst="heptagon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275856" y="1412776"/>
            <a:ext cx="5868144" cy="489654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i="1" dirty="0" smtClean="0">
                <a:solidFill>
                  <a:srgbClr val="C00000"/>
                </a:solidFill>
              </a:rPr>
              <a:t>Как девочка, тонка, бледна,</a:t>
            </a:r>
          </a:p>
          <a:p>
            <a:pPr>
              <a:buNone/>
            </a:pPr>
            <a:r>
              <a:rPr lang="ru-RU" sz="3200" i="1" dirty="0" smtClean="0">
                <a:solidFill>
                  <a:srgbClr val="C00000"/>
                </a:solidFill>
              </a:rPr>
              <a:t>Едва достигнув совершеннолетья,</a:t>
            </a:r>
          </a:p>
          <a:p>
            <a:pPr>
              <a:buNone/>
            </a:pPr>
            <a:r>
              <a:rPr lang="ru-RU" sz="3200" i="1" dirty="0" smtClean="0">
                <a:solidFill>
                  <a:srgbClr val="C00000"/>
                </a:solidFill>
              </a:rPr>
              <a:t>В день свадьбы знала ли она,</a:t>
            </a:r>
          </a:p>
          <a:p>
            <a:pPr>
              <a:buNone/>
            </a:pPr>
            <a:r>
              <a:rPr lang="ru-RU" sz="3200" i="1" dirty="0" smtClean="0">
                <a:solidFill>
                  <a:srgbClr val="C00000"/>
                </a:solidFill>
              </a:rPr>
              <a:t>Что вышла замуж на бессмертье?..</a:t>
            </a:r>
          </a:p>
          <a:p>
            <a:pPr>
              <a:buNone/>
            </a:pPr>
            <a:r>
              <a:rPr lang="ru-RU" sz="3200" i="1" dirty="0" smtClean="0">
                <a:solidFill>
                  <a:srgbClr val="C00000"/>
                </a:solidFill>
              </a:rPr>
              <a:t>                                           </a:t>
            </a:r>
            <a:r>
              <a:rPr lang="ru-RU" sz="3200" i="1" dirty="0" err="1" smtClean="0">
                <a:solidFill>
                  <a:srgbClr val="C00000"/>
                </a:solidFill>
              </a:rPr>
              <a:t>Н.Доризо</a:t>
            </a:r>
            <a:endParaRPr lang="ru-RU" sz="3200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3200" i="1" dirty="0" smtClean="0"/>
          </a:p>
          <a:p>
            <a:pPr>
              <a:buNone/>
            </a:pPr>
            <a:endParaRPr lang="ru-RU" sz="3200" i="1" dirty="0" smtClean="0"/>
          </a:p>
          <a:p>
            <a:pPr>
              <a:buNone/>
            </a:pPr>
            <a:endParaRPr lang="ru-RU" sz="3200" b="1" i="1" dirty="0" smtClean="0">
              <a:solidFill>
                <a:srgbClr val="FF0000"/>
              </a:solidFill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467544" y="260648"/>
            <a:ext cx="8280920" cy="79208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Наталья Николаевна Гончарова (Пушкина)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1812-1863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2" name="О, Натали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22607.296" end="129254.6946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36296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362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6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alexkotlov.ru/uploads/img/13258705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2928"/>
            <a:ext cx="9143999" cy="683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838" y="116632"/>
            <a:ext cx="2088232" cy="3501008"/>
          </a:xfrm>
          <a:prstGeom prst="dodecagon">
            <a:avLst/>
          </a:prstGeom>
          <a:noFill/>
        </p:spPr>
      </p:pic>
      <p:pic>
        <p:nvPicPr>
          <p:cNvPr id="4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2120" y="2564904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96585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Русский художник Василий Поленов - imbir63- я.р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364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838" y="116632"/>
            <a:ext cx="2088232" cy="3501008"/>
          </a:xfrm>
          <a:prstGeom prst="dodecagon">
            <a:avLst/>
          </a:prstGeom>
          <a:noFill/>
        </p:spPr>
      </p:pic>
      <p:pic>
        <p:nvPicPr>
          <p:cNvPr id="4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16247" y="2871926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16257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http://im2-tub-ru.yandex.net/i?id=c5341940538a23316563203668116687-69-144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684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095975"/>
      </p:ext>
    </p:extLst>
  </p:cSld>
  <p:clrMapOvr>
    <a:masterClrMapping/>
  </p:clrMapOvr>
  <p:transition spd="slow">
    <p:strips dir="r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20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520" y="116632"/>
            <a:ext cx="4176712" cy="6624736"/>
          </a:xfrm>
          <a:ln>
            <a:solidFill>
              <a:srgbClr val="00FFFF"/>
            </a:solidFill>
          </a:ln>
        </p:spPr>
      </p:pic>
      <p:pic>
        <p:nvPicPr>
          <p:cNvPr id="7170" name="Picture 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44624"/>
            <a:ext cx="4104456" cy="6696744"/>
          </a:xfrm>
          <a:noFill/>
          <a:ln>
            <a:solidFill>
              <a:srgbClr val="00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682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77" y="260648"/>
            <a:ext cx="5184775" cy="4392612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3200" b="1" dirty="0" smtClean="0">
                <a:solidFill>
                  <a:srgbClr val="006600"/>
                </a:solidFill>
                <a:latin typeface="Georgia" pitchFamily="18" charset="0"/>
              </a:rPr>
              <a:t>“Отправляйся в деревню, носи траур по мне в течение двух лет, потом выйди замуж, но только не за шалопая”. </a:t>
            </a:r>
          </a:p>
        </p:txBody>
      </p:sp>
      <p:pic>
        <p:nvPicPr>
          <p:cNvPr id="1024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476672"/>
            <a:ext cx="4895973" cy="5904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640086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3" y="260648"/>
            <a:ext cx="8934403" cy="22320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altLang="ru-RU" b="1" dirty="0" smtClean="0">
                <a:solidFill>
                  <a:srgbClr val="006600"/>
                </a:solidFill>
              </a:rPr>
              <a:t>   </a:t>
            </a:r>
            <a:r>
              <a:rPr lang="ru-RU" altLang="ru-RU" b="1" dirty="0" smtClean="0">
                <a:solidFill>
                  <a:srgbClr val="006600"/>
                </a:solidFill>
                <a:latin typeface="Georgia" pitchFamily="18" charset="0"/>
              </a:rPr>
              <a:t>Первые слова смертельно раненного поэта, когда его внесли в дом после дуэли, были обращены к жене: «Будь спокойна, ты ни в чем не виновата!»</a:t>
            </a:r>
          </a:p>
        </p:txBody>
      </p:sp>
      <p:pic>
        <p:nvPicPr>
          <p:cNvPr id="11267" name="Picture 6" descr="http://www.belygorod.ru/img2/SovremRusZhiv/_Used/40_BelyukinD_SmertPushkin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529049"/>
            <a:ext cx="4032448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2132856"/>
            <a:ext cx="3527821" cy="4248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623580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872" y="250686"/>
            <a:ext cx="5359735" cy="5626115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altLang="ru-RU" sz="3600" b="1" dirty="0" smtClean="0">
                <a:solidFill>
                  <a:srgbClr val="006600"/>
                </a:solidFill>
                <a:latin typeface="Times New Roman" pitchFamily="18" charset="0"/>
              </a:rPr>
              <a:t>Вдова в 24 года, всякий раз с началом января - месяца гибели Пушкина - она уединялась, соблюдая строгий пост и предаваясь печальным воспоминаниям</a:t>
            </a:r>
            <a:r>
              <a:rPr lang="ru-RU" altLang="ru-RU" sz="3600" dirty="0" smtClean="0"/>
              <a:t> </a:t>
            </a: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246063" y="5767388"/>
            <a:ext cx="86534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2292" name="Rectangle 8"/>
          <p:cNvSpPr>
            <a:spLocks noChangeArrowheads="1"/>
          </p:cNvSpPr>
          <p:nvPr/>
        </p:nvSpPr>
        <p:spPr bwMode="auto">
          <a:xfrm>
            <a:off x="250825" y="6021388"/>
            <a:ext cx="4033838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К.П. Мазер. Н.Н. Пушкина во вдовьем платье. 1839. Всероссийский музей А.С. Пушкина, Санкт-Петербург</a:t>
            </a:r>
          </a:p>
        </p:txBody>
      </p:sp>
      <p:pic>
        <p:nvPicPr>
          <p:cNvPr id="1229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6592" y="250686"/>
            <a:ext cx="4176464" cy="52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echalnaya_muzyka_-_Pechalnaya_muzyka_(iPlay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838.691199999999" end="132982.135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48264" y="52322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7111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332656"/>
            <a:ext cx="5338936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Пятница, день смерти мужа, стала траурным днём для Натальи Николаевны. До конца жизни в пятницу она никуда не выезжала, «предавалась печальным воспоминаниям и целый день ничего не ела».</a:t>
            </a: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540568" y="476672"/>
            <a:ext cx="3414712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 descr="cveta-116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4713709"/>
            <a:ext cx="28384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echalnaya_muzyka_-_Pechalnaya_muzyka_(iPlayer.f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838.691199999999" end="132982.135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48264" y="52322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8934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484784"/>
            <a:ext cx="3852862" cy="381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404813"/>
            <a:ext cx="51125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Через семь лет после </a:t>
            </a:r>
            <a:r>
              <a:rPr lang="ru-RU" sz="3600" dirty="0" smtClean="0"/>
              <a:t> смерти Пушкина Наталья Николаевна </a:t>
            </a:r>
            <a:r>
              <a:rPr lang="ru-RU" sz="3600" dirty="0"/>
              <a:t>вышла замуж за генерала Петра Петровича </a:t>
            </a:r>
            <a:r>
              <a:rPr lang="ru-RU" sz="3600" dirty="0" err="1"/>
              <a:t>Ланского</a:t>
            </a:r>
            <a:r>
              <a:rPr lang="ru-RU" sz="3600" dirty="0"/>
              <a:t>.</a:t>
            </a:r>
          </a:p>
        </p:txBody>
      </p:sp>
      <p:pic>
        <p:nvPicPr>
          <p:cNvPr id="7" name="Picture 2" descr="http://upload.wikimedia.org/wikipedia/commons/1/12/Petr_Lanskoy_by_V.Hau_%281847%2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3573016"/>
            <a:ext cx="2376264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veta-116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2655" y="5733256"/>
            <a:ext cx="28384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548348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16632"/>
            <a:ext cx="8229600" cy="2290762"/>
          </a:xfrm>
        </p:spPr>
        <p:txBody>
          <a:bodyPr>
            <a:noAutofit/>
          </a:bodyPr>
          <a:lstStyle/>
          <a:p>
            <a:pPr algn="l" eaLnBrk="1" hangingPunct="1"/>
            <a:r>
              <a:rPr lang="ru-RU" altLang="ru-RU" sz="3200" b="1" dirty="0" smtClean="0">
                <a:solidFill>
                  <a:srgbClr val="006600"/>
                </a:solidFill>
                <a:latin typeface="Times New Roman" pitchFamily="18" charset="0"/>
              </a:rPr>
              <a:t>В новой семье родилось еще три дочери: Александра, Елизавета и Софья. Наталья Николаевна никогда не забывала поэта, и к этому ее чувству </a:t>
            </a:r>
            <a:r>
              <a:rPr lang="ru-RU" altLang="ru-RU" sz="3200" b="1" dirty="0" err="1" smtClean="0">
                <a:solidFill>
                  <a:srgbClr val="006600"/>
                </a:solidFill>
                <a:latin typeface="Times New Roman" pitchFamily="18" charset="0"/>
              </a:rPr>
              <a:t>Ланской</a:t>
            </a:r>
            <a:r>
              <a:rPr lang="ru-RU" altLang="ru-RU" sz="3200" b="1" dirty="0" smtClean="0">
                <a:solidFill>
                  <a:srgbClr val="006600"/>
                </a:solidFill>
                <a:latin typeface="Times New Roman" pitchFamily="18" charset="0"/>
              </a:rPr>
              <a:t> относился с большим тактом и уважением.</a:t>
            </a: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1582738" y="6137275"/>
            <a:ext cx="59801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623343"/>
            <a:ext cx="3414712" cy="369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http://upload.wikimedia.org/wikipedia/commons/1/12/Petr_Lanskoy_by_V.Hau_%281847%2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888437"/>
            <a:ext cx="2376264" cy="345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veta-116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6087" y="5576671"/>
            <a:ext cx="28384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484946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ня\Desktop\Натали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34535" y="116632"/>
            <a:ext cx="3528392" cy="4896544"/>
          </a:xfrm>
          <a:prstGeom prst="heptagon">
            <a:avLst/>
          </a:prstGeom>
          <a:noFill/>
        </p:spPr>
      </p:pic>
      <p:pic>
        <p:nvPicPr>
          <p:cNvPr id="7" name="Picture 2" descr="http://look-in-foto.ru/wp-content/uploads/2012/12/Kiprensky_Pushkin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6775" y="1496305"/>
            <a:ext cx="4467225" cy="5361695"/>
          </a:xfrm>
          <a:prstGeom prst="hept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37520" y="65144"/>
            <a:ext cx="6606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>
                <a:solidFill>
                  <a:srgbClr val="FF0000"/>
                </a:solidFill>
              </a:rPr>
              <a:t>Исполнились мои желания. </a:t>
            </a:r>
            <a:br>
              <a:rPr lang="ru-RU" sz="3600" i="1" dirty="0">
                <a:solidFill>
                  <a:srgbClr val="FF0000"/>
                </a:solidFill>
              </a:rPr>
            </a:br>
            <a:endParaRPr lang="ru-RU" sz="3600" i="1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28" y="4869160"/>
            <a:ext cx="51145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FF0000"/>
                </a:solidFill>
              </a:rPr>
              <a:t>Творец </a:t>
            </a:r>
            <a:endParaRPr lang="ru-RU" sz="3600" i="1" dirty="0" smtClean="0">
              <a:solidFill>
                <a:srgbClr val="FF0000"/>
              </a:solidFill>
            </a:endParaRPr>
          </a:p>
          <a:p>
            <a:r>
              <a:rPr lang="ru-RU" sz="3600" i="1" dirty="0" smtClean="0">
                <a:solidFill>
                  <a:srgbClr val="FF0000"/>
                </a:solidFill>
              </a:rPr>
              <a:t>Тебя </a:t>
            </a:r>
            <a:r>
              <a:rPr lang="ru-RU" sz="3600" i="1" dirty="0">
                <a:solidFill>
                  <a:srgbClr val="FF0000"/>
                </a:solidFill>
              </a:rPr>
              <a:t>мне ниспослал, тебя, моя </a:t>
            </a:r>
            <a:r>
              <a:rPr lang="ru-RU" sz="3600" i="1" dirty="0" smtClean="0">
                <a:solidFill>
                  <a:srgbClr val="FF0000"/>
                </a:solidFill>
              </a:rPr>
              <a:t>Мадонна…</a:t>
            </a:r>
            <a:r>
              <a:rPr lang="ru-RU" sz="3600" i="1" dirty="0">
                <a:solidFill>
                  <a:srgbClr val="FF0000"/>
                </a:solidFill>
              </a:rPr>
              <a:t/>
            </a:r>
            <a:br>
              <a:rPr lang="ru-RU" sz="3600" i="1" dirty="0">
                <a:solidFill>
                  <a:srgbClr val="FF0000"/>
                </a:solidFill>
              </a:rPr>
            </a:b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10" name="Picture 5" descr="cvetki-13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1340768"/>
            <a:ext cx="2095500" cy="1504950"/>
          </a:xfrm>
          <a:prstGeom prst="rect">
            <a:avLst/>
          </a:prstGeom>
          <a:noFill/>
          <a:ln>
            <a:noFill/>
          </a:ln>
          <a:scene3d>
            <a:camera prst="obliqueTop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817626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181" y="116632"/>
            <a:ext cx="6491287" cy="5069829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3200" dirty="0" smtClean="0">
                <a:solidFill>
                  <a:srgbClr val="006600"/>
                </a:solidFill>
                <a:latin typeface="Times New Roman" pitchFamily="18" charset="0"/>
              </a:rPr>
              <a:t> «</a:t>
            </a:r>
            <a:r>
              <a:rPr lang="ru-RU" altLang="ru-RU" sz="3200" i="1" dirty="0" smtClean="0">
                <a:solidFill>
                  <a:srgbClr val="006600"/>
                </a:solidFill>
                <a:latin typeface="Times New Roman" pitchFamily="18" charset="0"/>
              </a:rPr>
              <a:t>26 ноября 1863 года скончалась в Петербурге на 52-м году Наталья Николаевна </a:t>
            </a:r>
            <a:r>
              <a:rPr lang="ru-RU" altLang="ru-RU" sz="3200" i="1" dirty="0" err="1" smtClean="0">
                <a:solidFill>
                  <a:srgbClr val="006600"/>
                </a:solidFill>
                <a:latin typeface="Times New Roman" pitchFamily="18" charset="0"/>
              </a:rPr>
              <a:t>Ланская</a:t>
            </a:r>
            <a:r>
              <a:rPr lang="ru-RU" altLang="ru-RU" sz="3200" i="1" dirty="0" smtClean="0">
                <a:solidFill>
                  <a:srgbClr val="006600"/>
                </a:solidFill>
                <a:latin typeface="Times New Roman" pitchFamily="18" charset="0"/>
              </a:rPr>
              <a:t>, урождённая Гончарова, в первом браке супруга А. С. Пушкина… </a:t>
            </a:r>
            <a:br>
              <a:rPr lang="ru-RU" altLang="ru-RU" sz="3200" i="1" dirty="0" smtClean="0">
                <a:solidFill>
                  <a:srgbClr val="006600"/>
                </a:solidFill>
                <a:latin typeface="Times New Roman" pitchFamily="18" charset="0"/>
              </a:rPr>
            </a:br>
            <a:r>
              <a:rPr lang="ru-RU" altLang="ru-RU" sz="3200" i="1" dirty="0" smtClean="0">
                <a:solidFill>
                  <a:srgbClr val="006600"/>
                </a:solidFill>
                <a:latin typeface="Times New Roman" pitchFamily="18" charset="0"/>
              </a:rPr>
              <a:t>Пушкин погиб, оберегая честь её. Да будет мир её праху</a:t>
            </a:r>
            <a:r>
              <a:rPr lang="ru-RU" altLang="ru-RU" sz="3200" dirty="0" smtClean="0">
                <a:solidFill>
                  <a:srgbClr val="006600"/>
                </a:solidFill>
                <a:latin typeface="Times New Roman" pitchFamily="18" charset="0"/>
              </a:rPr>
              <a:t>».</a:t>
            </a:r>
          </a:p>
        </p:txBody>
      </p:sp>
      <p:pic>
        <p:nvPicPr>
          <p:cNvPr id="1843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4544" y="836712"/>
            <a:ext cx="287972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 descr="cveta-116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5517232"/>
            <a:ext cx="28384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26776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047009" y="260649"/>
            <a:ext cx="5096991" cy="5905202"/>
          </a:xfrm>
        </p:spPr>
        <p:txBody>
          <a:bodyPr>
            <a:noAutofit/>
          </a:bodyPr>
          <a:lstStyle/>
          <a:p>
            <a:pPr algn="l"/>
            <a:r>
              <a:rPr lang="ru-RU" altLang="ru-RU" sz="3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Здесь похоронена </a:t>
            </a:r>
            <a:r>
              <a:rPr lang="ru-RU" altLang="ru-RU" sz="3600" b="1" dirty="0" err="1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Ланская</a:t>
            </a:r>
            <a:r>
              <a:rPr lang="ru-RU" altLang="ru-RU" sz="3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br>
              <a:rPr lang="ru-RU" altLang="ru-RU" sz="3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Снега некрополь замели. </a:t>
            </a:r>
            <a:br>
              <a:rPr lang="ru-RU" altLang="ru-RU" sz="3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слух по-прежнему ласкает </a:t>
            </a:r>
            <a:br>
              <a:rPr lang="ru-RU" altLang="ru-RU" sz="3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Святое имя – Натали</a:t>
            </a:r>
            <a:r>
              <a:rPr lang="ru-RU" altLang="ru-RU" sz="36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altLang="ru-RU" sz="3600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i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А.Дементьев</a:t>
            </a:r>
            <a:r>
              <a:rPr lang="ru-RU" alt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36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0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84" y="260648"/>
            <a:ext cx="4035425" cy="4465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 descr="cveta-1164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4" y="5877272"/>
            <a:ext cx="28384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486989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upload.wikimedia.org/wikipedia/commons/d/d6/Puchkin_183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580" y="462213"/>
            <a:ext cx="3990975" cy="4924425"/>
          </a:xfrm>
          <a:prstGeom prst="dodec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47667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Учитесь у Пушкина, любите Пушкина, восхищайтесь Пушкиным, не забывайте Пушкина. </a:t>
            </a:r>
          </a:p>
        </p:txBody>
      </p:sp>
      <p:pic>
        <p:nvPicPr>
          <p:cNvPr id="14340" name="Picture 4" descr="http://im0-tub-ru.yandex.net/i?id=6698b2e72da2ac9e8a81f88a25745b0b-14-144&amp;n=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3724002"/>
            <a:ext cx="2592288" cy="286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im0-tub-ru.yandex.net/i?id=60d528df74b3d4ab39a0923e41c7d7b8-32-144&amp;n=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4149080"/>
            <a:ext cx="1657350" cy="224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97130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419872" y="333375"/>
            <a:ext cx="5482828" cy="3514725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altLang="ru-RU" dirty="0" smtClean="0">
                <a:solidFill>
                  <a:srgbClr val="008000"/>
                </a:solidFill>
                <a:latin typeface="Times New Roman" pitchFamily="18" charset="0"/>
              </a:rPr>
              <a:t>   </a:t>
            </a:r>
            <a:r>
              <a:rPr lang="ru-RU" altLang="ru-RU" sz="3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не графиня </a:t>
            </a:r>
            <a:r>
              <a:rPr lang="ru-RU" altLang="ru-RU" sz="3600" b="1" dirty="0" err="1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Ланская</a:t>
            </a:r>
            <a:r>
              <a:rPr lang="ru-RU" altLang="ru-RU" sz="3600" b="1" dirty="0" smtClean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навсегда – Пушкина, по имени первого мужа, давшего ей бессмертие</a:t>
            </a:r>
            <a:r>
              <a:rPr lang="ru-RU" altLang="ru-RU" sz="2400" b="1" dirty="0" smtClean="0">
                <a:solidFill>
                  <a:srgbClr val="008000"/>
                </a:solidFill>
                <a:latin typeface="Georgia" pitchFamily="18" charset="0"/>
              </a:rPr>
              <a:t>.</a:t>
            </a:r>
            <a:r>
              <a:rPr lang="ru-RU" altLang="ru-RU" dirty="0" smtClean="0">
                <a:solidFill>
                  <a:srgbClr val="008000"/>
                </a:solidFill>
                <a:latin typeface="Georgia" pitchFamily="18" charset="0"/>
              </a:rPr>
              <a:t>                                          </a:t>
            </a:r>
            <a:br>
              <a:rPr lang="ru-RU" altLang="ru-RU" dirty="0" smtClean="0">
                <a:solidFill>
                  <a:srgbClr val="008000"/>
                </a:solidFill>
                <a:latin typeface="Georgia" pitchFamily="18" charset="0"/>
              </a:rPr>
            </a:br>
            <a:r>
              <a:rPr lang="ru-RU" altLang="ru-RU" dirty="0" smtClean="0">
                <a:solidFill>
                  <a:srgbClr val="008000"/>
                </a:solidFill>
                <a:latin typeface="Georgia" pitchFamily="18" charset="0"/>
              </a:rPr>
              <a:t>          </a:t>
            </a:r>
            <a:r>
              <a:rPr lang="ru-RU" altLang="ru-RU" sz="2400" b="1" i="1" dirty="0" err="1" smtClean="0">
                <a:solidFill>
                  <a:srgbClr val="008000"/>
                </a:solidFill>
                <a:latin typeface="Georgia" pitchFamily="18" charset="0"/>
              </a:rPr>
              <a:t>Г.Адамович</a:t>
            </a:r>
            <a:endParaRPr lang="ru-RU" altLang="ru-RU" sz="2400" b="1" i="1" dirty="0" smtClean="0">
              <a:solidFill>
                <a:srgbClr val="008000"/>
              </a:solidFill>
              <a:latin typeface="Georgia" pitchFamily="18" charset="0"/>
            </a:endParaRPr>
          </a:p>
        </p:txBody>
      </p:sp>
      <p:pic>
        <p:nvPicPr>
          <p:cNvPr id="20483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3360688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6" descr="cveta-116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4797152"/>
            <a:ext cx="28384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О, Натали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67944" y="55401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3003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7" descr="i?id=188833546-01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5734050"/>
            <a:ext cx="7848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0" descr="cvetki-12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5400000">
            <a:off x="3455988" y="3321050"/>
            <a:ext cx="18002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Таня\Desktop\Натали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12160" y="836712"/>
            <a:ext cx="2808733" cy="4176464"/>
          </a:xfrm>
          <a:prstGeom prst="dodecagon">
            <a:avLst/>
          </a:prstGeom>
          <a:noFill/>
        </p:spPr>
      </p:pic>
      <p:pic>
        <p:nvPicPr>
          <p:cNvPr id="9" name="Picture 2" descr="http://upload.wikimedia.org/wikipedia/commons/d/d6/Puchkin_1831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8137"/>
            <a:ext cx="2920396" cy="397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41182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oldino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660232" y="3355269"/>
            <a:ext cx="2088232" cy="3501008"/>
          </a:xfrm>
          <a:prstGeom prst="decagon">
            <a:avLst/>
          </a:prstGeom>
          <a:noFill/>
        </p:spPr>
      </p:pic>
      <p:pic>
        <p:nvPicPr>
          <p:cNvPr id="4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2780928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57817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7" descr="i?id=188833546-01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5734050"/>
            <a:ext cx="7848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0" descr="cvetki-12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5400000">
            <a:off x="3455988" y="3321050"/>
            <a:ext cx="18002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Таня\Desktop\Натали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12160" y="836712"/>
            <a:ext cx="2808733" cy="4176464"/>
          </a:xfrm>
          <a:prstGeom prst="dodecagon">
            <a:avLst/>
          </a:prstGeom>
          <a:noFill/>
        </p:spPr>
      </p:pic>
      <p:pic>
        <p:nvPicPr>
          <p:cNvPr id="9" name="Picture 2" descr="http://upload.wikimedia.org/wikipedia/commons/d/d6/Puchkin_1831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8137"/>
            <a:ext cx="2920396" cy="397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53487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Обои Времена года Осень Дороги Природа Фото 16780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Таня\Desktop\Натали-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7504" y="3253170"/>
            <a:ext cx="2088232" cy="3501008"/>
          </a:xfrm>
          <a:prstGeom prst="dodecagon">
            <a:avLst/>
          </a:prstGeom>
          <a:noFill/>
        </p:spPr>
      </p:pic>
      <p:pic>
        <p:nvPicPr>
          <p:cNvPr id="7" name="Picture 2" descr="http://upload.wikimedia.org/wikipedia/commons/d/d6/Puchkin_1831.jpe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75665" y="2781426"/>
            <a:ext cx="3151573" cy="3986074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386327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7" descr="i?id=188833546-01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5734050"/>
            <a:ext cx="7848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0" descr="cvetki-12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5400000">
            <a:off x="3455988" y="3321050"/>
            <a:ext cx="18002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Таня\Desktop\Натали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12160" y="836712"/>
            <a:ext cx="2808733" cy="4176464"/>
          </a:xfrm>
          <a:prstGeom prst="dodecagon">
            <a:avLst/>
          </a:prstGeom>
          <a:noFill/>
        </p:spPr>
      </p:pic>
      <p:pic>
        <p:nvPicPr>
          <p:cNvPr id="9" name="Picture 2" descr="http://upload.wikimedia.org/wikipedia/commons/d/d6/Puchkin_1831.jpe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8137"/>
            <a:ext cx="2920396" cy="397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53487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14908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Спокойное лицо с тонкими чертами, кроткий взгляд, нежность в каждом движении. А платье Натали надела то, в котором Александр Сергеевич ее впервые увидел и полюбил. Это был самый счастливый день в их жизни 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6" name="Picture 2" descr="C:\Users\Таня\Desktop\Натали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662" y="0"/>
            <a:ext cx="2890447" cy="4176464"/>
          </a:xfrm>
          <a:prstGeom prst="rect">
            <a:avLst/>
          </a:prstGeom>
          <a:noFill/>
        </p:spPr>
      </p:pic>
      <p:pic>
        <p:nvPicPr>
          <p:cNvPr id="7" name="Picture 18" descr="372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4417022" y="1155848"/>
            <a:ext cx="3724275" cy="22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грибоедов. вальс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927.2162" end="30134.6522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72200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93552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13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ня\Desktop\Натали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79512" y="-84472"/>
            <a:ext cx="4591581" cy="6776664"/>
          </a:xfrm>
          <a:prstGeom prst="heptagon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759426" y="260648"/>
            <a:ext cx="420506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Моя встреча с Натальей Гончаровой, моей, милой, прелестной, нежной Натали, произошла зимним вечером 1828 г. </a:t>
            </a:r>
          </a:p>
        </p:txBody>
      </p:sp>
    </p:spTree>
    <p:extLst>
      <p:ext uri="{BB962C8B-B14F-4D97-AF65-F5344CB8AC3E}">
        <p14:creationId xmlns:p14="http://schemas.microsoft.com/office/powerpoint/2010/main" val="24126481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332656"/>
            <a:ext cx="4788024" cy="561662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i="1" dirty="0" smtClean="0"/>
              <a:t>     «Участь моя решена! Я женюсь… Та, которую я любил целые два года, которую везде отыскивали глаза мои, с которой встреча казалась блаженством – боже мой! – она моя… Я никогда не хлопотал о </a:t>
            </a:r>
            <a:r>
              <a:rPr lang="ru-RU" sz="3200" i="1" dirty="0" err="1" smtClean="0"/>
              <a:t>счастии</a:t>
            </a:r>
            <a:r>
              <a:rPr lang="ru-RU" sz="3200" i="1" dirty="0" smtClean="0"/>
              <a:t>. Теперь мне нужно на двоих…»</a:t>
            </a:r>
          </a:p>
          <a:p>
            <a:pPr>
              <a:buNone/>
            </a:pPr>
            <a:r>
              <a:rPr lang="ru-RU" sz="3200" i="1" dirty="0" smtClean="0"/>
              <a:t>                                      А.С.Пушкин</a:t>
            </a:r>
          </a:p>
        </p:txBody>
      </p:sp>
      <p:pic>
        <p:nvPicPr>
          <p:cNvPr id="2054" name="Picture 6" descr="http://cs1492.vk.me/g897405/a_bc6c805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908720"/>
            <a:ext cx="331236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552181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0" y="188640"/>
            <a:ext cx="47160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«Участь моя решена! </a:t>
            </a:r>
            <a:endParaRPr lang="ru-RU" sz="4000" b="1" i="1" dirty="0" smtClean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хлопотал о </a:t>
            </a:r>
            <a:r>
              <a:rPr lang="ru-RU" sz="4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счастье. </a:t>
            </a:r>
          </a:p>
          <a:p>
            <a:r>
              <a:rPr lang="ru-RU" sz="4000" b="1" i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</a:t>
            </a:r>
            <a:r>
              <a:rPr lang="ru-RU" sz="40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нужно на двоих…»</a:t>
            </a:r>
            <a:endParaRPr lang="ru-RU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Нежные и красивые акварельные портреты В. И. Гау. Логово Отк…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290173" cy="653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75755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ushkin-book.ru Сайт Светланы Мрочковской-Балашовой: ВОКРУГ ПУШКИНА: Тайная супруга Дантеса: 2 Пушкин в творчестве Светланы Мроч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9127"/>
            <a:ext cx="5705475" cy="684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7146389"/>
      </p:ext>
    </p:extLst>
  </p:cSld>
  <p:clrMapOvr>
    <a:masterClrMapping/>
  </p:clrMapOvr>
  <p:transition spd="slow">
    <p:strips dir="rd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</TotalTime>
  <Words>729</Words>
  <Application>Microsoft Office PowerPoint</Application>
  <PresentationFormat>Экран (4:3)</PresentationFormat>
  <Paragraphs>88</Paragraphs>
  <Slides>48</Slides>
  <Notes>8</Notes>
  <HiddenSlides>0</HiddenSlides>
  <MMClips>9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0" baseType="lpstr">
      <vt:lpstr>Тема Office</vt:lpstr>
      <vt:lpstr>Презентация</vt:lpstr>
      <vt:lpstr>Пушкин и Натали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«Я женат – и счастлив: одно желание моё, чтоб ничего в жизни не изменилось, лучшего не дождусь»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Дети Пушкиных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“Отправляйся в деревню, носи траур по мне в течение двух лет, потом выйди замуж, но только не за шалопая”. </vt:lpstr>
      <vt:lpstr>Презентация PowerPoint</vt:lpstr>
      <vt:lpstr>Вдова в 24 года, всякий раз с началом января - месяца гибели Пушкина - она уединялась, соблюдая строгий пост и предаваясь печальным воспоминаниям </vt:lpstr>
      <vt:lpstr>Презентация PowerPoint</vt:lpstr>
      <vt:lpstr>Презентация PowerPoint</vt:lpstr>
      <vt:lpstr>В новой семье родилось еще три дочери: Александра, Елизавета и Софья. Наталья Николаевна никогда не забывала поэта, и к этому ее чувству Ланской относился с большим тактом и уважением.</vt:lpstr>
      <vt:lpstr> «26 ноября 1863 года скончалась в Петербурге на 52-м году Наталья Николаевна Ланская, урождённая Гончарова, в первом браке супруга А. С. Пушкина…  Пушкин погиб, оберегая честь её. Да будет мир её праху».</vt:lpstr>
      <vt:lpstr>Здесь похоронена Ланская… Снега некрополь замели.  А слух по-прежнему ласкает  Святое имя – Натали  А.Дементьев.                 </vt:lpstr>
      <vt:lpstr>Презентация PowerPoint</vt:lpstr>
      <vt:lpstr>   Она не графиня Ланская, а навсегда – Пушкина, по имени первого мужа, давшего ей бессмертие.                                                     Г.Адамович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Надежда Пронская</cp:lastModifiedBy>
  <cp:revision>43</cp:revision>
  <dcterms:created xsi:type="dcterms:W3CDTF">2014-08-31T03:38:52Z</dcterms:created>
  <dcterms:modified xsi:type="dcterms:W3CDTF">2017-10-24T14:15:02Z</dcterms:modified>
</cp:coreProperties>
</file>