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0"/>
  </p:notesMasterIdLst>
  <p:sldIdLst>
    <p:sldId id="259" r:id="rId2"/>
    <p:sldId id="286" r:id="rId3"/>
    <p:sldId id="264" r:id="rId4"/>
    <p:sldId id="266" r:id="rId5"/>
    <p:sldId id="267" r:id="rId6"/>
    <p:sldId id="256" r:id="rId7"/>
    <p:sldId id="260" r:id="rId8"/>
    <p:sldId id="268" r:id="rId9"/>
    <p:sldId id="269" r:id="rId10"/>
    <p:sldId id="261" r:id="rId11"/>
    <p:sldId id="271" r:id="rId12"/>
    <p:sldId id="282" r:id="rId13"/>
    <p:sldId id="283" r:id="rId14"/>
    <p:sldId id="273" r:id="rId15"/>
    <p:sldId id="281" r:id="rId16"/>
    <p:sldId id="270" r:id="rId17"/>
    <p:sldId id="272" r:id="rId18"/>
    <p:sldId id="275" r:id="rId19"/>
    <p:sldId id="257" r:id="rId20"/>
    <p:sldId id="284" r:id="rId21"/>
    <p:sldId id="276" r:id="rId22"/>
    <p:sldId id="285" r:id="rId23"/>
    <p:sldId id="279" r:id="rId24"/>
    <p:sldId id="262" r:id="rId25"/>
    <p:sldId id="258" r:id="rId26"/>
    <p:sldId id="274" r:id="rId27"/>
    <p:sldId id="278" r:id="rId28"/>
    <p:sldId id="287" r:id="rId29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00"/>
    <a:srgbClr val="006600"/>
    <a:srgbClr val="CCEC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19" autoAdjust="0"/>
    <p:restoredTop sz="94671" autoAdjust="0"/>
  </p:normalViewPr>
  <p:slideViewPr>
    <p:cSldViewPr>
      <p:cViewPr>
        <p:scale>
          <a:sx n="91" d="100"/>
          <a:sy n="91" d="100"/>
        </p:scale>
        <p:origin x="126" y="-28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0423D1F3-F057-4E0D-A2A8-033FF716485F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 smtClean="0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noProof="0" smtClean="0"/>
              <a:t>Образец текста</a:t>
            </a:r>
          </a:p>
          <a:p>
            <a:pPr lvl="1"/>
            <a:r>
              <a:rPr lang="ru-RU" noProof="0" smtClean="0"/>
              <a:t>Второй уровень</a:t>
            </a:r>
          </a:p>
          <a:p>
            <a:pPr lvl="2"/>
            <a:r>
              <a:rPr lang="ru-RU" noProof="0" smtClean="0"/>
              <a:t>Третий уровень</a:t>
            </a:r>
          </a:p>
          <a:p>
            <a:pPr lvl="3"/>
            <a:r>
              <a:rPr lang="ru-RU" noProof="0" smtClean="0"/>
              <a:t>Четвертый уровень</a:t>
            </a:r>
          </a:p>
          <a:p>
            <a:pPr lvl="4"/>
            <a:r>
              <a:rPr lang="ru-RU" noProof="0" smtClean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8D07B1D7-D05E-46CA-98BA-644CBFE04E41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0666168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F55813A-3B3E-47CE-8104-15C78EFDC32C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CEF82C-CED8-4A16-8AEF-FFD04C12C9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9141256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2CED29-5B4B-4244-9F8B-6893010A6CD7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B2C2EA4-A925-4717-8A70-1160565C3E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4300510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E7D18D-C858-412A-BE57-A5C5855F3687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9DDC82-F175-4BF4-BBD5-2700D23C25B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8301367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A5CC54-C920-4750-9721-3DC5C58E3521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9A299EA-056B-4F06-A382-B85D763572C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390889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DEAD9D-0E11-46AA-9558-9048B8F168FA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9A3CC1A-246F-41D3-A440-18F4ED439CE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8936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3A74B02-724C-4D08-A99E-A755DDE1188C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933A4B1-479F-43A7-874A-582DF12BB7D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07046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4B78F1-E4D7-4616-8AC5-0FBFF2A31E84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C8494C2-ED9F-4377-AF5B-04755534A25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2119513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DEDFF7-9407-4D7E-AF3A-98A29C5A3DB8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18DB9AB-558C-4C38-B981-22ABA8B3B71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5573047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D9C306E-0322-416A-AF29-97C1207A7C78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C76879F-10BA-45BD-BEA2-B56A200E03F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379074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B9C47F-B65E-43AC-A9D9-960F45CECD01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1819FD-D558-4244-90C7-9E86842402E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63439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 smtClean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54AED6-0AC7-4688-86CB-B09258D46B6F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FF029BD-731C-4530-927A-64E9AE15F3FC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467399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8AAC382-47BA-4D04-ADA5-76CC41F2D8FB}" type="datetimeFigureOut">
              <a:rPr lang="ru-RU"/>
              <a:pPr>
                <a:defRPr/>
              </a:pPr>
              <a:t>13.10.2017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A5E5C039-4A20-4149-A72A-D4937A114CE3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gif"/><Relationship Id="rId3" Type="http://schemas.openxmlformats.org/officeDocument/2006/relationships/image" Target="../media/image2.jpeg"/><Relationship Id="rId7" Type="http://schemas.openxmlformats.org/officeDocument/2006/relationships/image" Target="../media/image6.gif"/><Relationship Id="rId12" Type="http://schemas.openxmlformats.org/officeDocument/2006/relationships/image" Target="../media/image11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D:\Disk%20E\&#1055;&#1088;&#1086;&#1085;&#1089;&#1082;&#1072;&#1103;\2018\&#1054;&#1050;&#1058;&#1071;&#1041;&#1056;&#1068;\666485\&#1089;&#1090;&#1088;&#1072;&#1085;&#1072;%20&#1074;&#1086;&#1086;&#1073;&#1088;&#1072;&#1079;&#1080;&#1083;&#1080;&#1103;.mp3" TargetMode="External"/><Relationship Id="rId6" Type="http://schemas.openxmlformats.org/officeDocument/2006/relationships/image" Target="../media/image5.gif"/><Relationship Id="rId11" Type="http://schemas.openxmlformats.org/officeDocument/2006/relationships/image" Target="../media/image10.gif"/><Relationship Id="rId5" Type="http://schemas.openxmlformats.org/officeDocument/2006/relationships/image" Target="../media/image4.png"/><Relationship Id="rId10" Type="http://schemas.openxmlformats.org/officeDocument/2006/relationships/image" Target="../media/image9.gif"/><Relationship Id="rId4" Type="http://schemas.openxmlformats.org/officeDocument/2006/relationships/image" Target="../media/image3.jpeg"/><Relationship Id="rId9" Type="http://schemas.openxmlformats.org/officeDocument/2006/relationships/image" Target="../media/image8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0.jpeg"/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41.jpeg"/><Relationship Id="rId7" Type="http://schemas.openxmlformats.org/officeDocument/2006/relationships/image" Target="../media/image46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5.jpeg"/><Relationship Id="rId5" Type="http://schemas.openxmlformats.org/officeDocument/2006/relationships/image" Target="../media/image44.jpeg"/><Relationship Id="rId4" Type="http://schemas.openxmlformats.org/officeDocument/2006/relationships/image" Target="../media/image4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jpeg"/><Relationship Id="rId2" Type="http://schemas.openxmlformats.org/officeDocument/2006/relationships/slideLayout" Target="../slideLayouts/slideLayout4.xml"/><Relationship Id="rId1" Type="http://schemas.openxmlformats.org/officeDocument/2006/relationships/audio" Target="file:///D:\Disk%20E\&#1055;&#1088;&#1086;&#1085;&#1089;&#1082;&#1072;&#1103;\2018\&#1054;&#1050;&#1058;&#1071;&#1041;&#1056;&#1068;\666485\&#1072;&#1091;&#1076;&#1080;&#1086;&#1079;&#1072;&#1087;&#1080;&#1089;&#1100;%20&#1060;&#1072;&#1085;&#1090;&#1072;&#1079;&#1105;&#1088;&#1099;.mp3" TargetMode="External"/><Relationship Id="rId6" Type="http://schemas.openxmlformats.org/officeDocument/2006/relationships/image" Target="../media/image11.png"/><Relationship Id="rId5" Type="http://schemas.openxmlformats.org/officeDocument/2006/relationships/image" Target="../media/image46.jpeg"/><Relationship Id="rId4" Type="http://schemas.openxmlformats.org/officeDocument/2006/relationships/image" Target="../media/image45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image" Target="../media/image54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53.gif"/><Relationship Id="rId2" Type="http://schemas.openxmlformats.org/officeDocument/2006/relationships/audio" Target="file:///D:\Disk%20E\&#1055;&#1088;&#1086;&#1085;&#1089;&#1082;&#1072;&#1103;\2018\&#1054;&#1050;&#1058;&#1071;&#1041;&#1056;&#1068;\666485\&#1089;&#1090;&#1088;&#1072;&#1085;&#1072;%20&#1074;&#1086;&#1086;&#1073;&#1088;&#1072;&#1079;&#1080;&#1083;&#1080;&#1103;.mp3" TargetMode="External"/><Relationship Id="rId1" Type="http://schemas.openxmlformats.org/officeDocument/2006/relationships/audio" Target="file:///E:\1%20&#1082;&#1083;.%20&#1092;&#1080;&#1079;&#1084;&#1080;&#1085;\&#1060;&#1080;&#1079;-%20&#1084;&#1080;&#1085;&#1091;&#1090;&#1082;&#1080;\&#1042;%20&#1090;&#1088;&#1072;&#1074;&#1077;%20&#1089;&#1080;&#1076;&#1077;&#1083;%20&#1082;&#1091;&#1079;&#1085;&#1077;&#1095;&#1080;&#1082;....mp3" TargetMode="External"/><Relationship Id="rId6" Type="http://schemas.openxmlformats.org/officeDocument/2006/relationships/image" Target="../media/image52.png"/><Relationship Id="rId5" Type="http://schemas.openxmlformats.org/officeDocument/2006/relationships/image" Target="../media/image51.gif"/><Relationship Id="rId4" Type="http://schemas.openxmlformats.org/officeDocument/2006/relationships/image" Target="../media/image50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jpeg"/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9.gif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image" Target="../media/image21.jpeg"/><Relationship Id="rId3" Type="http://schemas.openxmlformats.org/officeDocument/2006/relationships/image" Target="../media/image16.jpeg"/><Relationship Id="rId7" Type="http://schemas.openxmlformats.org/officeDocument/2006/relationships/image" Target="../media/image20.jpeg"/><Relationship Id="rId12" Type="http://schemas.openxmlformats.org/officeDocument/2006/relationships/image" Target="../media/image25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9.jpeg"/><Relationship Id="rId11" Type="http://schemas.openxmlformats.org/officeDocument/2006/relationships/image" Target="../media/image24.jpeg"/><Relationship Id="rId5" Type="http://schemas.openxmlformats.org/officeDocument/2006/relationships/image" Target="../media/image18.jpeg"/><Relationship Id="rId10" Type="http://schemas.openxmlformats.org/officeDocument/2006/relationships/image" Target="../media/image23.jpeg"/><Relationship Id="rId4" Type="http://schemas.openxmlformats.org/officeDocument/2006/relationships/image" Target="../media/image17.jpeg"/><Relationship Id="rId9" Type="http://schemas.openxmlformats.org/officeDocument/2006/relationships/image" Target="../media/image22.jpeg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2.png"/><Relationship Id="rId13" Type="http://schemas.openxmlformats.org/officeDocument/2006/relationships/image" Target="../media/image37.jpeg"/><Relationship Id="rId3" Type="http://schemas.openxmlformats.org/officeDocument/2006/relationships/image" Target="../media/image27.jpeg"/><Relationship Id="rId7" Type="http://schemas.openxmlformats.org/officeDocument/2006/relationships/image" Target="../media/image31.jpeg"/><Relationship Id="rId12" Type="http://schemas.openxmlformats.org/officeDocument/2006/relationships/image" Target="../media/image36.jpe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30.jpeg"/><Relationship Id="rId11" Type="http://schemas.openxmlformats.org/officeDocument/2006/relationships/image" Target="../media/image35.jpeg"/><Relationship Id="rId5" Type="http://schemas.openxmlformats.org/officeDocument/2006/relationships/image" Target="../media/image29.jpeg"/><Relationship Id="rId10" Type="http://schemas.openxmlformats.org/officeDocument/2006/relationships/image" Target="../media/image34.png"/><Relationship Id="rId4" Type="http://schemas.openxmlformats.org/officeDocument/2006/relationships/image" Target="../media/image28.gif"/><Relationship Id="rId9" Type="http://schemas.openxmlformats.org/officeDocument/2006/relationships/image" Target="../media/image33.png"/><Relationship Id="rId14" Type="http://schemas.openxmlformats.org/officeDocument/2006/relationships/image" Target="../media/image38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  <a:defRPr/>
            </a:pPr>
            <a:endParaRPr lang="ru-RU" dirty="0"/>
          </a:p>
        </p:txBody>
      </p:sp>
      <p:pic>
        <p:nvPicPr>
          <p:cNvPr id="2052" name="Picture 2" descr="http://img01.chitalnya.ru/upload/720/2223995761014521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42875" y="0"/>
            <a:ext cx="9286875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1508" name="Picture 4" descr="http://www.good-cook.ru/i/thbn/8/1/8167a741964b7a183f686d58812c0ca1.gif"/>
          <p:cNvPicPr>
            <a:picLocks noChangeAspect="1" noChangeArrowheads="1"/>
          </p:cNvPicPr>
          <p:nvPr/>
        </p:nvPicPr>
        <p:blipFill>
          <a:blip r:embed="rId4"/>
          <a:srcRect b="5172"/>
          <a:stretch>
            <a:fillRect/>
          </a:stretch>
        </p:blipFill>
        <p:spPr bwMode="auto">
          <a:xfrm>
            <a:off x="-142908" y="0"/>
            <a:ext cx="3030682" cy="20002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4" name="Picture 2" descr="http://content.foto.mail.ru/mail/anastasiya-1976/_animated/i-1754.jpg"/>
          <p:cNvPicPr>
            <a:picLocks noChangeAspect="1" noChangeArrowheads="1" noCrop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15250" y="5143500"/>
            <a:ext cx="1428750" cy="1428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5" name="Picture 6" descr="http://i32.beon.ru/83/84/1628483/80/72940980/t_animashki_961_2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813" y="3571875"/>
            <a:ext cx="3071812" cy="30797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 descr="http://i32.beon.ru/83/84/1628483/80/72940980/t_animashki_961_201.gif"/>
          <p:cNvPicPr>
            <a:picLocks noChangeAspect="1" noChangeArrowheads="1" noCrop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500813" y="500063"/>
            <a:ext cx="1914525" cy="181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7" name="Picture 10" descr="http://s19.rimg.info/e783450658991a112038a4bee7ec1d1b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14313" y="1357313"/>
            <a:ext cx="1343026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8" name="Picture 12" descr="http://s19.rimg.info/e783450658991a112038a4bee7ec1d1b.gif"/>
          <p:cNvPicPr>
            <a:picLocks noChangeAspect="1" noChangeArrowheads="1" noCrop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3635489">
            <a:off x="7356475" y="3576638"/>
            <a:ext cx="1343025" cy="143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9" name="Picture 14" descr="http://www.pranapapillons.com/image/54433462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57688" y="4071938"/>
            <a:ext cx="2257425" cy="2181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0" name="Picture 16" descr="http://www.pranapapillons.com/image/54433462.gif"/>
          <p:cNvPicPr>
            <a:picLocks noChangeAspect="1" noChangeArrowheads="1" noCrop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5000625" y="857250"/>
            <a:ext cx="1357313" cy="1452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8" descr="http://img10.proshkolu.ru/content/media/pic/std/4000000/3507000/3506669-5de04092db89d2d2.gif"/>
          <p:cNvPicPr>
            <a:picLocks noChangeAspect="1" noChangeArrowheads="1" noCrop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14563" y="3571875"/>
            <a:ext cx="1428750" cy="57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2" name="Picture 20" descr="http://www.servimg.com/u/f49/16/59/70/46/0_5fb710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6357938" y="5286375"/>
            <a:ext cx="1357312" cy="1357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3" name="Picture 22" descr="http://fialki.su/sites/default/files/1098/9b2284a689a402853d78bee694adb193.gif"/>
          <p:cNvPicPr>
            <a:picLocks noChangeAspect="1" noChangeArrowheads="1" noCrop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71688" y="785813"/>
            <a:ext cx="2581275" cy="2381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страна вообразилия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12"/>
          <a:stretch>
            <a:fillRect/>
          </a:stretch>
        </p:blipFill>
        <p:spPr>
          <a:xfrm>
            <a:off x="152400" y="195263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05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5257800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dirty="0" smtClean="0"/>
              <a:t>Николай Носов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1066800" y="1752600"/>
            <a:ext cx="4043363" cy="1357313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>
            <a:normAutofit fontScale="92500" lnSpcReduction="10000"/>
          </a:bodyPr>
          <a:lstStyle/>
          <a:p>
            <a:pPr algn="ctr" eaLnBrk="1" hangingPunct="1">
              <a:buFont typeface="Arial" charset="0"/>
              <a:buNone/>
              <a:defRPr/>
            </a:pPr>
            <a:r>
              <a:rPr lang="ru-RU" dirty="0" smtClean="0"/>
              <a:t> </a:t>
            </a:r>
          </a:p>
          <a:p>
            <a:pPr algn="ctr" eaLnBrk="1" hangingPunct="1">
              <a:buFont typeface="Arial" charset="0"/>
              <a:buNone/>
              <a:defRPr/>
            </a:pPr>
            <a:r>
              <a:rPr lang="ru-RU" sz="5200" b="1" dirty="0" smtClean="0">
                <a:solidFill>
                  <a:srgbClr val="C00000"/>
                </a:solidFill>
              </a:rPr>
              <a:t>«Фантазёры»</a:t>
            </a:r>
            <a:endParaRPr lang="ru-RU" sz="5200" b="1" dirty="0">
              <a:solidFill>
                <a:srgbClr val="C00000"/>
              </a:solidFill>
            </a:endParaRPr>
          </a:p>
        </p:txBody>
      </p:sp>
      <p:pic>
        <p:nvPicPr>
          <p:cNvPr id="6" name="Picture 2" descr="C:\Users\Наташа\Desktop\носов\2012_11_25\IMG (2).jpg"/>
          <p:cNvPicPr>
            <a:picLocks noChangeAspect="1" noChangeArrowheads="1"/>
          </p:cNvPicPr>
          <p:nvPr/>
        </p:nvPicPr>
        <p:blipFill>
          <a:blip r:embed="rId2"/>
          <a:srcRect l="6944" t="14815" r="6944" b="7407"/>
          <a:stretch>
            <a:fillRect/>
          </a:stretch>
        </p:blipFill>
        <p:spPr bwMode="auto">
          <a:xfrm>
            <a:off x="838200" y="3429000"/>
            <a:ext cx="4386263" cy="2971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10" descr="http://doctorznaika.ucoz.ru/NikolayNosov.jpg"/>
          <p:cNvPicPr>
            <a:picLocks noChangeAspect="1" noChangeArrowheads="1"/>
          </p:cNvPicPr>
          <p:nvPr/>
        </p:nvPicPr>
        <p:blipFill>
          <a:blip r:embed="rId3"/>
          <a:srcRect b="9093"/>
          <a:stretch>
            <a:fillRect/>
          </a:stretch>
        </p:blipFill>
        <p:spPr bwMode="auto">
          <a:xfrm>
            <a:off x="5715000" y="1600200"/>
            <a:ext cx="2935288" cy="3424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>
            <a:outerShdw dist="139700" dir="2700000" algn="tl" rotWithShape="0">
              <a:srgbClr val="333333">
                <a:alpha val="64999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3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1"/>
          <p:cNvSpPr>
            <a:spLocks noChangeArrowheads="1"/>
          </p:cNvSpPr>
          <p:nvPr/>
        </p:nvSpPr>
        <p:spPr bwMode="auto">
          <a:xfrm>
            <a:off x="3810000" y="1981200"/>
            <a:ext cx="5105400" cy="4524375"/>
          </a:xfrm>
          <a:prstGeom prst="rect">
            <a:avLst/>
          </a:prstGeom>
          <a:ln>
            <a:headEnd/>
            <a:tailEnd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anchor="ctr">
            <a:spAutoFit/>
          </a:bodyPr>
          <a:lstStyle/>
          <a:p>
            <a:pPr algn="ctr">
              <a:defRPr/>
            </a:pPr>
            <a:r>
              <a:rPr lang="ru-RU" sz="3200" b="1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Сегодня снова наш рассказ</a:t>
            </a:r>
            <a:endParaRPr lang="ru-RU" sz="3200" b="1" dirty="0">
              <a:solidFill>
                <a:schemeClr val="tx1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С тобою прочитаем.</a:t>
            </a:r>
            <a:endParaRPr lang="ru-RU" sz="3200" b="1" dirty="0">
              <a:solidFill>
                <a:schemeClr val="tx1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И </a:t>
            </a:r>
            <a:r>
              <a:rPr lang="ru-RU" sz="32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характеры друзей</a:t>
            </a:r>
            <a:endParaRPr lang="ru-RU" sz="3200" b="1" dirty="0">
              <a:solidFill>
                <a:srgbClr val="FF0000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Поближе мы узнаем.</a:t>
            </a:r>
          </a:p>
          <a:p>
            <a:pPr algn="ctr" eaLnBrk="0" hangingPunct="0">
              <a:defRPr/>
            </a:pPr>
            <a:r>
              <a:rPr lang="ru-RU" sz="3200" b="1" dirty="0">
                <a:solidFill>
                  <a:srgbClr val="FF0000"/>
                </a:solidFill>
                <a:ea typeface="Calibri" pitchFamily="34" charset="0"/>
                <a:cs typeface="Times New Roman" pitchFamily="18" charset="0"/>
              </a:rPr>
              <a:t>Неправду от фантазии</a:t>
            </a:r>
          </a:p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Мы сможем отличить</a:t>
            </a:r>
          </a:p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И пик Воображения</a:t>
            </a:r>
          </a:p>
          <a:p>
            <a:pPr algn="ctr" eaLnBrk="0" hangingPunct="0">
              <a:defRPr/>
            </a:pPr>
            <a:r>
              <a:rPr lang="ru-RU" sz="3200" b="1" dirty="0">
                <a:solidFill>
                  <a:schemeClr val="tx1"/>
                </a:solidFill>
                <a:ea typeface="Calibri" pitchFamily="34" charset="0"/>
                <a:cs typeface="Times New Roman" pitchFamily="18" charset="0"/>
              </a:rPr>
              <a:t>Сумеем покорить.</a:t>
            </a:r>
            <a:endParaRPr lang="ru-RU" sz="3200" b="1" dirty="0">
              <a:solidFill>
                <a:schemeClr val="tx1"/>
              </a:solidFill>
              <a:latin typeface="Arial" pitchFamily="34" charset="0"/>
              <a:ea typeface="Calibri" pitchFamily="34" charset="0"/>
              <a:cs typeface="Times New Roman" pitchFamily="18" charset="0"/>
            </a:endParaRPr>
          </a:p>
        </p:txBody>
      </p:sp>
      <p:pic>
        <p:nvPicPr>
          <p:cNvPr id="12291" name="Picture 2" descr="D:\2 класс Школа россии\литература\Носов\фантазёры картинки\Fantazyoryi-1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600" y="304800"/>
            <a:ext cx="3805238" cy="320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6" dur="2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10" dur="2000" fill="hold"/>
                                        <p:tgtEl>
                                          <p:spTgt spid="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by x="150000" y="15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altLang="ru-RU" smtClean="0"/>
              <a:t>План рассказа.</a:t>
            </a:r>
          </a:p>
        </p:txBody>
      </p:sp>
      <p:sp>
        <p:nvSpPr>
          <p:cNvPr id="13315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53400" cy="4525963"/>
          </a:xfrm>
          <a:solidFill>
            <a:schemeClr val="bg1"/>
          </a:solidFill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  <a:p>
            <a:pPr>
              <a:buFont typeface="Arial" pitchFamily="34" charset="0"/>
              <a:buNone/>
            </a:pPr>
            <a:r>
              <a:rPr lang="ru-RU" altLang="ru-RU" smtClean="0"/>
              <a:t>1.Встреча с Ирой. Доброта фантазёров. И снова фантазии. </a:t>
            </a:r>
          </a:p>
          <a:p>
            <a:pPr>
              <a:buFont typeface="Arial" pitchFamily="34" charset="0"/>
              <a:buNone/>
            </a:pPr>
            <a:endParaRPr lang="ru-RU" altLang="ru-RU" smtClean="0"/>
          </a:p>
          <a:p>
            <a:pPr>
              <a:buFont typeface="Arial" pitchFamily="34" charset="0"/>
              <a:buNone/>
            </a:pPr>
            <a:r>
              <a:rPr lang="ru-RU" altLang="ru-RU" smtClean="0"/>
              <a:t>2.Фантазии Мишутки и Стасика.</a:t>
            </a:r>
            <a:br>
              <a:rPr lang="ru-RU" altLang="ru-RU" smtClean="0"/>
            </a:br>
            <a:endParaRPr lang="ru-RU" altLang="ru-RU" smtClean="0"/>
          </a:p>
          <a:p>
            <a:pPr>
              <a:buFont typeface="Arial" pitchFamily="34" charset="0"/>
              <a:buNone/>
            </a:pPr>
            <a:r>
              <a:rPr lang="ru-RU" altLang="ru-RU" smtClean="0"/>
              <a:t>3.Игорь. Неудачная попытка Игоря придумать небылицу. Плохой поступок Игоря.</a:t>
            </a:r>
            <a:br>
              <a:rPr lang="ru-RU" altLang="ru-RU" smtClean="0"/>
            </a:b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Заголовок 1"/>
          <p:cNvSpPr>
            <a:spLocks noGrp="1"/>
          </p:cNvSpPr>
          <p:nvPr>
            <p:ph type="title"/>
          </p:nvPr>
        </p:nvSpPr>
        <p:spPr>
          <a:solidFill>
            <a:schemeClr val="bg1"/>
          </a:solidFill>
        </p:spPr>
        <p:txBody>
          <a:bodyPr/>
          <a:lstStyle/>
          <a:p>
            <a:r>
              <a:rPr lang="ru-RU" altLang="ru-RU" smtClean="0"/>
              <a:t>План рассказа.</a:t>
            </a:r>
          </a:p>
        </p:txBody>
      </p:sp>
      <p:sp>
        <p:nvSpPr>
          <p:cNvPr id="14339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8153400" cy="4525963"/>
          </a:xfrm>
          <a:solidFill>
            <a:schemeClr val="bg1"/>
          </a:solidFill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ru-RU" altLang="ru-RU" smtClean="0"/>
              <a:t>1.Фантазии Мишутки и Стасика.</a:t>
            </a:r>
          </a:p>
          <a:p>
            <a:pPr>
              <a:buFont typeface="Arial" pitchFamily="34" charset="0"/>
              <a:buNone/>
            </a:pPr>
            <a:endParaRPr lang="ru-RU" altLang="ru-RU" smtClean="0"/>
          </a:p>
          <a:p>
            <a:pPr>
              <a:buFont typeface="Arial" pitchFamily="34" charset="0"/>
              <a:buNone/>
            </a:pPr>
            <a:r>
              <a:rPr lang="ru-RU" altLang="ru-RU" smtClean="0"/>
              <a:t>2.Игорь. Неудачная попытка Игоря придумать небылицу. Плохой поступок Игоря.</a:t>
            </a:r>
          </a:p>
          <a:p>
            <a:pPr>
              <a:buFont typeface="Arial" pitchFamily="34" charset="0"/>
              <a:buNone/>
            </a:pPr>
            <a:endParaRPr lang="ru-RU" altLang="ru-RU" smtClean="0"/>
          </a:p>
          <a:p>
            <a:pPr>
              <a:buFont typeface="Arial" pitchFamily="34" charset="0"/>
              <a:buNone/>
            </a:pPr>
            <a:r>
              <a:rPr lang="ru-RU" altLang="ru-RU" smtClean="0"/>
              <a:t>3.Встреча с Ирой. Доброта фантазёров. И снова фантазии. </a:t>
            </a:r>
          </a:p>
          <a:p>
            <a:pPr>
              <a:buFont typeface="Arial" pitchFamily="34" charset="0"/>
              <a:buNone/>
            </a:pPr>
            <a:endParaRPr lang="ru-RU" altLang="ru-RU" smtClean="0"/>
          </a:p>
          <a:p>
            <a:pPr>
              <a:buFont typeface="Arial" pitchFamily="34" charset="0"/>
              <a:buNone/>
            </a:pPr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  <a:p>
            <a:pPr>
              <a:buFont typeface="Arial" pitchFamily="34" charset="0"/>
              <a:buNone/>
            </a:pPr>
            <a:r>
              <a:rPr lang="ru-RU" altLang="ru-RU" smtClean="0"/>
              <a:t/>
            </a:r>
            <a:br>
              <a:rPr lang="ru-RU" altLang="ru-RU" smtClean="0"/>
            </a:br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2" name="Рисунок 2" descr="C:\Users\user\Desktop\фантазёры картинки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00800" y="2209800"/>
            <a:ext cx="2743200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3" name="Рисунок 3" descr="C:\Users\user\Desktop\фантазёры картинки\Fantazyoryi-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891"/>
          <a:stretch>
            <a:fillRect/>
          </a:stretch>
        </p:blipFill>
        <p:spPr bwMode="auto">
          <a:xfrm>
            <a:off x="3505200" y="4217988"/>
            <a:ext cx="3619500" cy="26400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4" name="Рисунок 4" descr="C:\Users\user\Desktop\фантазёры картинки\nosov_fantazeri_14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106" t="16557" r="10214" b="30032"/>
          <a:stretch>
            <a:fillRect/>
          </a:stretch>
        </p:blipFill>
        <p:spPr bwMode="auto">
          <a:xfrm>
            <a:off x="6477000" y="0"/>
            <a:ext cx="26670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5" name="Рисунок 5" descr="C:\Users\user\Desktop\фантазёры картинки\220_bi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24" r="6223" b="20647"/>
          <a:stretch>
            <a:fillRect/>
          </a:stretch>
        </p:blipFill>
        <p:spPr bwMode="auto">
          <a:xfrm>
            <a:off x="3657600" y="0"/>
            <a:ext cx="2895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6" name="Рисунок 6" descr="C:\Users\user\Desktop\фантазёры картинки\220_big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7" t="38806" r="56026" b="8458"/>
          <a:stretch>
            <a:fillRect/>
          </a:stretch>
        </p:blipFill>
        <p:spPr bwMode="auto">
          <a:xfrm>
            <a:off x="0" y="4430713"/>
            <a:ext cx="3505200" cy="242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7" name="Рисунок 7" descr="C:\Users\user\Desktop\фантазёры картинки\hqdefault.jp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6" t="14748" r="5070" b="14383"/>
          <a:stretch>
            <a:fillRect/>
          </a:stretch>
        </p:blipFill>
        <p:spPr bwMode="auto">
          <a:xfrm>
            <a:off x="0" y="2209800"/>
            <a:ext cx="3660775" cy="2328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8" name="Рисунок 8" descr="C:\Users\user\Desktop\фантазёры картинки\78c99d4c257fb0feee8ce0e2b7953af8.jpg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3657600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369" name="Рисунок 1" descr="C:\Users\user\Desktop\фантазёры картинки\14_de65d609181370d9ec7c43fa4813277c_1421393659.jp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4267200"/>
            <a:ext cx="2590800" cy="2590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2971800" y="1219200"/>
            <a:ext cx="575799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1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971800" y="3581400"/>
            <a:ext cx="575799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2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2971800" y="4648200"/>
            <a:ext cx="575799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3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3810000" y="152400"/>
            <a:ext cx="575799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4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3657600" y="5715000"/>
            <a:ext cx="575799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5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8568201" y="1295400"/>
            <a:ext cx="575799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6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8568201" y="3276600"/>
            <a:ext cx="575799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7</a:t>
            </a:r>
          </a:p>
        </p:txBody>
      </p:sp>
      <p:sp>
        <p:nvSpPr>
          <p:cNvPr id="17" name="Прямоугольник 16"/>
          <p:cNvSpPr/>
          <p:nvPr/>
        </p:nvSpPr>
        <p:spPr>
          <a:xfrm>
            <a:off x="8382000" y="5638800"/>
            <a:ext cx="575799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8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6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8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7" name="Рисунок 6" descr="C:\Users\user\Desktop\фантазёры картинки\220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97" t="38806" r="56026" b="8458"/>
          <a:stretch>
            <a:fillRect/>
          </a:stretch>
        </p:blipFill>
        <p:spPr bwMode="auto">
          <a:xfrm>
            <a:off x="3429000" y="4724400"/>
            <a:ext cx="2743200" cy="1900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8" name="Рисунок 7" descr="C:\Users\user\Desktop\фантазёры картинки\hqdefaul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6" t="14748" r="5070" b="14383"/>
          <a:stretch>
            <a:fillRect/>
          </a:stretch>
        </p:blipFill>
        <p:spPr bwMode="auto">
          <a:xfrm>
            <a:off x="6019800" y="2743200"/>
            <a:ext cx="2805113" cy="1784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89" name="Рисунок 8" descr="C:\Users\user\Desktop\фантазёры картинки\78c99d4c257fb0feee8ce0e2b7953af8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29000" y="304800"/>
            <a:ext cx="2822575" cy="1763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390" name="Рисунок 5" descr="C:\Users\user\Desktop\фантазёры картинки\220_big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524" r="6223" b="20647"/>
          <a:stretch>
            <a:fillRect/>
          </a:stretch>
        </p:blipFill>
        <p:spPr bwMode="auto">
          <a:xfrm>
            <a:off x="381000" y="990600"/>
            <a:ext cx="2895600" cy="426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аудиозапись Фантазёры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/>
          <a:stretch>
            <a:fillRect/>
          </a:stretch>
        </p:blipFill>
        <p:spPr>
          <a:xfrm>
            <a:off x="304800" y="281152"/>
            <a:ext cx="6096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2073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C000"/>
          </a:solidFill>
        </p:spPr>
        <p:txBody>
          <a:bodyPr/>
          <a:lstStyle/>
          <a:p>
            <a:pPr eaLnBrk="1" hangingPunct="1"/>
            <a:r>
              <a:rPr lang="ru-RU" altLang="ru-RU" smtClean="0"/>
              <a:t>Небылица 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особый вид шутливых произведений устной словесности; сказка, выдумка.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/>
            <a:r>
              <a:rPr lang="ru-RU" altLang="ru-RU" smtClean="0"/>
              <a:t>то, чего не бывает в действительности; вымысел.</a:t>
            </a:r>
          </a:p>
        </p:txBody>
      </p:sp>
      <p:pic>
        <p:nvPicPr>
          <p:cNvPr id="36866" name="Picture 2" descr="http://demiart.ru/forum/uploads10/post-101562-134079970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501034" y="2895600"/>
            <a:ext cx="5234818" cy="371017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build="p"/>
      <p:bldP spid="4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7136" name="Group 32"/>
          <p:cNvGraphicFramePr>
            <a:graphicFrameLocks noGrp="1"/>
          </p:cNvGraphicFramePr>
          <p:nvPr/>
        </p:nvGraphicFramePr>
        <p:xfrm>
          <a:off x="533400" y="838200"/>
          <a:ext cx="8153400" cy="5181600"/>
        </p:xfrm>
        <a:graphic>
          <a:graphicData uri="http://schemas.openxmlformats.org/drawingml/2006/table">
            <a:tbl>
              <a:tblPr/>
              <a:tblGrid>
                <a:gridCol w="3870325"/>
                <a:gridCol w="4283075"/>
              </a:tblGrid>
              <a:tr h="97313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Миша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Стасик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anchor="ctr"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  <a:tr h="4208462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Мне 140 лет.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Был большой, а стал маленький.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 реку переплыть, океан.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Напала акула, откусила голову,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другая выросла.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Раздавил автобус.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Мне 95 лет.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Был маленький, вырос, снова стал маленький, 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 потом опять вырасту.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Мог море переплыть.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Крокодил съел, а потом выплюнул.</a:t>
                      </a:r>
                    </a:p>
                    <a:p>
                      <a:pPr marL="0" marR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28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На луну летал.</a:t>
                      </a:r>
                      <a:endParaRPr kumimoji="0" lang="ru-RU" sz="28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Arial" charset="0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66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3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out)">
                                      <p:cBhvr>
                                        <p:cTn id="7" dur="1000"/>
                                        <p:tgtEl>
                                          <p:spTgt spid="47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AutoShape 2" descr="https://ds03.infourok.ru/uploads/ex/03d2/00058211-f47bd8b0/hello_html_3ef5d437.jpg"/>
          <p:cNvSpPr>
            <a:spLocks noChangeAspect="1" noChangeArrowheads="1"/>
          </p:cNvSpPr>
          <p:nvPr/>
        </p:nvSpPr>
        <p:spPr bwMode="auto">
          <a:xfrm>
            <a:off x="14922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19459" name="Рисунок 2" descr="C:\Users\user\Desktop\фантазёры картинки\78c99d4c257fb0feee8ce0e2b7953af8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3400" y="1295400"/>
            <a:ext cx="8077200" cy="495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Содержимое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sp>
        <p:nvSpPr>
          <p:cNvPr id="20483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20484" name="Picture 2" descr="http://fb.ru/misc/i/gallery/31953/1293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44450"/>
            <a:ext cx="9296400" cy="690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i="1" dirty="0">
                <a:solidFill>
                  <a:srgbClr val="FF6600"/>
                </a:solidFill>
                <a:latin typeface="Algerian" pitchFamily="82" charset="0"/>
              </a:rPr>
              <a:t>Правила работы в группах: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2057400"/>
            <a:ext cx="8286750" cy="4525963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00FF"/>
                </a:solidFill>
                <a:latin typeface="Algerian" pitchFamily="82" charset="0"/>
              </a:rPr>
              <a:t>Работай дружно по плану.</a:t>
            </a:r>
          </a:p>
          <a:p>
            <a:pPr eaLnBrk="1" hangingPunct="1">
              <a:buFontTx/>
              <a:buNone/>
            </a:pPr>
            <a:endParaRPr lang="ru-RU" altLang="ru-RU" b="1" smtClean="0">
              <a:solidFill>
                <a:srgbClr val="0000FF"/>
              </a:solidFill>
              <a:latin typeface="Algerian" pitchFamily="82" charset="0"/>
            </a:endParaRPr>
          </a:p>
          <a:p>
            <a:pPr eaLnBrk="1" hangingPunct="1"/>
            <a:r>
              <a:rPr lang="ru-RU" altLang="ru-RU" b="1" smtClean="0">
                <a:solidFill>
                  <a:srgbClr val="0000FF"/>
                </a:solidFill>
                <a:latin typeface="Algerian" pitchFamily="82" charset="0"/>
              </a:rPr>
              <a:t>Умей выслушать другого.</a:t>
            </a:r>
          </a:p>
          <a:p>
            <a:pPr eaLnBrk="1" hangingPunct="1">
              <a:buFontTx/>
              <a:buNone/>
            </a:pPr>
            <a:endParaRPr lang="ru-RU" altLang="ru-RU" b="1" smtClean="0">
              <a:solidFill>
                <a:srgbClr val="0000FF"/>
              </a:solidFill>
              <a:latin typeface="Algerian" pitchFamily="82" charset="0"/>
            </a:endParaRPr>
          </a:p>
          <a:p>
            <a:pPr eaLnBrk="1" hangingPunct="1"/>
            <a:r>
              <a:rPr lang="ru-RU" altLang="ru-RU" b="1" smtClean="0">
                <a:solidFill>
                  <a:srgbClr val="0000FF"/>
                </a:solidFill>
                <a:latin typeface="Algerian" pitchFamily="82" charset="0"/>
              </a:rPr>
              <a:t>Уважай мнение других.</a:t>
            </a:r>
          </a:p>
          <a:p>
            <a:pPr eaLnBrk="1" hangingPunct="1">
              <a:buFontTx/>
              <a:buNone/>
            </a:pPr>
            <a:endParaRPr lang="ru-RU" altLang="ru-RU" b="1" smtClean="0">
              <a:solidFill>
                <a:srgbClr val="0000FF"/>
              </a:solidFill>
              <a:latin typeface="Algerian" pitchFamily="82" charset="0"/>
            </a:endParaRPr>
          </a:p>
          <a:p>
            <a:pPr eaLnBrk="1" hangingPunct="1"/>
            <a:r>
              <a:rPr lang="ru-RU" altLang="ru-RU" b="1" smtClean="0">
                <a:solidFill>
                  <a:srgbClr val="0000FF"/>
                </a:solidFill>
                <a:latin typeface="Algerian" pitchFamily="82" charset="0"/>
              </a:rPr>
              <a:t>Не согласен с мнением других – доказывай свою точку зрения. </a:t>
            </a:r>
          </a:p>
          <a:p>
            <a:pPr eaLnBrk="1" hangingPunct="1"/>
            <a:endParaRPr lang="ru-RU" altLang="ru-RU" smtClean="0">
              <a:latin typeface="Algerian" pitchFamily="82" charset="0"/>
            </a:endParaRP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" y="1752600"/>
            <a:ext cx="3967754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Презрение -</a:t>
            </a:r>
          </a:p>
        </p:txBody>
      </p:sp>
      <p:pic>
        <p:nvPicPr>
          <p:cNvPr id="21507" name="Picture 2" descr="http://fb.ru/misc/i/gallery/31953/1293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62400" y="3352800"/>
            <a:ext cx="4191000" cy="3111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4495800" y="990600"/>
            <a:ext cx="4419600" cy="2062163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spAutoFit/>
          </a:bodyPr>
          <a:lstStyle/>
          <a:p>
            <a:pPr>
              <a:defRPr/>
            </a:pPr>
            <a:r>
              <a:rPr lang="ru-RU" sz="3200" dirty="0"/>
              <a:t>чувство полного пренебрежения, крайнего неуважения к кому-нибудь.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Documents and Settings\User\Рабочий стол\картинки для зарядки\64832389_20ff713f375ft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63" y="0"/>
            <a:ext cx="9139237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1" name="Рисунок 2" descr="a5538fde4ff1.gif"/>
          <p:cNvPicPr>
            <a:picLocks noChangeAspect="1"/>
          </p:cNvPicPr>
          <p:nvPr/>
        </p:nvPicPr>
        <p:blipFill>
          <a:blip r:embed="rId5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57438" y="1285875"/>
            <a:ext cx="4714875" cy="471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В траве сидел кузнечик....mp3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625" y="6215063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2533" name="Рисунок 5" descr="animali-insetti_01195-gif-animata.gif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85875" y="357188"/>
            <a:ext cx="2000250" cy="1571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страна вообразилия.mp3">
            <a:hlinkClick r:id="" action="ppaction://media"/>
          </p:cNvPr>
          <p:cNvPicPr>
            <a:picLocks noRot="1" noChangeAspect="1"/>
          </p:cNvPicPr>
          <p:nvPr>
            <a:audioFile r:link="rId2"/>
          </p:nvPr>
        </p:nvPicPr>
        <p:blipFill>
          <a:blip r:embed="rId8"/>
          <a:stretch>
            <a:fillRect/>
          </a:stretch>
        </p:blipFill>
        <p:spPr>
          <a:xfrm>
            <a:off x="276225" y="343058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advClick="0" advTm="7000"/>
  <p:timing>
    <p:tnLst>
      <p:par>
        <p:cTn id="1" dur="indefinite" restart="never" nodeType="tmRoot">
          <p:childTnLst>
            <p:audio>
              <p:cMediaNode numSld="14">
                <p:cTn id="2" fill="hold" display="0">
                  <p:stCondLst>
                    <p:cond delay="indefinite"/>
                  </p:stCondLst>
                  <p:endCondLst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  <p:seq concurrent="1" nextAc="seek">
              <p:cTn id="3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4" fill="hold">
                      <p:stCondLst>
                        <p:cond delay="0"/>
                      </p:stCondLst>
                      <p:childTnLst>
                        <p:par>
                          <p:cTn id="5" fill="hold">
                            <p:stCondLst>
                              <p:cond delay="0"/>
                            </p:stCondLst>
                            <p:childTnLst>
                              <p:par>
                                <p:cTn id="6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7" dur="105203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  <p:audio>
              <p:cMediaNode vol="80000">
                <p:cTn id="8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Рисунок 2" descr="C:\Users\user\Desktop\фантазёры картинки\1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" y="381000"/>
            <a:ext cx="5791200" cy="434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3555" name="Рисунок 1" descr="C:\Users\user\Desktop\фантазёры картинки\14_de65d609181370d9ec7c43fa4813277c_1421393659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53000" y="2819400"/>
            <a:ext cx="4038600" cy="4038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28600" y="1524000"/>
          <a:ext cx="8458200" cy="104616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69900"/>
                <a:gridCol w="469900"/>
                <a:gridCol w="469900"/>
                <a:gridCol w="469900"/>
                <a:gridCol w="469900"/>
                <a:gridCol w="469900"/>
                <a:gridCol w="469900"/>
                <a:gridCol w="469900"/>
                <a:gridCol w="469900"/>
                <a:gridCol w="419100"/>
                <a:gridCol w="520700"/>
                <a:gridCol w="469900"/>
                <a:gridCol w="469900"/>
                <a:gridCol w="469900"/>
                <a:gridCol w="469900"/>
                <a:gridCol w="469900"/>
                <a:gridCol w="469900"/>
                <a:gridCol w="469900"/>
              </a:tblGrid>
              <a:tr h="675435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А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К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В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У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С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Ы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Т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П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М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И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Л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Ю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З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Я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Х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Е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О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Ш</a:t>
                      </a:r>
                      <a:endParaRPr lang="ru-RU" sz="1800" dirty="0"/>
                    </a:p>
                  </a:txBody>
                  <a:tcPr marT="45706" marB="45706"/>
                </a:tc>
              </a:tr>
              <a:tr h="370728"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2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3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4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5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6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7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8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9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10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11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12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13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14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15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16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17</a:t>
                      </a:r>
                      <a:endParaRPr lang="ru-RU" sz="1800" dirty="0"/>
                    </a:p>
                  </a:txBody>
                  <a:tcPr marT="45706" marB="45706"/>
                </a:tc>
                <a:tc>
                  <a:txBody>
                    <a:bodyPr/>
                    <a:lstStyle/>
                    <a:p>
                      <a:r>
                        <a:rPr lang="ru-RU" sz="1800" dirty="0" smtClean="0"/>
                        <a:t>18</a:t>
                      </a:r>
                      <a:endParaRPr lang="ru-RU" sz="1800" dirty="0"/>
                    </a:p>
                  </a:txBody>
                  <a:tcPr marT="45706" marB="45706"/>
                </a:tc>
              </a:tr>
            </a:tbl>
          </a:graphicData>
        </a:graphic>
      </p:graphicFrame>
      <p:sp>
        <p:nvSpPr>
          <p:cNvPr id="5" name="Прямоугольник 4"/>
          <p:cNvSpPr/>
          <p:nvPr/>
        </p:nvSpPr>
        <p:spPr>
          <a:xfrm>
            <a:off x="228600" y="3124200"/>
            <a:ext cx="2137188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ВРУНЫ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2743200" y="3810000"/>
            <a:ext cx="3522054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ФАНТАЗЁРЫ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4876800" y="5334000"/>
            <a:ext cx="3967753" cy="707886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ОБМАНЩИКИ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81000" y="2209800"/>
            <a:ext cx="5143500" cy="4071938"/>
          </a:xfrm>
        </p:spPr>
        <p:txBody>
          <a:bodyPr>
            <a:normAutofit fontScale="62500" lnSpcReduction="20000"/>
          </a:bodyPr>
          <a:lstStyle/>
          <a:p>
            <a:pPr eaLnBrk="1" hangingPunct="1">
              <a:buFont typeface="Arial" charset="0"/>
              <a:buChar char="•"/>
              <a:defRPr/>
            </a:pPr>
            <a:r>
              <a:rPr lang="ru-RU" dirty="0" smtClean="0"/>
              <a:t>Одно слово  -  существительное, указывающее на лицо, о котором идет речь.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ru-RU" dirty="0" smtClean="0"/>
          </a:p>
          <a:p>
            <a:pPr eaLnBrk="1" hangingPunct="1">
              <a:buFont typeface="Arial" charset="0"/>
              <a:buChar char="•"/>
              <a:defRPr/>
            </a:pPr>
            <a:r>
              <a:rPr lang="ru-RU" dirty="0" smtClean="0"/>
              <a:t>Два слова -  прилагательные, характеризующие  этот предмет.</a:t>
            </a:r>
          </a:p>
          <a:p>
            <a:pPr eaLnBrk="1" hangingPunct="1">
              <a:buFontTx/>
              <a:buNone/>
              <a:defRPr/>
            </a:pPr>
            <a:endParaRPr lang="ru-RU" dirty="0" smtClean="0"/>
          </a:p>
          <a:p>
            <a:pPr eaLnBrk="1" hangingPunct="1">
              <a:buFont typeface="Arial" charset="0"/>
              <a:buChar char="•"/>
              <a:defRPr/>
            </a:pPr>
            <a:r>
              <a:rPr lang="ru-RU" dirty="0" smtClean="0"/>
              <a:t>Три глагола,  раскрывающие действие предмета.</a:t>
            </a:r>
          </a:p>
          <a:p>
            <a:pPr eaLnBrk="1" hangingPunct="1">
              <a:buFontTx/>
              <a:buNone/>
              <a:defRPr/>
            </a:pPr>
            <a:endParaRPr lang="ru-RU" dirty="0" smtClean="0"/>
          </a:p>
          <a:p>
            <a:pPr eaLnBrk="1" hangingPunct="1">
              <a:buFont typeface="Arial" charset="0"/>
              <a:buChar char="•"/>
              <a:defRPr/>
            </a:pPr>
            <a:r>
              <a:rPr lang="ru-RU" dirty="0" smtClean="0"/>
              <a:t>Вывод, заключающий основную мысль.</a:t>
            </a:r>
          </a:p>
          <a:p>
            <a:pPr eaLnBrk="1" hangingPunct="1">
              <a:buFont typeface="Arial" charset="0"/>
              <a:buChar char="•"/>
              <a:defRPr/>
            </a:pPr>
            <a:endParaRPr lang="ru-RU" dirty="0" smtClean="0"/>
          </a:p>
          <a:p>
            <a:pPr eaLnBrk="1" hangingPunct="1">
              <a:buFont typeface="Arial" charset="0"/>
              <a:buChar char="•"/>
              <a:defRPr/>
            </a:pPr>
            <a:r>
              <a:rPr lang="ru-RU" dirty="0" smtClean="0"/>
              <a:t>Одно слово, которое выражает ваше отношение.</a:t>
            </a:r>
          </a:p>
        </p:txBody>
      </p:sp>
      <p:sp>
        <p:nvSpPr>
          <p:cNvPr id="25603" name="AutoShape 6"/>
          <p:cNvSpPr>
            <a:spLocks noChangeArrowheads="1"/>
          </p:cNvSpPr>
          <p:nvPr/>
        </p:nvSpPr>
        <p:spPr bwMode="auto">
          <a:xfrm>
            <a:off x="0" y="914400"/>
            <a:ext cx="5616575" cy="792163"/>
          </a:xfrm>
          <a:prstGeom prst="flowChartPreparation">
            <a:avLst/>
          </a:prstGeom>
          <a:solidFill>
            <a:schemeClr val="accent1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 eaLnBrk="1" hangingPunct="1"/>
            <a:r>
              <a:rPr lang="ru-RU" altLang="ru-RU" sz="3600" b="1">
                <a:solidFill>
                  <a:srgbClr val="FFFF00"/>
                </a:solidFill>
                <a:latin typeface="Algerian" pitchFamily="82" charset="0"/>
              </a:rPr>
              <a:t>Составим синквейн</a:t>
            </a:r>
          </a:p>
        </p:txBody>
      </p:sp>
      <p:pic>
        <p:nvPicPr>
          <p:cNvPr id="25604" name="Picture 6" descr="http://124-luchiki.caduk.ru/images/5a56436e202e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236723" flipV="1">
            <a:off x="6072188" y="2706688"/>
            <a:ext cx="2506662" cy="17732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Овал 5"/>
          <p:cNvSpPr/>
          <p:nvPr/>
        </p:nvSpPr>
        <p:spPr>
          <a:xfrm>
            <a:off x="5638800" y="1447800"/>
            <a:ext cx="3200400" cy="15240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sz="2800" b="1" i="1" dirty="0">
                <a:solidFill>
                  <a:srgbClr val="FFFF00"/>
                </a:solidFill>
              </a:rPr>
              <a:t>Фантазёры</a:t>
            </a:r>
            <a:r>
              <a:rPr lang="ru-RU" dirty="0"/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altLang="ru-RU" smtClean="0"/>
          </a:p>
        </p:txBody>
      </p:sp>
      <p:pic>
        <p:nvPicPr>
          <p:cNvPr id="6" name="Содержимое 5" descr="img7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28600" y="152400"/>
            <a:ext cx="8686800" cy="6515100"/>
          </a:xfrm>
          <a:effectLst>
            <a:softEdge rad="112500"/>
          </a:effectLst>
        </p:spPr>
      </p:pic>
      <p:sp>
        <p:nvSpPr>
          <p:cNvPr id="26628" name="AutoShape 5" descr="https://ds03.infourok.ru/uploads/ex/0f1a/0004ca09-fcb22af4/img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6629" name="AutoShape 7" descr="https://ds03.infourok.ru/uploads/ex/0f1a/0004ca09-fcb22af4/img7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26630" name="Рисунок 7" descr="C:\Users\user\Desktop\фантазёры картинки\hqdefault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576" t="14748" r="5070" b="14383"/>
          <a:stretch>
            <a:fillRect/>
          </a:stretch>
        </p:blipFill>
        <p:spPr bwMode="auto">
          <a:xfrm>
            <a:off x="5181600" y="3962400"/>
            <a:ext cx="1884363" cy="1219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 descr="http://fb.ru/misc/i/gallery/31953/1293333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52400" y="-44450"/>
            <a:ext cx="9296400" cy="6902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7108" name="AutoShape 4"/>
          <p:cNvSpPr>
            <a:spLocks noChangeArrowheads="1"/>
          </p:cNvSpPr>
          <p:nvPr/>
        </p:nvSpPr>
        <p:spPr bwMode="auto">
          <a:xfrm>
            <a:off x="762000" y="3657600"/>
            <a:ext cx="7107257" cy="2873382"/>
          </a:xfrm>
          <a:prstGeom prst="flowChartPreparation">
            <a:avLst/>
          </a:prstGeom>
          <a:ln>
            <a:headEnd/>
            <a:tailEnd/>
          </a:ln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wrap="none" anchor="ctr"/>
          <a:lstStyle/>
          <a:p>
            <a:pPr algn="ctr">
              <a:defRPr/>
            </a:pPr>
            <a:r>
              <a:rPr lang="ru-RU" b="1" i="1" dirty="0">
                <a:solidFill>
                  <a:srgbClr val="FFFF00"/>
                </a:solidFill>
              </a:rPr>
              <a:t>Выбери и подготовь!</a:t>
            </a:r>
          </a:p>
          <a:p>
            <a:pPr>
              <a:defRPr/>
            </a:pPr>
            <a:r>
              <a:rPr lang="ru-RU" b="1" i="1" dirty="0">
                <a:solidFill>
                  <a:srgbClr val="FFFF00"/>
                </a:solidFill>
              </a:rPr>
              <a:t>1.Разыграть  любой эпизод рассказа.</a:t>
            </a:r>
          </a:p>
          <a:p>
            <a:pPr>
              <a:defRPr/>
            </a:pPr>
            <a:r>
              <a:rPr lang="ru-RU" b="1" i="1" dirty="0">
                <a:solidFill>
                  <a:srgbClr val="FFFF00"/>
                </a:solidFill>
              </a:rPr>
              <a:t>2.Пересказ понравившегося отрывка</a:t>
            </a:r>
          </a:p>
          <a:p>
            <a:pPr>
              <a:defRPr/>
            </a:pPr>
            <a:r>
              <a:rPr lang="ru-RU" b="1" i="1" dirty="0">
                <a:solidFill>
                  <a:srgbClr val="FFFF00"/>
                </a:solidFill>
              </a:rPr>
              <a:t> близко к тексту.</a:t>
            </a:r>
          </a:p>
          <a:p>
            <a:pPr>
              <a:defRPr/>
            </a:pPr>
            <a:r>
              <a:rPr lang="ru-RU" b="1" i="1" dirty="0">
                <a:solidFill>
                  <a:srgbClr val="FFFF00"/>
                </a:solidFill>
              </a:rPr>
              <a:t>3.Чтение по ролям самых смешных эпизодов.</a:t>
            </a:r>
          </a:p>
          <a:p>
            <a:pPr>
              <a:defRPr/>
            </a:pPr>
            <a:r>
              <a:rPr lang="ru-RU" b="1" i="1" dirty="0">
                <a:solidFill>
                  <a:srgbClr val="FFFF00"/>
                </a:solidFill>
              </a:rPr>
              <a:t>4. Иллюстрацию к понравившемуся эпизоду.</a:t>
            </a:r>
          </a:p>
          <a:p>
            <a:pPr algn="ctr">
              <a:defRPr/>
            </a:pPr>
            <a:endParaRPr lang="ru-RU" sz="2400" b="1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7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 prLst="gradientSize: 0.1">
                                      <p:cBhvr>
                                        <p:cTn id="9" dur="1000"/>
                                        <p:tgtEl>
                                          <p:spTgt spid="471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6705600" cy="1143000"/>
          </a:xfrm>
          <a:solidFill>
            <a:schemeClr val="accent6">
              <a:lumMod val="40000"/>
              <a:lumOff val="60000"/>
            </a:schemeClr>
          </a:solidFill>
        </p:spPr>
        <p:txBody>
          <a:bodyPr/>
          <a:lstStyle/>
          <a:p>
            <a:pPr>
              <a:defRPr/>
            </a:pPr>
            <a:r>
              <a:rPr lang="ru-RU" dirty="0" smtClean="0"/>
              <a:t>Сегодня на уроке я:</a:t>
            </a:r>
            <a:endParaRPr lang="ru-RU" dirty="0"/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>
          <a:xfrm>
            <a:off x="1295400" y="1676400"/>
            <a:ext cx="7848600" cy="4525963"/>
          </a:xfrm>
          <a:solidFill>
            <a:schemeClr val="bg1"/>
          </a:solidFill>
        </p:spPr>
        <p:txBody>
          <a:bodyPr/>
          <a:lstStyle/>
          <a:p>
            <a:pPr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6600"/>
                </a:solidFill>
              </a:rPr>
              <a:t>Не ударил лицом в грязь.</a:t>
            </a:r>
          </a:p>
          <a:p>
            <a:pPr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6600"/>
                </a:solidFill>
              </a:rPr>
              <a:t>Работал, не покладая рук.</a:t>
            </a:r>
          </a:p>
          <a:p>
            <a:pPr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006600"/>
                </a:solidFill>
              </a:rPr>
              <a:t>Добился своего.  Не лез за словом в карман.</a:t>
            </a:r>
          </a:p>
          <a:p>
            <a:pPr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chemeClr val="accent1">
                    <a:lumMod val="75000"/>
                  </a:schemeClr>
                </a:solidFill>
              </a:rPr>
              <a:t>Могу работать лучше.</a:t>
            </a:r>
          </a:p>
          <a:p>
            <a:pPr>
              <a:buFont typeface="Arial" pitchFamily="34" charset="0"/>
              <a:buNone/>
              <a:defRPr/>
            </a:pPr>
            <a:endParaRPr lang="ru-RU" dirty="0" smtClean="0"/>
          </a:p>
          <a:p>
            <a:pPr>
              <a:buFont typeface="Arial" pitchFamily="34" charset="0"/>
              <a:buNone/>
              <a:defRPr/>
            </a:pPr>
            <a:r>
              <a:rPr lang="ru-RU" b="1" dirty="0" smtClean="0">
                <a:solidFill>
                  <a:srgbClr val="FF0000"/>
                </a:solidFill>
              </a:rPr>
              <a:t>Убивал время зря.</a:t>
            </a:r>
          </a:p>
          <a:p>
            <a:pPr>
              <a:buFont typeface="Arial" pitchFamily="34" charset="0"/>
              <a:buNone/>
              <a:defRPr/>
            </a:pPr>
            <a:endParaRPr lang="ru-RU" dirty="0" smtClean="0"/>
          </a:p>
        </p:txBody>
      </p:sp>
      <p:pic>
        <p:nvPicPr>
          <p:cNvPr id="28676" name="Picture 10" descr="http://www.bookin.org.ru/book/333754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385"/>
          <a:stretch>
            <a:fillRect/>
          </a:stretch>
        </p:blipFill>
        <p:spPr bwMode="auto">
          <a:xfrm>
            <a:off x="6781800" y="228600"/>
            <a:ext cx="2151063" cy="2057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8677" name="Oval 7"/>
          <p:cNvSpPr>
            <a:spLocks noChangeArrowheads="1"/>
          </p:cNvSpPr>
          <p:nvPr/>
        </p:nvSpPr>
        <p:spPr bwMode="auto">
          <a:xfrm>
            <a:off x="152400" y="1981200"/>
            <a:ext cx="1143000" cy="1143000"/>
          </a:xfrm>
          <a:prstGeom prst="ellipse">
            <a:avLst/>
          </a:prstGeom>
          <a:solidFill>
            <a:srgbClr val="008000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9702" name="Oval 6"/>
          <p:cNvSpPr>
            <a:spLocks noChangeArrowheads="1"/>
          </p:cNvSpPr>
          <p:nvPr/>
        </p:nvSpPr>
        <p:spPr bwMode="auto">
          <a:xfrm>
            <a:off x="152400" y="3657600"/>
            <a:ext cx="1066800" cy="990600"/>
          </a:xfrm>
          <a:prstGeom prst="ellipse">
            <a:avLst/>
          </a:prstGeom>
          <a:solidFill>
            <a:schemeClr val="tx2">
              <a:lumMod val="60000"/>
              <a:lumOff val="40000"/>
            </a:schemeClr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>
              <a:defRPr/>
            </a:pPr>
            <a:endParaRPr lang="ru-RU">
              <a:solidFill>
                <a:srgbClr val="FFFF00"/>
              </a:solidFill>
            </a:endParaRPr>
          </a:p>
        </p:txBody>
      </p:sp>
      <p:sp>
        <p:nvSpPr>
          <p:cNvPr id="28679" name="Oval 5"/>
          <p:cNvSpPr>
            <a:spLocks noChangeArrowheads="1"/>
          </p:cNvSpPr>
          <p:nvPr/>
        </p:nvSpPr>
        <p:spPr bwMode="auto">
          <a:xfrm>
            <a:off x="152400" y="5029200"/>
            <a:ext cx="1066800" cy="1066800"/>
          </a:xfrm>
          <a:prstGeom prst="ellipse">
            <a:avLst/>
          </a:prstGeom>
          <a:solidFill>
            <a:schemeClr val="accent2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9699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altLang="ru-RU" smtClean="0"/>
          </a:p>
        </p:txBody>
      </p:sp>
      <p:sp>
        <p:nvSpPr>
          <p:cNvPr id="29700" name="AutoShape 2" descr="https://fs00.infourok.ru/images/doc/183/209211/img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sp>
        <p:nvSpPr>
          <p:cNvPr id="29701" name="AutoShape 4" descr="https://fs00.infourok.ru/images/doc/183/209211/img2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43013" name="Picture 5" descr="C:\Users\user\Desktop\img2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9703" name="Picture 7" descr="http://animashki.kak2z.org/pic/33/animashki-prazdniki-245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4800" y="533400"/>
            <a:ext cx="8890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9704" name="Picture 7" descr="http://animashki.kak2z.org/pic/33/animashki-prazdniki-2450.gif"/>
          <p:cNvPicPr>
            <a:picLocks noChangeAspect="1" noChangeArrowheads="1" noCrop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828800"/>
            <a:ext cx="889000" cy="1638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http://images.vfl.ru/ii/1437943439/a8a6a53e/93961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439743">
            <a:off x="833438" y="935038"/>
            <a:ext cx="5354637" cy="38592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2" descr="http://images.vfl.ru/ii/1437943439/a8a6a53e/93961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514946">
            <a:off x="1171575" y="1444625"/>
            <a:ext cx="5354638" cy="385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2" descr="http://images.vfl.ru/ii/1437943439/a8a6a53e/9396192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5000" y="2057400"/>
            <a:ext cx="5354638" cy="3859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4953000" y="3505200"/>
            <a:ext cx="2348091" cy="1569660"/>
          </a:xfrm>
          <a:prstGeom prst="rect">
            <a:avLst/>
          </a:prstGeom>
          <a:noFill/>
        </p:spPr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ученикам</a:t>
            </a:r>
          </a:p>
          <a:p>
            <a:pPr algn="ctr">
              <a:defRPr/>
            </a:pPr>
            <a:r>
              <a:rPr lang="ru-RU" sz="2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2 Б класса</a:t>
            </a:r>
          </a:p>
          <a:p>
            <a:pPr algn="ctr">
              <a:defRPr/>
            </a:pPr>
            <a:r>
              <a:rPr lang="ru-RU" sz="24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г.Барабинск</a:t>
            </a:r>
          </a:p>
          <a:p>
            <a:pPr algn="ctr">
              <a:defRPr/>
            </a:pPr>
            <a:r>
              <a:rPr lang="ru-RU" sz="2400" b="1" spc="50" dirty="0">
                <a:ln w="11430"/>
                <a:solidFill>
                  <a:schemeClr val="tx2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Школа №93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800600" y="4953000"/>
            <a:ext cx="906017" cy="338554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1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632334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4953000" y="2362200"/>
            <a:ext cx="7857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</a:rPr>
              <a:t>108</a:t>
            </a:r>
          </a:p>
        </p:txBody>
      </p:sp>
      <p:sp>
        <p:nvSpPr>
          <p:cNvPr id="10" name="Прямоугольник 9"/>
          <p:cNvSpPr/>
          <p:nvPr/>
        </p:nvSpPr>
        <p:spPr>
          <a:xfrm rot="20992410">
            <a:off x="4078476" y="1665205"/>
            <a:ext cx="785793" cy="52322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ru-RU" sz="2800" b="1" i="1" dirty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effectLst>
                  <a:outerShdw blurRad="50800" algn="tl" rotWithShape="0">
                    <a:srgbClr val="000000"/>
                  </a:outerShdw>
                </a:effectLst>
                <a:latin typeface="Arial" charset="0"/>
              </a:rPr>
              <a:t>108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2895600" y="2133600"/>
            <a:ext cx="761999" cy="769441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://sch54.minsk.edu.by/sm_full.aspx?guid=695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3962400"/>
            <a:ext cx="2087563" cy="2495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3124200" y="1143000"/>
            <a:ext cx="5314976" cy="5562632"/>
          </a:xfrm>
          <a:prstGeom prst="rect">
            <a:avLst/>
          </a:prstGeom>
          <a:solidFill>
            <a:schemeClr val="bg1"/>
          </a:solidFill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 dirty="0"/>
          </a:p>
        </p:txBody>
      </p:sp>
      <p:sp>
        <p:nvSpPr>
          <p:cNvPr id="11" name="Прямоугольник 10"/>
          <p:cNvSpPr/>
          <p:nvPr/>
        </p:nvSpPr>
        <p:spPr>
          <a:xfrm>
            <a:off x="5334000" y="1219200"/>
            <a:ext cx="990600" cy="646331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?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276600" y="1905000"/>
            <a:ext cx="5080237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Затейники…………………..1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3276600" y="2514600"/>
            <a:ext cx="5101140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На горке……………………..4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3276600" y="3048000"/>
            <a:ext cx="5133200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Живая шляпа……………..10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276600" y="3581400"/>
            <a:ext cx="5150769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Заплатка……………………16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200400" y="4114800"/>
            <a:ext cx="5226111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Мишкина каша……………18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3276600" y="4648200"/>
            <a:ext cx="5068568" cy="523220"/>
          </a:xfrm>
          <a:prstGeom prst="rect">
            <a:avLst/>
          </a:prstGeom>
          <a:noFill/>
        </p:spPr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Arial" charset="0"/>
              </a:rPr>
              <a:t>Фантазёры………………..22</a:t>
            </a:r>
          </a:p>
        </p:txBody>
      </p:sp>
      <p:sp>
        <p:nvSpPr>
          <p:cNvPr id="13" name="Прямоугольник 12"/>
          <p:cNvSpPr/>
          <p:nvPr/>
        </p:nvSpPr>
        <p:spPr>
          <a:xfrm>
            <a:off x="4038600" y="304800"/>
            <a:ext cx="3407536" cy="70788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Содержание</a:t>
            </a:r>
          </a:p>
        </p:txBody>
      </p:sp>
      <p:sp>
        <p:nvSpPr>
          <p:cNvPr id="15" name="Прямоугольник 14"/>
          <p:cNvSpPr/>
          <p:nvPr/>
        </p:nvSpPr>
        <p:spPr>
          <a:xfrm>
            <a:off x="3124200" y="1219200"/>
            <a:ext cx="5314275" cy="52322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28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Николай Николаевич Носов</a:t>
            </a:r>
          </a:p>
        </p:txBody>
      </p:sp>
      <p:pic>
        <p:nvPicPr>
          <p:cNvPr id="16" name="Picture 6" descr="http://s.imhonet.ru/person/large/e4/47/e447f03002fc97b422dd0617317cfd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81000" y="457200"/>
            <a:ext cx="2438400" cy="291941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xit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 calcmode="lin" valueType="num">
                                      <p:cBhvr additive="base">
                                        <p:cTn id="4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x"/>
                                          </p:val>
                                        </p:tav>
                                        <p:tav tm="100000">
                                          <p:val>
                                            <p:strVal val="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ppt_y"/>
                                          </p:val>
                                        </p:tav>
                                        <p:tav tm="100000">
                                          <p:val>
                                            <p:strVal val="1+ppt_h/2"/>
                                          </p:val>
                                        </p:tav>
                                      </p:tavLst>
                                    </p:anim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 nodeType="clickPar">
                      <p:stCondLst>
                        <p:cond delay="indefinite"/>
                      </p:stCondLst>
                      <p:childTnLst>
                        <p:par>
                          <p:cTn id="6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8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588"/>
            <a:ext cx="9144000" cy="6861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2" descr="Рисунок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24600" y="1066800"/>
            <a:ext cx="1560513" cy="20605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0420" name="Picture 4" descr="н носов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9400" y="1066800"/>
            <a:ext cx="3302000" cy="3962400"/>
          </a:xfrm>
          <a:prstGeom prst="rect">
            <a:avLst/>
          </a:prstGeom>
          <a:noFill/>
          <a:ln w="76200">
            <a:solidFill>
              <a:srgbClr val="0000FF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9" name="Picture 5" descr="Рисунок1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90600" y="990600"/>
            <a:ext cx="1427163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 descr="Рисунок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2590800"/>
            <a:ext cx="1401763" cy="2133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1" name="Picture 7" descr="Рисунок3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43000" y="4419600"/>
            <a:ext cx="1389063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2" name="Picture 8" descr="Рисунок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0800" y="4648200"/>
            <a:ext cx="1492250" cy="1941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3" name="Picture 9" descr="Рисунок5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10000" y="4038600"/>
            <a:ext cx="1249363" cy="1901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4" name="Picture 10" descr="Рисунок6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05400" y="4495800"/>
            <a:ext cx="1579563" cy="2024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5" name="Picture 11" descr="Рисунок7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05600" y="4876800"/>
            <a:ext cx="1511300" cy="1981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6" name="Picture 12" descr="Рисунок8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53200" y="2590800"/>
            <a:ext cx="1457325" cy="20304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990600" y="152400"/>
            <a:ext cx="7437421" cy="707886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40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Николай Николаевич Носов</a:t>
            </a:r>
          </a:p>
        </p:txBody>
      </p:sp>
    </p:spTree>
  </p:cSld>
  <p:clrMapOvr>
    <a:masterClrMapping/>
  </p:clrMapOvr>
  <p:transition spd="med">
    <p:wheel spokes="3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4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04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1524000" y="1066800"/>
            <a:ext cx="6435480" cy="1169551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36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Помечтай со мною вместе…</a:t>
            </a:r>
          </a:p>
          <a:p>
            <a:pPr algn="ctr">
              <a:defRPr/>
            </a:pPr>
            <a:endParaRPr lang="ru-RU" sz="3400" b="1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pic>
        <p:nvPicPr>
          <p:cNvPr id="7171" name="Picture 5" descr="http://www.millionpodarkov.ru/netcat_files/77/72/07852f5e09b478df37712aa0fed0d15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01000" y="152400"/>
            <a:ext cx="990600" cy="990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172" name="AutoShape 9" descr="http://www.ronhaley.com/24/giraffe-cartoon-drawings-24.jpg"/>
          <p:cNvSpPr>
            <a:spLocks noChangeAspect="1" noChangeArrowheads="1"/>
          </p:cNvSpPr>
          <p:nvPr/>
        </p:nvSpPr>
        <p:spPr bwMode="auto">
          <a:xfrm>
            <a:off x="14922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eaLnBrk="1" hangingPunct="1"/>
            <a:endParaRPr lang="ru-RU" altLang="ru-RU"/>
          </a:p>
        </p:txBody>
      </p:sp>
      <p:pic>
        <p:nvPicPr>
          <p:cNvPr id="7173" name="Picture 11" descr="http://file.mobilmusic.ru/c1/e3/c0/1029507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228600"/>
            <a:ext cx="1447800" cy="1930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61" name="Picture 13" descr="http://img1.liveinternet.ru/images/attach/c/5/85/902/85902753_ZAYKA_S_KONFETAMI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 rot="1037526">
            <a:off x="914400" y="2286000"/>
            <a:ext cx="1524000" cy="15240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2063" name="Picture 15" descr="http://img1.liveinternet.ru/images/attach/b/3/17/825/17825594_Proschalnaya_pesnya_ezhikov.jpg"/>
          <p:cNvPicPr>
            <a:picLocks noChangeAspect="1" noChangeArrowheads="1"/>
          </p:cNvPicPr>
          <p:nvPr/>
        </p:nvPicPr>
        <p:blipFill>
          <a:blip r:embed="rId6"/>
          <a:srcRect l="10667" t="7862" r="5333" b="15479"/>
          <a:stretch>
            <a:fillRect/>
          </a:stretch>
        </p:blipFill>
        <p:spPr bwMode="auto">
          <a:xfrm rot="1105285">
            <a:off x="5003664" y="3828832"/>
            <a:ext cx="2812919" cy="1741331"/>
          </a:xfrm>
          <a:prstGeom prst="roundRect">
            <a:avLst>
              <a:gd name="adj" fmla="val 16667"/>
            </a:avLst>
          </a:prstGeom>
          <a:ln>
            <a:noFill/>
          </a:ln>
          <a:effectLst>
            <a:outerShdw blurRad="152400" dist="12000" dir="900000" sy="98000" kx="110000" ky="200000" algn="tl" rotWithShape="0">
              <a:srgbClr val="000000">
                <a:alpha val="30000"/>
              </a:srgbClr>
            </a:outerShdw>
          </a:effectLst>
          <a:scene3d>
            <a:camera prst="perspectiveRelaxed">
              <a:rot lat="19800000" lon="1200000" rev="20820000"/>
            </a:camera>
            <a:lightRig rig="threePt" dir="t"/>
          </a:scene3d>
          <a:sp3d contourW="6350" prstMaterial="matte">
            <a:bevelT w="101600" h="101600"/>
            <a:contourClr>
              <a:srgbClr val="969696"/>
            </a:contourClr>
          </a:sp3d>
        </p:spPr>
      </p:pic>
      <p:pic>
        <p:nvPicPr>
          <p:cNvPr id="2065" name="Picture 17" descr="http://previews.123rf.com/images/polkan/polkan1112/polkan111200114/11592435-illustration-of-a-crazy-alien-Stock-Vector-alien-cartoon-monster.jpg"/>
          <p:cNvPicPr>
            <a:picLocks noChangeAspect="1" noChangeArrowheads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 rot="20011112">
            <a:off x="466725" y="4575175"/>
            <a:ext cx="1449388" cy="1752600"/>
          </a:xfrm>
          <a:prstGeom prst="rect">
            <a:avLst/>
          </a:prstGeom>
          <a:ln>
            <a:noFill/>
          </a:ln>
          <a:effectLst>
            <a:outerShdw blurRad="190500" algn="tl" rotWithShape="0">
              <a:srgbClr val="000000">
                <a:alpha val="70000"/>
              </a:srgbClr>
            </a:outerShdw>
          </a:effectLst>
        </p:spPr>
      </p:pic>
      <p:pic>
        <p:nvPicPr>
          <p:cNvPr id="7177" name="Picture 19" descr="http://ruwest.ru/upload/iblock/c16/c169287c79d195306431a9cc8e527ae8.png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1800" y="2819400"/>
            <a:ext cx="1557338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8" name="Picture 21" descr="http://videoediting.users.photofile.ru/photo/videoediting/3244873/xlarge/69475239.png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96000" y="1447800"/>
            <a:ext cx="2376488" cy="2286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9" name="Picture 23" descr="http://www.gifmania.ru/Animated-Gifs-Veb-dizayn/Animations-Geometry/Images-Geometric-Stars/Geometric-Stars-89830.gif"/>
          <p:cNvPicPr>
            <a:picLocks noChangeAspect="1" noChangeArrowheads="1" noCrop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2800" y="1219200"/>
            <a:ext cx="1352550" cy="1352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0" name="Picture 25" descr="http://previews.123rf.com/images/izakowski/izakowski1210/izakowski121000129/16099030-Cartoon-Illustration-of-Funny-Colorful-Fairytale-Character-Creature--Stock-Photo.jpg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181600"/>
            <a:ext cx="13827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1" name="Picture 27" descr="http://7428.net/wp-content/uploads/2013/10/Cartoon-Green-Rabbit-Holly-Berry-Vector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" y="3657600"/>
            <a:ext cx="990600" cy="8112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2" name="Picture 29" descr="http://static8.depositphotos.com/1041683/900/v/950/depositphotos_9009752-Hungry-Blue-Monster.jpg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077200" y="3124200"/>
            <a:ext cx="912813" cy="103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83" name="Picture 33" descr="http://forumpinkpages.ru/uploads/post-11240-1413125463_thumb.jpg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4600" y="5105400"/>
            <a:ext cx="1012825" cy="1430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914400"/>
            <a:ext cx="8229600" cy="1143000"/>
          </a:xfrm>
        </p:spPr>
        <p:style>
          <a:lnRef idx="1">
            <a:schemeClr val="dk1"/>
          </a:lnRef>
          <a:fillRef idx="2">
            <a:schemeClr val="dk1"/>
          </a:fillRef>
          <a:effectRef idx="1">
            <a:schemeClr val="dk1"/>
          </a:effectRef>
          <a:fontRef idx="minor">
            <a:schemeClr val="dk1"/>
          </a:fontRef>
        </p:style>
        <p:txBody>
          <a:bodyPr/>
          <a:lstStyle/>
          <a:p>
            <a:pPr eaLnBrk="1" hangingPunct="1">
              <a:defRPr/>
            </a:pPr>
            <a:r>
              <a:rPr lang="ru-RU" b="1" i="1" dirty="0">
                <a:solidFill>
                  <a:srgbClr val="FF6600"/>
                </a:solidFill>
                <a:latin typeface="Algerian" pitchFamily="82" charset="0"/>
              </a:rPr>
              <a:t>Правила работы в группах:</a:t>
            </a:r>
          </a:p>
        </p:txBody>
      </p:sp>
      <p:sp>
        <p:nvSpPr>
          <p:cNvPr id="8195" name="Rectangle 3"/>
          <p:cNvSpPr>
            <a:spLocks noGrp="1" noChangeArrowheads="1"/>
          </p:cNvSpPr>
          <p:nvPr>
            <p:ph type="body" sz="half" idx="1"/>
          </p:nvPr>
        </p:nvSpPr>
        <p:spPr>
          <a:xfrm>
            <a:off x="304800" y="2057400"/>
            <a:ext cx="8286750" cy="4525963"/>
          </a:xfrm>
        </p:spPr>
        <p:txBody>
          <a:bodyPr/>
          <a:lstStyle/>
          <a:p>
            <a:pPr eaLnBrk="1" hangingPunct="1"/>
            <a:r>
              <a:rPr lang="ru-RU" altLang="ru-RU" b="1" smtClean="0">
                <a:solidFill>
                  <a:srgbClr val="0000FF"/>
                </a:solidFill>
                <a:latin typeface="Algerian" pitchFamily="82" charset="0"/>
              </a:rPr>
              <a:t>Работай дружно по плану.</a:t>
            </a:r>
          </a:p>
          <a:p>
            <a:pPr eaLnBrk="1" hangingPunct="1">
              <a:buFontTx/>
              <a:buNone/>
            </a:pPr>
            <a:endParaRPr lang="ru-RU" altLang="ru-RU" b="1" smtClean="0">
              <a:solidFill>
                <a:srgbClr val="0000FF"/>
              </a:solidFill>
              <a:latin typeface="Algerian" pitchFamily="82" charset="0"/>
            </a:endParaRPr>
          </a:p>
          <a:p>
            <a:pPr eaLnBrk="1" hangingPunct="1"/>
            <a:r>
              <a:rPr lang="ru-RU" altLang="ru-RU" b="1" smtClean="0">
                <a:solidFill>
                  <a:srgbClr val="0000FF"/>
                </a:solidFill>
                <a:latin typeface="Algerian" pitchFamily="82" charset="0"/>
              </a:rPr>
              <a:t>Умей выслушать другого.</a:t>
            </a:r>
          </a:p>
          <a:p>
            <a:pPr eaLnBrk="1" hangingPunct="1">
              <a:buFontTx/>
              <a:buNone/>
            </a:pPr>
            <a:endParaRPr lang="ru-RU" altLang="ru-RU" b="1" smtClean="0">
              <a:solidFill>
                <a:srgbClr val="0000FF"/>
              </a:solidFill>
              <a:latin typeface="Algerian" pitchFamily="82" charset="0"/>
            </a:endParaRPr>
          </a:p>
          <a:p>
            <a:pPr eaLnBrk="1" hangingPunct="1"/>
            <a:r>
              <a:rPr lang="ru-RU" altLang="ru-RU" b="1" smtClean="0">
                <a:solidFill>
                  <a:srgbClr val="0000FF"/>
                </a:solidFill>
                <a:latin typeface="Algerian" pitchFamily="82" charset="0"/>
              </a:rPr>
              <a:t>Уважай мнение других.</a:t>
            </a:r>
          </a:p>
          <a:p>
            <a:pPr eaLnBrk="1" hangingPunct="1">
              <a:buFontTx/>
              <a:buNone/>
            </a:pPr>
            <a:endParaRPr lang="ru-RU" altLang="ru-RU" b="1" smtClean="0">
              <a:solidFill>
                <a:srgbClr val="0000FF"/>
              </a:solidFill>
              <a:latin typeface="Algerian" pitchFamily="82" charset="0"/>
            </a:endParaRPr>
          </a:p>
          <a:p>
            <a:pPr eaLnBrk="1" hangingPunct="1"/>
            <a:r>
              <a:rPr lang="ru-RU" altLang="ru-RU" b="1" smtClean="0">
                <a:solidFill>
                  <a:srgbClr val="0000FF"/>
                </a:solidFill>
                <a:latin typeface="Algerian" pitchFamily="82" charset="0"/>
              </a:rPr>
              <a:t>Не согласен с мнением других – доказывай свою точку зрения. </a:t>
            </a:r>
          </a:p>
          <a:p>
            <a:pPr eaLnBrk="1" hangingPunct="1"/>
            <a:endParaRPr lang="ru-RU" altLang="ru-RU" smtClean="0">
              <a:latin typeface="Algerian" pitchFamily="82" charset="0"/>
            </a:endParaRPr>
          </a:p>
          <a:p>
            <a:pPr eaLnBrk="1" hangingPunct="1"/>
            <a:endParaRPr lang="ru-RU" alt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14400" y="2971800"/>
            <a:ext cx="2217274" cy="923330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врать</a:t>
            </a:r>
          </a:p>
        </p:txBody>
      </p:sp>
      <p:sp>
        <p:nvSpPr>
          <p:cNvPr id="6" name="Прямоугольник 5"/>
          <p:cNvSpPr/>
          <p:nvPr/>
        </p:nvSpPr>
        <p:spPr>
          <a:xfrm>
            <a:off x="3657600" y="2971800"/>
            <a:ext cx="4673011" cy="923330"/>
          </a:xfrm>
          <a:prstGeom prst="rect">
            <a:avLst/>
          </a:prstGeom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обманывать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914400" y="533400"/>
            <a:ext cx="2095445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лгать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4495800" y="5410200"/>
            <a:ext cx="3695627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клеветать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5410200" y="4114800"/>
            <a:ext cx="3443956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сочинять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304800" y="4267200"/>
            <a:ext cx="4269374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выдумывать</a:t>
            </a:r>
          </a:p>
        </p:txBody>
      </p:sp>
      <p:sp>
        <p:nvSpPr>
          <p:cNvPr id="11" name="Прямоугольник 10"/>
          <p:cNvSpPr/>
          <p:nvPr/>
        </p:nvSpPr>
        <p:spPr>
          <a:xfrm>
            <a:off x="4800600" y="762000"/>
            <a:ext cx="4143378" cy="923330"/>
          </a:xfrm>
          <a:prstGeom prst="rect">
            <a:avLst/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изобретать</a:t>
            </a:r>
          </a:p>
        </p:txBody>
      </p:sp>
      <p:sp>
        <p:nvSpPr>
          <p:cNvPr id="12" name="Прямоугольник 11"/>
          <p:cNvSpPr/>
          <p:nvPr/>
        </p:nvSpPr>
        <p:spPr>
          <a:xfrm>
            <a:off x="685800" y="1828800"/>
            <a:ext cx="5595763" cy="92333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wrap="none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>
              <a:defRPr/>
            </a:pPr>
            <a:r>
              <a:rPr lang="ru-RU" sz="5400" b="1" spc="50" dirty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фантазировать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228600" y="1295400"/>
            <a:ext cx="4038600" cy="4525963"/>
          </a:xfrm>
          <a:solidFill>
            <a:srgbClr val="FF0000"/>
          </a:solidFill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altLang="ru-RU" sz="4800" smtClean="0"/>
              <a:t>Врать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4800" smtClean="0"/>
              <a:t>Обманывать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4800" smtClean="0"/>
              <a:t>Лгать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4800" smtClean="0"/>
              <a:t>Клеветать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0" y="1219200"/>
            <a:ext cx="4267200" cy="4648200"/>
          </a:xfrm>
          <a:solidFill>
            <a:srgbClr val="00B050"/>
          </a:solidFill>
        </p:spPr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ru-RU" altLang="ru-RU" sz="4800" smtClean="0"/>
              <a:t>Сочинять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4800" smtClean="0"/>
              <a:t>Выдумывать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4800" smtClean="0"/>
              <a:t>Изобретать</a:t>
            </a:r>
          </a:p>
          <a:p>
            <a:pPr eaLnBrk="1" hangingPunct="1">
              <a:buFont typeface="Arial" pitchFamily="34" charset="0"/>
              <a:buNone/>
            </a:pPr>
            <a:r>
              <a:rPr lang="ru-RU" altLang="ru-RU" sz="4800" smtClean="0"/>
              <a:t>Фантазировать</a:t>
            </a:r>
          </a:p>
        </p:txBody>
      </p:sp>
      <p:pic>
        <p:nvPicPr>
          <p:cNvPr id="10244" name="Picture 25" descr="http://previews.123rf.com/images/izakowski/izakowski1210/izakowski121000129/16099030-Cartoon-Illustration-of-Funny-Colorful-Fairytale-Character-Creature--Stock-Photo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5181600"/>
            <a:ext cx="1382713" cy="1371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4">
                                            <p:bg/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4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4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2" dur="500" fill="hold"/>
                                        <p:tgtEl>
                                          <p:spTgt spid="4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  <p:bldP spid="4" grpId="0" build="p" animBg="1"/>
    </p:bld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Классическая">
      <a:majorFont>
        <a:latin typeface="Arial"/>
        <a:ea typeface=""/>
        <a:cs typeface=""/>
        <a:font script="Jpan" typeface="ＭＳ Ｐゴシック"/>
        <a:font script="Hang" typeface="돋움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27</TotalTime>
  <Words>445</Words>
  <Application>Microsoft Office PowerPoint</Application>
  <PresentationFormat>Экран (4:3)</PresentationFormat>
  <Paragraphs>167</Paragraphs>
  <Slides>28</Slides>
  <Notes>0</Notes>
  <HiddenSlides>0</HiddenSlides>
  <MMClips>4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28</vt:i4>
      </vt:variant>
    </vt:vector>
  </HeadingPairs>
  <TitlesOfParts>
    <vt:vector size="33" baseType="lpstr">
      <vt:lpstr>Arial</vt:lpstr>
      <vt:lpstr>Times New Roman</vt:lpstr>
      <vt:lpstr>Calibri</vt:lpstr>
      <vt:lpstr>Algerian</vt:lpstr>
      <vt:lpstr>Тема Office</vt:lpstr>
      <vt:lpstr>Презентация PowerPoint</vt:lpstr>
      <vt:lpstr>Правила работы в группах:</vt:lpstr>
      <vt:lpstr>Презентация PowerPoint</vt:lpstr>
      <vt:lpstr>Презентация PowerPoint</vt:lpstr>
      <vt:lpstr>Презентация PowerPoint</vt:lpstr>
      <vt:lpstr>Презентация PowerPoint</vt:lpstr>
      <vt:lpstr>Правила работы в группах:</vt:lpstr>
      <vt:lpstr>Презентация PowerPoint</vt:lpstr>
      <vt:lpstr>Презентация PowerPoint</vt:lpstr>
      <vt:lpstr>Николай Носов</vt:lpstr>
      <vt:lpstr>Презентация PowerPoint</vt:lpstr>
      <vt:lpstr>План рассказа.</vt:lpstr>
      <vt:lpstr>План рассказа.</vt:lpstr>
      <vt:lpstr>Презентация PowerPoint</vt:lpstr>
      <vt:lpstr>Презентация PowerPoint</vt:lpstr>
      <vt:lpstr>Небылица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Сегодня на уроке я:</vt:lpstr>
      <vt:lpstr>Презентация PowerPoint</vt:lpstr>
    </vt:vector>
  </TitlesOfParts>
  <Company>Microsoft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Технология педагогических мастерских</dc:title>
  <dc:creator>Татьяна</dc:creator>
  <cp:lastModifiedBy>Надежда Пронская</cp:lastModifiedBy>
  <cp:revision>62</cp:revision>
  <dcterms:created xsi:type="dcterms:W3CDTF">2011-07-14T10:19:23Z</dcterms:created>
  <dcterms:modified xsi:type="dcterms:W3CDTF">2017-10-13T11:02:00Z</dcterms:modified>
</cp:coreProperties>
</file>