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66" r:id="rId4"/>
    <p:sldId id="256" r:id="rId5"/>
    <p:sldId id="257" r:id="rId6"/>
    <p:sldId id="270" r:id="rId7"/>
    <p:sldId id="272" r:id="rId8"/>
    <p:sldId id="271" r:id="rId9"/>
    <p:sldId id="279" r:id="rId10"/>
    <p:sldId id="273" r:id="rId11"/>
    <p:sldId id="276" r:id="rId12"/>
    <p:sldId id="278" r:id="rId13"/>
    <p:sldId id="27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83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085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44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92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810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758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212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57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726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573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62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7F313-9597-4BA2-8C4F-DBCEBFDF57C3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3CB45-EF2A-46E6-A886-9BEB0E0F5F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585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1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2.wmf"/><Relationship Id="rId4" Type="http://schemas.openxmlformats.org/officeDocument/2006/relationships/image" Target="../media/image14.png"/><Relationship Id="rId9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568952" cy="475252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Функция – это </a:t>
            </a:r>
            <a:r>
              <a:rPr lang="ru-RU" altLang="ru-RU" dirty="0" smtClean="0"/>
              <a:t>соответствие, </a:t>
            </a:r>
            <a:r>
              <a:rPr lang="ru-RU" altLang="ru-RU" dirty="0"/>
              <a:t>при котором каждому элементу множества </a:t>
            </a:r>
            <a:r>
              <a:rPr lang="en-US" altLang="ru-RU" dirty="0"/>
              <a:t>X</a:t>
            </a:r>
            <a:r>
              <a:rPr lang="ru-RU" altLang="ru-RU" dirty="0"/>
              <a:t> соответствует </a:t>
            </a:r>
            <a:r>
              <a:rPr lang="ru-RU" altLang="ru-RU" dirty="0" smtClean="0"/>
              <a:t>бесконечно много элементов </a:t>
            </a:r>
            <a:r>
              <a:rPr lang="ru-RU" altLang="ru-RU" dirty="0"/>
              <a:t>множества </a:t>
            </a:r>
            <a:r>
              <a:rPr lang="en-US" altLang="ru-RU" dirty="0" smtClean="0"/>
              <a:t>Y</a:t>
            </a:r>
            <a:r>
              <a:rPr lang="ru-RU" altLang="ru-RU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altLang="ru-RU" dirty="0" smtClean="0"/>
              <a:t>Функцию называют монотонной на промежутке, если она на этом промежутке возрастает или убывает;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Множество всех значений функции </a:t>
            </a:r>
            <a:r>
              <a:rPr lang="ru-RU" i="1" dirty="0" smtClean="0"/>
              <a:t>у = </a:t>
            </a:r>
            <a:r>
              <a:rPr lang="en-US" i="1" dirty="0" smtClean="0"/>
              <a:t>f(x</a:t>
            </a:r>
            <a:r>
              <a:rPr lang="en-US" i="1" dirty="0"/>
              <a:t>)</a:t>
            </a:r>
            <a:r>
              <a:rPr lang="ru-RU" dirty="0"/>
              <a:t>, </a:t>
            </a:r>
            <a:r>
              <a:rPr lang="ru-RU" dirty="0" smtClean="0"/>
              <a:t> где х є </a:t>
            </a:r>
            <a:r>
              <a:rPr lang="ru-RU" dirty="0"/>
              <a:t>Х называют областью значений </a:t>
            </a:r>
            <a:r>
              <a:rPr lang="ru-RU" dirty="0" smtClean="0"/>
              <a:t>функции;</a:t>
            </a:r>
            <a:endParaRPr lang="ru-RU" altLang="ru-RU" dirty="0"/>
          </a:p>
          <a:p>
            <a:pPr marL="514350" indent="-514350">
              <a:buFont typeface="+mj-lt"/>
              <a:buAutoNum type="arabicPeriod"/>
            </a:pPr>
            <a:endParaRPr lang="ru-RU" altLang="ru-RU" dirty="0" smtClean="0"/>
          </a:p>
          <a:p>
            <a:pPr marL="514350" indent="-514350">
              <a:buFont typeface="+mj-lt"/>
              <a:buAutoNum type="arabicPeriod"/>
            </a:pPr>
            <a:endParaRPr lang="ru-RU" altLang="ru-RU" dirty="0" smtClean="0"/>
          </a:p>
          <a:p>
            <a:pPr marL="514350" indent="-514350">
              <a:buFont typeface="+mj-lt"/>
              <a:buAutoNum type="arabicPeriod"/>
            </a:pPr>
            <a:endParaRPr lang="ru-RU" altLang="ru-RU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7504" y="44624"/>
            <a:ext cx="8928992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000099"/>
                </a:solidFill>
              </a:rPr>
              <a:t>Верные и неверные утверждения: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20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96752"/>
                <a:ext cx="8568952" cy="4680520"/>
              </a:xfrm>
            </p:spPr>
            <p:txBody>
              <a:bodyPr>
                <a:normAutofit lnSpcReduction="10000"/>
              </a:bodyPr>
              <a:lstStyle/>
              <a:p>
                <a:pPr marL="514350" indent="-514350">
                  <a:buFont typeface="+mj-lt"/>
                  <a:buAutoNum type="arabicPeriod" startAt="4"/>
                </a:pPr>
                <a:r>
                  <a:rPr lang="ru-RU" altLang="ru-RU" dirty="0" smtClean="0"/>
                  <a:t>График чё</a:t>
                </a:r>
                <a:r>
                  <a:rPr lang="ru-RU" altLang="ru-RU" dirty="0" smtClean="0">
                    <a:sym typeface="Symbol" panose="05050102010706020507" pitchFamily="18" charset="2"/>
                  </a:rPr>
                  <a:t>тной </a:t>
                </a:r>
                <a:r>
                  <a:rPr lang="ru-RU" altLang="ru-RU" dirty="0">
                    <a:sym typeface="Symbol" panose="05050102010706020507" pitchFamily="18" charset="2"/>
                  </a:rPr>
                  <a:t>функции симметричен </a:t>
                </a:r>
                <a:r>
                  <a:rPr lang="ru-RU" altLang="ru-RU" dirty="0" smtClean="0">
                    <a:sym typeface="Symbol" panose="05050102010706020507" pitchFamily="18" charset="2"/>
                  </a:rPr>
                  <a:t>относительно оси абсцисс (х);</a:t>
                </a:r>
              </a:p>
              <a:p>
                <a:pPr marL="514350" indent="-514350">
                  <a:buFont typeface="+mj-lt"/>
                  <a:buAutoNum type="arabicPeriod" startAt="4"/>
                </a:pPr>
                <a:r>
                  <a:rPr lang="ru-RU" altLang="ru-RU" dirty="0" smtClean="0">
                    <a:sym typeface="Symbol" panose="05050102010706020507" pitchFamily="18" charset="2"/>
                  </a:rPr>
                  <a:t>Функция </a:t>
                </a:r>
                <a14:m>
                  <m:oMath xmlns:m="http://schemas.openxmlformats.org/officeDocument/2006/math">
                    <m:r>
                      <a:rPr lang="en-US" altLang="ru-RU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𝑦</m:t>
                    </m:r>
                    <m:r>
                      <a:rPr lang="en-US" altLang="ru-RU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 </m:t>
                    </m:r>
                    <m:sSup>
                      <m:sSupPr>
                        <m:ctrlPr>
                          <a:rPr lang="en-US" altLang="ru-RU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altLang="ru-RU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𝑥</m:t>
                        </m:r>
                      </m:e>
                      <m:sup>
                        <m:r>
                          <a:rPr lang="en-US" altLang="ru-RU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ru-RU" dirty="0" smtClean="0">
                    <a:sym typeface="Symbol" panose="05050102010706020507" pitchFamily="18" charset="2"/>
                  </a:rPr>
                  <a:t> - </a:t>
                </a:r>
                <a:r>
                  <a:rPr lang="ru-RU" altLang="ru-RU" dirty="0" smtClean="0">
                    <a:sym typeface="Symbol" panose="05050102010706020507" pitchFamily="18" charset="2"/>
                  </a:rPr>
                  <a:t>нечётная;</a:t>
                </a:r>
              </a:p>
              <a:p>
                <a:pPr marL="514350" indent="-514350">
                  <a:buFont typeface="+mj-lt"/>
                  <a:buAutoNum type="arabicPeriod" startAt="4"/>
                </a:pPr>
                <a:r>
                  <a:rPr lang="ru-RU" altLang="ru-RU" dirty="0" smtClean="0">
                    <a:sym typeface="Symbol" panose="05050102010706020507" pitchFamily="18" charset="2"/>
                  </a:rPr>
                  <a:t>Область определения функции </a:t>
                </a:r>
                <a14:m>
                  <m:oMath xmlns:m="http://schemas.openxmlformats.org/officeDocument/2006/math">
                    <m:r>
                      <a:rPr lang="en-US" altLang="ru-RU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𝑦</m:t>
                    </m:r>
                    <m:r>
                      <a:rPr lang="en-US" altLang="ru-RU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en-US" altLang="ru-RU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radPr>
                      <m:deg/>
                      <m:e>
                        <m:r>
                          <a:rPr lang="en-US" altLang="ru-RU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US" altLang="ru-RU" dirty="0">
                    <a:sym typeface="Symbol" panose="05050102010706020507" pitchFamily="18" charset="2"/>
                  </a:rPr>
                  <a:t> </a:t>
                </a:r>
                <a:r>
                  <a:rPr lang="ru-RU" altLang="ru-RU" dirty="0" smtClean="0">
                    <a:sym typeface="Symbol" panose="05050102010706020507" pitchFamily="18" charset="2"/>
                  </a:rPr>
                  <a:t>- множество всех действительных чисел (</a:t>
                </a:r>
                <a:r>
                  <a:rPr lang="en-US" altLang="ru-RU" dirty="0" smtClean="0">
                    <a:sym typeface="Symbol" panose="05050102010706020507" pitchFamily="18" charset="2"/>
                  </a:rPr>
                  <a:t>R</a:t>
                </a:r>
                <a:r>
                  <a:rPr lang="ru-RU" altLang="ru-RU" dirty="0" smtClean="0">
                    <a:sym typeface="Symbol" panose="05050102010706020507" pitchFamily="18" charset="2"/>
                  </a:rPr>
                  <a:t>);</a:t>
                </a:r>
              </a:p>
              <a:p>
                <a:pPr marL="514350" indent="-514350">
                  <a:buFont typeface="+mj-lt"/>
                  <a:buAutoNum type="arabicPeriod" startAt="4"/>
                </a:pPr>
                <a:r>
                  <a:rPr lang="ru-RU" dirty="0"/>
                  <a:t>Функцию у = </a:t>
                </a:r>
                <a:r>
                  <a:rPr lang="en-US" dirty="0"/>
                  <a:t>f</a:t>
                </a:r>
                <a:r>
                  <a:rPr lang="ru-RU" dirty="0"/>
                  <a:t>(х) на множестве </a:t>
                </a:r>
                <a:r>
                  <a:rPr lang="ru-RU" dirty="0" smtClean="0"/>
                  <a:t>Х называют </a:t>
                </a:r>
                <a:r>
                  <a:rPr lang="ru-RU" dirty="0"/>
                  <a:t>ограниченной </a:t>
                </a:r>
                <a:r>
                  <a:rPr lang="ru-RU" dirty="0" smtClean="0"/>
                  <a:t>сверху, </a:t>
                </a:r>
                <a:r>
                  <a:rPr lang="ru-RU" dirty="0"/>
                  <a:t>если все значения функции на множестве Х  меньше некоторого числа.</a:t>
                </a:r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>
                  <a:sym typeface="Symbol" panose="05050102010706020507" pitchFamily="18" charset="2"/>
                </a:endParaRPr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 smtClean="0">
                  <a:sym typeface="Symbol" panose="05050102010706020507" pitchFamily="18" charset="2"/>
                </a:endParaRPr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dirty="0" smtClean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 startAt="4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96752"/>
                <a:ext cx="8568952" cy="4680520"/>
              </a:xfrm>
              <a:blipFill rotWithShape="0">
                <a:blip r:embed="rId3"/>
                <a:stretch>
                  <a:fillRect l="-1849" t="-29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1"/>
          <p:cNvSpPr txBox="1">
            <a:spLocks/>
          </p:cNvSpPr>
          <p:nvPr/>
        </p:nvSpPr>
        <p:spPr>
          <a:xfrm>
            <a:off x="107504" y="-27384"/>
            <a:ext cx="8928992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000099"/>
                </a:solidFill>
              </a:rPr>
              <a:t>Верные и неверные утверждения: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532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92211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</a:rPr>
              <a:t>Поставьте </a:t>
            </a:r>
            <a:r>
              <a:rPr lang="ru-RU" sz="3600" b="1" dirty="0">
                <a:solidFill>
                  <a:srgbClr val="000099"/>
                </a:solidFill>
              </a:rPr>
              <a:t>в соответствие графику функции формулу</a:t>
            </a:r>
          </a:p>
        </p:txBody>
      </p:sp>
      <p:grpSp>
        <p:nvGrpSpPr>
          <p:cNvPr id="19" name="Группа 18"/>
          <p:cNvGrpSpPr/>
          <p:nvPr/>
        </p:nvGrpSpPr>
        <p:grpSpPr>
          <a:xfrm>
            <a:off x="323528" y="1471390"/>
            <a:ext cx="1759484" cy="1738114"/>
            <a:chOff x="323528" y="1471390"/>
            <a:chExt cx="1759484" cy="1738114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3528" y="1471390"/>
              <a:ext cx="1759484" cy="1738114"/>
            </a:xfrm>
            <a:prstGeom prst="rect">
              <a:avLst/>
            </a:prstGeom>
            <a:ln w="22225">
              <a:solidFill>
                <a:schemeClr val="tx1"/>
              </a:solidFill>
            </a:ln>
            <a:effectLst>
              <a:outerShdw blurRad="50800" dist="38100" dir="2700000" sx="89000" sy="89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333241" y="1525724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/>
                <a:t>1.</a:t>
              </a:r>
              <a:endParaRPr lang="ru-RU" b="1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2417899" y="1471390"/>
            <a:ext cx="1823114" cy="1781134"/>
            <a:chOff x="2417899" y="1471390"/>
            <a:chExt cx="1823114" cy="1781134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17899" y="1471390"/>
              <a:ext cx="1823114" cy="1781134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3" name="TextBox 12"/>
            <p:cNvSpPr txBox="1"/>
            <p:nvPr/>
          </p:nvSpPr>
          <p:spPr>
            <a:xfrm>
              <a:off x="2630759" y="1522715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/>
                <a:t>2</a:t>
              </a:r>
              <a:r>
                <a:rPr lang="ru-RU" b="1" dirty="0" smtClean="0"/>
                <a:t>.</a:t>
              </a:r>
              <a:endParaRPr lang="ru-RU" b="1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774195" y="1471390"/>
            <a:ext cx="1442268" cy="2364734"/>
            <a:chOff x="251520" y="4016594"/>
            <a:chExt cx="1442268" cy="2364734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1520" y="4016594"/>
              <a:ext cx="1442268" cy="2364734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251520" y="4067780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/>
                <a:t>3</a:t>
              </a:r>
              <a:r>
                <a:rPr lang="ru-RU" b="1" dirty="0" smtClean="0"/>
                <a:t>.</a:t>
              </a:r>
              <a:endParaRPr lang="ru-RU" b="1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286293" y="4339053"/>
            <a:ext cx="1833954" cy="2052439"/>
            <a:chOff x="2233990" y="4328889"/>
            <a:chExt cx="1833954" cy="2052439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33990" y="4328889"/>
              <a:ext cx="1833954" cy="2052439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5" name="TextBox 14"/>
            <p:cNvSpPr txBox="1"/>
            <p:nvPr/>
          </p:nvSpPr>
          <p:spPr>
            <a:xfrm>
              <a:off x="2267744" y="4365104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/>
                <a:t>4</a:t>
              </a:r>
              <a:r>
                <a:rPr lang="ru-RU" b="1" dirty="0" smtClean="0"/>
                <a:t>.</a:t>
              </a:r>
              <a:endParaRPr lang="ru-RU" b="1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2462873" y="4846613"/>
            <a:ext cx="2041773" cy="1546432"/>
            <a:chOff x="4474443" y="4293096"/>
            <a:chExt cx="2041773" cy="1546432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474443" y="4293096"/>
              <a:ext cx="2041773" cy="1546432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6" name="TextBox 15"/>
            <p:cNvSpPr txBox="1"/>
            <p:nvPr/>
          </p:nvSpPr>
          <p:spPr>
            <a:xfrm>
              <a:off x="4860032" y="4365104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/>
                <a:t>5</a:t>
              </a:r>
              <a:r>
                <a:rPr lang="ru-RU" b="1" dirty="0" smtClean="0"/>
                <a:t>.</a:t>
              </a:r>
              <a:endParaRPr lang="ru-RU" b="1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774195" y="4793866"/>
            <a:ext cx="2147449" cy="1614289"/>
            <a:chOff x="6889047" y="4259167"/>
            <a:chExt cx="2147449" cy="1614289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889047" y="4259167"/>
              <a:ext cx="2147449" cy="1614289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6963679" y="4374396"/>
              <a:ext cx="4277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/>
                <a:t>6</a:t>
              </a:r>
              <a:r>
                <a:rPr lang="ru-RU" b="1" dirty="0" smtClean="0"/>
                <a:t>.</a:t>
              </a:r>
              <a:endParaRPr lang="ru-RU" b="1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660232" y="1166466"/>
                <a:ext cx="2232248" cy="3630686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ru-RU" dirty="0" smtClean="0"/>
                  <a:t>А)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Б)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В)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sup>
                    </m:sSup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Г)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Д)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/>
                    </m:sSup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Е)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ru-RU" dirty="0" smtClean="0"/>
                  <a:t>Ж)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18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60232" y="1166466"/>
                <a:ext cx="2232248" cy="3630686"/>
              </a:xfrm>
              <a:blipFill rotWithShape="0">
                <a:blip r:embed="rId9"/>
                <a:stretch>
                  <a:fillRect l="-6557" t="-41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618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700808"/>
            <a:ext cx="7560840" cy="2736305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Показательная </a:t>
            </a:r>
            <a:r>
              <a:rPr lang="ru-RU" sz="6000" dirty="0">
                <a:solidFill>
                  <a:srgbClr val="002060"/>
                </a:solidFill>
                <a:latin typeface="Arial Black" panose="020B0A04020102020204" pitchFamily="34" charset="0"/>
              </a:rPr>
              <a:t>функция, её свойства и </a:t>
            </a:r>
            <a:r>
              <a:rPr lang="ru-RU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график</a:t>
            </a:r>
            <a:endParaRPr lang="ru-RU" sz="6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52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423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99"/>
                </a:solidFill>
              </a:rPr>
              <a:t>Показательная функция</a:t>
            </a:r>
            <a:endParaRPr lang="ru-RU" b="1" dirty="0">
              <a:solidFill>
                <a:srgbClr val="000099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1"/>
                <a:ext cx="7859216" cy="3052936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Calibri" panose="020F0502020204030204" pitchFamily="34" charset="0"/>
                  <a:buChar char="‐"/>
                </a:pPr>
                <a:r>
                  <a:rPr lang="ru-RU" sz="4000" dirty="0" smtClean="0"/>
                  <a:t>это функция вида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en-US" sz="4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ru-RU" sz="4000" dirty="0" smtClean="0"/>
                  <a:t>, где </a:t>
                </a:r>
                <a:r>
                  <a:rPr lang="ru-RU" sz="4400" i="1" dirty="0">
                    <a:latin typeface="Monotype Corsiva" panose="03010101010201010101" pitchFamily="66" charset="0"/>
                  </a:rPr>
                  <a:t>х</a:t>
                </a:r>
                <a:r>
                  <a:rPr lang="ru-RU" sz="4000" dirty="0" smtClean="0"/>
                  <a:t>  – переменная, </a:t>
                </a:r>
                <a:r>
                  <a:rPr lang="ru-RU" sz="4800" i="1" dirty="0">
                    <a:latin typeface="Monotype Corsiva" panose="03010101010201010101" pitchFamily="66" charset="0"/>
                  </a:rPr>
                  <a:t>а</a:t>
                </a:r>
                <a:r>
                  <a:rPr lang="ru-RU" sz="4000" dirty="0" smtClean="0"/>
                  <a:t> – заданное число, причём </a:t>
                </a:r>
                <a:r>
                  <a:rPr lang="en-US" sz="4800" i="1" dirty="0">
                    <a:latin typeface="Monotype Corsiva" panose="03010101010201010101" pitchFamily="66" charset="0"/>
                  </a:rPr>
                  <a:t>a</a:t>
                </a:r>
                <a:r>
                  <a:rPr lang="en-US" sz="4000" dirty="0" smtClean="0"/>
                  <a:t> &gt; 0, </a:t>
                </a:r>
                <a:r>
                  <a:rPr lang="en-US" sz="4800" i="1" dirty="0">
                    <a:latin typeface="Monotype Corsiva" panose="03010101010201010101" pitchFamily="66" charset="0"/>
                  </a:rPr>
                  <a:t>a</a:t>
                </a:r>
                <a:r>
                  <a:rPr lang="en-US" sz="4000" dirty="0" smtClean="0"/>
                  <a:t> ≠ </a:t>
                </a:r>
                <a:r>
                  <a:rPr lang="ru-RU" sz="4000" dirty="0" smtClean="0"/>
                  <a:t>1.</a:t>
                </a:r>
              </a:p>
              <a:p>
                <a:pPr>
                  <a:buFont typeface="Calibri" panose="020F0502020204030204" pitchFamily="34" charset="0"/>
                  <a:buChar char="‐"/>
                </a:pPr>
                <a:endParaRPr lang="ru-RU" sz="4000" dirty="0"/>
              </a:p>
              <a:p>
                <a:pPr marL="0" indent="0">
                  <a:buNone/>
                </a:pPr>
                <a:r>
                  <a:rPr lang="ru-RU" sz="4000" dirty="0" smtClean="0"/>
                  <a:t>Например: </a:t>
                </a:r>
                <a:endParaRPr lang="ru-RU" sz="40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1"/>
                <a:ext cx="7859216" cy="3052936"/>
              </a:xfrm>
              <a:blipFill rotWithShape="0">
                <a:blip r:embed="rId4"/>
                <a:stretch>
                  <a:fillRect l="-2483" t="-66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Группа 10"/>
          <p:cNvGrpSpPr>
            <a:grpSpLocks/>
          </p:cNvGrpSpPr>
          <p:nvPr/>
        </p:nvGrpSpPr>
        <p:grpSpPr bwMode="auto">
          <a:xfrm>
            <a:off x="2788170" y="3413753"/>
            <a:ext cx="5541988" cy="1216025"/>
            <a:chOff x="2643174" y="5000636"/>
            <a:chExt cx="5542015" cy="1216025"/>
          </a:xfrm>
        </p:grpSpPr>
        <p:graphicFrame>
          <p:nvGraphicFramePr>
            <p:cNvPr id="7" name="Object 42"/>
            <p:cNvGraphicFramePr>
              <a:graphicFrameLocks noChangeAspect="1"/>
            </p:cNvGraphicFramePr>
            <p:nvPr/>
          </p:nvGraphicFramePr>
          <p:xfrm>
            <a:off x="2643174" y="5214950"/>
            <a:ext cx="1620837" cy="809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Формула" r:id="rId5" imgW="457200" imgH="228600" progId="Equation.3">
                    <p:embed/>
                  </p:oleObj>
                </mc:Choice>
                <mc:Fallback>
                  <p:oleObj name="Формула" r:id="rId5" imgW="45720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43174" y="5214950"/>
                          <a:ext cx="1620837" cy="8096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Object 40"/>
            <p:cNvGraphicFramePr>
              <a:graphicFrameLocks noChangeAspect="1"/>
            </p:cNvGraphicFramePr>
            <p:nvPr/>
          </p:nvGraphicFramePr>
          <p:xfrm>
            <a:off x="4516433" y="5000636"/>
            <a:ext cx="1611320" cy="1216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9" name="Формула" r:id="rId7" imgW="622030" imgH="469696" progId="Equation.3">
                    <p:embed/>
                  </p:oleObj>
                </mc:Choice>
                <mc:Fallback>
                  <p:oleObj name="Формула" r:id="rId7" imgW="622030" imgH="469696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6433" y="5000636"/>
                          <a:ext cx="1611320" cy="12160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41"/>
            <p:cNvGraphicFramePr>
              <a:graphicFrameLocks noChangeAspect="1"/>
            </p:cNvGraphicFramePr>
            <p:nvPr/>
          </p:nvGraphicFramePr>
          <p:xfrm>
            <a:off x="6286530" y="5143512"/>
            <a:ext cx="1898659" cy="833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0" name="Формула" r:id="rId9" imgW="520700" imgH="228600" progId="Equation.3">
                    <p:embed/>
                  </p:oleObj>
                </mc:Choice>
                <mc:Fallback>
                  <p:oleObj name="Формула" r:id="rId9" imgW="52070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86530" y="5143512"/>
                          <a:ext cx="1898659" cy="83343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02090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0" y="-30821"/>
            <a:ext cx="9134475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23528" y="44624"/>
                <a:ext cx="8229600" cy="1143000"/>
              </a:xfrm>
            </p:spPr>
            <p:txBody>
              <a:bodyPr>
                <a:normAutofit/>
              </a:bodyPr>
              <a:lstStyle/>
              <a:p>
                <a:r>
                  <a:rPr lang="ru-RU" b="1" dirty="0" smtClean="0">
                    <a:solidFill>
                      <a:srgbClr val="000099"/>
                    </a:solidFill>
                  </a:rPr>
                  <a:t>Показательная функция 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en-US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ru-RU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5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23528" y="44624"/>
                <a:ext cx="8229600" cy="1143000"/>
              </a:xfrm>
              <a:blipFill rotWithShape="0">
                <a:blip r:embed="rId3"/>
                <a:stretch>
                  <a:fillRect l="-593" b="-90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950786"/>
              </p:ext>
            </p:extLst>
          </p:nvPr>
        </p:nvGraphicFramePr>
        <p:xfrm>
          <a:off x="294250" y="1249340"/>
          <a:ext cx="1080120" cy="376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60"/>
                <a:gridCol w="540060"/>
              </a:tblGrid>
              <a:tr h="53717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Х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Y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-2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-1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0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3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38" name="Группа 37"/>
          <p:cNvGrpSpPr/>
          <p:nvPr/>
        </p:nvGrpSpPr>
        <p:grpSpPr>
          <a:xfrm>
            <a:off x="2411760" y="3284984"/>
            <a:ext cx="3960440" cy="567518"/>
            <a:chOff x="2411760" y="3284984"/>
            <a:chExt cx="3960440" cy="567518"/>
          </a:xfrm>
        </p:grpSpPr>
        <p:cxnSp>
          <p:nvCxnSpPr>
            <p:cNvPr id="9" name="Прямая со стрелкой 8"/>
            <p:cNvCxnSpPr/>
            <p:nvPr/>
          </p:nvCxnSpPr>
          <p:spPr>
            <a:xfrm>
              <a:off x="2411760" y="3789040"/>
              <a:ext cx="388843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012160" y="328498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>
                  <a:latin typeface="Monotype Corsiva" panose="03010101010201010101" pitchFamily="66" charset="0"/>
                </a:rPr>
                <a:t>х</a:t>
              </a: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191228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474354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750200" y="3724364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21140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317718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635896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347864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3059832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Группа 38"/>
          <p:cNvGrpSpPr/>
          <p:nvPr/>
        </p:nvGrpSpPr>
        <p:grpSpPr>
          <a:xfrm>
            <a:off x="3851920" y="764704"/>
            <a:ext cx="432048" cy="4176464"/>
            <a:chOff x="3851920" y="764704"/>
            <a:chExt cx="432048" cy="4176464"/>
          </a:xfrm>
        </p:grpSpPr>
        <p:cxnSp>
          <p:nvCxnSpPr>
            <p:cNvPr id="11" name="Прямая со стрелкой 10"/>
            <p:cNvCxnSpPr/>
            <p:nvPr/>
          </p:nvCxnSpPr>
          <p:spPr>
            <a:xfrm flipV="1">
              <a:off x="3923928" y="1052736"/>
              <a:ext cx="0" cy="388843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923928" y="76470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latin typeface="Monotype Corsiva" panose="03010101010201010101" pitchFamily="66" charset="0"/>
                </a:rPr>
                <a:t>у</a:t>
              </a:r>
              <a:endParaRPr lang="ru-RU" sz="2800" b="1" dirty="0">
                <a:latin typeface="Monotype Corsiva" panose="03010101010201010101" pitchFamily="66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rot="5400000">
              <a:off x="3923321" y="3087264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rot="5400000">
              <a:off x="3923320" y="3500401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rot="5400000">
              <a:off x="3923320" y="329292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rot="5400000">
              <a:off x="3919503" y="2670489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5400000">
              <a:off x="3915989" y="2051695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rot="5400000">
              <a:off x="3919360" y="225917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rot="5400000">
              <a:off x="3919359" y="2463011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>
              <a:off x="3919359" y="2877967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rot="5400000">
              <a:off x="3923320" y="3932449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5400000">
              <a:off x="3923321" y="184548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>
              <a:off x="3923928" y="162819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Овал 39"/>
          <p:cNvSpPr/>
          <p:nvPr/>
        </p:nvSpPr>
        <p:spPr>
          <a:xfrm>
            <a:off x="3313439" y="3663936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4163137" y="3309079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590901" y="3609021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438350" y="2907853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716016" y="2080378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3879985" y="3514191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олилиния 49"/>
          <p:cNvSpPr/>
          <p:nvPr/>
        </p:nvSpPr>
        <p:spPr>
          <a:xfrm>
            <a:off x="2635005" y="1521151"/>
            <a:ext cx="2270281" cy="2214744"/>
          </a:xfrm>
          <a:custGeom>
            <a:avLst/>
            <a:gdLst>
              <a:gd name="connsiteX0" fmla="*/ 2270281 w 2270281"/>
              <a:gd name="connsiteY0" fmla="*/ 0 h 2214744"/>
              <a:gd name="connsiteX1" fmla="*/ 2116457 w 2270281"/>
              <a:gd name="connsiteY1" fmla="*/ 598206 h 2214744"/>
              <a:gd name="connsiteX2" fmla="*/ 1834445 w 2270281"/>
              <a:gd name="connsiteY2" fmla="*/ 1435694 h 2214744"/>
              <a:gd name="connsiteX3" fmla="*/ 1569526 w 2270281"/>
              <a:gd name="connsiteY3" fmla="*/ 1845892 h 2214744"/>
              <a:gd name="connsiteX4" fmla="*/ 1287515 w 2270281"/>
              <a:gd name="connsiteY4" fmla="*/ 2033899 h 2214744"/>
              <a:gd name="connsiteX5" fmla="*/ 979866 w 2270281"/>
              <a:gd name="connsiteY5" fmla="*/ 2144995 h 2214744"/>
              <a:gd name="connsiteX6" fmla="*/ 646580 w 2270281"/>
              <a:gd name="connsiteY6" fmla="*/ 2179178 h 2214744"/>
              <a:gd name="connsiteX7" fmla="*/ 39829 w 2270281"/>
              <a:gd name="connsiteY7" fmla="*/ 2213361 h 2214744"/>
              <a:gd name="connsiteX8" fmla="*/ 108195 w 2270281"/>
              <a:gd name="connsiteY8" fmla="*/ 2204815 h 2214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70281" h="2214744">
                <a:moveTo>
                  <a:pt x="2270281" y="0"/>
                </a:moveTo>
                <a:cubicBezTo>
                  <a:pt x="2229688" y="179462"/>
                  <a:pt x="2189096" y="358924"/>
                  <a:pt x="2116457" y="598206"/>
                </a:cubicBezTo>
                <a:cubicBezTo>
                  <a:pt x="2043818" y="837488"/>
                  <a:pt x="1925600" y="1227747"/>
                  <a:pt x="1834445" y="1435694"/>
                </a:cubicBezTo>
                <a:cubicBezTo>
                  <a:pt x="1743290" y="1643641"/>
                  <a:pt x="1660681" y="1746191"/>
                  <a:pt x="1569526" y="1845892"/>
                </a:cubicBezTo>
                <a:cubicBezTo>
                  <a:pt x="1478371" y="1945593"/>
                  <a:pt x="1385792" y="1984049"/>
                  <a:pt x="1287515" y="2033899"/>
                </a:cubicBezTo>
                <a:cubicBezTo>
                  <a:pt x="1189238" y="2083749"/>
                  <a:pt x="1086688" y="2120782"/>
                  <a:pt x="979866" y="2144995"/>
                </a:cubicBezTo>
                <a:cubicBezTo>
                  <a:pt x="873044" y="2169208"/>
                  <a:pt x="803253" y="2167784"/>
                  <a:pt x="646580" y="2179178"/>
                </a:cubicBezTo>
                <a:cubicBezTo>
                  <a:pt x="489907" y="2190572"/>
                  <a:pt x="129560" y="2209088"/>
                  <a:pt x="39829" y="2213361"/>
                </a:cubicBezTo>
                <a:cubicBezTo>
                  <a:pt x="-49902" y="2217634"/>
                  <a:pt x="29146" y="2211224"/>
                  <a:pt x="108195" y="2204815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48877" y="1745191"/>
                <a:ext cx="669436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77" y="1745191"/>
                <a:ext cx="669436" cy="61093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71698" y="2279825"/>
                <a:ext cx="637341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698" y="2279825"/>
                <a:ext cx="637341" cy="61093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57362" y="2861823"/>
                <a:ext cx="799309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latin typeface="Monotype Corsiva" panose="03010101010201010101" pitchFamily="66" charset="0"/>
                        </a:rPr>
                        <m:t>1</m:t>
                      </m:r>
                    </m:oMath>
                  </m:oMathPara>
                </a14:m>
                <a:endParaRPr lang="ru-RU" sz="2800" b="1" dirty="0">
                  <a:latin typeface="Monotype Corsiva" panose="03010101010201010101" pitchFamily="66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362" y="2861823"/>
                <a:ext cx="799309" cy="80021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52603" y="3399722"/>
                <a:ext cx="799309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i="0" dirty="0" smtClean="0">
                          <a:latin typeface="Monotype Corsiva" panose="03010101010201010101" pitchFamily="66" charset="0"/>
                        </a:rPr>
                        <m:t>2</m:t>
                      </m:r>
                    </m:oMath>
                  </m:oMathPara>
                </a14:m>
                <a:endParaRPr lang="ru-RU" sz="2800" b="1" dirty="0">
                  <a:latin typeface="Monotype Corsiva" panose="03010101010201010101" pitchFamily="66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603" y="3399722"/>
                <a:ext cx="799309" cy="800219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21893" y="3935532"/>
                <a:ext cx="799309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i="0" dirty="0" smtClean="0">
                          <a:latin typeface="Monotype Corsiva" panose="03010101010201010101" pitchFamily="66" charset="0"/>
                        </a:rPr>
                        <m:t>4</m:t>
                      </m:r>
                    </m:oMath>
                  </m:oMathPara>
                </a14:m>
                <a:endParaRPr lang="ru-RU" sz="2800" b="1" dirty="0">
                  <a:latin typeface="Monotype Corsiva" panose="03010101010201010101" pitchFamily="66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893" y="3935532"/>
                <a:ext cx="799309" cy="800219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863092" y="4482801"/>
            <a:ext cx="7993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Monotype Corsiva" panose="03010101010201010101" pitchFamily="66" charset="0"/>
              </a:rPr>
              <a:t>8</a:t>
            </a:r>
            <a:endParaRPr lang="ru-RU" sz="2800" b="1" dirty="0">
              <a:latin typeface="Monotype Corsiva" panose="03010101010201010101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085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0" grpId="0" animBg="1"/>
      <p:bldP spid="2" grpId="0"/>
      <p:bldP spid="46" grpId="0"/>
      <p:bldP spid="47" grpId="0"/>
      <p:bldP spid="51" grpId="0"/>
      <p:bldP spid="52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23528" y="44624"/>
                <a:ext cx="8229600" cy="1143000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b="1" dirty="0" smtClean="0">
                    <a:solidFill>
                      <a:srgbClr val="000099"/>
                    </a:solidFill>
                  </a:rPr>
                  <a:t>Показательная функция 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1" i="1" smtClean="0">
                                <a:solidFill>
                                  <a:srgbClr val="00009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1" i="1" smtClean="0">
                                    <a:solidFill>
                                      <a:srgbClr val="00009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b="1" i="1" smtClean="0">
                                    <a:solidFill>
                                      <a:srgbClr val="000099"/>
                                    </a:solidFill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num>
                              <m:den>
                                <m:r>
                                  <a:rPr lang="ru-RU" b="1" i="1" smtClean="0">
                                    <a:solidFill>
                                      <a:srgbClr val="000099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ru-RU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5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23528" y="44624"/>
                <a:ext cx="8229600" cy="1143000"/>
              </a:xfrm>
              <a:blipFill rotWithShape="0">
                <a:blip r:embed="rId3"/>
                <a:stretch>
                  <a:fillRect b="-74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243934"/>
              </p:ext>
            </p:extLst>
          </p:nvPr>
        </p:nvGraphicFramePr>
        <p:xfrm>
          <a:off x="294250" y="1249340"/>
          <a:ext cx="1080120" cy="3760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60"/>
                <a:gridCol w="540060"/>
              </a:tblGrid>
              <a:tr h="53717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Х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Y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-2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-1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0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371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i="0" kern="1200" dirty="0" smtClean="0">
                          <a:solidFill>
                            <a:schemeClr val="tx1"/>
                          </a:solidFill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3</a:t>
                      </a:r>
                      <a:endParaRPr lang="ru-RU" sz="28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000" b="1" i="0" kern="1200" dirty="0">
                        <a:solidFill>
                          <a:schemeClr val="tx1"/>
                        </a:solidFill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38" name="Группа 37"/>
          <p:cNvGrpSpPr/>
          <p:nvPr/>
        </p:nvGrpSpPr>
        <p:grpSpPr>
          <a:xfrm>
            <a:off x="2411760" y="3284984"/>
            <a:ext cx="3960440" cy="567518"/>
            <a:chOff x="2411760" y="3284984"/>
            <a:chExt cx="3960440" cy="567518"/>
          </a:xfrm>
        </p:grpSpPr>
        <p:cxnSp>
          <p:nvCxnSpPr>
            <p:cNvPr id="9" name="Прямая со стрелкой 8"/>
            <p:cNvCxnSpPr/>
            <p:nvPr/>
          </p:nvCxnSpPr>
          <p:spPr>
            <a:xfrm>
              <a:off x="2411760" y="3789040"/>
              <a:ext cx="388843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012160" y="328498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>
                  <a:latin typeface="Monotype Corsiva" panose="03010101010201010101" pitchFamily="66" charset="0"/>
                </a:rPr>
                <a:t>х</a:t>
              </a: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191228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474354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750200" y="3724364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21140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5317718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635896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347864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>
              <a:off x="3059832" y="3717032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Группа 38"/>
          <p:cNvGrpSpPr/>
          <p:nvPr/>
        </p:nvGrpSpPr>
        <p:grpSpPr>
          <a:xfrm>
            <a:off x="3851920" y="764704"/>
            <a:ext cx="432048" cy="4176464"/>
            <a:chOff x="3851920" y="764704"/>
            <a:chExt cx="432048" cy="4176464"/>
          </a:xfrm>
        </p:grpSpPr>
        <p:cxnSp>
          <p:nvCxnSpPr>
            <p:cNvPr id="11" name="Прямая со стрелкой 10"/>
            <p:cNvCxnSpPr/>
            <p:nvPr/>
          </p:nvCxnSpPr>
          <p:spPr>
            <a:xfrm flipV="1">
              <a:off x="3923928" y="1052736"/>
              <a:ext cx="0" cy="388843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923928" y="76470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b="1" dirty="0" smtClean="0">
                  <a:latin typeface="Monotype Corsiva" panose="03010101010201010101" pitchFamily="66" charset="0"/>
                </a:rPr>
                <a:t>у</a:t>
              </a:r>
              <a:endParaRPr lang="ru-RU" sz="2800" b="1" dirty="0">
                <a:latin typeface="Monotype Corsiva" panose="03010101010201010101" pitchFamily="66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rot="5400000">
              <a:off x="3923321" y="3087264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rot="5400000">
              <a:off x="3923320" y="3500401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rot="5400000">
              <a:off x="3923320" y="329292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rot="5400000">
              <a:off x="3919503" y="2670489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5400000">
              <a:off x="3915989" y="2051695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rot="5400000">
              <a:off x="3919360" y="225917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rot="5400000">
              <a:off x="3919359" y="2463011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>
              <a:off x="3919359" y="2877967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rot="5400000">
              <a:off x="3923320" y="3932449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5400000">
              <a:off x="3923321" y="184548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rot="5400000">
              <a:off x="3923928" y="1628193"/>
              <a:ext cx="0" cy="12813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Овал 39"/>
          <p:cNvSpPr/>
          <p:nvPr/>
        </p:nvSpPr>
        <p:spPr>
          <a:xfrm>
            <a:off x="3313439" y="2895666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4163137" y="3610840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590901" y="3302076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438350" y="3645024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716016" y="3691394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3879985" y="3514191"/>
            <a:ext cx="72008" cy="89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олилиния 49"/>
          <p:cNvSpPr/>
          <p:nvPr/>
        </p:nvSpPr>
        <p:spPr>
          <a:xfrm flipH="1">
            <a:off x="2987824" y="1502287"/>
            <a:ext cx="2033316" cy="2230623"/>
          </a:xfrm>
          <a:custGeom>
            <a:avLst/>
            <a:gdLst>
              <a:gd name="connsiteX0" fmla="*/ 2270281 w 2270281"/>
              <a:gd name="connsiteY0" fmla="*/ 0 h 2214744"/>
              <a:gd name="connsiteX1" fmla="*/ 2116457 w 2270281"/>
              <a:gd name="connsiteY1" fmla="*/ 598206 h 2214744"/>
              <a:gd name="connsiteX2" fmla="*/ 1834445 w 2270281"/>
              <a:gd name="connsiteY2" fmla="*/ 1435694 h 2214744"/>
              <a:gd name="connsiteX3" fmla="*/ 1569526 w 2270281"/>
              <a:gd name="connsiteY3" fmla="*/ 1845892 h 2214744"/>
              <a:gd name="connsiteX4" fmla="*/ 1287515 w 2270281"/>
              <a:gd name="connsiteY4" fmla="*/ 2033899 h 2214744"/>
              <a:gd name="connsiteX5" fmla="*/ 979866 w 2270281"/>
              <a:gd name="connsiteY5" fmla="*/ 2144995 h 2214744"/>
              <a:gd name="connsiteX6" fmla="*/ 646580 w 2270281"/>
              <a:gd name="connsiteY6" fmla="*/ 2179178 h 2214744"/>
              <a:gd name="connsiteX7" fmla="*/ 39829 w 2270281"/>
              <a:gd name="connsiteY7" fmla="*/ 2213361 h 2214744"/>
              <a:gd name="connsiteX8" fmla="*/ 108195 w 2270281"/>
              <a:gd name="connsiteY8" fmla="*/ 2204815 h 2214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70281" h="2214744">
                <a:moveTo>
                  <a:pt x="2270281" y="0"/>
                </a:moveTo>
                <a:cubicBezTo>
                  <a:pt x="2229688" y="179462"/>
                  <a:pt x="2189096" y="358924"/>
                  <a:pt x="2116457" y="598206"/>
                </a:cubicBezTo>
                <a:cubicBezTo>
                  <a:pt x="2043818" y="837488"/>
                  <a:pt x="1925600" y="1227747"/>
                  <a:pt x="1834445" y="1435694"/>
                </a:cubicBezTo>
                <a:cubicBezTo>
                  <a:pt x="1743290" y="1643641"/>
                  <a:pt x="1660681" y="1746191"/>
                  <a:pt x="1569526" y="1845892"/>
                </a:cubicBezTo>
                <a:cubicBezTo>
                  <a:pt x="1478371" y="1945593"/>
                  <a:pt x="1385792" y="1984049"/>
                  <a:pt x="1287515" y="2033899"/>
                </a:cubicBezTo>
                <a:cubicBezTo>
                  <a:pt x="1189238" y="2083749"/>
                  <a:pt x="1086688" y="2120782"/>
                  <a:pt x="979866" y="2144995"/>
                </a:cubicBezTo>
                <a:cubicBezTo>
                  <a:pt x="873044" y="2169208"/>
                  <a:pt x="803253" y="2167784"/>
                  <a:pt x="646580" y="2179178"/>
                </a:cubicBezTo>
                <a:cubicBezTo>
                  <a:pt x="489907" y="2190572"/>
                  <a:pt x="129560" y="2209088"/>
                  <a:pt x="39829" y="2213361"/>
                </a:cubicBezTo>
                <a:cubicBezTo>
                  <a:pt x="-49902" y="2217634"/>
                  <a:pt x="29146" y="2211224"/>
                  <a:pt x="108195" y="2204815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03525" y="285227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Monotype Corsiva" panose="03010101010201010101" pitchFamily="66" charset="0"/>
              </a:rPr>
              <a:t>1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3148" y="232324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Monotype Corsiva" panose="03010101010201010101" pitchFamily="66" charset="0"/>
              </a:rPr>
              <a:t>2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0792" y="1770744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Monotype Corsiva" panose="03010101010201010101" pitchFamily="66" charset="0"/>
              </a:rPr>
              <a:t>4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52835" y="3352949"/>
                <a:ext cx="864096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b="1" dirty="0">
                  <a:latin typeface="Monotype Corsiva" panose="03010101010201010101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35" y="3352949"/>
                <a:ext cx="864096" cy="61093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52835" y="3896902"/>
                <a:ext cx="864096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latin typeface="Monotype Corsiva" panose="03010101010201010101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35" y="3896902"/>
                <a:ext cx="864096" cy="61093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52835" y="4427872"/>
                <a:ext cx="864096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ru-RU" b="1" dirty="0">
                  <a:latin typeface="Monotype Corsiva" panose="03010101010201010101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35" y="4427872"/>
                <a:ext cx="864096" cy="610936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548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0" grpId="0" animBg="1"/>
      <p:bldP spid="2" grpId="0"/>
      <p:bldP spid="46" grpId="0"/>
      <p:bldP spid="47" grpId="0"/>
      <p:bldP spid="48" grpId="0"/>
      <p:bldP spid="49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27" y="1242049"/>
            <a:ext cx="8752546" cy="5427311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Свойства показательной функции</a:t>
            </a:r>
            <a:endParaRPr lang="ru-RU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3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763" y="-162272"/>
                <a:ext cx="9134475" cy="1143000"/>
              </a:xfrm>
            </p:spPr>
            <p:txBody>
              <a:bodyPr>
                <a:normAutofit/>
              </a:bodyPr>
              <a:lstStyle/>
              <a:p>
                <a:r>
                  <a:rPr lang="ru-RU" sz="3800" b="1" dirty="0" smtClean="0">
                    <a:solidFill>
                      <a:srgbClr val="000099"/>
                    </a:solidFill>
                  </a:rPr>
                  <a:t>Свойства показательной функции </a:t>
                </a:r>
                <a14:m>
                  <m:oMath xmlns:m="http://schemas.openxmlformats.org/officeDocument/2006/math">
                    <m:r>
                      <a:rPr lang="en-US" sz="3800" b="1" i="1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sz="3800" b="1" i="1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800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p>
                        <m:r>
                          <a:rPr lang="en-US" sz="38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ru-RU" sz="38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6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763" y="-162272"/>
                <a:ext cx="9134475" cy="1143000"/>
              </a:xfrm>
              <a:blipFill rotWithShape="0">
                <a:blip r:embed="rId3"/>
                <a:stretch>
                  <a:fillRect l="-534" b="-10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088446"/>
              </p:ext>
            </p:extLst>
          </p:nvPr>
        </p:nvGraphicFramePr>
        <p:xfrm>
          <a:off x="251520" y="713224"/>
          <a:ext cx="8712968" cy="6028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3888432"/>
                <a:gridCol w="2376264"/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 &gt; 1</a:t>
                      </a:r>
                      <a:endParaRPr lang="ru-RU" sz="4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свойства</a:t>
                      </a:r>
                      <a:r>
                        <a:rPr lang="ru-RU" sz="1800" b="1" cap="non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1800" b="1" cap="none" baseline="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0 &lt; a &lt; 1</a:t>
                      </a:r>
                      <a:endParaRPr lang="ru-RU" sz="4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(</a:t>
                      </a:r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-∞</a:t>
                      </a: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; +</a:t>
                      </a:r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∞</a:t>
                      </a: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)</a:t>
                      </a:r>
                      <a:endParaRPr lang="ru-RU" sz="4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D(y</a:t>
                      </a:r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(</a:t>
                      </a:r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-∞</a:t>
                      </a: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; +</a:t>
                      </a:r>
                      <a:r>
                        <a:rPr lang="en-US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∞</a:t>
                      </a:r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)</a:t>
                      </a:r>
                      <a:endParaRPr lang="ru-RU" sz="4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Функция общего вида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Чётность, нечётность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Функция общего вида</a:t>
                      </a:r>
                      <a:endParaRPr lang="ru-RU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Нули функции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Возрастает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8034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Монотонность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Убывает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Ограничена снизу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Ограниченность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Ограничена снизу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Y</a:t>
                      </a: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наиб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и 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Y</a:t>
                      </a:r>
                      <a:r>
                        <a:rPr lang="ru-RU" sz="2800" b="1" kern="120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наим</a:t>
                      </a:r>
                      <a:endParaRPr lang="ru-RU" sz="28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(0 ; +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∞</a:t>
                      </a: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E(y</a:t>
                      </a:r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(0 ; +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∞</a:t>
                      </a:r>
                      <a:r>
                        <a:rPr lang="ru-RU" sz="28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39552" y="1484784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452486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2222706"/>
            <a:ext cx="2088232" cy="7742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726460" y="2200838"/>
            <a:ext cx="2094011" cy="7961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9552" y="3090444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870477" y="3068577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39552" y="3781801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870477" y="3759934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39552" y="4550221"/>
            <a:ext cx="1872208" cy="77285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870477" y="4528354"/>
            <a:ext cx="1872208" cy="77285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39552" y="5423356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870477" y="5401489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16052" y="6123421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846977" y="6101554"/>
            <a:ext cx="1872208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12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 b="0" i="0" smtClean="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US" altLang="ru-RU" sz="6000" b="0" i="1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en-US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altLang="ru-RU" sz="60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altLang="ru-RU" sz="60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(−</m:t>
                        </m:r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  <a:blipFill rotWithShape="0">
                <a:blip r:embed="rId3"/>
                <a:stretch>
                  <a:fillRect l="-44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1"/>
          <p:cNvSpPr txBox="1">
            <a:spLocks/>
          </p:cNvSpPr>
          <p:nvPr/>
        </p:nvSpPr>
        <p:spPr>
          <a:xfrm>
            <a:off x="107504" y="130622"/>
            <a:ext cx="8280920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000099"/>
                </a:solidFill>
              </a:rPr>
              <a:t>Какая из функций является показательной?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2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</p:spPr>
            <p:txBody>
              <a:bodyPr>
                <a:normAutofit lnSpcReduction="1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(0,3)</m:t>
                        </m:r>
                      </m:e>
                      <m:sup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ru-RU" sz="6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ru-RU" sz="600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altLang="ru-RU" sz="60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ru-RU" altLang="ru-RU" sz="60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altLang="ru-RU" sz="60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  <a:blipFill rotWithShape="0">
                <a:blip r:embed="rId3"/>
                <a:stretch>
                  <a:fillRect l="-44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1"/>
          <p:cNvSpPr txBox="1">
            <a:spLocks/>
          </p:cNvSpPr>
          <p:nvPr/>
        </p:nvSpPr>
        <p:spPr>
          <a:xfrm>
            <a:off x="107504" y="130622"/>
            <a:ext cx="8280920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000099"/>
                </a:solidFill>
              </a:rPr>
              <a:t>Какая из функций возрастает?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8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</p:spPr>
            <p:txBody>
              <a:bodyPr>
                <a:normAutofit fontScale="925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ru-RU" sz="6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ru-RU" sz="600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ru-RU" sz="6000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altLang="ru-RU" sz="6000" b="0" i="1" smtClean="0">
                                    <a:latin typeface="Cambria Math" panose="02040503050406030204" pitchFamily="18" charset="0"/>
                                  </a:rPr>
                                  <m:t>11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altLang="ru-RU" sz="60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+8</m:t>
                    </m:r>
                  </m:oMath>
                </a14:m>
                <a:endParaRPr lang="en-US" altLang="ru-RU" sz="6000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ru-RU" sz="6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ru-RU" sz="6000" dirty="0" smtClean="0"/>
                  <a:t>3</a:t>
                </a:r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ru-RU" sz="6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e>
                      <m:sup>
                        <m:r>
                          <a:rPr lang="en-US" altLang="ru-RU" sz="6000" i="1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96752"/>
                <a:ext cx="8568952" cy="4752528"/>
              </a:xfrm>
              <a:blipFill rotWithShape="0">
                <a:blip r:embed="rId3"/>
                <a:stretch>
                  <a:fillRect l="-39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1"/>
          <p:cNvSpPr txBox="1">
            <a:spLocks/>
          </p:cNvSpPr>
          <p:nvPr/>
        </p:nvSpPr>
        <p:spPr>
          <a:xfrm>
            <a:off x="107504" y="130622"/>
            <a:ext cx="8640960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000099"/>
                </a:solidFill>
              </a:rPr>
              <a:t>Укажите, какие из функций ограничены снизу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6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96752"/>
                <a:ext cx="8568952" cy="4896544"/>
              </a:xfrm>
            </p:spPr>
            <p:txBody>
              <a:bodyPr>
                <a:normAutofit fontScale="925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Е(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(0; +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/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Е(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; +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/>
                    </m:sSup>
                  </m:oMath>
                </a14:m>
                <a:endParaRPr lang="en-US" altLang="ru-RU" sz="60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Е(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; +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/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Е(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; +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/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altLang="ru-RU" sz="6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Е(</m:t>
                    </m:r>
                    <m:r>
                      <m:rPr>
                        <m:sty m:val="p"/>
                      </m:rPr>
                      <a:rPr lang="en-US" altLang="ru-RU" sz="6000">
                        <a:latin typeface="Cambria Math" panose="02040503050406030204" pitchFamily="18" charset="0"/>
                      </a:rPr>
                      <m:t>y</m:t>
                    </m:r>
                    <m:r>
                      <a:rPr lang="ru-RU" altLang="ru-RU" sz="600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ru-RU" sz="6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ru-RU" sz="6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ru-RU" altLang="ru-RU" sz="6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; +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  <m:r>
                          <a:rPr lang="ru-RU" altLang="ru-RU" sz="6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/>
                    </m:sSup>
                  </m:oMath>
                </a14:m>
                <a:endParaRPr lang="ru-RU" altLang="ru-RU" sz="6000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ru-RU" altLang="ru-RU" dirty="0"/>
              </a:p>
              <a:p>
                <a:pPr marL="514350" indent="-514350">
                  <a:buFont typeface="+mj-lt"/>
                  <a:buAutoNum type="arabicPeriod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96752"/>
                <a:ext cx="8568952" cy="4896544"/>
              </a:xfr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>
              <a:xfrm>
                <a:off x="107504" y="130622"/>
                <a:ext cx="8280920" cy="922114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ru-RU" sz="3600" b="1" dirty="0" smtClean="0">
                    <a:solidFill>
                      <a:srgbClr val="000099"/>
                    </a:solidFill>
                  </a:rPr>
                  <a:t>Найдите </a:t>
                </a:r>
                <a:r>
                  <a:rPr lang="ru-RU" sz="3600" b="1" dirty="0">
                    <a:solidFill>
                      <a:srgbClr val="000099"/>
                    </a:solidFill>
                  </a:rPr>
                  <a:t>множество значений функции 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sz="3600" b="1" i="1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6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3600" b="1" i="1" smtClean="0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e>
                      <m:sup>
                        <m:r>
                          <a:rPr lang="en-US" sz="3600" b="1" i="1">
                            <a:solidFill>
                              <a:srgbClr val="000099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  <m:r>
                      <a:rPr lang="ru-RU" sz="3600" b="1" i="0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sz="3600" b="1" i="0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𝟑</m:t>
                    </m:r>
                  </m:oMath>
                </a14:m>
                <a:endParaRPr lang="ru-RU" sz="36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30622"/>
                <a:ext cx="8280920" cy="922114"/>
              </a:xfrm>
              <a:prstGeom prst="rect">
                <a:avLst/>
              </a:prstGeom>
              <a:blipFill rotWithShape="0">
                <a:blip r:embed="rId4"/>
                <a:stretch>
                  <a:fillRect l="-957" t="-24342" r="-1915" b="-72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543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295</Words>
  <Application>Microsoft Office PowerPoint</Application>
  <PresentationFormat>Экран (4:3)</PresentationFormat>
  <Paragraphs>123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Arial Black</vt:lpstr>
      <vt:lpstr>Calibri</vt:lpstr>
      <vt:lpstr>Cambria Math</vt:lpstr>
      <vt:lpstr>Monotype Corsiva</vt:lpstr>
      <vt:lpstr>Symbol</vt:lpstr>
      <vt:lpstr>Times New Roman</vt:lpstr>
      <vt:lpstr>Тема Office</vt:lpstr>
      <vt:lpstr>Формула</vt:lpstr>
      <vt:lpstr>Презентация PowerPoint</vt:lpstr>
      <vt:lpstr>Презентация PowerPoint</vt:lpstr>
      <vt:lpstr>Поставьте в соответствие графику функции формулу</vt:lpstr>
      <vt:lpstr>Показательная функция, её свойства и график</vt:lpstr>
      <vt:lpstr>Показательная функция</vt:lpstr>
      <vt:lpstr>Показательная функция y=2^x</vt:lpstr>
      <vt:lpstr>Показательная функция y=(1/2)^x</vt:lpstr>
      <vt:lpstr>Свойства показательной функции</vt:lpstr>
      <vt:lpstr>Свойства показательной функции y=a^x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Математическая статистика</dc:title>
  <dc:creator>user</dc:creator>
  <cp:lastModifiedBy>Boroda</cp:lastModifiedBy>
  <cp:revision>62</cp:revision>
  <dcterms:created xsi:type="dcterms:W3CDTF">2018-02-27T11:18:47Z</dcterms:created>
  <dcterms:modified xsi:type="dcterms:W3CDTF">2019-01-14T08:33:44Z</dcterms:modified>
</cp:coreProperties>
</file>