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1" r:id="rId1"/>
  </p:sldMasterIdLst>
  <p:notesMasterIdLst>
    <p:notesMasterId r:id="rId51"/>
  </p:notesMasterIdLst>
  <p:sldIdLst>
    <p:sldId id="356" r:id="rId2"/>
    <p:sldId id="258" r:id="rId3"/>
    <p:sldId id="265" r:id="rId4"/>
    <p:sldId id="285" r:id="rId5"/>
    <p:sldId id="266" r:id="rId6"/>
    <p:sldId id="384" r:id="rId7"/>
    <p:sldId id="288" r:id="rId8"/>
    <p:sldId id="331" r:id="rId9"/>
    <p:sldId id="345" r:id="rId10"/>
    <p:sldId id="355" r:id="rId11"/>
    <p:sldId id="344" r:id="rId12"/>
    <p:sldId id="317" r:id="rId13"/>
    <p:sldId id="314" r:id="rId14"/>
    <p:sldId id="360" r:id="rId15"/>
    <p:sldId id="352" r:id="rId16"/>
    <p:sldId id="320" r:id="rId17"/>
    <p:sldId id="334" r:id="rId18"/>
    <p:sldId id="330" r:id="rId19"/>
    <p:sldId id="357" r:id="rId20"/>
    <p:sldId id="333" r:id="rId21"/>
    <p:sldId id="335" r:id="rId22"/>
    <p:sldId id="322" r:id="rId23"/>
    <p:sldId id="359" r:id="rId24"/>
    <p:sldId id="361" r:id="rId25"/>
    <p:sldId id="367" r:id="rId26"/>
    <p:sldId id="304" r:id="rId27"/>
    <p:sldId id="289" r:id="rId28"/>
    <p:sldId id="375" r:id="rId29"/>
    <p:sldId id="358" r:id="rId30"/>
    <p:sldId id="362" r:id="rId31"/>
    <p:sldId id="363" r:id="rId32"/>
    <p:sldId id="370" r:id="rId33"/>
    <p:sldId id="290" r:id="rId34"/>
    <p:sldId id="382" r:id="rId35"/>
    <p:sldId id="275" r:id="rId36"/>
    <p:sldId id="377" r:id="rId37"/>
    <p:sldId id="378" r:id="rId38"/>
    <p:sldId id="386" r:id="rId39"/>
    <p:sldId id="292" r:id="rId40"/>
    <p:sldId id="300" r:id="rId41"/>
    <p:sldId id="374" r:id="rId42"/>
    <p:sldId id="371" r:id="rId43"/>
    <p:sldId id="385" r:id="rId44"/>
    <p:sldId id="376" r:id="rId45"/>
    <p:sldId id="380" r:id="rId46"/>
    <p:sldId id="381" r:id="rId47"/>
    <p:sldId id="347" r:id="rId48"/>
    <p:sldId id="306" r:id="rId49"/>
    <p:sldId id="303" r:id="rId50"/>
  </p:sldIdLst>
  <p:sldSz cx="9144000" cy="6858000" type="screen4x3"/>
  <p:notesSz cx="6858000" cy="9144000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400"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sz="1400"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sz="1400"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sz="1400"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DC64"/>
    <a:srgbClr val="C0B73E"/>
    <a:srgbClr val="F2B058"/>
    <a:srgbClr val="FFCC99"/>
    <a:srgbClr val="FFFF99"/>
    <a:srgbClr val="CCFF66"/>
    <a:srgbClr val="FEE68C"/>
    <a:srgbClr val="9966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 horzBarState="maximized">
    <p:restoredLeft sz="17647" autoAdjust="0"/>
    <p:restoredTop sz="96405"/>
  </p:normalViewPr>
  <p:slideViewPr>
    <p:cSldViewPr>
      <p:cViewPr>
        <p:scale>
          <a:sx n="93" d="100"/>
          <a:sy n="93" d="100"/>
        </p:scale>
        <p:origin x="-96" y="-4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B35113A2-2CE7-4488-9DF2-934CC82F3E6B}" type="datetimeFigureOut">
              <a:rPr lang="ru-RU" altLang="ru-RU"/>
              <a:pPr>
                <a:defRPr/>
              </a:pPr>
              <a:t>24.01.2018</a:t>
            </a:fld>
            <a:endParaRPr lang="ru-RU" alt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 smtClean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3511322-BD8E-4C13-B00A-E71BA7B9F660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07566075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 smtClean="0"/>
          </a:p>
        </p:txBody>
      </p:sp>
      <p:sp>
        <p:nvSpPr>
          <p:cNvPr id="2765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546BBA9D-017F-445B-9591-5B98BC588C33}" type="slidenum">
              <a:rPr lang="ru-RU" altLang="ru-RU" sz="1200"/>
              <a:pPr/>
              <a:t>24</a:t>
            </a:fld>
            <a:endParaRPr lang="ru-RU" altLang="ru-RU" sz="120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427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 smtClean="0"/>
          </a:p>
        </p:txBody>
      </p:sp>
      <p:sp>
        <p:nvSpPr>
          <p:cNvPr id="5427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4B5A78F0-A578-45E1-ACB1-7AEC612EF474}" type="slidenum">
              <a:rPr lang="ru-RU" altLang="ru-RU" sz="1200"/>
              <a:pPr/>
              <a:t>49</a:t>
            </a:fld>
            <a:endParaRPr lang="ru-RU" altLang="ru-RU" sz="120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6A5CC4C-78C0-4A19-8987-3F71D6C185DC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8530536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.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6E54A5C-F7A1-4C53-B067-E5F29DD74C8A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81150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. загол.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EED14C7-CB6A-4552-9892-C5481DAFC503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4950958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C45937F-44F7-44CC-B5CA-DED684BBAD59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2743252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5F00328-162F-4128-8AF8-DFB459443C6D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2561522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7986F76-C212-404F-A324-3F3A993843F9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9416154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6678511-8FEA-4667-BF98-584EB08E723B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8183424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6560779-7200-4907-BB35-5D9DA01D4C18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3164220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B79B5F1-1143-4925-9A49-BB291EF81B0C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8743614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17B03DE-46EC-431C-B543-48F436DA5A50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9946826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84E115E-AB81-4F74-8EC4-36FBC255FECE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9182894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3277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3277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3277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/>
            </a:lvl1pPr>
          </a:lstStyle>
          <a:p>
            <a:fld id="{2FED2C0C-9F67-480F-B2CB-62C1C9B5D325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image" Target="../media/image38.png"/><Relationship Id="rId7" Type="http://schemas.openxmlformats.org/officeDocument/2006/relationships/image" Target="../media/image42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jpeg"/><Relationship Id="rId4" Type="http://schemas.openxmlformats.org/officeDocument/2006/relationships/image" Target="../media/image39.jpeg"/><Relationship Id="rId9" Type="http://schemas.openxmlformats.org/officeDocument/2006/relationships/image" Target="../media/image4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38.png"/><Relationship Id="rId7" Type="http://schemas.openxmlformats.org/officeDocument/2006/relationships/image" Target="../media/image51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eg"/><Relationship Id="rId3" Type="http://schemas.openxmlformats.org/officeDocument/2006/relationships/image" Target="../media/image61.jpeg"/><Relationship Id="rId7" Type="http://schemas.openxmlformats.org/officeDocument/2006/relationships/image" Target="../media/image65.jpe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jpeg"/><Relationship Id="rId5" Type="http://schemas.openxmlformats.org/officeDocument/2006/relationships/image" Target="../media/image63.png"/><Relationship Id="rId10" Type="http://schemas.openxmlformats.org/officeDocument/2006/relationships/image" Target="../media/image68.jpeg"/><Relationship Id="rId4" Type="http://schemas.openxmlformats.org/officeDocument/2006/relationships/image" Target="../media/image62.jpeg"/><Relationship Id="rId9" Type="http://schemas.openxmlformats.org/officeDocument/2006/relationships/image" Target="../media/image67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7" Type="http://schemas.openxmlformats.org/officeDocument/2006/relationships/image" Target="../media/image75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jpeg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7" Type="http://schemas.openxmlformats.org/officeDocument/2006/relationships/image" Target="../media/image82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jpeg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jpeg"/><Relationship Id="rId3" Type="http://schemas.openxmlformats.org/officeDocument/2006/relationships/image" Target="../media/image84.jpeg"/><Relationship Id="rId7" Type="http://schemas.openxmlformats.org/officeDocument/2006/relationships/image" Target="../media/image88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jpeg"/><Relationship Id="rId5" Type="http://schemas.openxmlformats.org/officeDocument/2006/relationships/image" Target="../media/image86.png"/><Relationship Id="rId4" Type="http://schemas.openxmlformats.org/officeDocument/2006/relationships/image" Target="../media/image85.jpeg"/><Relationship Id="rId9" Type="http://schemas.openxmlformats.org/officeDocument/2006/relationships/image" Target="../media/image90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jpeg"/><Relationship Id="rId3" Type="http://schemas.openxmlformats.org/officeDocument/2006/relationships/image" Target="../media/image92.jpeg"/><Relationship Id="rId7" Type="http://schemas.openxmlformats.org/officeDocument/2006/relationships/image" Target="../media/image96.jpe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5.jpeg"/><Relationship Id="rId5" Type="http://schemas.openxmlformats.org/officeDocument/2006/relationships/image" Target="../media/image94.jpeg"/><Relationship Id="rId10" Type="http://schemas.openxmlformats.org/officeDocument/2006/relationships/image" Target="../media/image99.png"/><Relationship Id="rId4" Type="http://schemas.openxmlformats.org/officeDocument/2006/relationships/image" Target="../media/image93.jpeg"/><Relationship Id="rId9" Type="http://schemas.openxmlformats.org/officeDocument/2006/relationships/image" Target="../media/image98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jpeg"/><Relationship Id="rId3" Type="http://schemas.openxmlformats.org/officeDocument/2006/relationships/image" Target="../media/image100.png"/><Relationship Id="rId7" Type="http://schemas.openxmlformats.org/officeDocument/2006/relationships/image" Target="../media/image10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3.png"/><Relationship Id="rId11" Type="http://schemas.openxmlformats.org/officeDocument/2006/relationships/image" Target="../media/image108.jpeg"/><Relationship Id="rId5" Type="http://schemas.openxmlformats.org/officeDocument/2006/relationships/image" Target="../media/image102.png"/><Relationship Id="rId10" Type="http://schemas.openxmlformats.org/officeDocument/2006/relationships/image" Target="../media/image107.jpeg"/><Relationship Id="rId4" Type="http://schemas.openxmlformats.org/officeDocument/2006/relationships/image" Target="../media/image101.jpeg"/><Relationship Id="rId9" Type="http://schemas.openxmlformats.org/officeDocument/2006/relationships/image" Target="../media/image10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7" Type="http://schemas.openxmlformats.org/officeDocument/2006/relationships/image" Target="../media/image114.jpe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3.png"/><Relationship Id="rId5" Type="http://schemas.openxmlformats.org/officeDocument/2006/relationships/image" Target="../media/image112.jpeg"/><Relationship Id="rId4" Type="http://schemas.openxmlformats.org/officeDocument/2006/relationships/image" Target="../media/image111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.jpeg"/><Relationship Id="rId3" Type="http://schemas.openxmlformats.org/officeDocument/2006/relationships/image" Target="../media/image116.png"/><Relationship Id="rId7" Type="http://schemas.openxmlformats.org/officeDocument/2006/relationships/image" Target="../media/image120.jpe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9.png"/><Relationship Id="rId11" Type="http://schemas.openxmlformats.org/officeDocument/2006/relationships/image" Target="../media/image124.png"/><Relationship Id="rId5" Type="http://schemas.openxmlformats.org/officeDocument/2006/relationships/image" Target="../media/image118.png"/><Relationship Id="rId10" Type="http://schemas.openxmlformats.org/officeDocument/2006/relationships/image" Target="../media/image123.jpeg"/><Relationship Id="rId4" Type="http://schemas.openxmlformats.org/officeDocument/2006/relationships/image" Target="../media/image117.png"/><Relationship Id="rId9" Type="http://schemas.openxmlformats.org/officeDocument/2006/relationships/image" Target="../media/image122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1.jpeg"/><Relationship Id="rId3" Type="http://schemas.openxmlformats.org/officeDocument/2006/relationships/image" Target="../media/image126.png"/><Relationship Id="rId7" Type="http://schemas.openxmlformats.org/officeDocument/2006/relationships/image" Target="../media/image130.jpeg"/><Relationship Id="rId12" Type="http://schemas.openxmlformats.org/officeDocument/2006/relationships/image" Target="../media/image135.jpe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9.png"/><Relationship Id="rId11" Type="http://schemas.openxmlformats.org/officeDocument/2006/relationships/image" Target="../media/image134.png"/><Relationship Id="rId5" Type="http://schemas.openxmlformats.org/officeDocument/2006/relationships/image" Target="../media/image128.png"/><Relationship Id="rId10" Type="http://schemas.openxmlformats.org/officeDocument/2006/relationships/image" Target="../media/image133.png"/><Relationship Id="rId4" Type="http://schemas.openxmlformats.org/officeDocument/2006/relationships/image" Target="../media/image127.png"/><Relationship Id="rId9" Type="http://schemas.openxmlformats.org/officeDocument/2006/relationships/image" Target="../media/image132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2.png"/><Relationship Id="rId3" Type="http://schemas.openxmlformats.org/officeDocument/2006/relationships/image" Target="../media/image137.jpeg"/><Relationship Id="rId7" Type="http://schemas.openxmlformats.org/officeDocument/2006/relationships/image" Target="../media/image141.jpeg"/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0.jpeg"/><Relationship Id="rId5" Type="http://schemas.openxmlformats.org/officeDocument/2006/relationships/image" Target="../media/image139.png"/><Relationship Id="rId4" Type="http://schemas.openxmlformats.org/officeDocument/2006/relationships/image" Target="../media/image138.png"/><Relationship Id="rId9" Type="http://schemas.openxmlformats.org/officeDocument/2006/relationships/image" Target="../media/image143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0.jpeg"/><Relationship Id="rId3" Type="http://schemas.openxmlformats.org/officeDocument/2006/relationships/image" Target="../media/image145.png"/><Relationship Id="rId7" Type="http://schemas.openxmlformats.org/officeDocument/2006/relationships/image" Target="../media/image149.jpeg"/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8.jpeg"/><Relationship Id="rId5" Type="http://schemas.openxmlformats.org/officeDocument/2006/relationships/image" Target="../media/image147.png"/><Relationship Id="rId10" Type="http://schemas.openxmlformats.org/officeDocument/2006/relationships/image" Target="../media/image152.jpeg"/><Relationship Id="rId4" Type="http://schemas.openxmlformats.org/officeDocument/2006/relationships/image" Target="../media/image146.png"/><Relationship Id="rId9" Type="http://schemas.openxmlformats.org/officeDocument/2006/relationships/image" Target="../media/image15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0.jpeg"/><Relationship Id="rId3" Type="http://schemas.openxmlformats.org/officeDocument/2006/relationships/image" Target="../media/image155.jpeg"/><Relationship Id="rId7" Type="http://schemas.openxmlformats.org/officeDocument/2006/relationships/image" Target="../media/image159.jpeg"/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8.jpeg"/><Relationship Id="rId5" Type="http://schemas.openxmlformats.org/officeDocument/2006/relationships/image" Target="../media/image157.jpeg"/><Relationship Id="rId10" Type="http://schemas.openxmlformats.org/officeDocument/2006/relationships/image" Target="../media/image162.png"/><Relationship Id="rId4" Type="http://schemas.openxmlformats.org/officeDocument/2006/relationships/image" Target="../media/image156.jpeg"/><Relationship Id="rId9" Type="http://schemas.openxmlformats.org/officeDocument/2006/relationships/image" Target="../media/image16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jpeg"/><Relationship Id="rId2" Type="http://schemas.openxmlformats.org/officeDocument/2006/relationships/image" Target="../media/image16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5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jpeg"/><Relationship Id="rId2" Type="http://schemas.openxmlformats.org/officeDocument/2006/relationships/image" Target="../media/image16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0.jpeg"/><Relationship Id="rId5" Type="http://schemas.openxmlformats.org/officeDocument/2006/relationships/image" Target="../media/image169.jpeg"/><Relationship Id="rId4" Type="http://schemas.openxmlformats.org/officeDocument/2006/relationships/image" Target="../media/image168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7.png"/><Relationship Id="rId3" Type="http://schemas.openxmlformats.org/officeDocument/2006/relationships/image" Target="../media/image172.png"/><Relationship Id="rId7" Type="http://schemas.openxmlformats.org/officeDocument/2006/relationships/image" Target="../media/image176.jpeg"/><Relationship Id="rId2" Type="http://schemas.openxmlformats.org/officeDocument/2006/relationships/image" Target="../media/image17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5.jpeg"/><Relationship Id="rId5" Type="http://schemas.openxmlformats.org/officeDocument/2006/relationships/image" Target="../media/image174.jpeg"/><Relationship Id="rId10" Type="http://schemas.openxmlformats.org/officeDocument/2006/relationships/image" Target="../media/image179.png"/><Relationship Id="rId4" Type="http://schemas.openxmlformats.org/officeDocument/2006/relationships/image" Target="../media/image173.png"/><Relationship Id="rId9" Type="http://schemas.openxmlformats.org/officeDocument/2006/relationships/image" Target="../media/image178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0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7.png"/><Relationship Id="rId3" Type="http://schemas.openxmlformats.org/officeDocument/2006/relationships/image" Target="../media/image182.jpeg"/><Relationship Id="rId7" Type="http://schemas.openxmlformats.org/officeDocument/2006/relationships/image" Target="../media/image186.jpeg"/><Relationship Id="rId2" Type="http://schemas.openxmlformats.org/officeDocument/2006/relationships/image" Target="../media/image18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5.jpeg"/><Relationship Id="rId5" Type="http://schemas.openxmlformats.org/officeDocument/2006/relationships/image" Target="../media/image184.jpeg"/><Relationship Id="rId4" Type="http://schemas.openxmlformats.org/officeDocument/2006/relationships/image" Target="../media/image183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9.jpeg"/><Relationship Id="rId7" Type="http://schemas.openxmlformats.org/officeDocument/2006/relationships/image" Target="../media/image193.png"/><Relationship Id="rId2" Type="http://schemas.openxmlformats.org/officeDocument/2006/relationships/image" Target="../media/image18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2.png"/><Relationship Id="rId5" Type="http://schemas.openxmlformats.org/officeDocument/2006/relationships/image" Target="../media/image191.jpeg"/><Relationship Id="rId4" Type="http://schemas.openxmlformats.org/officeDocument/2006/relationships/image" Target="../media/image190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5.jpeg"/><Relationship Id="rId2" Type="http://schemas.openxmlformats.org/officeDocument/2006/relationships/image" Target="../media/image19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8.png"/><Relationship Id="rId5" Type="http://schemas.openxmlformats.org/officeDocument/2006/relationships/image" Target="../media/image197.jpeg"/><Relationship Id="rId4" Type="http://schemas.openxmlformats.org/officeDocument/2006/relationships/image" Target="../media/image196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5.jpeg"/><Relationship Id="rId3" Type="http://schemas.openxmlformats.org/officeDocument/2006/relationships/image" Target="../media/image200.jpeg"/><Relationship Id="rId7" Type="http://schemas.openxmlformats.org/officeDocument/2006/relationships/image" Target="../media/image204.jpeg"/><Relationship Id="rId2" Type="http://schemas.openxmlformats.org/officeDocument/2006/relationships/image" Target="../media/image19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3.jpeg"/><Relationship Id="rId5" Type="http://schemas.openxmlformats.org/officeDocument/2006/relationships/image" Target="../media/image202.jpeg"/><Relationship Id="rId4" Type="http://schemas.openxmlformats.org/officeDocument/2006/relationships/image" Target="../media/image201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7.jpeg"/><Relationship Id="rId2" Type="http://schemas.openxmlformats.org/officeDocument/2006/relationships/image" Target="../media/image206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9.png"/><Relationship Id="rId7" Type="http://schemas.openxmlformats.org/officeDocument/2006/relationships/image" Target="../media/image213.png"/><Relationship Id="rId2" Type="http://schemas.openxmlformats.org/officeDocument/2006/relationships/image" Target="../media/image20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2.jpeg"/><Relationship Id="rId5" Type="http://schemas.openxmlformats.org/officeDocument/2006/relationships/image" Target="../media/image211.jpeg"/><Relationship Id="rId4" Type="http://schemas.openxmlformats.org/officeDocument/2006/relationships/image" Target="../media/image210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5.jpeg"/><Relationship Id="rId7" Type="http://schemas.openxmlformats.org/officeDocument/2006/relationships/image" Target="../media/image219.jpeg"/><Relationship Id="rId2" Type="http://schemas.openxmlformats.org/officeDocument/2006/relationships/image" Target="../media/image2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8.jpeg"/><Relationship Id="rId5" Type="http://schemas.openxmlformats.org/officeDocument/2006/relationships/image" Target="../media/image217.jpeg"/><Relationship Id="rId4" Type="http://schemas.openxmlformats.org/officeDocument/2006/relationships/image" Target="../media/image216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1.png"/><Relationship Id="rId2" Type="http://schemas.openxmlformats.org/officeDocument/2006/relationships/image" Target="../media/image2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2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4.jpeg"/><Relationship Id="rId2" Type="http://schemas.openxmlformats.org/officeDocument/2006/relationships/image" Target="../media/image2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5.jpe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2.jpeg"/><Relationship Id="rId3" Type="http://schemas.openxmlformats.org/officeDocument/2006/relationships/image" Target="../media/image227.jpeg"/><Relationship Id="rId7" Type="http://schemas.openxmlformats.org/officeDocument/2006/relationships/image" Target="../media/image231.jpeg"/><Relationship Id="rId2" Type="http://schemas.openxmlformats.org/officeDocument/2006/relationships/image" Target="../media/image2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0.png"/><Relationship Id="rId5" Type="http://schemas.openxmlformats.org/officeDocument/2006/relationships/image" Target="../media/image229.jpeg"/><Relationship Id="rId4" Type="http://schemas.openxmlformats.org/officeDocument/2006/relationships/image" Target="../media/image228.jpeg"/><Relationship Id="rId9" Type="http://schemas.openxmlformats.org/officeDocument/2006/relationships/image" Target="../media/image233.jpe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4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5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tiff"/><Relationship Id="rId5" Type="http://schemas.openxmlformats.org/officeDocument/2006/relationships/image" Target="../media/image26.png"/><Relationship Id="rId4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Изображение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11560" y="2372687"/>
            <a:ext cx="432048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ПРОЕКТ</a:t>
            </a:r>
          </a:p>
          <a:p>
            <a:pPr algn="ctr">
              <a:defRPr/>
            </a:pPr>
            <a: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«ЗДОРОВОЕ ПИТАНИЕ –</a:t>
            </a:r>
          </a:p>
          <a:p>
            <a:pPr algn="ctr">
              <a:defRPr/>
            </a:pPr>
            <a: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ЗДОРОВЫЙ МАЛЫШ»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611560" y="3954926"/>
            <a:ext cx="4536504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000" b="1" dirty="0">
                <a:ln w="12700">
                  <a:solidFill>
                    <a:srgbClr val="F8A7E2"/>
                  </a:solidFill>
                  <a:prstDash val="solid"/>
                </a:ln>
                <a:solidFill>
                  <a:srgbClr val="7030A0"/>
                </a:solidFill>
              </a:rPr>
              <a:t> воспитатель Гордеева Л.И.</a:t>
            </a:r>
          </a:p>
          <a:p>
            <a:pPr algn="ctr">
              <a:defRPr/>
            </a:pPr>
            <a:r>
              <a:rPr lang="ru-RU" sz="2000" b="1" dirty="0" err="1">
                <a:ln w="12700">
                  <a:solidFill>
                    <a:srgbClr val="F8A7E2"/>
                  </a:solidFill>
                  <a:prstDash val="solid"/>
                </a:ln>
                <a:solidFill>
                  <a:srgbClr val="7030A0"/>
                </a:solidFill>
              </a:rPr>
              <a:t>Ст.воспитатель</a:t>
            </a:r>
            <a:r>
              <a:rPr lang="ru-RU" sz="2000" b="1" dirty="0">
                <a:ln w="12700">
                  <a:solidFill>
                    <a:srgbClr val="F8A7E2"/>
                  </a:solidFill>
                  <a:prstDash val="solid"/>
                </a:ln>
                <a:solidFill>
                  <a:srgbClr val="7030A0"/>
                </a:solidFill>
              </a:rPr>
              <a:t> Мартынова Т.О.</a:t>
            </a:r>
          </a:p>
          <a:p>
            <a:pPr algn="ctr">
              <a:defRPr/>
            </a:pPr>
            <a:r>
              <a:rPr lang="ru-RU" sz="2000" b="1" dirty="0">
                <a:ln w="12700">
                  <a:solidFill>
                    <a:srgbClr val="F8A7E2"/>
                  </a:solidFill>
                  <a:prstDash val="solid"/>
                </a:ln>
                <a:solidFill>
                  <a:srgbClr val="7030A0"/>
                </a:solidFill>
              </a:rPr>
              <a:t>.</a:t>
            </a:r>
            <a:endParaRPr lang="ru-RU" sz="4400" b="1" dirty="0">
              <a:ln w="12700">
                <a:solidFill>
                  <a:srgbClr val="F8A7E2"/>
                </a:solidFill>
                <a:prstDash val="solid"/>
              </a:ln>
              <a:solidFill>
                <a:srgbClr val="7030A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177336" y="1196752"/>
            <a:ext cx="3188928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000" b="1" dirty="0">
                <a:ln w="12700">
                  <a:solidFill>
                    <a:srgbClr val="F8A7E2"/>
                  </a:solidFill>
                  <a:prstDash val="solid"/>
                </a:ln>
                <a:solidFill>
                  <a:srgbClr val="7030A0"/>
                </a:solidFill>
              </a:rPr>
              <a:t>ГБОУ «Школа №2100</a:t>
            </a:r>
            <a:r>
              <a:rPr lang="ru-RU" sz="2000" b="1">
                <a:ln w="12700">
                  <a:solidFill>
                    <a:srgbClr val="F8A7E2"/>
                  </a:solidFill>
                  <a:prstDash val="solid"/>
                </a:ln>
                <a:solidFill>
                  <a:srgbClr val="7030A0"/>
                </a:solidFill>
              </a:rPr>
              <a:t>» </a:t>
            </a:r>
            <a:endParaRPr lang="ru-RU" sz="2000" b="1" dirty="0">
              <a:ln w="12700">
                <a:solidFill>
                  <a:srgbClr val="F8A7E2"/>
                </a:solidFill>
                <a:prstDash val="solid"/>
              </a:ln>
              <a:solidFill>
                <a:srgbClr val="7030A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195736" y="5206408"/>
            <a:ext cx="138212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000" b="1" dirty="0">
                <a:ln w="12700">
                  <a:solidFill>
                    <a:srgbClr val="F8A7E2"/>
                  </a:solidFill>
                  <a:prstDash val="solid"/>
                </a:ln>
                <a:solidFill>
                  <a:srgbClr val="7030A0"/>
                </a:solidFill>
              </a:rPr>
              <a:t>Москва</a:t>
            </a:r>
          </a:p>
          <a:p>
            <a:pPr algn="ctr">
              <a:defRPr/>
            </a:pPr>
            <a:r>
              <a:rPr lang="ru-RU" sz="2000" b="1" dirty="0">
                <a:ln w="12700">
                  <a:solidFill>
                    <a:srgbClr val="F8A7E2"/>
                  </a:solidFill>
                  <a:prstDash val="solid"/>
                </a:ln>
                <a:solidFill>
                  <a:srgbClr val="7030A0"/>
                </a:solidFill>
              </a:rPr>
              <a:t>2017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Изображение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Прямоугольник 2"/>
          <p:cNvSpPr>
            <a:spLocks noChangeArrowheads="1"/>
          </p:cNvSpPr>
          <p:nvPr/>
        </p:nvSpPr>
        <p:spPr bwMode="auto">
          <a:xfrm>
            <a:off x="4932363" y="2636838"/>
            <a:ext cx="217011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1400">
                <a:solidFill>
                  <a:srgbClr val="7030A0"/>
                </a:solidFill>
                <a:cs typeface="Times New Roman" pitchFamily="18" charset="0"/>
              </a:rPr>
              <a:t>Пословицы и поговорки</a:t>
            </a:r>
            <a:endParaRPr lang="ru-RU" altLang="ru-RU" sz="1400"/>
          </a:p>
        </p:txBody>
      </p:sp>
      <p:pic>
        <p:nvPicPr>
          <p:cNvPr id="3" name="Изображение 2"/>
          <p:cNvPicPr>
            <a:picLocks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07940" y="188640"/>
            <a:ext cx="4500000" cy="3240000"/>
          </a:xfrm>
          <a:prstGeom prst="roundRect">
            <a:avLst>
              <a:gd name="adj" fmla="val 11111"/>
            </a:avLst>
          </a:prstGeom>
          <a:ln w="190500" cap="rnd">
            <a:solidFill>
              <a:srgbClr val="FFDBA2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2" name="Изображение 1"/>
          <p:cNvPicPr>
            <a:picLocks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339784" flipH="1">
            <a:off x="4199059" y="3283080"/>
            <a:ext cx="4500000" cy="3240000"/>
          </a:xfrm>
          <a:prstGeom prst="roundRect">
            <a:avLst>
              <a:gd name="adj" fmla="val 11111"/>
            </a:avLst>
          </a:prstGeom>
          <a:ln w="190500" cap="rnd">
            <a:solidFill>
              <a:srgbClr val="92FCA5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12294" name="Изображение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5650" y="188913"/>
            <a:ext cx="2016125" cy="200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wheel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Изображение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905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0" name="Прямоугольник 5"/>
          <p:cNvSpPr>
            <a:spLocks noChangeArrowheads="1"/>
          </p:cNvSpPr>
          <p:nvPr/>
        </p:nvSpPr>
        <p:spPr bwMode="auto">
          <a:xfrm>
            <a:off x="1258888" y="908050"/>
            <a:ext cx="3097212" cy="5478423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2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БЕСЕДЫ:</a:t>
            </a:r>
          </a:p>
          <a:p>
            <a:pPr algn="just" eaLnBrk="1" hangingPunct="1">
              <a:spcBef>
                <a:spcPct val="0"/>
              </a:spcBef>
              <a:buFontTx/>
              <a:buNone/>
              <a:defRPr/>
            </a:pPr>
            <a:endParaRPr lang="ru-RU" altLang="ru-RU" sz="1000" b="1" dirty="0" smtClean="0"/>
          </a:p>
          <a:p>
            <a:pPr algn="just"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2000" dirty="0" smtClean="0">
                <a:solidFill>
                  <a:srgbClr val="0070C0"/>
                </a:solidFill>
              </a:rPr>
              <a:t>«Для чего мы едим?»</a:t>
            </a:r>
          </a:p>
          <a:p>
            <a:pPr algn="just"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2000" dirty="0" smtClean="0">
                <a:solidFill>
                  <a:srgbClr val="7030A0"/>
                </a:solidFill>
              </a:rPr>
              <a:t>«Из чего состоит наша пища»</a:t>
            </a:r>
          </a:p>
          <a:p>
            <a:pPr algn="just"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2000" dirty="0" smtClean="0">
                <a:solidFill>
                  <a:srgbClr val="0070C0"/>
                </a:solidFill>
              </a:rPr>
              <a:t>«Чем полезны лук и чеснок» (провела мед. сестра Филиппова М.М.)</a:t>
            </a:r>
          </a:p>
          <a:p>
            <a:pPr algn="just"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2000" dirty="0" smtClean="0">
                <a:solidFill>
                  <a:srgbClr val="7030A0"/>
                </a:solidFill>
              </a:rPr>
              <a:t>«Азбука здорового питания»</a:t>
            </a:r>
          </a:p>
          <a:p>
            <a:pPr algn="just"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2000" dirty="0" smtClean="0">
                <a:solidFill>
                  <a:srgbClr val="0070C0"/>
                </a:solidFill>
              </a:rPr>
              <a:t>«Пейте дети молоко – будете здоровы»</a:t>
            </a:r>
          </a:p>
          <a:p>
            <a:pPr algn="just"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2000" dirty="0" smtClean="0">
                <a:solidFill>
                  <a:srgbClr val="7030A0"/>
                </a:solidFill>
              </a:rPr>
              <a:t>«О пользе овощей и фруктов»</a:t>
            </a:r>
          </a:p>
          <a:p>
            <a:pPr algn="just"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2000" dirty="0" smtClean="0">
                <a:solidFill>
                  <a:srgbClr val="0070C0"/>
                </a:solidFill>
              </a:rPr>
              <a:t>«Фаст-фуд – мусорная еда»</a:t>
            </a:r>
            <a:r>
              <a:rPr lang="ru-RU" altLang="ru-RU" sz="2000" dirty="0">
                <a:solidFill>
                  <a:srgbClr val="0070C0"/>
                </a:solidFill>
              </a:rPr>
              <a:t> </a:t>
            </a:r>
            <a:endParaRPr lang="ru-RU" altLang="ru-RU" sz="2000" dirty="0" smtClean="0">
              <a:solidFill>
                <a:srgbClr val="0070C0"/>
              </a:solidFill>
            </a:endParaRPr>
          </a:p>
          <a:p>
            <a:pPr algn="just"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2000" dirty="0" smtClean="0">
                <a:solidFill>
                  <a:srgbClr val="7030A0"/>
                </a:solidFill>
              </a:rPr>
              <a:t>«</a:t>
            </a:r>
            <a:r>
              <a:rPr lang="ru-RU" altLang="ru-RU" sz="2000" dirty="0">
                <a:solidFill>
                  <a:srgbClr val="7030A0"/>
                </a:solidFill>
              </a:rPr>
              <a:t>Такая важная вода»</a:t>
            </a:r>
          </a:p>
          <a:p>
            <a:pPr algn="just" eaLnBrk="1" hangingPunct="1">
              <a:spcBef>
                <a:spcPct val="0"/>
              </a:spcBef>
              <a:buFontTx/>
              <a:buNone/>
              <a:defRPr/>
            </a:pPr>
            <a:endParaRPr lang="ru-RU" altLang="ru-RU" sz="2000" dirty="0" smtClean="0">
              <a:solidFill>
                <a:srgbClr val="0070C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213349" y="370399"/>
            <a:ext cx="3744913" cy="255454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2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НОД:</a:t>
            </a:r>
            <a:endParaRPr lang="ru-RU" altLang="ru-RU" sz="1100" b="1" dirty="0" smtClean="0">
              <a:solidFill>
                <a:srgbClr val="000000"/>
              </a:solidFill>
            </a:endParaRPr>
          </a:p>
          <a:p>
            <a:pPr algn="just"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2000" dirty="0" smtClean="0">
                <a:solidFill>
                  <a:srgbClr val="7030A0"/>
                </a:solidFill>
              </a:rPr>
              <a:t>«Наши друзья - витамины»</a:t>
            </a:r>
          </a:p>
          <a:p>
            <a:pPr algn="just"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2000" dirty="0" smtClean="0">
                <a:solidFill>
                  <a:srgbClr val="0070C0"/>
                </a:solidFill>
              </a:rPr>
              <a:t>«Будем правильно питаться – витамины получать»</a:t>
            </a:r>
          </a:p>
          <a:p>
            <a:pPr algn="just">
              <a:spcBef>
                <a:spcPct val="0"/>
              </a:spcBef>
              <a:buFontTx/>
              <a:buNone/>
              <a:defRPr/>
            </a:pPr>
            <a:r>
              <a:rPr lang="ru-RU" altLang="ru-RU" sz="2000" dirty="0" smtClean="0">
                <a:solidFill>
                  <a:srgbClr val="7030A0"/>
                </a:solidFill>
              </a:rPr>
              <a:t>«Вредные и полезные продукты»</a:t>
            </a:r>
          </a:p>
          <a:p>
            <a:pPr algn="just">
              <a:spcBef>
                <a:spcPct val="0"/>
              </a:spcBef>
              <a:buFontTx/>
              <a:buNone/>
              <a:defRPr/>
            </a:pPr>
            <a:r>
              <a:rPr lang="ru-RU" altLang="ru-RU" sz="2000" dirty="0" smtClean="0">
                <a:solidFill>
                  <a:srgbClr val="7030A0"/>
                </a:solidFill>
              </a:rPr>
              <a:t>«Кто дает нам молоко»</a:t>
            </a:r>
          </a:p>
          <a:p>
            <a:pPr algn="just">
              <a:spcBef>
                <a:spcPct val="0"/>
              </a:spcBef>
              <a:buFontTx/>
              <a:buNone/>
              <a:defRPr/>
            </a:pPr>
            <a:r>
              <a:rPr lang="ru-RU" altLang="ru-RU" sz="2000" dirty="0" smtClean="0">
                <a:solidFill>
                  <a:srgbClr val="0070C0"/>
                </a:solidFill>
              </a:rPr>
              <a:t>«Каша – матушка наша»</a:t>
            </a:r>
          </a:p>
        </p:txBody>
      </p:sp>
      <p:pic>
        <p:nvPicPr>
          <p:cNvPr id="13317" name="Изображение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08563" y="188913"/>
            <a:ext cx="4116387" cy="2935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8" name="Изображение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62600" y="2728913"/>
            <a:ext cx="2270125" cy="2808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Прямоугольник 2"/>
          <p:cNvSpPr>
            <a:spLocks noChangeArrowheads="1"/>
          </p:cNvSpPr>
          <p:nvPr/>
        </p:nvSpPr>
        <p:spPr bwMode="auto">
          <a:xfrm>
            <a:off x="5076825" y="2520950"/>
            <a:ext cx="17811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1400" b="1">
                <a:latin typeface="Times New Roman" pitchFamily="18" charset="0"/>
                <a:cs typeface="Times New Roman" pitchFamily="18" charset="0"/>
              </a:rPr>
              <a:t>ЗАНЯТИЯ</a:t>
            </a:r>
            <a:endParaRPr lang="ru-RU" altLang="ru-RU" sz="1400"/>
          </a:p>
        </p:txBody>
      </p:sp>
      <p:pic>
        <p:nvPicPr>
          <p:cNvPr id="14339" name="Изображение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60725" y="2909888"/>
            <a:ext cx="2954338" cy="2370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Изображение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Изображение 9"/>
          <p:cNvPicPr>
            <a:picLocks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1520" y="476672"/>
            <a:ext cx="3600000" cy="28800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BD471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5" name="Изображение 4"/>
          <p:cNvPicPr>
            <a:picLocks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08469" y="3665748"/>
            <a:ext cx="3600000" cy="28800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92D050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4343" name="Изображение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954516">
            <a:off x="3905250" y="3175"/>
            <a:ext cx="1885950" cy="290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Изображение 4"/>
          <p:cNvPicPr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08469" y="476672"/>
            <a:ext cx="3600000" cy="28800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FFDBA2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pic>
        <p:nvPicPr>
          <p:cNvPr id="2" name="Изображение 1"/>
          <p:cNvPicPr>
            <a:picLocks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3058" y="3656920"/>
            <a:ext cx="3600000" cy="28800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89F000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4346" name="Изображение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87725" y="2420938"/>
            <a:ext cx="2535238" cy="431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Изображение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Прямоугольник 3"/>
          <p:cNvSpPr>
            <a:spLocks noChangeArrowheads="1"/>
          </p:cNvSpPr>
          <p:nvPr/>
        </p:nvSpPr>
        <p:spPr bwMode="auto">
          <a:xfrm>
            <a:off x="1403350" y="1844675"/>
            <a:ext cx="9906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1400" b="1">
                <a:latin typeface="Times New Roman" pitchFamily="18" charset="0"/>
                <a:cs typeface="Times New Roman" pitchFamily="18" charset="0"/>
              </a:rPr>
              <a:t>БЕСЕДЫ</a:t>
            </a:r>
            <a:endParaRPr lang="ru-RU" altLang="ru-RU" sz="1400"/>
          </a:p>
        </p:txBody>
      </p:sp>
      <p:pic>
        <p:nvPicPr>
          <p:cNvPr id="15364" name="Изображение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1372211">
            <a:off x="501650" y="604838"/>
            <a:ext cx="3208338" cy="332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Изображение 1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359536">
            <a:off x="5377863" y="462786"/>
            <a:ext cx="3388944" cy="36115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heel spokes="3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Прямоугольник 2"/>
          <p:cNvSpPr>
            <a:spLocks noChangeArrowheads="1"/>
          </p:cNvSpPr>
          <p:nvPr/>
        </p:nvSpPr>
        <p:spPr bwMode="auto">
          <a:xfrm>
            <a:off x="5076825" y="2520950"/>
            <a:ext cx="17811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1400" b="1">
                <a:latin typeface="Times New Roman" pitchFamily="18" charset="0"/>
                <a:cs typeface="Times New Roman" pitchFamily="18" charset="0"/>
              </a:rPr>
              <a:t>ЗАНЯТИЯ</a:t>
            </a:r>
            <a:endParaRPr lang="ru-RU" altLang="ru-RU" sz="1400"/>
          </a:p>
        </p:txBody>
      </p:sp>
      <p:pic>
        <p:nvPicPr>
          <p:cNvPr id="16387" name="Изображение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60725" y="2909888"/>
            <a:ext cx="2954338" cy="2370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Изображение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Изображение 6"/>
          <p:cNvPicPr>
            <a:picLocks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5218542" y="3547133"/>
            <a:ext cx="3600000" cy="28800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AFE8BE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4" name="Изображение 3"/>
          <p:cNvPicPr>
            <a:picLocks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5763" y="483913"/>
            <a:ext cx="3600000" cy="28800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AFE8BE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8" name="Изображение 7"/>
          <p:cNvPicPr>
            <a:picLocks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16930" y="483913"/>
            <a:ext cx="3600000" cy="28800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BD471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32777" name="Picture 9" descr="E:\3334\20170418_095550.jpg"/>
          <p:cNvPicPr preferRelativeResize="0">
            <a:picLocks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5720" y="3571876"/>
            <a:ext cx="3600000" cy="28800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F5FBB4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6393" name="Изображение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11500" y="2078038"/>
            <a:ext cx="2608263" cy="4868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wheel spokes="2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Изображение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6" name="Прямоугольник 6"/>
          <p:cNvSpPr>
            <a:spLocks noChangeArrowheads="1"/>
          </p:cNvSpPr>
          <p:nvPr/>
        </p:nvSpPr>
        <p:spPr bwMode="auto">
          <a:xfrm>
            <a:off x="611560" y="909514"/>
            <a:ext cx="3847504" cy="1877437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ru-RU" altLang="ru-RU" sz="1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ДОСУГОВАЯ И ИГРОВАЯ ДЕЯТЕЛЬНОСТЬ</a:t>
            </a:r>
          </a:p>
          <a:p>
            <a:pPr algn="just">
              <a:spcBef>
                <a:spcPct val="0"/>
              </a:spcBef>
              <a:buFontTx/>
              <a:buNone/>
              <a:defRPr/>
            </a:pPr>
            <a:r>
              <a:rPr lang="ru-RU" altLang="ru-RU" sz="2000" b="1" dirty="0" smtClean="0">
                <a:solidFill>
                  <a:srgbClr val="C00000"/>
                </a:solidFill>
              </a:rPr>
              <a:t>Досуги: </a:t>
            </a:r>
            <a:r>
              <a:rPr lang="ru-RU" altLang="ru-RU" sz="2000" dirty="0" smtClean="0"/>
              <a:t>«Азбука здоровья», «Во саду ли, в огороде», «Страна </a:t>
            </a:r>
            <a:r>
              <a:rPr lang="ru-RU" altLang="ru-RU" sz="2000" dirty="0" err="1" smtClean="0"/>
              <a:t>Витаминия</a:t>
            </a:r>
            <a:r>
              <a:rPr lang="ru-RU" altLang="ru-RU" sz="2000" dirty="0" smtClean="0"/>
              <a:t>», «Суп и каша – пища наша».</a:t>
            </a:r>
          </a:p>
        </p:txBody>
      </p:sp>
      <p:pic>
        <p:nvPicPr>
          <p:cNvPr id="17412" name="Изображение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1642595">
            <a:off x="4127500" y="122238"/>
            <a:ext cx="1258888" cy="1509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3" name="Прямоугольник 1"/>
          <p:cNvSpPr>
            <a:spLocks noChangeArrowheads="1"/>
          </p:cNvSpPr>
          <p:nvPr/>
        </p:nvSpPr>
        <p:spPr bwMode="auto">
          <a:xfrm>
            <a:off x="1058863" y="2746375"/>
            <a:ext cx="3513137" cy="317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ru-RU" altLang="ru-RU" sz="2000" b="1">
                <a:solidFill>
                  <a:srgbClr val="C00000"/>
                </a:solidFill>
              </a:rPr>
              <a:t>Дидактические игры: </a:t>
            </a:r>
            <a:r>
              <a:rPr lang="ru-RU" altLang="ru-RU" sz="2000"/>
              <a:t>«Вершки и корешки», «Продуктовый магазин», «Составь меню», «Полезно - неполезно», «Аскорбинка и ее друзья», «Фруктовые пирамиды», «Пирамида здоровья», «Правильно, правильно, совершенно верно», «Вредные советы».</a:t>
            </a:r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Изображение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405181">
            <a:off x="5169451" y="291601"/>
            <a:ext cx="3483208" cy="42434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DBA2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4" name="Изображение 3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07452">
            <a:off x="36824" y="3919707"/>
            <a:ext cx="2916000" cy="252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DBA2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7" name="Изображение 6"/>
          <p:cNvPicPr>
            <a:picLocks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09702">
            <a:off x="3040381" y="4083866"/>
            <a:ext cx="2957557" cy="252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DBF59B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Изображение 7"/>
          <p:cNvPicPr>
            <a:picLocks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26845">
            <a:off x="6092070" y="4271987"/>
            <a:ext cx="2916000" cy="252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BF7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Изображение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Изображение 3"/>
          <p:cNvPicPr>
            <a:picLocks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67456" y="121444"/>
            <a:ext cx="2880000" cy="2880000"/>
          </a:xfrm>
          <a:prstGeom prst="rect">
            <a:avLst/>
          </a:prstGeom>
          <a:ln w="88900" cap="sq" cmpd="thickThin">
            <a:solidFill>
              <a:srgbClr val="9DF7D9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8" name="Изображение 7"/>
          <p:cNvPicPr>
            <a:picLocks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7246" y="3704465"/>
            <a:ext cx="3960000" cy="2880000"/>
          </a:xfrm>
          <a:prstGeom prst="rect">
            <a:avLst/>
          </a:prstGeom>
          <a:ln w="88900" cap="sq" cmpd="thickThin">
            <a:solidFill>
              <a:srgbClr val="DBF59B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9461" name="Изображение 18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710"/>
          <a:stretch>
            <a:fillRect/>
          </a:stretch>
        </p:blipFill>
        <p:spPr bwMode="auto">
          <a:xfrm>
            <a:off x="395288" y="5529263"/>
            <a:ext cx="928687" cy="852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Изображение 19"/>
          <p:cNvPicPr>
            <a:picLocks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1186759">
            <a:off x="375640" y="362430"/>
            <a:ext cx="3960000" cy="2880000"/>
          </a:xfrm>
          <a:prstGeom prst="rect">
            <a:avLst/>
          </a:prstGeom>
          <a:ln w="88900" cap="sq" cmpd="thickThin">
            <a:solidFill>
              <a:srgbClr val="4DECF7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Изображение 4"/>
          <p:cNvPicPr>
            <a:picLocks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05316" y="1439566"/>
            <a:ext cx="2880000" cy="2880000"/>
          </a:xfrm>
          <a:prstGeom prst="rect">
            <a:avLst/>
          </a:prstGeom>
          <a:ln w="88900" cap="sq" cmpd="thickThin">
            <a:solidFill>
              <a:srgbClr val="DBF59B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0" name="Изображение 9"/>
          <p:cNvPicPr>
            <a:picLocks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17910" y="3429000"/>
            <a:ext cx="2736000" cy="3338075"/>
          </a:xfrm>
          <a:prstGeom prst="rect">
            <a:avLst/>
          </a:prstGeom>
          <a:ln w="88900" cap="sq" cmpd="thickThin">
            <a:solidFill>
              <a:srgbClr val="DBF59B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/>
        </p:spPr>
      </p:pic>
      <p:pic>
        <p:nvPicPr>
          <p:cNvPr id="19465" name="Изображение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97300" y="-25400"/>
            <a:ext cx="2787650" cy="140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Изображение 2"/>
          <p:cNvPicPr>
            <a:picLocks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282917">
            <a:off x="3786552" y="4361654"/>
            <a:ext cx="2533944" cy="2340000"/>
          </a:xfrm>
          <a:prstGeom prst="rect">
            <a:avLst/>
          </a:prstGeom>
          <a:ln w="88900" cap="sq" cmpd="thickThin">
            <a:solidFill>
              <a:srgbClr val="9DF7D9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/>
        </p:spPr>
      </p:pic>
    </p:spTree>
  </p:cSld>
  <p:clrMapOvr>
    <a:masterClrMapping/>
  </p:clrMapOvr>
  <p:transition>
    <p:strips dir="ld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Изображение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3" name="Прямоугольник 1"/>
          <p:cNvSpPr>
            <a:spLocks noChangeArrowheads="1"/>
          </p:cNvSpPr>
          <p:nvPr/>
        </p:nvSpPr>
        <p:spPr bwMode="auto">
          <a:xfrm>
            <a:off x="1476375" y="1628775"/>
            <a:ext cx="2808288" cy="3662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1800" b="1">
                <a:solidFill>
                  <a:srgbClr val="C00000"/>
                </a:solidFill>
                <a:cs typeface="Times New Roman" pitchFamily="18" charset="0"/>
              </a:rPr>
              <a:t>Сюжетно-ролевые игры</a:t>
            </a:r>
            <a:r>
              <a:rPr lang="ru-RU" altLang="ru-RU" sz="1800" b="1">
                <a:solidFill>
                  <a:srgbClr val="C00000"/>
                </a:solidFill>
              </a:rPr>
              <a:t>: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ru-RU" altLang="ru-RU" sz="1800" b="1">
                <a:solidFill>
                  <a:srgbClr val="C00000"/>
                </a:solidFill>
              </a:rPr>
              <a:t> </a:t>
            </a:r>
            <a:r>
              <a:rPr lang="ru-RU" altLang="ru-RU" sz="1800"/>
              <a:t>«Семья», «Кухня», «Кафе», «Магазин», «Поликлиника».</a:t>
            </a:r>
          </a:p>
          <a:p>
            <a:pPr>
              <a:spcBef>
                <a:spcPct val="0"/>
              </a:spcBef>
              <a:buFontTx/>
              <a:buNone/>
            </a:pPr>
            <a:endParaRPr lang="ru-RU" altLang="ru-RU" sz="1600"/>
          </a:p>
          <a:p>
            <a:pPr>
              <a:spcBef>
                <a:spcPct val="0"/>
              </a:spcBef>
              <a:buFontTx/>
              <a:buNone/>
            </a:pPr>
            <a:r>
              <a:rPr lang="ru-RU" altLang="ru-RU" sz="1800" b="1">
                <a:solidFill>
                  <a:srgbClr val="C00000"/>
                </a:solidFill>
                <a:cs typeface="Times New Roman" pitchFamily="18" charset="0"/>
              </a:rPr>
              <a:t>Подвижные игры: </a:t>
            </a:r>
            <a:r>
              <a:rPr lang="ru-RU" altLang="ru-RU" sz="1800">
                <a:cs typeface="Times New Roman" pitchFamily="18" charset="0"/>
              </a:rPr>
              <a:t>«Собери урожай», «У медведя во бору», «Полезно - вредно», «Съедобное - не съедобное», «Пугало», «Баба сеяла горох».</a:t>
            </a:r>
          </a:p>
        </p:txBody>
      </p:sp>
    </p:spTree>
  </p:cSld>
  <p:clrMapOvr>
    <a:masterClrMapping/>
  </p:clrMapOvr>
  <p:transition>
    <p:wipe dir="u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Изображение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Изображение 5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8692" y="277730"/>
            <a:ext cx="4140000" cy="2880000"/>
          </a:xfrm>
          <a:prstGeom prst="rect">
            <a:avLst/>
          </a:prstGeom>
          <a:ln w="88900" cap="sq" cmpd="thickThin">
            <a:solidFill>
              <a:schemeClr val="accent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/>
        </p:spPr>
      </p:pic>
      <p:pic>
        <p:nvPicPr>
          <p:cNvPr id="4" name="Изображение 3"/>
          <p:cNvPicPr>
            <a:picLocks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88000" y="277730"/>
            <a:ext cx="4140000" cy="2880000"/>
          </a:xfrm>
          <a:prstGeom prst="rect">
            <a:avLst/>
          </a:prstGeom>
          <a:ln w="88900" cap="sq" cmpd="thickThin">
            <a:solidFill>
              <a:schemeClr val="accent6">
                <a:lumMod val="40000"/>
                <a:lumOff val="6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Изображение 8"/>
          <p:cNvPicPr>
            <a:picLocks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88000" y="3429000"/>
            <a:ext cx="4140000" cy="2880000"/>
          </a:xfrm>
          <a:prstGeom prst="rect">
            <a:avLst/>
          </a:prstGeom>
          <a:ln w="88900" cap="sq" cmpd="thickThin">
            <a:solidFill>
              <a:srgbClr val="DBF59B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/>
        </p:spPr>
      </p:pic>
      <p:pic>
        <p:nvPicPr>
          <p:cNvPr id="2" name="Изображение 1"/>
          <p:cNvPicPr>
            <a:picLocks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8692" y="3429000"/>
            <a:ext cx="4140000" cy="2880000"/>
          </a:xfrm>
          <a:prstGeom prst="rect">
            <a:avLst/>
          </a:prstGeom>
          <a:ln w="88900" cap="sq" cmpd="thickThin">
            <a:solidFill>
              <a:srgbClr val="92FCA5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21511" name="Изображение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48038" y="1196975"/>
            <a:ext cx="2008187" cy="310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pull dir="rd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4" descr="1369750388_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51950" cy="7361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WordArt 6"/>
          <p:cNvSpPr>
            <a:spLocks noChangeArrowheads="1" noChangeShapeType="1" noTextEdit="1"/>
          </p:cNvSpPr>
          <p:nvPr/>
        </p:nvSpPr>
        <p:spPr bwMode="auto">
          <a:xfrm>
            <a:off x="5435600" y="1341438"/>
            <a:ext cx="2981325" cy="299243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ru-RU" sz="1800" kern="1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>
                    <a:alpha val="74997"/>
                  </a:srgbClr>
                </a:outerShdw>
              </a:effectLst>
              <a:latin typeface="Impact"/>
            </a:endParaRPr>
          </a:p>
        </p:txBody>
      </p:sp>
      <p:sp>
        <p:nvSpPr>
          <p:cNvPr id="4100" name="Прямоугольник 1"/>
          <p:cNvSpPr>
            <a:spLocks noChangeArrowheads="1"/>
          </p:cNvSpPr>
          <p:nvPr/>
        </p:nvSpPr>
        <p:spPr bwMode="auto">
          <a:xfrm>
            <a:off x="5292725" y="855663"/>
            <a:ext cx="3455988" cy="5094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000" b="1">
                <a:solidFill>
                  <a:srgbClr val="C00000"/>
                </a:solidFill>
              </a:rPr>
              <a:t>АКТУАЛЬНОСТЬ: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ru-RU" altLang="ru-RU" sz="500" b="1">
              <a:solidFill>
                <a:srgbClr val="C00000"/>
              </a:solidFill>
            </a:endParaRPr>
          </a:p>
          <a:p>
            <a:pPr algn="just" eaLnBrk="1" hangingPunct="1">
              <a:spcBef>
                <a:spcPct val="0"/>
              </a:spcBef>
            </a:pPr>
            <a:r>
              <a:rPr lang="ru-RU" altLang="ru-RU" sz="1500"/>
              <a:t>За последние 100-150 лет наш рацион изменился до неузнаваемости. Благодаря гастрономической революции готовить стало легче, а переваривать труднее.</a:t>
            </a:r>
          </a:p>
          <a:p>
            <a:pPr algn="just" eaLnBrk="1" hangingPunct="1">
              <a:spcBef>
                <a:spcPct val="0"/>
              </a:spcBef>
            </a:pPr>
            <a:r>
              <a:rPr lang="ru-RU" altLang="ru-RU" sz="1500"/>
              <a:t>Мы пьем порошковое молоко, завариваем кипятком сухое картофельное пюре, мажем на хлеб искусственное масло, утоляем голод хот-догами, чипсами и шоколадными батончиками.</a:t>
            </a:r>
          </a:p>
          <a:p>
            <a:pPr algn="just" eaLnBrk="1" hangingPunct="1">
              <a:spcBef>
                <a:spcPct val="0"/>
              </a:spcBef>
            </a:pPr>
            <a:r>
              <a:rPr lang="ru-RU" altLang="ru-RU" sz="1500"/>
              <a:t>Супчики из пакетика, лапша моментального приготовления, бульонные кубики вытеснили со стола здоровую еду. </a:t>
            </a:r>
          </a:p>
          <a:p>
            <a:pPr algn="just" eaLnBrk="1" hangingPunct="1">
              <a:spcBef>
                <a:spcPct val="0"/>
              </a:spcBef>
            </a:pPr>
            <a:r>
              <a:rPr lang="ru-RU" altLang="ru-RU" sz="1500"/>
              <a:t>Чтобы решить эту проблему и научить детей правильно питаться нами был разработан данный проект.</a:t>
            </a:r>
          </a:p>
        </p:txBody>
      </p:sp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Изображение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0" name="Прямоугольник 2"/>
          <p:cNvSpPr>
            <a:spLocks noChangeArrowheads="1"/>
          </p:cNvSpPr>
          <p:nvPr/>
        </p:nvSpPr>
        <p:spPr bwMode="auto">
          <a:xfrm>
            <a:off x="3851920" y="1628800"/>
            <a:ext cx="3888432" cy="2462213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ru-RU" altLang="ru-RU" sz="2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ОПЫТНО-ЭКСПЕРИМЕНТАЛЬНАЯ РАБОТА: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ru-RU" altLang="ru-RU" sz="1400" b="1" dirty="0" smtClean="0">
                <a:latin typeface="Times New Roman" charset="0"/>
                <a:ea typeface="Times New Roman" charset="0"/>
                <a:cs typeface="Times New Roman" charset="0"/>
              </a:rPr>
              <a:t/>
            </a:r>
            <a:br>
              <a:rPr lang="ru-RU" altLang="ru-RU" sz="1400" b="1" dirty="0" smtClean="0">
                <a:latin typeface="Times New Roman" charset="0"/>
                <a:ea typeface="Times New Roman" charset="0"/>
                <a:cs typeface="Times New Roman" charset="0"/>
              </a:rPr>
            </a:br>
            <a:r>
              <a:rPr lang="ru-RU" altLang="ru-RU" sz="2000" b="1" cap="all" dirty="0" smtClean="0">
                <a:solidFill>
                  <a:srgbClr val="0070C0"/>
                </a:solidFill>
                <a:latin typeface="Times New Roman" charset="0"/>
                <a:ea typeface="Times New Roman" charset="0"/>
                <a:cs typeface="Times New Roman" charset="0"/>
              </a:rPr>
              <a:t>ОГОРОД НА ОКОШКЕ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ru-RU" altLang="ru-RU" sz="2000" b="1" cap="all" dirty="0" smtClean="0">
                <a:solidFill>
                  <a:srgbClr val="7030A0"/>
                </a:solidFill>
                <a:latin typeface="Times New Roman" charset="0"/>
                <a:ea typeface="Times New Roman" charset="0"/>
                <a:cs typeface="Times New Roman" charset="0"/>
              </a:rPr>
              <a:t>ЛАБОРАТОРИЯ ДОКТОРА ВИТАМИНКИНА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ru-RU" altLang="ru-RU" sz="2000" b="1" cap="all" dirty="0" smtClean="0">
                <a:solidFill>
                  <a:srgbClr val="7030A0"/>
                </a:solidFill>
                <a:latin typeface="Times New Roman" charset="0"/>
                <a:ea typeface="Times New Roman" charset="0"/>
                <a:cs typeface="Times New Roman" charset="0"/>
              </a:rPr>
              <a:t>Центр кулинарии</a:t>
            </a: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Изображение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338" y="0"/>
            <a:ext cx="911066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6" name="Изображение 2"/>
          <p:cNvPicPr>
            <a:picLocks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12128" y="253906"/>
            <a:ext cx="3960000" cy="3060000"/>
          </a:xfrm>
          <a:prstGeom prst="roundRect">
            <a:avLst>
              <a:gd name="adj" fmla="val 11111"/>
            </a:avLst>
          </a:prstGeom>
          <a:ln w="190500" cap="rnd">
            <a:solidFill>
              <a:srgbClr val="9DF7D9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  <a:extLst/>
        </p:spPr>
      </p:pic>
      <p:pic>
        <p:nvPicPr>
          <p:cNvPr id="36867" name="Изображение 3"/>
          <p:cNvPicPr>
            <a:picLocks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8067" y="253906"/>
            <a:ext cx="3960000" cy="3060000"/>
          </a:xfrm>
          <a:prstGeom prst="roundRect">
            <a:avLst>
              <a:gd name="adj" fmla="val 11111"/>
            </a:avLst>
          </a:prstGeom>
          <a:ln w="190500" cap="rnd">
            <a:solidFill>
              <a:srgbClr val="DBF59B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  <a:extLst/>
        </p:spPr>
      </p:pic>
      <p:pic>
        <p:nvPicPr>
          <p:cNvPr id="36868" name="Изображение 4"/>
          <p:cNvPicPr>
            <a:picLocks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12128" y="3547119"/>
            <a:ext cx="3960000" cy="3060000"/>
          </a:xfrm>
          <a:prstGeom prst="roundRect">
            <a:avLst>
              <a:gd name="adj" fmla="val 11111"/>
            </a:avLst>
          </a:prstGeom>
          <a:ln w="190500" cap="rnd">
            <a:solidFill>
              <a:srgbClr val="92FCA5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  <a:extLst/>
        </p:spPr>
      </p:pic>
      <p:pic>
        <p:nvPicPr>
          <p:cNvPr id="36869" name="Изображение 5"/>
          <p:cNvPicPr>
            <a:picLocks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8067" y="3547119"/>
            <a:ext cx="3960000" cy="3060000"/>
          </a:xfrm>
          <a:prstGeom prst="roundRect">
            <a:avLst>
              <a:gd name="adj" fmla="val 11111"/>
            </a:avLst>
          </a:prstGeom>
          <a:ln w="190500" cap="rnd">
            <a:solidFill>
              <a:srgbClr val="53C6B5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  <a:extLst/>
        </p:spPr>
      </p:pic>
      <p:pic>
        <p:nvPicPr>
          <p:cNvPr id="23559" name="Изображение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70275" y="1628775"/>
            <a:ext cx="2147888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Изображение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6513" y="0"/>
            <a:ext cx="91440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Изображение 9"/>
          <p:cNvPicPr>
            <a:picLocks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83696" y="309739"/>
            <a:ext cx="3060000" cy="3060000"/>
          </a:xfrm>
          <a:prstGeom prst="rect">
            <a:avLst/>
          </a:prstGeom>
          <a:ln w="88900" cap="sq" cmpd="thickThin">
            <a:solidFill>
              <a:srgbClr val="FEDC64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6" name="Изображение 15"/>
          <p:cNvPicPr>
            <a:picLocks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481"/>
          <a:stretch/>
        </p:blipFill>
        <p:spPr>
          <a:xfrm>
            <a:off x="133116" y="309739"/>
            <a:ext cx="3060000" cy="3060000"/>
          </a:xfrm>
          <a:prstGeom prst="rect">
            <a:avLst/>
          </a:prstGeom>
          <a:ln w="88900" cap="sq" cmpd="thickThin">
            <a:solidFill>
              <a:srgbClr val="F9FDA7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24581" name="Изображение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1188" y="2565400"/>
            <a:ext cx="187325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Изображение 7"/>
          <p:cNvPicPr>
            <a:picLocks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1008812">
            <a:off x="2796096" y="344271"/>
            <a:ext cx="3060000" cy="3060000"/>
          </a:xfrm>
          <a:prstGeom prst="rect">
            <a:avLst/>
          </a:prstGeom>
          <a:ln w="88900" cap="sq" cmpd="thickThin">
            <a:solidFill>
              <a:srgbClr val="E2B66F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24583" name="Изображение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04025" y="2794000"/>
            <a:ext cx="2300288" cy="3776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Изображение 10"/>
          <p:cNvPicPr>
            <a:picLocks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669944">
            <a:off x="3316677" y="3454226"/>
            <a:ext cx="3060000" cy="3060000"/>
          </a:xfrm>
          <a:prstGeom prst="rect">
            <a:avLst/>
          </a:prstGeom>
          <a:ln w="88900" cap="sq" cmpd="thickThin">
            <a:solidFill>
              <a:srgbClr val="FBD173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24585" name="Изображение 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83275" y="4879975"/>
            <a:ext cx="1252538" cy="186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wheel spokes="2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Изображение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Изображение 4"/>
          <p:cNvPicPr>
            <a:picLocks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0031" y="237237"/>
            <a:ext cx="3780000" cy="3060000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  <a:extLst/>
        </p:spPr>
      </p:pic>
      <p:pic>
        <p:nvPicPr>
          <p:cNvPr id="6" name="Изображение 5"/>
          <p:cNvPicPr>
            <a:picLocks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5241844" y="237237"/>
            <a:ext cx="3780000" cy="3060000"/>
          </a:xfrm>
          <a:prstGeom prst="roundRect">
            <a:avLst>
              <a:gd name="adj" fmla="val 11111"/>
            </a:avLst>
          </a:prstGeom>
          <a:ln w="190500" cap="rnd">
            <a:solidFill>
              <a:srgbClr val="9DF7D9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7" name="Изображение 6"/>
          <p:cNvPicPr>
            <a:picLocks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0031" y="3519638"/>
            <a:ext cx="3780000" cy="3060000"/>
          </a:xfrm>
          <a:prstGeom prst="roundRect">
            <a:avLst>
              <a:gd name="adj" fmla="val 11111"/>
            </a:avLst>
          </a:prstGeom>
          <a:ln w="190500" cap="rnd">
            <a:solidFill>
              <a:srgbClr val="DBF59B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8" name="Изображение 7"/>
          <p:cNvPicPr>
            <a:picLocks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66477" y="3519638"/>
            <a:ext cx="3780000" cy="3060000"/>
          </a:xfrm>
          <a:prstGeom prst="roundRect">
            <a:avLst>
              <a:gd name="adj" fmla="val 11111"/>
            </a:avLst>
          </a:prstGeom>
          <a:ln w="190500" cap="rnd">
            <a:solidFill>
              <a:srgbClr val="FFBF70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9" name="Изображение 8"/>
          <p:cNvPicPr>
            <a:picLocks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36122" y="677648"/>
            <a:ext cx="1800000" cy="14400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0" name="Изображение 9"/>
          <p:cNvPicPr>
            <a:picLocks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99586" y="4618288"/>
            <a:ext cx="1800000" cy="14400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1" name="Изображение 10"/>
          <p:cNvPicPr>
            <a:picLocks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9202264">
            <a:off x="7671728" y="4508290"/>
            <a:ext cx="1046294" cy="12148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9709" name="Picture 13" descr="http://s9.postimg.org/w1n46v3tb/image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71875" y="2071688"/>
            <a:ext cx="2643188" cy="2551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wheel spokes="3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97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970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97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97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Изображение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Изображение 8"/>
          <p:cNvPicPr>
            <a:picLocks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79151" y="1474927"/>
            <a:ext cx="1980000" cy="3060000"/>
          </a:xfrm>
          <a:prstGeom prst="rect">
            <a:avLst/>
          </a:prstGeom>
          <a:ln w="88900" cap="sq" cmpd="thickThin">
            <a:solidFill>
              <a:srgbClr val="00B05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26628" name="Изображение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790700" y="4535488"/>
            <a:ext cx="2408238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9" name="Изображение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11525" y="0"/>
            <a:ext cx="2447925" cy="138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0" name="Изображение 1"/>
          <p:cNvPicPr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338" y="0"/>
            <a:ext cx="4498975" cy="3421063"/>
          </a:xfrm>
          <a:prstGeom prst="rect">
            <a:avLst/>
          </a:prstGeom>
          <a:noFill/>
          <a:ln w="38100" cap="sq">
            <a:solidFill>
              <a:srgbClr val="00B0F0"/>
            </a:solidFill>
            <a:miter lim="800000"/>
            <a:headEnd/>
            <a:tailEnd/>
          </a:ln>
          <a:effectLst>
            <a:outerShdw dist="38100" dir="2700000" algn="tl" rotWithShape="0">
              <a:srgbClr val="808080">
                <a:alpha val="42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31" name="Изображение 6"/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08513" y="-3175"/>
            <a:ext cx="4500562" cy="3419475"/>
          </a:xfrm>
          <a:prstGeom prst="rect">
            <a:avLst/>
          </a:prstGeom>
          <a:noFill/>
          <a:ln w="38100" cap="sq">
            <a:solidFill>
              <a:srgbClr val="73E4FF"/>
            </a:solidFill>
            <a:miter lim="800000"/>
            <a:headEnd/>
            <a:tailEnd/>
          </a:ln>
          <a:effectLst>
            <a:outerShdw dist="38100" dir="2700000" algn="tl" rotWithShape="0">
              <a:srgbClr val="808080">
                <a:alpha val="42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32" name="Изображение 7"/>
          <p:cNvPicPr>
            <a:picLocks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338" y="3500438"/>
            <a:ext cx="4498975" cy="3421062"/>
          </a:xfrm>
          <a:prstGeom prst="rect">
            <a:avLst/>
          </a:prstGeom>
          <a:noFill/>
          <a:ln w="38100" cap="sq">
            <a:solidFill>
              <a:srgbClr val="8187FF"/>
            </a:solidFill>
            <a:miter lim="800000"/>
            <a:headEnd/>
            <a:tailEnd/>
          </a:ln>
          <a:effectLst>
            <a:outerShdw dist="38100" dir="2700000" algn="tl" rotWithShape="0">
              <a:srgbClr val="808080">
                <a:alpha val="42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33" name="Изображение 11"/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08513" y="3500438"/>
            <a:ext cx="4500562" cy="3421062"/>
          </a:xfrm>
          <a:prstGeom prst="rect">
            <a:avLst/>
          </a:prstGeom>
          <a:noFill/>
          <a:ln w="38100" cap="sq">
            <a:solidFill>
              <a:srgbClr val="A9B7FF"/>
            </a:solidFill>
            <a:miter lim="800000"/>
            <a:headEnd/>
            <a:tailEnd/>
          </a:ln>
          <a:effectLst>
            <a:outerShdw dist="38100" dir="2700000" algn="tl" rotWithShape="0">
              <a:srgbClr val="808080">
                <a:alpha val="42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Изображение 15"/>
          <p:cNvPicPr>
            <a:picLocks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22668" y="1768155"/>
            <a:ext cx="3420000" cy="3420000"/>
          </a:xfrm>
          <a:prstGeom prst="ellipse">
            <a:avLst/>
          </a:prstGeom>
          <a:ln w="63500" cap="rnd">
            <a:solidFill>
              <a:srgbClr val="00B0F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p:transition>
    <p:whee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Изображение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588" y="0"/>
            <a:ext cx="9144001" cy="694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Изображение 1"/>
          <p:cNvPicPr>
            <a:picLocks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1520" y="264716"/>
            <a:ext cx="3960000" cy="3060000"/>
          </a:xfrm>
          <a:prstGeom prst="rect">
            <a:avLst/>
          </a:prstGeom>
          <a:ln w="127000" cap="rnd">
            <a:solidFill>
              <a:srgbClr val="91FDF7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8" name="Изображение 7"/>
          <p:cNvPicPr>
            <a:picLocks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08921" y="260648"/>
            <a:ext cx="3960000" cy="3060000"/>
          </a:xfrm>
          <a:prstGeom prst="rect">
            <a:avLst/>
          </a:prstGeom>
          <a:ln w="127000" cap="rnd">
            <a:solidFill>
              <a:srgbClr val="73E4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0" name="Изображение 9"/>
          <p:cNvPicPr>
            <a:picLocks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37645" y="3536914"/>
            <a:ext cx="3960000" cy="3060000"/>
          </a:xfrm>
          <a:prstGeom prst="rect">
            <a:avLst/>
          </a:prstGeom>
          <a:ln w="127000" cap="rnd">
            <a:solidFill>
              <a:srgbClr val="53C6B5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8678" name="Изображение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525" y="3429000"/>
            <a:ext cx="4706938" cy="351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Изображение 10"/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51720" y="1743691"/>
            <a:ext cx="5250807" cy="3691481"/>
          </a:xfrm>
          <a:prstGeom prst="ellipse">
            <a:avLst/>
          </a:prstGeom>
          <a:ln w="63500" cap="rnd">
            <a:solidFill>
              <a:srgbClr val="7AC4FF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Изображение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13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699" name="Изображение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625" y="2886075"/>
            <a:ext cx="250825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0" name="Изображение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22700" y="4746625"/>
            <a:ext cx="1612900" cy="211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1" name="Изображение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22700" y="20638"/>
            <a:ext cx="1206500" cy="179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2" name="Изображение 16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91"/>
          <a:stretch>
            <a:fillRect/>
          </a:stretch>
        </p:blipFill>
        <p:spPr bwMode="auto">
          <a:xfrm rot="8265717">
            <a:off x="4919663" y="628650"/>
            <a:ext cx="876300" cy="171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3" name="Изображение 4"/>
          <p:cNvPicPr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625" y="20638"/>
            <a:ext cx="3779838" cy="2879725"/>
          </a:xfrm>
          <a:prstGeom prst="rect">
            <a:avLst/>
          </a:prstGeom>
          <a:noFill/>
          <a:ln w="38100" cap="sq">
            <a:solidFill>
              <a:srgbClr val="89F000"/>
            </a:solidFill>
            <a:miter lim="800000"/>
            <a:headEnd/>
            <a:tailEnd/>
          </a:ln>
          <a:effectLst>
            <a:outerShdw dist="38100" dir="2700000" algn="tl" rotWithShape="0">
              <a:srgbClr val="808080">
                <a:alpha val="42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4" name="Изображение 2"/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55875" y="1844675"/>
            <a:ext cx="3779838" cy="2879725"/>
          </a:xfrm>
          <a:prstGeom prst="rect">
            <a:avLst/>
          </a:prstGeom>
          <a:noFill/>
          <a:ln w="38100" cap="sq">
            <a:solidFill>
              <a:srgbClr val="2AF1B1"/>
            </a:solidFill>
            <a:miter lim="800000"/>
            <a:headEnd/>
            <a:tailEnd/>
          </a:ln>
          <a:effectLst>
            <a:outerShdw dist="38100" dir="2700000" algn="tl" rotWithShape="0">
              <a:srgbClr val="808080">
                <a:alpha val="42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5" name="Изображение 1"/>
          <p:cNvPicPr>
            <a:picLocks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03913" y="20638"/>
            <a:ext cx="3240087" cy="2879725"/>
          </a:xfrm>
          <a:prstGeom prst="rect">
            <a:avLst/>
          </a:prstGeom>
          <a:noFill/>
          <a:ln w="38100" cap="sq">
            <a:solidFill>
              <a:srgbClr val="92D050"/>
            </a:solidFill>
            <a:miter lim="800000"/>
            <a:headEnd/>
            <a:tailEnd/>
          </a:ln>
          <a:effectLst>
            <a:outerShdw dist="38100" dir="2700000" algn="tl" rotWithShape="0">
              <a:srgbClr val="808080">
                <a:alpha val="42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6" name="Изображение 3"/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625" y="3914775"/>
            <a:ext cx="3779838" cy="2879725"/>
          </a:xfrm>
          <a:prstGeom prst="rect">
            <a:avLst/>
          </a:prstGeom>
          <a:noFill/>
          <a:ln w="38100" cap="sq">
            <a:solidFill>
              <a:srgbClr val="05FA06"/>
            </a:solidFill>
            <a:miter lim="800000"/>
            <a:headEnd/>
            <a:tailEnd/>
          </a:ln>
          <a:effectLst>
            <a:outerShdw dist="38100" dir="2700000" algn="tl" rotWithShape="0">
              <a:srgbClr val="808080">
                <a:alpha val="42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7" name="Изображение 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29200" y="2382838"/>
            <a:ext cx="4079875" cy="450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wheel spokes="2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Изображение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3" name="Изображение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108325"/>
            <a:ext cx="2841625" cy="374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4" name="Изображение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11900" y="3108325"/>
            <a:ext cx="2840038" cy="374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5" name="Изображение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00350" y="3108325"/>
            <a:ext cx="3500438" cy="10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6" name="Изображение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86213" y="0"/>
            <a:ext cx="1208087" cy="374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7" name="Изображение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11413" y="5830888"/>
            <a:ext cx="4752975" cy="1027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Изображение 10"/>
          <p:cNvPicPr>
            <a:picLocks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28244" y="3429000"/>
            <a:ext cx="4320000" cy="3060000"/>
          </a:xfrm>
          <a:prstGeom prst="roundRect">
            <a:avLst>
              <a:gd name="adj" fmla="val 11111"/>
            </a:avLst>
          </a:prstGeom>
          <a:ln w="190500" cap="rnd">
            <a:solidFill>
              <a:srgbClr val="2AF1B1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2" name="Изображение 1"/>
          <p:cNvPicPr>
            <a:picLocks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9483" y="125787"/>
            <a:ext cx="4320000" cy="3060000"/>
          </a:xfrm>
          <a:prstGeom prst="roundRect">
            <a:avLst>
              <a:gd name="adj" fmla="val 11111"/>
            </a:avLst>
          </a:prstGeom>
          <a:ln w="190500" cap="rnd">
            <a:solidFill>
              <a:srgbClr val="4AFDFC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4" name="Изображение 3"/>
          <p:cNvPicPr>
            <a:picLocks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67191" y="138294"/>
            <a:ext cx="4320000" cy="3060000"/>
          </a:xfrm>
          <a:prstGeom prst="roundRect">
            <a:avLst>
              <a:gd name="adj" fmla="val 11111"/>
            </a:avLst>
          </a:prstGeom>
          <a:ln w="190500" cap="rnd">
            <a:solidFill>
              <a:srgbClr val="91FDF7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30731" name="Изображение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00788" y="2944813"/>
            <a:ext cx="2935287" cy="407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2" name="Изображение 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4763" y="2924175"/>
            <a:ext cx="3136901" cy="393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Изображение 4"/>
          <p:cNvPicPr>
            <a:picLocks noChangeAspect="1"/>
          </p:cNvPicPr>
          <p:nvPr/>
        </p:nvPicPr>
        <p:blipFill rotWithShape="1"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04095">
            <a:off x="2701094" y="2908858"/>
            <a:ext cx="3915590" cy="3840959"/>
          </a:xfrm>
          <a:prstGeom prst="ellipse">
            <a:avLst/>
          </a:prstGeom>
          <a:ln w="63500" cap="rnd">
            <a:solidFill>
              <a:srgbClr val="00B0F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p:transition>
    <p:wheel spokes="3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Изображение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2" name="Picture 4" descr="E:\3334\20170418_104107.jpg"/>
          <p:cNvPicPr preferRelativeResize="0"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6182" y="191810"/>
            <a:ext cx="3600000" cy="2880000"/>
          </a:xfrm>
          <a:prstGeom prst="rect">
            <a:avLst/>
          </a:prstGeom>
          <a:ln w="88900" cap="sq" cmpd="thickThin">
            <a:solidFill>
              <a:srgbClr val="FEDC64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1748" name="Изображение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43500" y="5214938"/>
            <a:ext cx="4000500" cy="1643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9" name="Изображение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57750" y="4286250"/>
            <a:ext cx="4286250" cy="928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0" name="Изображение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57750" y="3071813"/>
            <a:ext cx="4286250" cy="1357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3" name="Picture 5" descr="E:\3334\20170418_104117.jpg"/>
          <p:cNvPicPr preferRelativeResize="0">
            <a:picLocks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391"/>
          <a:stretch>
            <a:fillRect/>
          </a:stretch>
        </p:blipFill>
        <p:spPr bwMode="auto">
          <a:xfrm>
            <a:off x="4000496" y="191810"/>
            <a:ext cx="3600000" cy="2880000"/>
          </a:xfrm>
          <a:prstGeom prst="rect">
            <a:avLst/>
          </a:prstGeom>
          <a:ln w="88900" cap="sq" cmpd="thickThin">
            <a:solidFill>
              <a:srgbClr val="F5FBB4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73731" name="Picture 3" descr="E:\3334\20170418_103815.jpg"/>
          <p:cNvPicPr preferRelativeResize="0">
            <a:picLocks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00166" y="3286124"/>
            <a:ext cx="3600000" cy="2880000"/>
          </a:xfrm>
          <a:prstGeom prst="rect">
            <a:avLst/>
          </a:prstGeom>
          <a:ln w="88900" cap="sq" cmpd="thickThin">
            <a:solidFill>
              <a:srgbClr val="CCFF66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1753" name="Picture 8" descr="https://img-fotki.yandex.ru/get/16146/268096604.e2/0_120a51_7b215fb4_L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43563" y="785813"/>
            <a:ext cx="3500437" cy="614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4" name="Picture 6" descr="E:\3334\20170418_104341.jpg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72946" y="1785926"/>
            <a:ext cx="5685136" cy="4214842"/>
          </a:xfrm>
          <a:prstGeom prst="ellipse">
            <a:avLst/>
          </a:prstGeom>
          <a:ln w="63500" cap="rnd">
            <a:solidFill>
              <a:srgbClr val="99FF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p:transition>
    <p:whee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Изображение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1" name="Изображение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055938"/>
            <a:ext cx="4592638" cy="814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2" name="Изображение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30725" y="3087688"/>
            <a:ext cx="4638675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3" name="Изображение 3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01"/>
          <a:stretch>
            <a:fillRect/>
          </a:stretch>
        </p:blipFill>
        <p:spPr bwMode="auto">
          <a:xfrm>
            <a:off x="4152900" y="0"/>
            <a:ext cx="527050" cy="310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Изображение 1"/>
          <p:cNvPicPr>
            <a:picLocks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6466" y="125249"/>
            <a:ext cx="4320000" cy="32400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91FDF7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3" name="Изображение 2"/>
          <p:cNvPicPr>
            <a:picLocks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32924" y="123949"/>
            <a:ext cx="4356000" cy="32400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73E4FF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7" name="Изображение 6"/>
          <p:cNvPicPr>
            <a:picLocks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66602" y="3503753"/>
            <a:ext cx="4320000" cy="32040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9FE2B6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4" name="Изображение 3"/>
          <p:cNvPicPr>
            <a:picLocks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4624" y="3469898"/>
            <a:ext cx="4320000" cy="32400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AF1B1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5" name="Изображение 4"/>
          <p:cNvPicPr>
            <a:picLocks noChangeAspect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79286" y="1185406"/>
            <a:ext cx="6550675" cy="4566384"/>
          </a:xfrm>
          <a:prstGeom prst="ellipse">
            <a:avLst/>
          </a:prstGeom>
          <a:ln w="63500" cap="rnd">
            <a:solidFill>
              <a:srgbClr val="30EF9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</p:txBody>
      </p:sp>
      <p:pic>
        <p:nvPicPr>
          <p:cNvPr id="5124" name="Picture 4" descr="74504190_07_mash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67544" y="1570038"/>
            <a:ext cx="3096344" cy="391645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ru-RU" alt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ЦЕЛЬ ПРОЕКТА:</a:t>
            </a:r>
          </a:p>
          <a:p>
            <a:pPr algn="ctr" eaLnBrk="1" hangingPunct="1">
              <a:defRPr/>
            </a:pPr>
            <a:endParaRPr lang="ru-RU" sz="1050" dirty="0"/>
          </a:p>
          <a:p>
            <a:pPr algn="just" eaLnBrk="1" hangingPunct="1">
              <a:defRPr/>
            </a:pPr>
            <a:r>
              <a:rPr lang="ru-RU" sz="2200" dirty="0"/>
              <a:t>     Сформировать у детей и родителей ясные представления о здоровой пище, о вредных и полезных продуктах питания</a:t>
            </a:r>
            <a:r>
              <a:rPr lang="ru-RU" sz="2200" b="1" dirty="0"/>
              <a:t>, </a:t>
            </a:r>
            <a:r>
              <a:rPr lang="ru-RU" sz="2200" dirty="0"/>
              <a:t>помочь им узнать о влиянии правильного питания на здоровье.</a:t>
            </a:r>
          </a:p>
          <a:p>
            <a:pPr algn="just" eaLnBrk="1" hangingPunct="1">
              <a:defRPr/>
            </a:pPr>
            <a:endParaRPr lang="ru-RU" altLang="ru-RU" sz="1600" dirty="0"/>
          </a:p>
        </p:txBody>
      </p:sp>
      <p:pic>
        <p:nvPicPr>
          <p:cNvPr id="5126" name="Изображение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3213066">
            <a:off x="7115968" y="377032"/>
            <a:ext cx="1662113" cy="149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wipe dir="u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Изображение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23850" y="0"/>
            <a:ext cx="94678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-108520" y="476672"/>
            <a:ext cx="3096344" cy="443198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Художественное творчество: </a:t>
            </a:r>
          </a:p>
          <a:p>
            <a:pPr marL="285750" indent="-285750">
              <a:buFont typeface="Wingdings" charset="2"/>
              <a:buChar char="v"/>
              <a:defRPr/>
            </a:pPr>
            <a:r>
              <a:rPr lang="ru-RU" sz="1800" dirty="0"/>
              <a:t>Рисование: «Мои друзья витамины», «Малинка для больного медвежонка», «Овощи», «Фрукты», «Что я ел вчера на ужин (обед)». </a:t>
            </a:r>
          </a:p>
          <a:p>
            <a:pPr marL="285750" indent="-285750">
              <a:buFont typeface="Wingdings" charset="2"/>
              <a:buChar char="v"/>
              <a:defRPr/>
            </a:pPr>
            <a:r>
              <a:rPr lang="ru-RU" sz="1800" dirty="0"/>
              <a:t>Лепка: «Овощи и фрукты». </a:t>
            </a:r>
          </a:p>
          <a:p>
            <a:pPr marL="285750" indent="-285750">
              <a:buFont typeface="Wingdings" charset="2"/>
              <a:buChar char="v"/>
              <a:defRPr/>
            </a:pPr>
            <a:r>
              <a:rPr lang="ru-RU" sz="1800" dirty="0"/>
              <a:t>Аппликация: «Фруктовая ваза», «Овощи на тарелке»</a:t>
            </a:r>
          </a:p>
          <a:p>
            <a:pPr marL="285750" indent="-285750">
              <a:buFont typeface="Wingdings" charset="2"/>
              <a:buChar char="v"/>
              <a:defRPr/>
            </a:pPr>
            <a:r>
              <a:rPr lang="ru-RU" sz="1800" dirty="0"/>
              <a:t>Театрализованная деятельность детей.</a:t>
            </a:r>
          </a:p>
        </p:txBody>
      </p:sp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Изображение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19" name="Изображение 5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1233028">
            <a:off x="5383213" y="673100"/>
            <a:ext cx="3240087" cy="2519363"/>
          </a:xfrm>
          <a:prstGeom prst="rect">
            <a:avLst/>
          </a:prstGeom>
          <a:noFill/>
          <a:ln w="127000" cap="sq">
            <a:solidFill>
              <a:srgbClr val="92FCA5"/>
            </a:solidFill>
            <a:miter lim="800000"/>
            <a:headEnd/>
            <a:tailEnd/>
          </a:ln>
          <a:effectLst>
            <a:outerShdw dist="50800" dir="2700000" algn="tl" rotWithShape="0">
              <a:srgbClr val="808080">
                <a:alpha val="39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20" name="Изображение 6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47888" y="182563"/>
            <a:ext cx="3240087" cy="2519362"/>
          </a:xfrm>
          <a:prstGeom prst="rect">
            <a:avLst/>
          </a:prstGeom>
          <a:noFill/>
          <a:ln w="127000" cap="sq">
            <a:solidFill>
              <a:schemeClr val="accent1"/>
            </a:solidFill>
            <a:miter lim="800000"/>
            <a:headEnd/>
            <a:tailEnd/>
          </a:ln>
          <a:effectLst>
            <a:outerShdw dist="50800" dir="2700000" algn="tl" rotWithShape="0">
              <a:srgbClr val="808080">
                <a:alpha val="39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21" name="Изображение 4"/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036166">
            <a:off x="3795713" y="2727325"/>
            <a:ext cx="3240087" cy="2519363"/>
          </a:xfrm>
          <a:prstGeom prst="rect">
            <a:avLst/>
          </a:prstGeom>
          <a:noFill/>
          <a:ln w="127000" cap="sq">
            <a:solidFill>
              <a:srgbClr val="FFDBA2"/>
            </a:solidFill>
            <a:miter lim="800000"/>
            <a:headEnd/>
            <a:tailEnd/>
          </a:ln>
          <a:effectLst>
            <a:outerShdw dist="50800" dir="2700000" algn="tl" rotWithShape="0">
              <a:srgbClr val="808080">
                <a:alpha val="39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22" name="Изображение 3"/>
          <p:cNvPicPr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32463" y="4275138"/>
            <a:ext cx="3240087" cy="2519362"/>
          </a:xfrm>
          <a:prstGeom prst="rect">
            <a:avLst/>
          </a:prstGeom>
          <a:noFill/>
          <a:ln w="127000" cap="sq">
            <a:solidFill>
              <a:schemeClr val="accent1"/>
            </a:solidFill>
            <a:miter lim="800000"/>
            <a:headEnd/>
            <a:tailEnd/>
          </a:ln>
          <a:effectLst>
            <a:outerShdw dist="50800" dir="2700000" algn="tl" rotWithShape="0">
              <a:srgbClr val="808080">
                <a:alpha val="39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23" name="Изображение 7"/>
          <p:cNvPicPr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729324">
            <a:off x="228600" y="2212975"/>
            <a:ext cx="3240088" cy="2519363"/>
          </a:xfrm>
          <a:prstGeom prst="rect">
            <a:avLst/>
          </a:prstGeom>
          <a:noFill/>
          <a:ln w="127000" cap="sq">
            <a:solidFill>
              <a:srgbClr val="DBF59B"/>
            </a:solidFill>
            <a:miter lim="800000"/>
            <a:headEnd/>
            <a:tailEnd/>
          </a:ln>
          <a:effectLst>
            <a:outerShdw dist="50800" dir="2700000" algn="tl" rotWithShape="0">
              <a:srgbClr val="808080">
                <a:alpha val="39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24" name="Изображение 8"/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74788" y="4189413"/>
            <a:ext cx="3240087" cy="2519362"/>
          </a:xfrm>
          <a:prstGeom prst="rect">
            <a:avLst/>
          </a:prstGeom>
          <a:noFill/>
          <a:ln w="127000" cap="sq">
            <a:solidFill>
              <a:srgbClr val="92FCA5"/>
            </a:solidFill>
            <a:miter lim="800000"/>
            <a:headEnd/>
            <a:tailEnd/>
          </a:ln>
          <a:effectLst>
            <a:outerShdw dist="50800" dir="2700000" algn="tl" rotWithShape="0">
              <a:srgbClr val="808080">
                <a:alpha val="39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25" name="Изображение 1"/>
          <p:cNvPicPr>
            <a:picLocks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441825"/>
            <a:ext cx="1800225" cy="233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6" name="Изображение 2"/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53350" y="2511425"/>
            <a:ext cx="1439863" cy="233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Изображение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Изображение 5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32040" y="260648"/>
            <a:ext cx="3960440" cy="4392488"/>
          </a:xfrm>
          <a:prstGeom prst="roundRect">
            <a:avLst>
              <a:gd name="adj" fmla="val 11111"/>
            </a:avLst>
          </a:prstGeom>
          <a:ln w="190500" cap="rnd">
            <a:solidFill>
              <a:srgbClr val="FFC959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7" name="Изображение 6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960" y="3356993"/>
            <a:ext cx="4140000" cy="3390141"/>
          </a:xfrm>
          <a:prstGeom prst="roundRect">
            <a:avLst>
              <a:gd name="adj" fmla="val 11111"/>
            </a:avLst>
          </a:prstGeom>
          <a:ln w="190500" cap="rnd">
            <a:solidFill>
              <a:srgbClr val="D4EF89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</p:cSld>
  <p:clrMapOvr>
    <a:masterClrMapping/>
  </p:clrMapOvr>
  <p:transition>
    <p:strips dir="ru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Изображение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Изображение 3"/>
          <p:cNvPicPr>
            <a:picLocks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34620" y="3537352"/>
            <a:ext cx="3600000" cy="306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FCA5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6868" name="Изображение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293398">
            <a:off x="3068638" y="1571625"/>
            <a:ext cx="2519362" cy="141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Изображение 4"/>
          <p:cNvPicPr>
            <a:picLocks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64088" y="260648"/>
            <a:ext cx="3600000" cy="306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73E4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Изображение 1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3716"/>
          <a:stretch/>
        </p:blipFill>
        <p:spPr>
          <a:xfrm>
            <a:off x="1613244" y="2834754"/>
            <a:ext cx="3570932" cy="34563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26E0A5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strips dir="ld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Изображение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575" y="0"/>
            <a:ext cx="91154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1" name="Изображение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71938" y="0"/>
            <a:ext cx="5072062" cy="1928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2" name="Изображение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15125" y="1928813"/>
            <a:ext cx="2428875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Изображение 5"/>
          <p:cNvPicPr>
            <a:picLocks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16216" y="3501368"/>
            <a:ext cx="2520000" cy="32400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00F2F2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9" name="Изображение 8"/>
          <p:cNvPicPr>
            <a:picLocks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2915816" y="1989000"/>
            <a:ext cx="3960000" cy="30600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99FF33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8" name="Изображение 7"/>
          <p:cNvPicPr>
            <a:picLocks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04" y="116632"/>
            <a:ext cx="3960000" cy="30600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7AC4FF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37896" name="Picture 6" descr="http://s9.postimg.org/w1n46v3tb/image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15063" y="214313"/>
            <a:ext cx="2786062" cy="3214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7" name="Picture 8" descr="http://img-fotki.yandex.ru/get/5011/valenta-mog.1f2/0_7e178_ca4c90b2_orig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72438" y="142875"/>
            <a:ext cx="785812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8" name="Picture 8" descr="http://img-fotki.yandex.ru/get/5011/valenta-mog.1f2/0_7e178_ca4c90b2_orig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71938" y="714375"/>
            <a:ext cx="1223962" cy="1214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</p:txBody>
      </p:sp>
      <p:pic>
        <p:nvPicPr>
          <p:cNvPr id="38916" name="Picture 4" descr="74504186_large_03_mash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8575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7" name="Прямоугольник 2"/>
          <p:cNvSpPr>
            <a:spLocks noChangeArrowheads="1"/>
          </p:cNvSpPr>
          <p:nvPr/>
        </p:nvSpPr>
        <p:spPr bwMode="auto">
          <a:xfrm>
            <a:off x="4211638" y="1214438"/>
            <a:ext cx="4360862" cy="3170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  <a:buFont typeface="Wingdings" pitchFamily="2" charset="2"/>
              <a:buChar char="v"/>
            </a:pPr>
            <a:r>
              <a:rPr lang="ru-RU" altLang="ru-RU" sz="2000">
                <a:latin typeface="Times New Roman" pitchFamily="18" charset="0"/>
                <a:cs typeface="Times New Roman" pitchFamily="18" charset="0"/>
              </a:rPr>
              <a:t>Консультации по вопросам здорового питания;</a:t>
            </a:r>
          </a:p>
          <a:p>
            <a:pPr>
              <a:spcBef>
                <a:spcPct val="0"/>
              </a:spcBef>
              <a:buFont typeface="Wingdings" pitchFamily="2" charset="2"/>
              <a:buChar char="v"/>
            </a:pPr>
            <a:r>
              <a:rPr lang="ru-RU" altLang="ru-RU" sz="2000">
                <a:latin typeface="Times New Roman" pitchFamily="18" charset="0"/>
                <a:cs typeface="Times New Roman" pitchFamily="18" charset="0"/>
              </a:rPr>
              <a:t>Индивидуальные беседы;</a:t>
            </a:r>
          </a:p>
          <a:p>
            <a:pPr>
              <a:spcBef>
                <a:spcPct val="0"/>
              </a:spcBef>
              <a:buFont typeface="Wingdings" pitchFamily="2" charset="2"/>
              <a:buChar char="v"/>
            </a:pPr>
            <a:r>
              <a:rPr lang="ru-RU" altLang="ru-RU" sz="2000">
                <a:latin typeface="Times New Roman" pitchFamily="18" charset="0"/>
                <a:cs typeface="Times New Roman" pitchFamily="18" charset="0"/>
              </a:rPr>
              <a:t>Помощь в изготовлении мини-проектов;</a:t>
            </a:r>
          </a:p>
          <a:p>
            <a:pPr>
              <a:spcBef>
                <a:spcPct val="0"/>
              </a:spcBef>
              <a:buFont typeface="Wingdings" pitchFamily="2" charset="2"/>
              <a:buChar char="v"/>
            </a:pPr>
            <a:r>
              <a:rPr lang="ru-RU" altLang="ru-RU" sz="2000">
                <a:latin typeface="Times New Roman" pitchFamily="18" charset="0"/>
                <a:cs typeface="Times New Roman" pitchFamily="18" charset="0"/>
              </a:rPr>
              <a:t>Совместная организация выставки «Полезные и вредные продукты»;</a:t>
            </a:r>
          </a:p>
          <a:p>
            <a:pPr>
              <a:spcBef>
                <a:spcPct val="0"/>
              </a:spcBef>
              <a:buFont typeface="Wingdings" pitchFamily="2" charset="2"/>
              <a:buChar char="v"/>
            </a:pPr>
            <a:r>
              <a:rPr lang="ru-RU" altLang="ru-RU" sz="2000">
                <a:latin typeface="Times New Roman" pitchFamily="18" charset="0"/>
                <a:cs typeface="Times New Roman" pitchFamily="18" charset="0"/>
              </a:rPr>
              <a:t>Круглый стол «Здоровое питание – здоровый малыш»</a:t>
            </a:r>
            <a:r>
              <a:rPr lang="ru-RU" altLang="ru-RU" sz="2000" b="1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sz="2000" b="1">
                <a:latin typeface="Times New Roman" pitchFamily="18" charset="0"/>
                <a:cs typeface="Times New Roman" pitchFamily="18" charset="0"/>
              </a:rPr>
            </a:br>
            <a:endParaRPr lang="ru-RU" altLang="ru-RU" sz="2000"/>
          </a:p>
        </p:txBody>
      </p:sp>
      <p:sp>
        <p:nvSpPr>
          <p:cNvPr id="4" name="Прямоугольник 3"/>
          <p:cNvSpPr/>
          <p:nvPr/>
        </p:nvSpPr>
        <p:spPr>
          <a:xfrm>
            <a:off x="4572000" y="571480"/>
            <a:ext cx="3643338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altLang="ru-RU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СОТРУДНИЧЕСТВО </a:t>
            </a:r>
          </a:p>
          <a:p>
            <a:pPr algn="ctr">
              <a:defRPr/>
            </a:pPr>
            <a:r>
              <a:rPr lang="ru-RU" altLang="ru-RU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С РОДИТЕЛЯМИ:</a:t>
            </a:r>
          </a:p>
        </p:txBody>
      </p:sp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Изображение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Изображение 4"/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7544" y="260648"/>
            <a:ext cx="4320000" cy="3060000"/>
          </a:xfrm>
          <a:prstGeom prst="roundRect">
            <a:avLst>
              <a:gd name="adj" fmla="val 11111"/>
            </a:avLst>
          </a:prstGeom>
          <a:ln w="190500" cap="rnd">
            <a:solidFill>
              <a:srgbClr val="FFDF93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62467" name="Picture 3" descr="E:\3334\20170418_081012.jpg"/>
          <p:cNvPicPr preferRelativeResize="0">
            <a:picLocks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29124" y="3429000"/>
            <a:ext cx="4320000" cy="3060000"/>
          </a:xfrm>
          <a:prstGeom prst="roundRect">
            <a:avLst>
              <a:gd name="adj" fmla="val 11111"/>
            </a:avLst>
          </a:prstGeom>
          <a:ln w="190500" cap="rnd">
            <a:solidFill>
              <a:srgbClr val="CCFF66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39941" name="Изображение 3"/>
          <p:cNvPicPr preferRelativeResize="0"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6305145">
            <a:off x="4429125" y="663576"/>
            <a:ext cx="2879725" cy="215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2" name="Изображение 2"/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4222736">
            <a:off x="6133306" y="719932"/>
            <a:ext cx="2879725" cy="216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3" name="Изображение 1"/>
          <p:cNvPicPr preferRelativeResize="0"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4558186">
            <a:off x="1925637" y="3857626"/>
            <a:ext cx="2879725" cy="215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4" name="Picture 5" descr="http://multek.tv/uploads/posts/2012-08/1345125323_36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986088"/>
            <a:ext cx="2928938" cy="3586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Изображение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53" name="Picture 5" descr="E:\3333\IMG-20170412-WA0029.jpg"/>
          <p:cNvPicPr preferRelativeResize="0"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21156" y="3643314"/>
            <a:ext cx="3780000" cy="3060000"/>
          </a:xfrm>
          <a:prstGeom prst="rect">
            <a:avLst/>
          </a:prstGeom>
          <a:ln w="190500" cap="sq">
            <a:solidFill>
              <a:srgbClr val="FEDC64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8852" name="Picture 4" descr="E:\3333\IMG-20170412-WA0006.jpg"/>
          <p:cNvPicPr preferRelativeResize="0">
            <a:picLocks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1934" y="2940768"/>
            <a:ext cx="3780000" cy="3060000"/>
          </a:xfrm>
          <a:prstGeom prst="rect">
            <a:avLst/>
          </a:prstGeom>
          <a:ln w="190500" cap="sq">
            <a:solidFill>
              <a:srgbClr val="C0B73E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8854" name="Picture 6" descr="E:\3333\IMG-20170412-WA0032.jpg"/>
          <p:cNvPicPr preferRelativeResize="0">
            <a:picLocks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28662" y="87182"/>
            <a:ext cx="3780000" cy="3060000"/>
          </a:xfrm>
          <a:prstGeom prst="rect">
            <a:avLst/>
          </a:prstGeom>
          <a:ln w="190500" cap="sq">
            <a:solidFill>
              <a:srgbClr val="F2B058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40966" name="Picture 8" descr="http://galerey-room.ru/images/0_51415_f826a541_orig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714875"/>
            <a:ext cx="2643188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7" name="Picture 8" descr="http://galerey-room.ru/images/0_51415_f826a541_orig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27332" flipH="1">
            <a:off x="3911600" y="2374900"/>
            <a:ext cx="928688" cy="928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Изображение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8305" name="Picture 1" descr="E:\3333\20170412_180206.jpg"/>
          <p:cNvPicPr preferRelativeResize="0"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69520" y="357166"/>
            <a:ext cx="3960000" cy="2880000"/>
          </a:xfrm>
          <a:prstGeom prst="rect">
            <a:avLst/>
          </a:prstGeom>
          <a:ln w="228600" cap="sq" cmpd="thickThin">
            <a:solidFill>
              <a:srgbClr val="FEE68C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98308" name="Picture 4" descr="E:\3333\IMG-20170412-WA0053.jpg"/>
          <p:cNvPicPr preferRelativeResize="0">
            <a:picLocks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29190" y="3692272"/>
            <a:ext cx="2340000" cy="2880000"/>
          </a:xfrm>
          <a:prstGeom prst="rect">
            <a:avLst/>
          </a:prstGeom>
          <a:ln w="228600" cap="sq" cmpd="thickThin">
            <a:solidFill>
              <a:srgbClr val="FFCC99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98309" name="Picture 5" descr="E:\3333\IMG-20170412-WA0004.jpg"/>
          <p:cNvPicPr preferRelativeResize="0"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2143108" y="3692272"/>
            <a:ext cx="2340000" cy="2880000"/>
          </a:xfrm>
          <a:prstGeom prst="rect">
            <a:avLst/>
          </a:prstGeom>
          <a:ln w="228600" cap="sq" cmpd="thickThin">
            <a:solidFill>
              <a:srgbClr val="CCFF66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41990" name="Picture 9" descr="http://gallery.yopriceville.com/var/albums/Free-Clipart-Pictures/Cartoons-PNG/Masha_and_the_Bear_Bear_Transparent_PNG_Clip_Art_Image.png?m=145888733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2875" y="0"/>
            <a:ext cx="4214813" cy="3786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plus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Изображение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588" y="0"/>
            <a:ext cx="9144001" cy="694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0" name="Прямоугольник 4"/>
          <p:cNvSpPr>
            <a:spLocks noChangeArrowheads="1"/>
          </p:cNvSpPr>
          <p:nvPr/>
        </p:nvSpPr>
        <p:spPr bwMode="auto">
          <a:xfrm>
            <a:off x="428596" y="642918"/>
            <a:ext cx="45720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altLang="ru-RU" sz="1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ЗАКЛЮЧИТЕЛЬНЫЙ ЭТАП</a:t>
            </a:r>
          </a:p>
          <a:p>
            <a:pPr algn="ctr">
              <a:defRPr/>
            </a:pPr>
            <a:r>
              <a:rPr lang="ru-RU" altLang="ru-RU" sz="1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anose="020B0604020202020204" pitchFamily="34" charset="0"/>
                <a:cs typeface="Times New Roman" pitchFamily="18" charset="0"/>
              </a:rPr>
              <a:t>подведение итогов проектной деятельности</a:t>
            </a:r>
            <a:endParaRPr lang="ru-RU" altLang="ru-RU" sz="18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012" name="Прямоугольник 5"/>
          <p:cNvSpPr>
            <a:spLocks noChangeArrowheads="1"/>
          </p:cNvSpPr>
          <p:nvPr/>
        </p:nvSpPr>
        <p:spPr bwMode="auto">
          <a:xfrm>
            <a:off x="571500" y="1500188"/>
            <a:ext cx="4535488" cy="5170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  <a:buFont typeface="Wingdings" pitchFamily="2" charset="2"/>
              <a:buChar char="v"/>
            </a:pPr>
            <a:r>
              <a:rPr lang="ru-RU" altLang="ru-RU" sz="2000">
                <a:latin typeface="Times New Roman" pitchFamily="18" charset="0"/>
                <a:cs typeface="Times New Roman" pitchFamily="18" charset="0"/>
              </a:rPr>
              <a:t>Оформление мини-проектов (совместно с родителями)</a:t>
            </a:r>
          </a:p>
          <a:p>
            <a:pPr>
              <a:lnSpc>
                <a:spcPct val="150000"/>
              </a:lnSpc>
              <a:spcBef>
                <a:spcPct val="0"/>
              </a:spcBef>
              <a:buFont typeface="Wingdings" pitchFamily="2" charset="2"/>
              <a:buChar char="v"/>
            </a:pPr>
            <a:r>
              <a:rPr lang="ru-RU" altLang="ru-RU" sz="2000">
                <a:latin typeface="Times New Roman" pitchFamily="18" charset="0"/>
                <a:cs typeface="Times New Roman" pitchFamily="18" charset="0"/>
              </a:rPr>
              <a:t>Создание тематического альбома «Мы за здоровое питание» и выставки детских творческих работ </a:t>
            </a:r>
          </a:p>
          <a:p>
            <a:pPr>
              <a:lnSpc>
                <a:spcPct val="150000"/>
              </a:lnSpc>
              <a:spcBef>
                <a:spcPct val="0"/>
              </a:spcBef>
              <a:buFont typeface="Wingdings" pitchFamily="2" charset="2"/>
              <a:buChar char="v"/>
            </a:pPr>
            <a:r>
              <a:rPr lang="ru-RU" altLang="ru-RU" sz="2000">
                <a:latin typeface="Times New Roman" pitchFamily="18" charset="0"/>
                <a:cs typeface="Times New Roman" pitchFamily="18" charset="0"/>
              </a:rPr>
              <a:t>Создание газеты «Что такое хорошо, и что такое плохо»</a:t>
            </a:r>
          </a:p>
          <a:p>
            <a:pPr>
              <a:lnSpc>
                <a:spcPct val="150000"/>
              </a:lnSpc>
              <a:spcBef>
                <a:spcPct val="0"/>
              </a:spcBef>
              <a:buFont typeface="Wingdings" pitchFamily="2" charset="2"/>
              <a:buChar char="v"/>
            </a:pPr>
            <a:r>
              <a:rPr lang="ru-RU" altLang="ru-RU" sz="2000">
                <a:latin typeface="Times New Roman" pitchFamily="18" charset="0"/>
                <a:cs typeface="Times New Roman" pitchFamily="18" charset="0"/>
              </a:rPr>
              <a:t>Оформление выставки «Полезные и вредные продукты»</a:t>
            </a:r>
          </a:p>
          <a:p>
            <a:pPr>
              <a:lnSpc>
                <a:spcPct val="150000"/>
              </a:lnSpc>
              <a:spcBef>
                <a:spcPct val="0"/>
              </a:spcBef>
              <a:buFont typeface="Wingdings" pitchFamily="2" charset="2"/>
              <a:buChar char="v"/>
            </a:pPr>
            <a:r>
              <a:rPr lang="ru-RU" altLang="ru-RU" sz="2000">
                <a:latin typeface="Times New Roman" pitchFamily="18" charset="0"/>
                <a:cs typeface="Times New Roman" pitchFamily="18" charset="0"/>
              </a:rPr>
              <a:t>Составление рекомендаций родителям и педагогам.</a:t>
            </a:r>
            <a:endParaRPr lang="ru-RU" altLang="ru-RU" sz="2000"/>
          </a:p>
        </p:txBody>
      </p:sp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Изображение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8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Прямоугольник 4"/>
          <p:cNvSpPr>
            <a:spLocks noChangeArrowheads="1"/>
          </p:cNvSpPr>
          <p:nvPr/>
        </p:nvSpPr>
        <p:spPr bwMode="auto">
          <a:xfrm>
            <a:off x="4140200" y="1431925"/>
            <a:ext cx="4535488" cy="440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 eaLnBrk="1" hangingPunct="1">
              <a:spcBef>
                <a:spcPct val="0"/>
              </a:spcBef>
              <a:buFont typeface="Wingdings" pitchFamily="2" charset="2"/>
              <a:buChar char="ü"/>
            </a:pPr>
            <a:r>
              <a:rPr lang="ru-RU" altLang="ru-RU" sz="1900"/>
              <a:t>Расширить знания детей о продуктах здорового и нездорового питания</a:t>
            </a:r>
            <a:r>
              <a:rPr lang="en-US" altLang="ru-RU" sz="1900"/>
              <a:t>,</a:t>
            </a:r>
            <a:r>
              <a:rPr lang="ru-RU" altLang="ru-RU" sz="1900"/>
              <a:t> пропагандировать и рекламировать только здоровые продукты.</a:t>
            </a:r>
          </a:p>
          <a:p>
            <a:pPr algn="just" eaLnBrk="1" hangingPunct="1">
              <a:spcBef>
                <a:spcPct val="0"/>
              </a:spcBef>
              <a:buFont typeface="Wingdings" pitchFamily="2" charset="2"/>
              <a:buChar char="ü"/>
            </a:pPr>
            <a:r>
              <a:rPr lang="ru-RU" altLang="ru-RU" sz="1900"/>
              <a:t>Формировать у детей и родителей интерес и готовность к соблюдению правил рационального и здорового питания. </a:t>
            </a:r>
          </a:p>
          <a:p>
            <a:pPr algn="just" eaLnBrk="1" hangingPunct="1">
              <a:spcBef>
                <a:spcPct val="0"/>
              </a:spcBef>
              <a:buFont typeface="Wingdings" pitchFamily="2" charset="2"/>
              <a:buChar char="ü"/>
            </a:pPr>
            <a:r>
              <a:rPr lang="ru-RU" altLang="ru-RU" sz="1900"/>
              <a:t>Развивать творческие способности детей</a:t>
            </a:r>
            <a:r>
              <a:rPr lang="en-US" altLang="ru-RU" sz="1900"/>
              <a:t>,</a:t>
            </a:r>
            <a:r>
              <a:rPr lang="ru-RU" altLang="ru-RU" sz="1900"/>
              <a:t> умение работать сообща</a:t>
            </a:r>
            <a:r>
              <a:rPr lang="en-US" altLang="ru-RU" sz="1900"/>
              <a:t>,</a:t>
            </a:r>
            <a:r>
              <a:rPr lang="ru-RU" altLang="ru-RU" sz="1900"/>
              <a:t> согласовывая свои действия. </a:t>
            </a:r>
          </a:p>
          <a:p>
            <a:pPr algn="just" eaLnBrk="1" hangingPunct="1">
              <a:spcBef>
                <a:spcPct val="0"/>
              </a:spcBef>
              <a:buFont typeface="Wingdings" pitchFamily="2" charset="2"/>
              <a:buChar char="ü"/>
            </a:pPr>
            <a:r>
              <a:rPr lang="ru-RU" altLang="ru-RU" sz="1900"/>
              <a:t>Способствовать развитию сотворчества детей и родителей. 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endParaRPr lang="ru-RU" altLang="ru-RU" sz="1400"/>
          </a:p>
        </p:txBody>
      </p:sp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5724128" y="620688"/>
            <a:ext cx="1967644" cy="778098"/>
          </a:xfrm>
          <a:ln>
            <a:miter lim="800000"/>
            <a:headEnd/>
            <a:tailEnd/>
          </a:ln>
          <a:extLst>
            <a:ext uri="{FAA26D3D-D897-4be2-8F04-BA451C77F1D7}"/>
          </a:extLst>
        </p:spPr>
        <p:txBody>
          <a:bodyPr/>
          <a:lstStyle/>
          <a:p>
            <a:pPr eaLnBrk="1" hangingPunct="1">
              <a:defRPr/>
            </a:pPr>
            <a:r>
              <a:rPr lang="ru-RU" altLang="ru-RU" sz="2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ЗАДАЧИ:</a:t>
            </a:r>
            <a:endParaRPr lang="ru-RU" altLang="ru-RU" sz="2800" dirty="0"/>
          </a:p>
        </p:txBody>
      </p:sp>
    </p:spTree>
  </p:cSld>
  <p:clrMapOvr>
    <a:masterClrMapping/>
  </p:clrMapOvr>
  <p:transition spd="med">
    <p:wip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Изображение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588" y="17463"/>
            <a:ext cx="91440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6" name="Прямоугольник 1"/>
          <p:cNvSpPr>
            <a:spLocks noChangeArrowheads="1"/>
          </p:cNvSpPr>
          <p:nvPr/>
        </p:nvSpPr>
        <p:spPr bwMode="auto">
          <a:xfrm>
            <a:off x="5364088" y="789150"/>
            <a:ext cx="2592288" cy="461665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defRPr/>
            </a:pPr>
            <a:r>
              <a:rPr lang="ru-RU" alt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Мини-проекты:</a:t>
            </a:r>
          </a:p>
        </p:txBody>
      </p:sp>
      <p:pic>
        <p:nvPicPr>
          <p:cNvPr id="44036" name="Изображение 7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4330176">
            <a:off x="6782594" y="1826419"/>
            <a:ext cx="2520950" cy="179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7" name="Изображение 10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6700863">
            <a:off x="3596482" y="1828006"/>
            <a:ext cx="2519362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8" name="Изображение 11"/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35613" y="1282700"/>
            <a:ext cx="1798637" cy="252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9" name="Изображение 6"/>
          <p:cNvPicPr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6719882">
            <a:off x="4007644" y="4201319"/>
            <a:ext cx="2519363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40" name="Изображение 5"/>
          <p:cNvPicPr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6555660">
            <a:off x="6598444" y="4160044"/>
            <a:ext cx="2519363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41" name="Изображение 8"/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80063" y="3800475"/>
            <a:ext cx="1798637" cy="2519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Изображение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02" name="Picture 2" descr="E:\3334\20170418_082723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678629" y="107133"/>
            <a:ext cx="4143404" cy="4643470"/>
          </a:xfrm>
          <a:prstGeom prst="ellipse">
            <a:avLst/>
          </a:prstGeom>
          <a:ln w="190500" cap="rnd">
            <a:solidFill>
              <a:srgbClr val="FEDC64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ransition>
    <p:wheel spokes="2"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Изображение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3" name="Изображение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57625" y="2286000"/>
            <a:ext cx="1143000" cy="157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Изображение 5"/>
          <p:cNvPicPr preferRelativeResize="0">
            <a:picLocks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29190" y="1071546"/>
            <a:ext cx="3600000" cy="3600000"/>
          </a:xfrm>
          <a:prstGeom prst="roundRect">
            <a:avLst>
              <a:gd name="adj" fmla="val 11111"/>
            </a:avLst>
          </a:prstGeom>
          <a:ln w="190500" cap="rnd">
            <a:solidFill>
              <a:srgbClr val="FFC959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75778" name="Изображение 4"/>
          <p:cNvPicPr preferRelativeResize="0">
            <a:picLocks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7158" y="214290"/>
            <a:ext cx="3600000" cy="3600000"/>
          </a:xfrm>
          <a:prstGeom prst="roundRect">
            <a:avLst>
              <a:gd name="adj" fmla="val 11111"/>
            </a:avLst>
          </a:prstGeom>
          <a:ln w="190500" cap="rnd">
            <a:solidFill>
              <a:srgbClr val="F7D1EA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75780" name="Изображение 6"/>
          <p:cNvPicPr preferRelativeResize="0">
            <a:picLocks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81"/>
          <a:stretch>
            <a:fillRect/>
          </a:stretch>
        </p:blipFill>
        <p:spPr bwMode="auto">
          <a:xfrm>
            <a:off x="1500166" y="3429000"/>
            <a:ext cx="3929090" cy="3214686"/>
          </a:xfrm>
          <a:prstGeom prst="roundRect">
            <a:avLst>
              <a:gd name="adj" fmla="val 11111"/>
            </a:avLst>
          </a:prstGeom>
          <a:ln w="190500" cap="rnd">
            <a:solidFill>
              <a:srgbClr val="66FF66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46087" name="Picture 6" descr="https://ds02.infourok.ru/uploads/ex/0121/0003be28-f92f2cc8/hello_html_68b34d15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57875" y="4286250"/>
            <a:ext cx="2333625" cy="233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wheel spokes="3"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Изображение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5235" name="Picture 3" descr="E:\3334\20170418_092423.jpg"/>
          <p:cNvPicPr preferRelativeResize="0"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4282" y="214293"/>
            <a:ext cx="4860000" cy="3060000"/>
          </a:xfrm>
          <a:prstGeom prst="rect">
            <a:avLst/>
          </a:prstGeom>
          <a:ln w="190500" cap="sq">
            <a:solidFill>
              <a:srgbClr val="E2B66F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95236" name="Picture 4" descr="E:\3334\20170418_092521.jpg"/>
          <p:cNvPicPr preferRelativeResize="0">
            <a:picLocks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14612" y="3446454"/>
            <a:ext cx="2340000" cy="2340000"/>
          </a:xfrm>
          <a:prstGeom prst="rect">
            <a:avLst/>
          </a:prstGeom>
          <a:ln w="190500" cap="sq">
            <a:solidFill>
              <a:srgbClr val="F5FBB4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95237" name="Picture 5" descr="E:\3334\20170418_092517.jpg"/>
          <p:cNvPicPr preferRelativeResize="0">
            <a:picLocks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4282" y="3446454"/>
            <a:ext cx="2340000" cy="2340000"/>
          </a:xfrm>
          <a:prstGeom prst="rect">
            <a:avLst/>
          </a:prstGeom>
          <a:ln w="190500" cap="sq">
            <a:solidFill>
              <a:srgbClr val="FEDC64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95238" name="Picture 6" descr="E:\3334\20170418_131616.jpg"/>
          <p:cNvPicPr preferRelativeResize="0">
            <a:picLocks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2228612" y="2057612"/>
            <a:ext cx="3240000" cy="2268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EDC64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95240" name="Picture 8" descr="E:\3334\20170418_131633.jpg"/>
          <p:cNvPicPr preferRelativeResize="0">
            <a:picLocks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-199764" y="2057096"/>
            <a:ext cx="3238969" cy="2268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CCFF66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ransition>
    <p:whee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8" presetClass="entr" presetSubtype="0" accel="5000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52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52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52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5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2" presetID="48" presetClass="entr" presetSubtype="0" ac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52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52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52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5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Изображение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1" name="Изображение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86438" y="0"/>
            <a:ext cx="928687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4" descr="E:\3333\20170412_143429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43042" y="142852"/>
            <a:ext cx="5572164" cy="648790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Изображение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26" name="Picture 2" descr="E:\3334\20170418_100700.jpg"/>
          <p:cNvPicPr preferRelativeResize="0"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86776" y="928670"/>
            <a:ext cx="3600000" cy="25003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7827" name="Picture 3" descr="E:\3334\20170418_100334.jpg"/>
          <p:cNvPicPr preferRelativeResize="0">
            <a:picLocks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86776" y="3429000"/>
            <a:ext cx="3600000" cy="25003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wheel spokes="2"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Изображение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79" name="Изображение 3"/>
          <p:cNvPicPr preferRelativeResize="0"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6262442">
            <a:off x="1530351" y="692150"/>
            <a:ext cx="2881312" cy="2160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0" name="Изображение 1"/>
          <p:cNvPicPr preferRelativeResize="0"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86125" y="142875"/>
            <a:ext cx="2160588" cy="287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1" name="Изображение 2"/>
          <p:cNvPicPr preferRelativeResize="0"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4517016">
            <a:off x="4495800" y="785813"/>
            <a:ext cx="2879725" cy="210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2" name="Picture 3" descr="http://multek.tv/uploads/posts/2012-08/1345125306_14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43563" y="357188"/>
            <a:ext cx="3500437" cy="6500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E:\3334\20170418_105643.jp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71604" y="4429108"/>
            <a:ext cx="5857916" cy="24288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0184" name="Picture 3" descr="E:\3334\20170418_131756.jpg"/>
          <p:cNvPicPr preferRelativeResize="0">
            <a:picLocks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3357959">
            <a:off x="2400300" y="3022600"/>
            <a:ext cx="2160588" cy="108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5" name="Picture 4" descr="E:\3334\20170418_131741.jpg"/>
          <p:cNvPicPr preferRelativeResize="0">
            <a:picLocks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57625" y="2357438"/>
            <a:ext cx="1079500" cy="2160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6" name="Picture 3" descr="E:\3334\20170418_131756.jpg"/>
          <p:cNvPicPr preferRelativeResize="0">
            <a:picLocks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7102789">
            <a:off x="4217988" y="3095625"/>
            <a:ext cx="2160588" cy="1081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wheel spokes="3"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Изображение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3" name="Rectangle 1"/>
          <p:cNvSpPr>
            <a:spLocks noChangeArrowheads="1"/>
          </p:cNvSpPr>
          <p:nvPr/>
        </p:nvSpPr>
        <p:spPr bwMode="auto">
          <a:xfrm>
            <a:off x="3643313" y="1285875"/>
            <a:ext cx="3589337" cy="5170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ru-RU" altLang="ru-RU" sz="1800"/>
              <a:t>    Проблема здорового питания детей заинтересовала наших родителей, большинство из них стало придерживаться правил рационального и здорового питания. 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ru-RU" altLang="ru-RU" sz="1800"/>
              <a:t>Родители перестали давать детям сладости, жевательную резинку, сухарики и чипсы,</a:t>
            </a:r>
            <a:r>
              <a:rPr lang="ru-RU" altLang="ru-RU" sz="2000"/>
              <a:t> </a:t>
            </a:r>
            <a:r>
              <a:rPr lang="ru-RU" altLang="ru-RU" sz="1800"/>
              <a:t>изменили меню, сделав его более полезным и витаминизированным.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ru-RU" altLang="ru-RU" sz="1800"/>
              <a:t>Воспитатели в процессе реализации проекта с детьми расширили свои знания о правильном питании.</a:t>
            </a:r>
          </a:p>
          <a:p>
            <a:pPr algn="just">
              <a:spcBef>
                <a:spcPct val="0"/>
              </a:spcBef>
              <a:buFontTx/>
              <a:buNone/>
            </a:pPr>
            <a:endParaRPr lang="ru-RU" altLang="ru-RU" sz="2000"/>
          </a:p>
          <a:p>
            <a:pPr algn="just">
              <a:spcBef>
                <a:spcPct val="0"/>
              </a:spcBef>
              <a:buFontTx/>
              <a:buNone/>
            </a:pPr>
            <a:endParaRPr lang="ru-RU" altLang="ru-RU" sz="2000"/>
          </a:p>
        </p:txBody>
      </p:sp>
      <p:sp>
        <p:nvSpPr>
          <p:cNvPr id="6" name="Прямоугольник 5"/>
          <p:cNvSpPr/>
          <p:nvPr/>
        </p:nvSpPr>
        <p:spPr>
          <a:xfrm>
            <a:off x="4214810" y="857232"/>
            <a:ext cx="3071834" cy="461665"/>
          </a:xfrm>
          <a:prstGeom prst="rect">
            <a:avLst/>
          </a:prstGeom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just">
              <a:defRPr/>
            </a:pPr>
            <a:r>
              <a:rPr lang="ru-RU" altLang="ru-RU" sz="2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Результат проекта:</a:t>
            </a:r>
          </a:p>
        </p:txBody>
      </p:sp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Изображение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24950" cy="688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7" name="Прямоугольник 4"/>
          <p:cNvSpPr>
            <a:spLocks noChangeArrowheads="1"/>
          </p:cNvSpPr>
          <p:nvPr/>
        </p:nvSpPr>
        <p:spPr bwMode="auto">
          <a:xfrm>
            <a:off x="714375" y="1000125"/>
            <a:ext cx="4071938" cy="3786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indent="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ru-RU" altLang="ru-RU" sz="2000"/>
              <a:t>При реализации данного проекта, у детей расширились знания о разнообразии продуктов питания, о пользе овощей и фруктов, молочных продуктов и злаков.</a:t>
            </a:r>
          </a:p>
          <a:p>
            <a:pPr algn="just">
              <a:spcBef>
                <a:spcPct val="0"/>
              </a:spcBef>
              <a:buFontTx/>
              <a:buNone/>
            </a:pPr>
            <a:r>
              <a:rPr lang="ru-RU" altLang="ru-RU" sz="2000"/>
              <a:t>Сформировалось представление о том, что вредно и что полезно для здоровья, и об организации правильного и здорового питания.</a:t>
            </a:r>
          </a:p>
        </p:txBody>
      </p:sp>
      <p:sp>
        <p:nvSpPr>
          <p:cNvPr id="52228" name="Прямоугольник 7"/>
          <p:cNvSpPr>
            <a:spLocks noChangeArrowheads="1"/>
          </p:cNvSpPr>
          <p:nvPr/>
        </p:nvSpPr>
        <p:spPr bwMode="auto">
          <a:xfrm>
            <a:off x="357188" y="4857750"/>
            <a:ext cx="4572000" cy="1323975"/>
          </a:xfrm>
          <a:prstGeom prst="rect">
            <a:avLst/>
          </a:prstGeom>
          <a:solidFill>
            <a:srgbClr val="99FF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000">
                <a:solidFill>
                  <a:srgbClr val="C00000"/>
                </a:solidFill>
              </a:rPr>
              <a:t>Чтоб расти и развиваться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000">
                <a:solidFill>
                  <a:srgbClr val="C00000"/>
                </a:solidFill>
              </a:rPr>
              <a:t>И при этом не болеть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000">
                <a:solidFill>
                  <a:srgbClr val="C00000"/>
                </a:solidFill>
              </a:rPr>
              <a:t>надо правильно питаться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000">
                <a:solidFill>
                  <a:srgbClr val="C00000"/>
                </a:solidFill>
              </a:rPr>
              <a:t>С самых ранних лет уметь!</a:t>
            </a:r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Изображение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4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Изображение 1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94368" y="2780928"/>
            <a:ext cx="3262008" cy="280831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4694368" y="1268760"/>
            <a:ext cx="3384376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3600" b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63DD1"/>
                </a:solidFill>
              </a:rPr>
              <a:t>СПАСИБО</a:t>
            </a:r>
          </a:p>
          <a:p>
            <a:pPr algn="ctr">
              <a:defRPr/>
            </a:pPr>
            <a:r>
              <a:rPr lang="ru-RU" sz="3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63DD1"/>
                </a:solidFill>
              </a:rPr>
              <a:t>ЗА ВНИМАНИЕ !</a:t>
            </a:r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</p:txBody>
      </p:sp>
      <p:pic>
        <p:nvPicPr>
          <p:cNvPr id="7171" name="Picture 4" descr="42321047e4e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525" y="-71438"/>
            <a:ext cx="9134475" cy="692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2" name="Прямоугольник 1"/>
          <p:cNvSpPr>
            <a:spLocks noChangeArrowheads="1"/>
          </p:cNvSpPr>
          <p:nvPr/>
        </p:nvSpPr>
        <p:spPr bwMode="auto">
          <a:xfrm>
            <a:off x="684213" y="1844675"/>
            <a:ext cx="3240087" cy="3694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  <a:buFont typeface="Wingdings" pitchFamily="2" charset="2"/>
              <a:buChar char="ü"/>
            </a:pPr>
            <a:r>
              <a:rPr lang="ru-RU" altLang="ru-RU" sz="1800">
                <a:cs typeface="Times New Roman" pitchFamily="18" charset="0"/>
              </a:rPr>
              <a:t>Анкетирование родителей по вопросам питания в семье.</a:t>
            </a:r>
          </a:p>
          <a:p>
            <a:pPr>
              <a:spcBef>
                <a:spcPct val="0"/>
              </a:spcBef>
              <a:buFont typeface="Wingdings" pitchFamily="2" charset="2"/>
              <a:buChar char="ü"/>
            </a:pPr>
            <a:r>
              <a:rPr lang="ru-RU" altLang="ru-RU" sz="1800">
                <a:cs typeface="Times New Roman" pitchFamily="18" charset="0"/>
              </a:rPr>
              <a:t>Обсуждение цели, задач проекта  с детьми и родителями. </a:t>
            </a:r>
          </a:p>
          <a:p>
            <a:pPr>
              <a:spcBef>
                <a:spcPct val="0"/>
              </a:spcBef>
              <a:buFont typeface="Wingdings" pitchFamily="2" charset="2"/>
              <a:buChar char="ü"/>
            </a:pPr>
            <a:r>
              <a:rPr lang="ru-RU" altLang="ru-RU" sz="1800">
                <a:cs typeface="Times New Roman" pitchFamily="18" charset="0"/>
              </a:rPr>
              <a:t>Разработка методических материалов по проблеме. </a:t>
            </a:r>
          </a:p>
          <a:p>
            <a:pPr>
              <a:spcBef>
                <a:spcPct val="0"/>
              </a:spcBef>
              <a:buFont typeface="Wingdings" pitchFamily="2" charset="2"/>
              <a:buChar char="ü"/>
            </a:pPr>
            <a:r>
              <a:rPr lang="ru-RU" altLang="ru-RU" sz="1800">
                <a:cs typeface="Times New Roman" pitchFamily="18" charset="0"/>
              </a:rPr>
              <a:t>Подбор и изготовление наглядно-дидактического и игрового материала.</a:t>
            </a:r>
          </a:p>
          <a:p>
            <a:pPr>
              <a:spcBef>
                <a:spcPct val="0"/>
              </a:spcBef>
              <a:buFont typeface="Wingdings" pitchFamily="2" charset="2"/>
              <a:buChar char="ü"/>
            </a:pPr>
            <a:r>
              <a:rPr lang="ru-RU" altLang="ru-RU" sz="1800">
                <a:cs typeface="Times New Roman" pitchFamily="18" charset="0"/>
              </a:rPr>
              <a:t>Разработка тематики семейных мини-проектов.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66552" y="1136938"/>
            <a:ext cx="3629384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altLang="ru-RU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ПОДГОТОВИТЕЛЬНЫЙ ЭТАП:</a:t>
            </a:r>
            <a:endParaRPr lang="ru-RU" sz="2000" dirty="0"/>
          </a:p>
        </p:txBody>
      </p:sp>
      <p:pic>
        <p:nvPicPr>
          <p:cNvPr id="7174" name="Изображение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64475" y="5761038"/>
            <a:ext cx="912813" cy="90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Изображение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6965260">
            <a:off x="7367588" y="5054600"/>
            <a:ext cx="955675" cy="94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6" name="Изображение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570830">
            <a:off x="3840957" y="3328193"/>
            <a:ext cx="1003300" cy="995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7" name="Изображение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5651975">
            <a:off x="7423150" y="496888"/>
            <a:ext cx="84455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Изображение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Изображение 4"/>
          <p:cNvPicPr>
            <a:picLocks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25772" y="332656"/>
            <a:ext cx="3240000" cy="3240000"/>
          </a:xfrm>
          <a:prstGeom prst="roundRect">
            <a:avLst>
              <a:gd name="adj" fmla="val 11111"/>
            </a:avLst>
          </a:prstGeom>
          <a:ln w="190500" cap="rnd">
            <a:solidFill>
              <a:srgbClr val="FFD77A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8" name="Picture 4" descr="C:\Documents and Settings\Федасеев\Рабочий стол\группа6\20150518_084116.jpg"/>
          <p:cNvPicPr>
            <a:picLocks noChangeArrowheads="1"/>
          </p:cNvPicPr>
          <p:nvPr/>
        </p:nvPicPr>
        <p:blipFill>
          <a:blip r:embed="rId4" cstate="email">
            <a:lum bright="20000" contras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5076056" y="3745024"/>
            <a:ext cx="3600000" cy="2880320"/>
          </a:xfrm>
          <a:prstGeom prst="roundRect">
            <a:avLst>
              <a:gd name="adj" fmla="val 11111"/>
            </a:avLst>
          </a:prstGeom>
          <a:ln w="190500" cap="rnd">
            <a:solidFill>
              <a:srgbClr val="EFDDB3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9" name="Picture 2" descr="C:\Documents and Settings\Федасеев\Рабочий стол\группа6\20150518_083238.jpg"/>
          <p:cNvPicPr>
            <a:picLocks noChangeArrowheads="1"/>
          </p:cNvPicPr>
          <p:nvPr/>
        </p:nvPicPr>
        <p:blipFill>
          <a:blip r:embed="rId5" cstate="email">
            <a:lum brigh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467544" y="3745344"/>
            <a:ext cx="3600000" cy="2880000"/>
          </a:xfrm>
          <a:prstGeom prst="roundRect">
            <a:avLst>
              <a:gd name="adj" fmla="val 11111"/>
            </a:avLst>
          </a:prstGeom>
          <a:ln w="190500" cap="rnd">
            <a:solidFill>
              <a:srgbClr val="DEF180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10" name="Изображение 9"/>
          <p:cNvPicPr>
            <a:picLocks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5649" y="332656"/>
            <a:ext cx="4680000" cy="3240000"/>
          </a:xfrm>
          <a:prstGeom prst="roundRect">
            <a:avLst>
              <a:gd name="adj" fmla="val 11111"/>
            </a:avLst>
          </a:prstGeom>
          <a:ln w="190500" cap="rnd">
            <a:solidFill>
              <a:srgbClr val="C9A06C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8199" name="Изображение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82938" y="3343275"/>
            <a:ext cx="2252662" cy="351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altLang="ru-RU" smtClean="0"/>
          </a:p>
        </p:txBody>
      </p:sp>
      <p:sp>
        <p:nvSpPr>
          <p:cNvPr id="9219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altLang="ru-RU" smtClean="0"/>
          </a:p>
        </p:txBody>
      </p:sp>
      <p:pic>
        <p:nvPicPr>
          <p:cNvPr id="9220" name="Изображение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283968" y="548680"/>
            <a:ext cx="4217122" cy="615553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ru-RU" altLang="ru-RU" sz="17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РЕЗУЛЬТАТЫ АНКЕТИРОВАНИЯ:</a:t>
            </a:r>
          </a:p>
          <a:p>
            <a:pPr>
              <a:defRPr/>
            </a:pPr>
            <a:endParaRPr lang="ru-RU" altLang="ru-RU" sz="17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9222" name="Прямоугольник 5"/>
          <p:cNvSpPr>
            <a:spLocks noChangeArrowheads="1"/>
          </p:cNvSpPr>
          <p:nvPr/>
        </p:nvSpPr>
        <p:spPr bwMode="auto">
          <a:xfrm>
            <a:off x="4214813" y="1000125"/>
            <a:ext cx="4286250" cy="42148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800" b="1">
                <a:solidFill>
                  <a:srgbClr val="005493"/>
                </a:solidFill>
                <a:cs typeface="Times New Roman" pitchFamily="18" charset="0"/>
              </a:rPr>
              <a:t>ГРУППА №6 – 22 РЕБЕНКА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800" b="1">
                <a:solidFill>
                  <a:srgbClr val="005493"/>
                </a:solidFill>
                <a:cs typeface="Times New Roman" pitchFamily="18" charset="0"/>
              </a:rPr>
              <a:t>ГРУППА №8 – 23 РЕБЕНКА</a:t>
            </a:r>
            <a:endParaRPr lang="ru-RU" altLang="ru-RU" sz="1800">
              <a:solidFill>
                <a:srgbClr val="005493"/>
              </a:solidFill>
              <a:cs typeface="Times New Roman" pitchFamily="18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800" b="1">
                <a:solidFill>
                  <a:srgbClr val="C00000"/>
                </a:solidFill>
                <a:cs typeface="Times New Roman" pitchFamily="18" charset="0"/>
              </a:rPr>
              <a:t>ОПРОШЕНО - 36 РОДИТЕЛЕЙ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ru-RU" altLang="ru-RU" sz="800" b="1">
              <a:cs typeface="Times New Roman" pitchFamily="18" charset="0"/>
            </a:endParaRPr>
          </a:p>
          <a:p>
            <a:pPr>
              <a:spcBef>
                <a:spcPct val="0"/>
              </a:spcBef>
              <a:buClr>
                <a:srgbClr val="C00000"/>
              </a:buClr>
              <a:buFont typeface="Wingdings" pitchFamily="2" charset="2"/>
              <a:buChar char="q"/>
            </a:pPr>
            <a:r>
              <a:rPr lang="ru-RU" altLang="ru-RU" sz="1800" b="1">
                <a:solidFill>
                  <a:srgbClr val="222268"/>
                </a:solidFill>
                <a:cs typeface="Times New Roman" pitchFamily="18" charset="0"/>
              </a:rPr>
              <a:t>ВОПРОСЫ ПРАВИЛЬНОГО     ПИТАНИЯ ИНТЕРЕСУЮТ –</a:t>
            </a:r>
            <a:r>
              <a:rPr lang="ru-RU" altLang="ru-RU" sz="1800" b="1">
                <a:cs typeface="Times New Roman" pitchFamily="18" charset="0"/>
              </a:rPr>
              <a:t> </a:t>
            </a:r>
            <a:r>
              <a:rPr lang="ru-RU" altLang="ru-RU" sz="1800" b="1">
                <a:solidFill>
                  <a:srgbClr val="C00000"/>
                </a:solidFill>
                <a:cs typeface="Times New Roman" pitchFamily="18" charset="0"/>
              </a:rPr>
              <a:t>91%</a:t>
            </a:r>
          </a:p>
          <a:p>
            <a:pPr>
              <a:spcBef>
                <a:spcPct val="0"/>
              </a:spcBef>
              <a:buClr>
                <a:srgbClr val="C00000"/>
              </a:buClr>
              <a:buFont typeface="Wingdings" pitchFamily="2" charset="2"/>
              <a:buChar char="q"/>
            </a:pPr>
            <a:r>
              <a:rPr lang="ru-RU" altLang="ru-RU" sz="1800" b="1">
                <a:solidFill>
                  <a:srgbClr val="005493"/>
                </a:solidFill>
                <a:cs typeface="Times New Roman" pitchFamily="18" charset="0"/>
              </a:rPr>
              <a:t>ОТРИЦАТЕЛЬНО ОТНОСЯТСЯ К «БЫСТРОМУ ПИТАНИЮ» - </a:t>
            </a:r>
            <a:r>
              <a:rPr lang="ru-RU" altLang="ru-RU" sz="1800" b="1">
                <a:solidFill>
                  <a:srgbClr val="C00000"/>
                </a:solidFill>
                <a:cs typeface="Times New Roman" pitchFamily="18" charset="0"/>
              </a:rPr>
              <a:t>71%</a:t>
            </a:r>
          </a:p>
          <a:p>
            <a:pPr>
              <a:spcBef>
                <a:spcPct val="0"/>
              </a:spcBef>
              <a:buClr>
                <a:srgbClr val="C00000"/>
              </a:buClr>
              <a:buFont typeface="Wingdings" pitchFamily="2" charset="2"/>
              <a:buChar char="q"/>
            </a:pPr>
            <a:r>
              <a:rPr lang="ru-RU" altLang="ru-RU" sz="1800" b="1">
                <a:solidFill>
                  <a:srgbClr val="002060"/>
                </a:solidFill>
                <a:cs typeface="Times New Roman" pitchFamily="18" charset="0"/>
              </a:rPr>
              <a:t>ЗАБОТЯТСЯ О РАЗНООБРАЗИИ БЛЮД – </a:t>
            </a:r>
            <a:r>
              <a:rPr lang="ru-RU" altLang="ru-RU" sz="1800" b="1">
                <a:solidFill>
                  <a:srgbClr val="C00000"/>
                </a:solidFill>
                <a:cs typeface="Times New Roman" pitchFamily="18" charset="0"/>
              </a:rPr>
              <a:t>76%</a:t>
            </a:r>
            <a:endParaRPr lang="ru-RU" altLang="ru-RU" sz="1800" b="1">
              <a:cs typeface="Times New Roman" pitchFamily="18" charset="0"/>
            </a:endParaRPr>
          </a:p>
          <a:p>
            <a:pPr>
              <a:spcBef>
                <a:spcPct val="0"/>
              </a:spcBef>
              <a:buClr>
                <a:srgbClr val="C00000"/>
              </a:buClr>
              <a:buFont typeface="Wingdings" pitchFamily="2" charset="2"/>
              <a:buChar char="q"/>
            </a:pPr>
            <a:r>
              <a:rPr lang="ru-RU" altLang="ru-RU" sz="1800" b="1">
                <a:solidFill>
                  <a:srgbClr val="005493"/>
                </a:solidFill>
                <a:cs typeface="Times New Roman" pitchFamily="18" charset="0"/>
              </a:rPr>
              <a:t>ЗНАКОМЯТСЯ С МЕНЮ ДОУ –</a:t>
            </a:r>
            <a:r>
              <a:rPr lang="ru-RU" altLang="ru-RU" sz="1800" b="1">
                <a:solidFill>
                  <a:srgbClr val="C00000"/>
                </a:solidFill>
                <a:cs typeface="Times New Roman" pitchFamily="18" charset="0"/>
              </a:rPr>
              <a:t>83%</a:t>
            </a:r>
          </a:p>
          <a:p>
            <a:pPr>
              <a:spcBef>
                <a:spcPct val="0"/>
              </a:spcBef>
              <a:buClr>
                <a:srgbClr val="C00000"/>
              </a:buClr>
              <a:buFont typeface="Wingdings" pitchFamily="2" charset="2"/>
              <a:buChar char="q"/>
            </a:pPr>
            <a:r>
              <a:rPr lang="ru-RU" altLang="ru-RU" sz="1800" b="1">
                <a:solidFill>
                  <a:srgbClr val="002060"/>
                </a:solidFill>
                <a:cs typeface="Times New Roman" pitchFamily="18" charset="0"/>
              </a:rPr>
              <a:t>ХОТЕЛИ БЫ БОЛЬШЕ УЗНАТЬ О ПРАВИЛЬНОМ ПИТАНИИ И КАК ПРИУЧИТЬ К НЕМУ ДЕТЕЙ </a:t>
            </a:r>
            <a:r>
              <a:rPr lang="ru-RU" altLang="ru-RU" sz="1800" b="1">
                <a:cs typeface="Times New Roman" pitchFamily="18" charset="0"/>
              </a:rPr>
              <a:t>– </a:t>
            </a:r>
            <a:r>
              <a:rPr lang="ru-RU" altLang="ru-RU" sz="1800" b="1">
                <a:solidFill>
                  <a:srgbClr val="C00000"/>
                </a:solidFill>
                <a:cs typeface="Times New Roman" pitchFamily="18" charset="0"/>
              </a:rPr>
              <a:t>89%</a:t>
            </a:r>
          </a:p>
          <a:p>
            <a:pPr>
              <a:spcBef>
                <a:spcPct val="0"/>
              </a:spcBef>
              <a:buFontTx/>
              <a:buBlip>
                <a:blip r:embed="rId3"/>
              </a:buBlip>
            </a:pPr>
            <a:endParaRPr lang="ru-RU" altLang="ru-RU" sz="1600"/>
          </a:p>
        </p:txBody>
      </p:sp>
      <p:pic>
        <p:nvPicPr>
          <p:cNvPr id="9223" name="Изображение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14750" y="71438"/>
            <a:ext cx="5143500" cy="500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4" name="Изображение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86625" y="5286375"/>
            <a:ext cx="1857375" cy="157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5" name="Изображение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29063" y="5286375"/>
            <a:ext cx="4357687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6" name="Изображение 3"/>
          <p:cNvSpPr>
            <a:spLocks noChangeAspect="1"/>
          </p:cNvSpPr>
          <p:nvPr/>
        </p:nvSpPr>
        <p:spPr bwMode="auto">
          <a:xfrm>
            <a:off x="8501063" y="0"/>
            <a:ext cx="285750" cy="5500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ru-RU" altLang="ru-RU" sz="1400"/>
          </a:p>
        </p:txBody>
      </p:sp>
      <p:sp>
        <p:nvSpPr>
          <p:cNvPr id="9227" name="AutoShape 12" descr="http://mygmn.ru/photos/kartinki-masha-i-medved-dlya-detey-skachat-80492-large.jpg"/>
          <p:cNvSpPr>
            <a:spLocks noChangeAspect="1" noChangeArrowheads="1"/>
          </p:cNvSpPr>
          <p:nvPr/>
        </p:nvSpPr>
        <p:spPr bwMode="auto">
          <a:xfrm>
            <a:off x="141288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ru-RU" altLang="ru-RU" sz="1400"/>
          </a:p>
        </p:txBody>
      </p:sp>
      <p:sp>
        <p:nvSpPr>
          <p:cNvPr id="9228" name="AutoShape 14" descr="http://mygmn.ru/photos/kartinki-masha-i-medved-dlya-detey-skachat-80492-large.jpg"/>
          <p:cNvSpPr>
            <a:spLocks noChangeAspect="1" noChangeArrowheads="1"/>
          </p:cNvSpPr>
          <p:nvPr/>
        </p:nvSpPr>
        <p:spPr bwMode="auto">
          <a:xfrm>
            <a:off x="141288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ru-RU" altLang="ru-RU" sz="1400"/>
          </a:p>
        </p:txBody>
      </p:sp>
      <p:sp>
        <p:nvSpPr>
          <p:cNvPr id="9229" name="Picture 16" descr="http://1.bp.blogspot.com/-x1qHyZglLAM/VUOZQ89Gx2I/AAAAAAAD1n0/xHOP0RgBHOY/s1600/Masha%2By%2Bel%2BOso%2B(17).png"/>
          <p:cNvSpPr>
            <a:spLocks noChangeAspect="1" noChangeArrowheads="1"/>
          </p:cNvSpPr>
          <p:nvPr/>
        </p:nvSpPr>
        <p:spPr bwMode="auto">
          <a:xfrm>
            <a:off x="7143750" y="3714750"/>
            <a:ext cx="2000250" cy="321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ru-RU" altLang="ru-RU" sz="1400"/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Изображение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31762" y="776898"/>
            <a:ext cx="433605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altLang="ru-RU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ОСНОВНОЙ ЭТАП –</a:t>
            </a:r>
          </a:p>
          <a:p>
            <a:pPr algn="ctr">
              <a:defRPr/>
            </a:pPr>
            <a:r>
              <a:rPr lang="ru-RU" altLang="ru-RU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РЕАЛИЗАЦИЯ ПЛАНА ПРОЕКТА</a:t>
            </a:r>
            <a:r>
              <a:rPr lang="ru-RU" altLang="ru-RU" sz="1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:</a:t>
            </a:r>
            <a:endParaRPr lang="ru-RU" sz="1800" dirty="0"/>
          </a:p>
        </p:txBody>
      </p:sp>
      <p:sp>
        <p:nvSpPr>
          <p:cNvPr id="10244" name="Текст 2"/>
          <p:cNvSpPr txBox="1">
            <a:spLocks/>
          </p:cNvSpPr>
          <p:nvPr/>
        </p:nvSpPr>
        <p:spPr bwMode="auto">
          <a:xfrm>
            <a:off x="468313" y="1549400"/>
            <a:ext cx="4608512" cy="4784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buFont typeface="Wingdings" pitchFamily="2" charset="2"/>
              <a:buChar char="Ø"/>
            </a:pPr>
            <a:r>
              <a:rPr lang="ru-RU" altLang="ru-RU" sz="2000">
                <a:solidFill>
                  <a:srgbClr val="0070C0"/>
                </a:solidFill>
                <a:cs typeface="Times New Roman" pitchFamily="18" charset="0"/>
              </a:rPr>
              <a:t>Чтение художественной литературы: </a:t>
            </a:r>
            <a:r>
              <a:rPr lang="ru-RU" altLang="ru-RU" sz="2000">
                <a:solidFill>
                  <a:srgbClr val="0070C0"/>
                </a:solidFill>
              </a:rPr>
              <a:t>З.Александрова «Большая ложка», А. Кардашова «За ужином», С.Михалков «Про девочку, которая плохо кушала», К.Чуковский «Робин Бобин», Э.Успенский «Дети, которые плохо едят в детском саду»</a:t>
            </a:r>
          </a:p>
          <a:p>
            <a:pPr>
              <a:buFont typeface="Wingdings" pitchFamily="2" charset="2"/>
              <a:buChar char="Ø"/>
            </a:pPr>
            <a:r>
              <a:rPr lang="ru-RU" altLang="ru-RU" sz="2000">
                <a:solidFill>
                  <a:srgbClr val="7030A0"/>
                </a:solidFill>
                <a:cs typeface="Times New Roman" pitchFamily="18" charset="0"/>
              </a:rPr>
              <a:t>Рассматривание иллюстраций в книгах и журналах по тематике проекта.</a:t>
            </a:r>
            <a:endParaRPr lang="ru-RU" altLang="ru-RU" sz="2000">
              <a:solidFill>
                <a:srgbClr val="7030A0"/>
              </a:solidFill>
            </a:endParaRPr>
          </a:p>
          <a:p>
            <a:pPr>
              <a:buFont typeface="Wingdings" pitchFamily="2" charset="2"/>
              <a:buChar char="Ø"/>
            </a:pPr>
            <a:r>
              <a:rPr lang="ru-RU" altLang="ru-RU" sz="2000">
                <a:solidFill>
                  <a:srgbClr val="0070C0"/>
                </a:solidFill>
                <a:cs typeface="Times New Roman" pitchFamily="18" charset="0"/>
              </a:rPr>
              <a:t>Заучивание пословиц и поговорок о правильном питании.</a:t>
            </a:r>
          </a:p>
          <a:p>
            <a:pPr>
              <a:buFont typeface="Wingdings" pitchFamily="2" charset="2"/>
              <a:buChar char="Ø"/>
            </a:pPr>
            <a:r>
              <a:rPr lang="ru-RU" altLang="ru-RU" sz="2000">
                <a:solidFill>
                  <a:srgbClr val="7030A0"/>
                </a:solidFill>
                <a:cs typeface="Times New Roman" pitchFamily="18" charset="0"/>
              </a:rPr>
              <a:t>Отгадывание загадок.</a:t>
            </a: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Изображение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Изображение 3"/>
          <p:cNvPicPr>
            <a:picLocks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0933821">
            <a:off x="1109672" y="3388639"/>
            <a:ext cx="3600000" cy="2880000"/>
          </a:xfrm>
          <a:prstGeom prst="rect">
            <a:avLst/>
          </a:prstGeom>
          <a:ln w="228600" cap="sq" cmpd="thickThin">
            <a:solidFill>
              <a:srgbClr val="FF93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Изображение 5"/>
          <p:cNvPicPr>
            <a:picLocks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348100">
            <a:off x="568135" y="437756"/>
            <a:ext cx="3600000" cy="2880000"/>
          </a:xfrm>
          <a:prstGeom prst="rect">
            <a:avLst/>
          </a:prstGeom>
          <a:ln w="228600" cap="sq" cmpd="thickThin">
            <a:solidFill>
              <a:srgbClr val="FFFC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1269" name="Изображение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38950" y="2636838"/>
            <a:ext cx="2276475" cy="4221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Изображение 8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365104"/>
            <a:ext cx="1336291" cy="20466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Изображение 4"/>
          <p:cNvPicPr>
            <a:picLocks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4736270" y="818960"/>
            <a:ext cx="3240000" cy="4500000"/>
          </a:xfrm>
          <a:prstGeom prst="rect">
            <a:avLst/>
          </a:prstGeom>
          <a:ln w="228600" cap="sq" cmpd="thickThin">
            <a:solidFill>
              <a:srgbClr val="D5FC79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1272" name="Изображение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59613" y="3357563"/>
            <a:ext cx="2098675" cy="3500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wheel spokes="3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2274</TotalTime>
  <Words>860</Words>
  <Application>Microsoft Office PowerPoint</Application>
  <PresentationFormat>Экран (4:3)</PresentationFormat>
  <Paragraphs>110</Paragraphs>
  <Slides>49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49</vt:i4>
      </vt:variant>
    </vt:vector>
  </HeadingPairs>
  <TitlesOfParts>
    <vt:vector size="54" baseType="lpstr">
      <vt:lpstr>Arial</vt:lpstr>
      <vt:lpstr>Calibri</vt:lpstr>
      <vt:lpstr>Wingdings</vt:lpstr>
      <vt:lpstr>Times New Roman</vt:lpstr>
      <vt:lpstr>Оформление по умолчанию</vt:lpstr>
      <vt:lpstr>Презентация PowerPoint</vt:lpstr>
      <vt:lpstr>Презентация PowerPoint</vt:lpstr>
      <vt:lpstr>Презентация PowerPoint</vt:lpstr>
      <vt:lpstr>ЗАДАЧИ: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афка</dc:creator>
  <cp:lastModifiedBy>Надежда Пронская</cp:lastModifiedBy>
  <cp:revision>202</cp:revision>
  <dcterms:created xsi:type="dcterms:W3CDTF">2014-05-13T19:15:36Z</dcterms:created>
  <dcterms:modified xsi:type="dcterms:W3CDTF">2018-01-24T10:42:36Z</dcterms:modified>
</cp:coreProperties>
</file>