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282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7A9E53-2ADC-43B0-8C8F-72E82ADE3AC3}" type="doc">
      <dgm:prSet loTypeId="urn:microsoft.com/office/officeart/2005/8/layout/hierarchy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B75F172-00E4-41CD-AA6E-9B732BA27BE9}">
      <dgm:prSet phldrT="[Текст]"/>
      <dgm:spPr/>
      <dgm:t>
        <a:bodyPr/>
        <a:lstStyle/>
        <a:p>
          <a:r>
            <a:rPr lang="ru-RU" dirty="0" smtClean="0"/>
            <a:t>По цели высказывания</a:t>
          </a:r>
          <a:endParaRPr lang="ru-RU" dirty="0"/>
        </a:p>
      </dgm:t>
    </dgm:pt>
    <dgm:pt modelId="{C761986E-0BC5-4211-AD9B-05E9FA77EEC4}" type="parTrans" cxnId="{30236962-E969-4BA0-8CD1-A89882B41912}">
      <dgm:prSet/>
      <dgm:spPr/>
      <dgm:t>
        <a:bodyPr/>
        <a:lstStyle/>
        <a:p>
          <a:endParaRPr lang="ru-RU"/>
        </a:p>
      </dgm:t>
    </dgm:pt>
    <dgm:pt modelId="{B6E6C7C9-EE5E-49DC-8C44-C7E0685D6DF8}" type="sibTrans" cxnId="{30236962-E969-4BA0-8CD1-A89882B41912}">
      <dgm:prSet/>
      <dgm:spPr/>
      <dgm:t>
        <a:bodyPr/>
        <a:lstStyle/>
        <a:p>
          <a:endParaRPr lang="ru-RU"/>
        </a:p>
      </dgm:t>
    </dgm:pt>
    <dgm:pt modelId="{742713B6-C917-4A37-B461-E05D5C913216}">
      <dgm:prSet phldrT="[Текст]"/>
      <dgm:spPr/>
      <dgm:t>
        <a:bodyPr/>
        <a:lstStyle/>
        <a:p>
          <a:r>
            <a:rPr lang="ru-RU" dirty="0" smtClean="0"/>
            <a:t>повествовательное</a:t>
          </a:r>
          <a:endParaRPr lang="ru-RU" dirty="0"/>
        </a:p>
      </dgm:t>
    </dgm:pt>
    <dgm:pt modelId="{9D7F8754-18A8-444C-BB73-DC1F072BDFFF}" type="parTrans" cxnId="{2C7A78F5-23A0-4423-9483-181B75739181}">
      <dgm:prSet/>
      <dgm:spPr/>
      <dgm:t>
        <a:bodyPr/>
        <a:lstStyle/>
        <a:p>
          <a:endParaRPr lang="ru-RU"/>
        </a:p>
      </dgm:t>
    </dgm:pt>
    <dgm:pt modelId="{A851B11C-2772-4D62-B391-6B0E97B6759A}" type="sibTrans" cxnId="{2C7A78F5-23A0-4423-9483-181B75739181}">
      <dgm:prSet/>
      <dgm:spPr/>
      <dgm:t>
        <a:bodyPr/>
        <a:lstStyle/>
        <a:p>
          <a:endParaRPr lang="ru-RU"/>
        </a:p>
      </dgm:t>
    </dgm:pt>
    <dgm:pt modelId="{EE76B9D2-D598-4928-BA29-2EA4C3FB4192}">
      <dgm:prSet phldrT="[Текст]"/>
      <dgm:spPr/>
      <dgm:t>
        <a:bodyPr/>
        <a:lstStyle/>
        <a:p>
          <a:r>
            <a:rPr lang="ru-RU" dirty="0" smtClean="0"/>
            <a:t>вопросительное</a:t>
          </a:r>
          <a:endParaRPr lang="ru-RU" dirty="0"/>
        </a:p>
      </dgm:t>
    </dgm:pt>
    <dgm:pt modelId="{43AE6DF4-E1AA-40AB-92BB-B5053BC2F308}" type="parTrans" cxnId="{0EA5CB13-D983-4FAE-BE15-703538F80825}">
      <dgm:prSet/>
      <dgm:spPr/>
      <dgm:t>
        <a:bodyPr/>
        <a:lstStyle/>
        <a:p>
          <a:endParaRPr lang="ru-RU"/>
        </a:p>
      </dgm:t>
    </dgm:pt>
    <dgm:pt modelId="{E0D9D448-54A1-4D26-9326-83A70B087AB9}" type="sibTrans" cxnId="{0EA5CB13-D983-4FAE-BE15-703538F80825}">
      <dgm:prSet/>
      <dgm:spPr/>
      <dgm:t>
        <a:bodyPr/>
        <a:lstStyle/>
        <a:p>
          <a:endParaRPr lang="ru-RU"/>
        </a:p>
      </dgm:t>
    </dgm:pt>
    <dgm:pt modelId="{2B748DD0-405D-4776-8A54-B92F875E5F34}">
      <dgm:prSet phldrT="[Текст]"/>
      <dgm:spPr/>
      <dgm:t>
        <a:bodyPr/>
        <a:lstStyle/>
        <a:p>
          <a:r>
            <a:rPr lang="ru-RU" dirty="0" smtClean="0"/>
            <a:t>По интонации</a:t>
          </a:r>
          <a:endParaRPr lang="ru-RU" dirty="0"/>
        </a:p>
      </dgm:t>
    </dgm:pt>
    <dgm:pt modelId="{70D6FDE6-609C-4458-BCAF-E4385D606177}" type="parTrans" cxnId="{7A0F1F4C-996F-40A8-8AC3-031DD27A40BE}">
      <dgm:prSet/>
      <dgm:spPr/>
      <dgm:t>
        <a:bodyPr/>
        <a:lstStyle/>
        <a:p>
          <a:endParaRPr lang="ru-RU"/>
        </a:p>
      </dgm:t>
    </dgm:pt>
    <dgm:pt modelId="{53E4BBD7-82AF-4990-B919-408970A4F1CA}" type="sibTrans" cxnId="{7A0F1F4C-996F-40A8-8AC3-031DD27A40BE}">
      <dgm:prSet/>
      <dgm:spPr/>
      <dgm:t>
        <a:bodyPr/>
        <a:lstStyle/>
        <a:p>
          <a:endParaRPr lang="ru-RU"/>
        </a:p>
      </dgm:t>
    </dgm:pt>
    <dgm:pt modelId="{FEA5F138-6F1B-4256-AB6A-CB76D16B2DFB}">
      <dgm:prSet phldrT="[Текст]"/>
      <dgm:spPr/>
      <dgm:t>
        <a:bodyPr/>
        <a:lstStyle/>
        <a:p>
          <a:r>
            <a:rPr lang="ru-RU" dirty="0" smtClean="0"/>
            <a:t>восклицательное</a:t>
          </a:r>
          <a:endParaRPr lang="ru-RU" dirty="0"/>
        </a:p>
      </dgm:t>
    </dgm:pt>
    <dgm:pt modelId="{C11B04CA-D01E-4312-9BC0-4F0EFDC49F6F}" type="parTrans" cxnId="{60A573CE-690C-42BF-8D69-89802B9525B3}">
      <dgm:prSet/>
      <dgm:spPr/>
      <dgm:t>
        <a:bodyPr/>
        <a:lstStyle/>
        <a:p>
          <a:endParaRPr lang="ru-RU"/>
        </a:p>
      </dgm:t>
    </dgm:pt>
    <dgm:pt modelId="{78DD18F1-49C8-4747-BBB3-EE5132593612}" type="sibTrans" cxnId="{60A573CE-690C-42BF-8D69-89802B9525B3}">
      <dgm:prSet/>
      <dgm:spPr/>
      <dgm:t>
        <a:bodyPr/>
        <a:lstStyle/>
        <a:p>
          <a:endParaRPr lang="ru-RU"/>
        </a:p>
      </dgm:t>
    </dgm:pt>
    <dgm:pt modelId="{85245A88-674B-4476-8689-5FC20DD27421}">
      <dgm:prSet phldrT="[Текст]"/>
      <dgm:spPr/>
      <dgm:t>
        <a:bodyPr/>
        <a:lstStyle/>
        <a:p>
          <a:r>
            <a:rPr lang="ru-RU" dirty="0" smtClean="0"/>
            <a:t>невосклицательное</a:t>
          </a:r>
          <a:endParaRPr lang="ru-RU" dirty="0"/>
        </a:p>
      </dgm:t>
    </dgm:pt>
    <dgm:pt modelId="{5C530147-50DE-479D-9A7C-7D79178B9B90}" type="parTrans" cxnId="{C8D330EA-7B46-47D2-BA0C-419E1AE99932}">
      <dgm:prSet/>
      <dgm:spPr/>
      <dgm:t>
        <a:bodyPr/>
        <a:lstStyle/>
        <a:p>
          <a:endParaRPr lang="ru-RU"/>
        </a:p>
      </dgm:t>
    </dgm:pt>
    <dgm:pt modelId="{8D484BB3-4980-4985-B999-9422F03BDEA3}" type="sibTrans" cxnId="{C8D330EA-7B46-47D2-BA0C-419E1AE99932}">
      <dgm:prSet/>
      <dgm:spPr/>
      <dgm:t>
        <a:bodyPr/>
        <a:lstStyle/>
        <a:p>
          <a:endParaRPr lang="ru-RU"/>
        </a:p>
      </dgm:t>
    </dgm:pt>
    <dgm:pt modelId="{25BC1C00-F022-48C8-BAA6-1D6D02D68D7C}">
      <dgm:prSet phldrT="[Текст]"/>
      <dgm:spPr/>
      <dgm:t>
        <a:bodyPr/>
        <a:lstStyle/>
        <a:p>
          <a:r>
            <a:rPr lang="ru-RU" dirty="0" smtClean="0"/>
            <a:t>побудительное</a:t>
          </a:r>
          <a:endParaRPr lang="ru-RU" dirty="0"/>
        </a:p>
      </dgm:t>
    </dgm:pt>
    <dgm:pt modelId="{926DF209-9120-41F8-94C9-E2F2B0C9861A}" type="parTrans" cxnId="{5D30102E-6D73-49A1-958A-D856AB29798E}">
      <dgm:prSet/>
      <dgm:spPr/>
      <dgm:t>
        <a:bodyPr/>
        <a:lstStyle/>
        <a:p>
          <a:endParaRPr lang="ru-RU"/>
        </a:p>
      </dgm:t>
    </dgm:pt>
    <dgm:pt modelId="{F43389CC-BB18-4CA7-ACC1-B82BE6BC0936}" type="sibTrans" cxnId="{5D30102E-6D73-49A1-958A-D856AB29798E}">
      <dgm:prSet/>
      <dgm:spPr/>
      <dgm:t>
        <a:bodyPr/>
        <a:lstStyle/>
        <a:p>
          <a:endParaRPr lang="ru-RU"/>
        </a:p>
      </dgm:t>
    </dgm:pt>
    <dgm:pt modelId="{71B49BDF-2CB1-497D-A859-60EB3A2D038F}" type="pres">
      <dgm:prSet presAssocID="{047A9E53-2ADC-43B0-8C8F-72E82ADE3AC3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BD6C87D-D860-411B-9001-435E9C735A19}" type="pres">
      <dgm:prSet presAssocID="{4B75F172-00E4-41CD-AA6E-9B732BA27BE9}" presName="root" presStyleCnt="0"/>
      <dgm:spPr/>
    </dgm:pt>
    <dgm:pt modelId="{900420C0-221B-4B57-9E33-9EE23459BB7B}" type="pres">
      <dgm:prSet presAssocID="{4B75F172-00E4-41CD-AA6E-9B732BA27BE9}" presName="rootComposite" presStyleCnt="0"/>
      <dgm:spPr/>
    </dgm:pt>
    <dgm:pt modelId="{502F57CE-DFF4-40E2-9E3B-A7FCE3633063}" type="pres">
      <dgm:prSet presAssocID="{4B75F172-00E4-41CD-AA6E-9B732BA27BE9}" presName="rootText" presStyleLbl="node1" presStyleIdx="0" presStyleCnt="2" custScaleX="186707"/>
      <dgm:spPr/>
      <dgm:t>
        <a:bodyPr/>
        <a:lstStyle/>
        <a:p>
          <a:endParaRPr lang="ru-RU"/>
        </a:p>
      </dgm:t>
    </dgm:pt>
    <dgm:pt modelId="{C02CA8C3-90E4-4A5F-A576-E8BB278228EF}" type="pres">
      <dgm:prSet presAssocID="{4B75F172-00E4-41CD-AA6E-9B732BA27BE9}" presName="rootConnector" presStyleLbl="node1" presStyleIdx="0" presStyleCnt="2"/>
      <dgm:spPr/>
      <dgm:t>
        <a:bodyPr/>
        <a:lstStyle/>
        <a:p>
          <a:endParaRPr lang="ru-RU"/>
        </a:p>
      </dgm:t>
    </dgm:pt>
    <dgm:pt modelId="{B2417491-E566-45CC-82F7-BAEA2C7DDF9F}" type="pres">
      <dgm:prSet presAssocID="{4B75F172-00E4-41CD-AA6E-9B732BA27BE9}" presName="childShape" presStyleCnt="0"/>
      <dgm:spPr/>
    </dgm:pt>
    <dgm:pt modelId="{74867A6A-C5E9-446E-B9C5-BD94421C7EAD}" type="pres">
      <dgm:prSet presAssocID="{9D7F8754-18A8-444C-BB73-DC1F072BDFFF}" presName="Name13" presStyleLbl="parChTrans1D2" presStyleIdx="0" presStyleCnt="5"/>
      <dgm:spPr/>
      <dgm:t>
        <a:bodyPr/>
        <a:lstStyle/>
        <a:p>
          <a:endParaRPr lang="ru-RU"/>
        </a:p>
      </dgm:t>
    </dgm:pt>
    <dgm:pt modelId="{03D0B096-63ED-4B35-921D-F9303D9A1D61}" type="pres">
      <dgm:prSet presAssocID="{742713B6-C917-4A37-B461-E05D5C913216}" presName="childText" presStyleLbl="bgAcc1" presStyleIdx="0" presStyleCnt="5" custScaleX="1857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06830-F76E-453E-828A-579F7D3874F9}" type="pres">
      <dgm:prSet presAssocID="{43AE6DF4-E1AA-40AB-92BB-B5053BC2F308}" presName="Name13" presStyleLbl="parChTrans1D2" presStyleIdx="1" presStyleCnt="5"/>
      <dgm:spPr/>
      <dgm:t>
        <a:bodyPr/>
        <a:lstStyle/>
        <a:p>
          <a:endParaRPr lang="ru-RU"/>
        </a:p>
      </dgm:t>
    </dgm:pt>
    <dgm:pt modelId="{4109E4FE-D131-475B-9516-AF50CD7F2C7F}" type="pres">
      <dgm:prSet presAssocID="{EE76B9D2-D598-4928-BA29-2EA4C3FB4192}" presName="childText" presStyleLbl="bgAcc1" presStyleIdx="1" presStyleCnt="5" custScaleX="18575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D748E5-2DAD-4925-9851-8D881AB8D00D}" type="pres">
      <dgm:prSet presAssocID="{926DF209-9120-41F8-94C9-E2F2B0C9861A}" presName="Name13" presStyleLbl="parChTrans1D2" presStyleIdx="2" presStyleCnt="5"/>
      <dgm:spPr/>
      <dgm:t>
        <a:bodyPr/>
        <a:lstStyle/>
        <a:p>
          <a:endParaRPr lang="ru-RU"/>
        </a:p>
      </dgm:t>
    </dgm:pt>
    <dgm:pt modelId="{5F968FF0-CF67-40E6-85C1-2E62E54C9A9D}" type="pres">
      <dgm:prSet presAssocID="{25BC1C00-F022-48C8-BAA6-1D6D02D68D7C}" presName="childText" presStyleLbl="bgAcc1" presStyleIdx="2" presStyleCnt="5" custScaleX="1857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DE5C89-7C17-42D0-AC2D-22D880172014}" type="pres">
      <dgm:prSet presAssocID="{2B748DD0-405D-4776-8A54-B92F875E5F34}" presName="root" presStyleCnt="0"/>
      <dgm:spPr/>
    </dgm:pt>
    <dgm:pt modelId="{F29A43D8-5190-4704-82EA-C3EDBB5BEF39}" type="pres">
      <dgm:prSet presAssocID="{2B748DD0-405D-4776-8A54-B92F875E5F34}" presName="rootComposite" presStyleCnt="0"/>
      <dgm:spPr/>
    </dgm:pt>
    <dgm:pt modelId="{F0DC512B-9766-47BC-9A1C-2CD2DB11A71F}" type="pres">
      <dgm:prSet presAssocID="{2B748DD0-405D-4776-8A54-B92F875E5F34}" presName="rootText" presStyleLbl="node1" presStyleIdx="1" presStyleCnt="2" custScaleX="192670"/>
      <dgm:spPr/>
      <dgm:t>
        <a:bodyPr/>
        <a:lstStyle/>
        <a:p>
          <a:endParaRPr lang="ru-RU"/>
        </a:p>
      </dgm:t>
    </dgm:pt>
    <dgm:pt modelId="{95983428-576F-42D9-8236-806341541311}" type="pres">
      <dgm:prSet presAssocID="{2B748DD0-405D-4776-8A54-B92F875E5F34}" presName="rootConnector" presStyleLbl="node1" presStyleIdx="1" presStyleCnt="2"/>
      <dgm:spPr/>
      <dgm:t>
        <a:bodyPr/>
        <a:lstStyle/>
        <a:p>
          <a:endParaRPr lang="ru-RU"/>
        </a:p>
      </dgm:t>
    </dgm:pt>
    <dgm:pt modelId="{0E5F2EA2-2FEB-4CB2-8711-05976FB674D5}" type="pres">
      <dgm:prSet presAssocID="{2B748DD0-405D-4776-8A54-B92F875E5F34}" presName="childShape" presStyleCnt="0"/>
      <dgm:spPr/>
    </dgm:pt>
    <dgm:pt modelId="{ECCFB074-44D2-46E3-A675-B98CB0EC11F1}" type="pres">
      <dgm:prSet presAssocID="{C11B04CA-D01E-4312-9BC0-4F0EFDC49F6F}" presName="Name13" presStyleLbl="parChTrans1D2" presStyleIdx="3" presStyleCnt="5"/>
      <dgm:spPr/>
      <dgm:t>
        <a:bodyPr/>
        <a:lstStyle/>
        <a:p>
          <a:endParaRPr lang="ru-RU"/>
        </a:p>
      </dgm:t>
    </dgm:pt>
    <dgm:pt modelId="{FE78F364-5D7C-4259-A85E-624AC69823F9}" type="pres">
      <dgm:prSet presAssocID="{FEA5F138-6F1B-4256-AB6A-CB76D16B2DFB}" presName="childText" presStyleLbl="bgAcc1" presStyleIdx="3" presStyleCnt="5" custScaleX="21162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EBAFBF5-1B5F-48B5-913C-F8578077E344}" type="pres">
      <dgm:prSet presAssocID="{5C530147-50DE-479D-9A7C-7D79178B9B90}" presName="Name13" presStyleLbl="parChTrans1D2" presStyleIdx="4" presStyleCnt="5"/>
      <dgm:spPr/>
      <dgm:t>
        <a:bodyPr/>
        <a:lstStyle/>
        <a:p>
          <a:endParaRPr lang="ru-RU"/>
        </a:p>
      </dgm:t>
    </dgm:pt>
    <dgm:pt modelId="{751ACB23-862F-40DA-8326-0E8FDBA433F7}" type="pres">
      <dgm:prSet presAssocID="{85245A88-674B-4476-8689-5FC20DD27421}" presName="childText" presStyleLbl="bgAcc1" presStyleIdx="4" presStyleCnt="5" custScaleX="2137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0F1F4C-996F-40A8-8AC3-031DD27A40BE}" srcId="{047A9E53-2ADC-43B0-8C8F-72E82ADE3AC3}" destId="{2B748DD0-405D-4776-8A54-B92F875E5F34}" srcOrd="1" destOrd="0" parTransId="{70D6FDE6-609C-4458-BCAF-E4385D606177}" sibTransId="{53E4BBD7-82AF-4990-B919-408970A4F1CA}"/>
    <dgm:cxn modelId="{905DB369-6CA6-4C6D-8F0A-21EBF8D8D8D0}" type="presOf" srcId="{9D7F8754-18A8-444C-BB73-DC1F072BDFFF}" destId="{74867A6A-C5E9-446E-B9C5-BD94421C7EAD}" srcOrd="0" destOrd="0" presId="urn:microsoft.com/office/officeart/2005/8/layout/hierarchy3"/>
    <dgm:cxn modelId="{130E4275-B937-4B9A-A58E-21E1546A54E5}" type="presOf" srcId="{742713B6-C917-4A37-B461-E05D5C913216}" destId="{03D0B096-63ED-4B35-921D-F9303D9A1D61}" srcOrd="0" destOrd="0" presId="urn:microsoft.com/office/officeart/2005/8/layout/hierarchy3"/>
    <dgm:cxn modelId="{60A573CE-690C-42BF-8D69-89802B9525B3}" srcId="{2B748DD0-405D-4776-8A54-B92F875E5F34}" destId="{FEA5F138-6F1B-4256-AB6A-CB76D16B2DFB}" srcOrd="0" destOrd="0" parTransId="{C11B04CA-D01E-4312-9BC0-4F0EFDC49F6F}" sibTransId="{78DD18F1-49C8-4747-BBB3-EE5132593612}"/>
    <dgm:cxn modelId="{FB44730A-2062-4AAA-95CD-4A219CFAD5FE}" type="presOf" srcId="{25BC1C00-F022-48C8-BAA6-1D6D02D68D7C}" destId="{5F968FF0-CF67-40E6-85C1-2E62E54C9A9D}" srcOrd="0" destOrd="0" presId="urn:microsoft.com/office/officeart/2005/8/layout/hierarchy3"/>
    <dgm:cxn modelId="{6C2C704E-8169-4974-A3FE-2AF073343598}" type="presOf" srcId="{FEA5F138-6F1B-4256-AB6A-CB76D16B2DFB}" destId="{FE78F364-5D7C-4259-A85E-624AC69823F9}" srcOrd="0" destOrd="0" presId="urn:microsoft.com/office/officeart/2005/8/layout/hierarchy3"/>
    <dgm:cxn modelId="{E966CD34-8DDF-4D9C-85ED-AF651AE9CC78}" type="presOf" srcId="{926DF209-9120-41F8-94C9-E2F2B0C9861A}" destId="{5CD748E5-2DAD-4925-9851-8D881AB8D00D}" srcOrd="0" destOrd="0" presId="urn:microsoft.com/office/officeart/2005/8/layout/hierarchy3"/>
    <dgm:cxn modelId="{E230FEBF-E471-4134-8C43-C97CBB1A8C02}" type="presOf" srcId="{047A9E53-2ADC-43B0-8C8F-72E82ADE3AC3}" destId="{71B49BDF-2CB1-497D-A859-60EB3A2D038F}" srcOrd="0" destOrd="0" presId="urn:microsoft.com/office/officeart/2005/8/layout/hierarchy3"/>
    <dgm:cxn modelId="{30236962-E969-4BA0-8CD1-A89882B41912}" srcId="{047A9E53-2ADC-43B0-8C8F-72E82ADE3AC3}" destId="{4B75F172-00E4-41CD-AA6E-9B732BA27BE9}" srcOrd="0" destOrd="0" parTransId="{C761986E-0BC5-4211-AD9B-05E9FA77EEC4}" sibTransId="{B6E6C7C9-EE5E-49DC-8C44-C7E0685D6DF8}"/>
    <dgm:cxn modelId="{7D0AB821-1716-4556-898B-F2B4B044B843}" type="presOf" srcId="{85245A88-674B-4476-8689-5FC20DD27421}" destId="{751ACB23-862F-40DA-8326-0E8FDBA433F7}" srcOrd="0" destOrd="0" presId="urn:microsoft.com/office/officeart/2005/8/layout/hierarchy3"/>
    <dgm:cxn modelId="{5D30102E-6D73-49A1-958A-D856AB29798E}" srcId="{4B75F172-00E4-41CD-AA6E-9B732BA27BE9}" destId="{25BC1C00-F022-48C8-BAA6-1D6D02D68D7C}" srcOrd="2" destOrd="0" parTransId="{926DF209-9120-41F8-94C9-E2F2B0C9861A}" sibTransId="{F43389CC-BB18-4CA7-ACC1-B82BE6BC0936}"/>
    <dgm:cxn modelId="{5DA53E9B-E4ED-4DAA-9FB0-01CAEFB61EA1}" type="presOf" srcId="{4B75F172-00E4-41CD-AA6E-9B732BA27BE9}" destId="{C02CA8C3-90E4-4A5F-A576-E8BB278228EF}" srcOrd="1" destOrd="0" presId="urn:microsoft.com/office/officeart/2005/8/layout/hierarchy3"/>
    <dgm:cxn modelId="{C1FC3EBA-A296-49D8-8B14-226E2C3A3E0A}" type="presOf" srcId="{C11B04CA-D01E-4312-9BC0-4F0EFDC49F6F}" destId="{ECCFB074-44D2-46E3-A675-B98CB0EC11F1}" srcOrd="0" destOrd="0" presId="urn:microsoft.com/office/officeart/2005/8/layout/hierarchy3"/>
    <dgm:cxn modelId="{2C7A78F5-23A0-4423-9483-181B75739181}" srcId="{4B75F172-00E4-41CD-AA6E-9B732BA27BE9}" destId="{742713B6-C917-4A37-B461-E05D5C913216}" srcOrd="0" destOrd="0" parTransId="{9D7F8754-18A8-444C-BB73-DC1F072BDFFF}" sibTransId="{A851B11C-2772-4D62-B391-6B0E97B6759A}"/>
    <dgm:cxn modelId="{0EA5CB13-D983-4FAE-BE15-703538F80825}" srcId="{4B75F172-00E4-41CD-AA6E-9B732BA27BE9}" destId="{EE76B9D2-D598-4928-BA29-2EA4C3FB4192}" srcOrd="1" destOrd="0" parTransId="{43AE6DF4-E1AA-40AB-92BB-B5053BC2F308}" sibTransId="{E0D9D448-54A1-4D26-9326-83A70B087AB9}"/>
    <dgm:cxn modelId="{16385535-140E-4C63-BADD-9256E3D46BCD}" type="presOf" srcId="{2B748DD0-405D-4776-8A54-B92F875E5F34}" destId="{F0DC512B-9766-47BC-9A1C-2CD2DB11A71F}" srcOrd="0" destOrd="0" presId="urn:microsoft.com/office/officeart/2005/8/layout/hierarchy3"/>
    <dgm:cxn modelId="{81201B21-801F-42B8-89E8-CBE965C146DF}" type="presOf" srcId="{EE76B9D2-D598-4928-BA29-2EA4C3FB4192}" destId="{4109E4FE-D131-475B-9516-AF50CD7F2C7F}" srcOrd="0" destOrd="0" presId="urn:microsoft.com/office/officeart/2005/8/layout/hierarchy3"/>
    <dgm:cxn modelId="{28B8786B-6A1E-4C3F-874F-3341A2A22893}" type="presOf" srcId="{4B75F172-00E4-41CD-AA6E-9B732BA27BE9}" destId="{502F57CE-DFF4-40E2-9E3B-A7FCE3633063}" srcOrd="0" destOrd="0" presId="urn:microsoft.com/office/officeart/2005/8/layout/hierarchy3"/>
    <dgm:cxn modelId="{FCA81A1C-05B2-4A9E-AF78-B14304087D4B}" type="presOf" srcId="{43AE6DF4-E1AA-40AB-92BB-B5053BC2F308}" destId="{F9706830-F76E-453E-828A-579F7D3874F9}" srcOrd="0" destOrd="0" presId="urn:microsoft.com/office/officeart/2005/8/layout/hierarchy3"/>
    <dgm:cxn modelId="{C8D330EA-7B46-47D2-BA0C-419E1AE99932}" srcId="{2B748DD0-405D-4776-8A54-B92F875E5F34}" destId="{85245A88-674B-4476-8689-5FC20DD27421}" srcOrd="1" destOrd="0" parTransId="{5C530147-50DE-479D-9A7C-7D79178B9B90}" sibTransId="{8D484BB3-4980-4985-B999-9422F03BDEA3}"/>
    <dgm:cxn modelId="{A913F5D4-53EB-48C9-9617-E808204C5B5D}" type="presOf" srcId="{2B748DD0-405D-4776-8A54-B92F875E5F34}" destId="{95983428-576F-42D9-8236-806341541311}" srcOrd="1" destOrd="0" presId="urn:microsoft.com/office/officeart/2005/8/layout/hierarchy3"/>
    <dgm:cxn modelId="{16907C51-3805-4CDC-AA11-382E3D9D03EB}" type="presOf" srcId="{5C530147-50DE-479D-9A7C-7D79178B9B90}" destId="{6EBAFBF5-1B5F-48B5-913C-F8578077E344}" srcOrd="0" destOrd="0" presId="urn:microsoft.com/office/officeart/2005/8/layout/hierarchy3"/>
    <dgm:cxn modelId="{C3BAECB9-CE75-49B1-8B65-82EB690C7A11}" type="presParOf" srcId="{71B49BDF-2CB1-497D-A859-60EB3A2D038F}" destId="{6BD6C87D-D860-411B-9001-435E9C735A19}" srcOrd="0" destOrd="0" presId="urn:microsoft.com/office/officeart/2005/8/layout/hierarchy3"/>
    <dgm:cxn modelId="{368F031A-A300-4C12-A25A-FF698B478BEB}" type="presParOf" srcId="{6BD6C87D-D860-411B-9001-435E9C735A19}" destId="{900420C0-221B-4B57-9E33-9EE23459BB7B}" srcOrd="0" destOrd="0" presId="urn:microsoft.com/office/officeart/2005/8/layout/hierarchy3"/>
    <dgm:cxn modelId="{88CE3305-A10E-492E-B51F-128D22B972CB}" type="presParOf" srcId="{900420C0-221B-4B57-9E33-9EE23459BB7B}" destId="{502F57CE-DFF4-40E2-9E3B-A7FCE3633063}" srcOrd="0" destOrd="0" presId="urn:microsoft.com/office/officeart/2005/8/layout/hierarchy3"/>
    <dgm:cxn modelId="{6816CA36-0F7E-4980-A8AE-5F3D4F161D04}" type="presParOf" srcId="{900420C0-221B-4B57-9E33-9EE23459BB7B}" destId="{C02CA8C3-90E4-4A5F-A576-E8BB278228EF}" srcOrd="1" destOrd="0" presId="urn:microsoft.com/office/officeart/2005/8/layout/hierarchy3"/>
    <dgm:cxn modelId="{812499C9-6BE4-4810-8764-9607050B64EB}" type="presParOf" srcId="{6BD6C87D-D860-411B-9001-435E9C735A19}" destId="{B2417491-E566-45CC-82F7-BAEA2C7DDF9F}" srcOrd="1" destOrd="0" presId="urn:microsoft.com/office/officeart/2005/8/layout/hierarchy3"/>
    <dgm:cxn modelId="{A742D77B-600C-484D-A97E-265AE0B1443A}" type="presParOf" srcId="{B2417491-E566-45CC-82F7-BAEA2C7DDF9F}" destId="{74867A6A-C5E9-446E-B9C5-BD94421C7EAD}" srcOrd="0" destOrd="0" presId="urn:microsoft.com/office/officeart/2005/8/layout/hierarchy3"/>
    <dgm:cxn modelId="{77CE3CB6-FCDB-46A2-9170-0AB23AE59F2B}" type="presParOf" srcId="{B2417491-E566-45CC-82F7-BAEA2C7DDF9F}" destId="{03D0B096-63ED-4B35-921D-F9303D9A1D61}" srcOrd="1" destOrd="0" presId="urn:microsoft.com/office/officeart/2005/8/layout/hierarchy3"/>
    <dgm:cxn modelId="{9E0C4F97-AAAD-419C-98C5-0447B4C2B2B2}" type="presParOf" srcId="{B2417491-E566-45CC-82F7-BAEA2C7DDF9F}" destId="{F9706830-F76E-453E-828A-579F7D3874F9}" srcOrd="2" destOrd="0" presId="urn:microsoft.com/office/officeart/2005/8/layout/hierarchy3"/>
    <dgm:cxn modelId="{B3485AB9-DA85-44EC-AD44-A743CEC699F0}" type="presParOf" srcId="{B2417491-E566-45CC-82F7-BAEA2C7DDF9F}" destId="{4109E4FE-D131-475B-9516-AF50CD7F2C7F}" srcOrd="3" destOrd="0" presId="urn:microsoft.com/office/officeart/2005/8/layout/hierarchy3"/>
    <dgm:cxn modelId="{D40642DC-34CB-4A6C-A838-DBD4821DAE0C}" type="presParOf" srcId="{B2417491-E566-45CC-82F7-BAEA2C7DDF9F}" destId="{5CD748E5-2DAD-4925-9851-8D881AB8D00D}" srcOrd="4" destOrd="0" presId="urn:microsoft.com/office/officeart/2005/8/layout/hierarchy3"/>
    <dgm:cxn modelId="{F537715F-69E0-4459-AEEB-5E89DDAE8AF0}" type="presParOf" srcId="{B2417491-E566-45CC-82F7-BAEA2C7DDF9F}" destId="{5F968FF0-CF67-40E6-85C1-2E62E54C9A9D}" srcOrd="5" destOrd="0" presId="urn:microsoft.com/office/officeart/2005/8/layout/hierarchy3"/>
    <dgm:cxn modelId="{CC06CA98-E834-47C8-BDDE-C9DAC8030EAA}" type="presParOf" srcId="{71B49BDF-2CB1-497D-A859-60EB3A2D038F}" destId="{26DE5C89-7C17-42D0-AC2D-22D880172014}" srcOrd="1" destOrd="0" presId="urn:microsoft.com/office/officeart/2005/8/layout/hierarchy3"/>
    <dgm:cxn modelId="{C68B8348-8BB3-4A8D-BE15-E21528AD47DA}" type="presParOf" srcId="{26DE5C89-7C17-42D0-AC2D-22D880172014}" destId="{F29A43D8-5190-4704-82EA-C3EDBB5BEF39}" srcOrd="0" destOrd="0" presId="urn:microsoft.com/office/officeart/2005/8/layout/hierarchy3"/>
    <dgm:cxn modelId="{F9C7924E-87A0-4FD9-85D6-CB9B7E41F183}" type="presParOf" srcId="{F29A43D8-5190-4704-82EA-C3EDBB5BEF39}" destId="{F0DC512B-9766-47BC-9A1C-2CD2DB11A71F}" srcOrd="0" destOrd="0" presId="urn:microsoft.com/office/officeart/2005/8/layout/hierarchy3"/>
    <dgm:cxn modelId="{E623285C-636A-46B5-AE52-484D82412A2B}" type="presParOf" srcId="{F29A43D8-5190-4704-82EA-C3EDBB5BEF39}" destId="{95983428-576F-42D9-8236-806341541311}" srcOrd="1" destOrd="0" presId="urn:microsoft.com/office/officeart/2005/8/layout/hierarchy3"/>
    <dgm:cxn modelId="{41994E32-5C94-4A22-AFDC-35C1815C91C7}" type="presParOf" srcId="{26DE5C89-7C17-42D0-AC2D-22D880172014}" destId="{0E5F2EA2-2FEB-4CB2-8711-05976FB674D5}" srcOrd="1" destOrd="0" presId="urn:microsoft.com/office/officeart/2005/8/layout/hierarchy3"/>
    <dgm:cxn modelId="{7A9C0F71-51D7-40E1-AEA3-06159525D72E}" type="presParOf" srcId="{0E5F2EA2-2FEB-4CB2-8711-05976FB674D5}" destId="{ECCFB074-44D2-46E3-A675-B98CB0EC11F1}" srcOrd="0" destOrd="0" presId="urn:microsoft.com/office/officeart/2005/8/layout/hierarchy3"/>
    <dgm:cxn modelId="{F5A48034-F6C7-4186-9AEF-36BDEC7B243F}" type="presParOf" srcId="{0E5F2EA2-2FEB-4CB2-8711-05976FB674D5}" destId="{FE78F364-5D7C-4259-A85E-624AC69823F9}" srcOrd="1" destOrd="0" presId="urn:microsoft.com/office/officeart/2005/8/layout/hierarchy3"/>
    <dgm:cxn modelId="{074CA4BC-7737-4888-8A3A-A8A46760F006}" type="presParOf" srcId="{0E5F2EA2-2FEB-4CB2-8711-05976FB674D5}" destId="{6EBAFBF5-1B5F-48B5-913C-F8578077E344}" srcOrd="2" destOrd="0" presId="urn:microsoft.com/office/officeart/2005/8/layout/hierarchy3"/>
    <dgm:cxn modelId="{5A5E64A0-2038-4BEE-BF66-CBD774F73429}" type="presParOf" srcId="{0E5F2EA2-2FEB-4CB2-8711-05976FB674D5}" destId="{751ACB23-862F-40DA-8326-0E8FDBA433F7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CCE51B-706C-416E-B552-62D6D6838C20}" type="datetimeFigureOut">
              <a:rPr lang="ru-RU" smtClean="0"/>
              <a:pPr/>
              <a:t>29.08.2017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CE6E6-D8DB-4A77-B64A-1FCB5AE9146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79712" y="908720"/>
            <a:ext cx="5040560" cy="590931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ookman Old Style" pitchFamily="18" charset="0"/>
              </a:rPr>
              <a:t>Я в этом городе своя. 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Своя каналам, тротуарам, 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Домам и нынешним и старым, 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И людям, что встречаю я.</a:t>
            </a:r>
          </a:p>
          <a:p>
            <a:pPr algn="ctr"/>
            <a:r>
              <a:rPr lang="ru-RU" sz="2000" dirty="0" smtClean="0">
                <a:latin typeface="Bookman Old Style" pitchFamily="18" charset="0"/>
              </a:rPr>
              <a:t>Своя я питерским дождям, 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Что не единожды воспеты. 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Своя, мостам и парапетам, 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Своя, полсвета обойдя.</a:t>
            </a:r>
          </a:p>
          <a:p>
            <a:pPr algn="ctr"/>
            <a:r>
              <a:rPr lang="ru-RU" sz="2000" dirty="0" smtClean="0">
                <a:latin typeface="Bookman Old Style" pitchFamily="18" charset="0"/>
              </a:rPr>
              <a:t>Своя я рекам, что текут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Причудливо переплетаясь.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Я даже быть своей пытаюсь,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Львам, что город стерегут.</a:t>
            </a:r>
          </a:p>
          <a:p>
            <a:pPr algn="ctr"/>
            <a:r>
              <a:rPr lang="ru-RU" sz="2000" dirty="0" smtClean="0">
                <a:latin typeface="Bookman Old Style" pitchFamily="18" charset="0"/>
              </a:rPr>
              <a:t>И восхищенье не тая,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Смотрю я с высоты собора.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На самый дорогой мне город</a:t>
            </a:r>
            <a:br>
              <a:rPr lang="ru-RU" sz="2000" dirty="0" smtClean="0">
                <a:latin typeface="Bookman Old Style" pitchFamily="18" charset="0"/>
              </a:rPr>
            </a:br>
            <a:r>
              <a:rPr lang="ru-RU" sz="2000" dirty="0" smtClean="0">
                <a:latin typeface="Bookman Old Style" pitchFamily="18" charset="0"/>
              </a:rPr>
              <a:t>Да буду я ему своя.</a:t>
            </a:r>
          </a:p>
          <a:p>
            <a:pPr algn="ctr"/>
            <a:endParaRPr lang="ru-RU" sz="2000" dirty="0" smtClean="0">
              <a:latin typeface="Bookman Old Style" pitchFamily="18" charset="0"/>
            </a:endParaRPr>
          </a:p>
          <a:p>
            <a:r>
              <a:rPr lang="ru-RU" sz="2000" dirty="0" smtClean="0">
                <a:latin typeface="Bookman Old Style" pitchFamily="18" charset="0"/>
              </a:rPr>
              <a:t>                                    Марина Корж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санкт-петербург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tretch>
            <a:fillRect/>
          </a:stretch>
        </p:blipFill>
        <p:spPr>
          <a:xfrm>
            <a:off x="99428" y="764704"/>
            <a:ext cx="8937068" cy="5976664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сакий.jpg"/>
          <p:cNvPicPr>
            <a:picLocks noChangeAspect="1"/>
          </p:cNvPicPr>
          <p:nvPr/>
        </p:nvPicPr>
        <p:blipFill>
          <a:blip r:embed="rId2" cstate="print"/>
          <a:srcRect r="12988"/>
          <a:stretch>
            <a:fillRect/>
          </a:stretch>
        </p:blipFill>
        <p:spPr>
          <a:xfrm>
            <a:off x="107504" y="980728"/>
            <a:ext cx="8913719" cy="5722141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Прямоугольник 2"/>
          <p:cNvSpPr/>
          <p:nvPr/>
        </p:nvSpPr>
        <p:spPr>
          <a:xfrm>
            <a:off x="2053518" y="5589240"/>
            <a:ext cx="44172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3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Предложение</a:t>
            </a:r>
            <a:endParaRPr lang="ru-RU" sz="5400" b="1" u="sng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39700">
                  <a:schemeClr val="accent3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764704"/>
            <a:ext cx="441729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u="sng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Предложение</a:t>
            </a:r>
            <a:endParaRPr lang="ru-RU" sz="5400" b="1" u="sng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graphicFrame>
        <p:nvGraphicFramePr>
          <p:cNvPr id="3" name="Схема 2"/>
          <p:cNvGraphicFramePr/>
          <p:nvPr/>
        </p:nvGraphicFramePr>
        <p:xfrm>
          <a:off x="395536" y="1844824"/>
          <a:ext cx="792088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475656" y="3140968"/>
            <a:ext cx="237626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75656" y="4221088"/>
            <a:ext cx="237626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5229200"/>
            <a:ext cx="237626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5292080" y="3140968"/>
            <a:ext cx="2376264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5148064" y="4221088"/>
            <a:ext cx="2664296" cy="43204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908720"/>
            <a:ext cx="3384376" cy="13849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100" dirty="0"/>
              <a:t> </a:t>
            </a:r>
            <a:r>
              <a:rPr lang="ru-RU" sz="1200" dirty="0" smtClean="0">
                <a:latin typeface="Bookman Old Style" pitchFamily="18" charset="0"/>
              </a:rPr>
              <a:t>В </a:t>
            </a:r>
            <a:r>
              <a:rPr lang="ru-RU" sz="1200" dirty="0">
                <a:latin typeface="Bookman Old Style" pitchFamily="18" charset="0"/>
              </a:rPr>
              <a:t>Санкт–Петербурге, недалеко от Невы на Исаакиевской площади находится величественнейший собор. В хорошую погоду его золоченый купол виден на многие десятки километров. Он возвышается над Невой, как огромная гора.</a:t>
            </a:r>
            <a:endParaRPr lang="ru-RU" sz="1100" dirty="0"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9512" y="2564904"/>
            <a:ext cx="3528392" cy="166199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latin typeface="Bookman Old Style" pitchFamily="18" charset="0"/>
              </a:rPr>
              <a:t> </a:t>
            </a:r>
            <a:r>
              <a:rPr lang="ru-RU" sz="1200" dirty="0" smtClean="0">
                <a:latin typeface="Bookman Old Style" pitchFamily="18" charset="0"/>
              </a:rPr>
              <a:t>При </a:t>
            </a:r>
            <a:r>
              <a:rPr lang="ru-RU" sz="1200" dirty="0">
                <a:latin typeface="Bookman Old Style" pitchFamily="18" charset="0"/>
              </a:rPr>
              <a:t>отделке храма использовали 43 породы камня: белый, зеленый, серый, редкий  - желтый, черный, коричневый мрамор, зеленый малахит, темно-синий лазурит, розово-красную яшму. Для отделки использовали червонное золото, золоченую бронзу, сплавы меди, олова и серебра.</a:t>
            </a:r>
            <a:endParaRPr lang="ru-RU" sz="1100" dirty="0"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8024" y="1844824"/>
            <a:ext cx="3384376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1200" dirty="0">
                <a:latin typeface="Bookman Old Style" pitchFamily="18" charset="0"/>
              </a:rPr>
              <a:t>Учитывая влажную петербургскую погоду, все иконы писались маслом на бронзовых досках. В огромных мозаичных панно использованы 12000 оттенков смальты.</a:t>
            </a:r>
            <a:endParaRPr lang="ru-RU" sz="1100" dirty="0"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39952" y="3429000"/>
            <a:ext cx="4392488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000" dirty="0"/>
              <a:t> </a:t>
            </a:r>
            <a:r>
              <a:rPr lang="ru-RU" sz="1200" dirty="0">
                <a:latin typeface="Bookman Old Style" pitchFamily="18" charset="0"/>
              </a:rPr>
              <a:t>В соборе три алтаря. Главный алтарь, посвященный </a:t>
            </a:r>
            <a:r>
              <a:rPr lang="ru-RU" sz="1200" dirty="0" err="1">
                <a:latin typeface="Bookman Old Style" pitchFamily="18" charset="0"/>
              </a:rPr>
              <a:t>Исаакию</a:t>
            </a:r>
            <a:r>
              <a:rPr lang="ru-RU" sz="1200" dirty="0">
                <a:latin typeface="Bookman Old Style" pitchFamily="18" charset="0"/>
              </a:rPr>
              <a:t> Далматскому, облицован белым мрамором и украшен малахитовыми колоннами. Над Царским Вратами – скульптурная группа из белого мрамора и бронзы. Пол в храме выложен серыми мраморными  и темно-красными гранитными  плитами.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79512" y="4725144"/>
            <a:ext cx="2952328" cy="138499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latin typeface="Bookman Old Style" pitchFamily="18" charset="0"/>
              </a:rPr>
              <a:t>Купол украшен росписью. В самом центре купола помещен серебряный парящий голубь. По всему храму размещены 112 монолитных колонн, выполненные  из  красного гранита. Они поддерживают свод храма</a:t>
            </a:r>
            <a:r>
              <a:rPr lang="ru-RU" sz="1200" dirty="0" smtClean="0">
                <a:latin typeface="Bookman Old Style" pitchFamily="18" charset="0"/>
              </a:rPr>
              <a:t>.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1880" y="5373216"/>
            <a:ext cx="5040560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1200" dirty="0">
                <a:latin typeface="Bookman Old Style" pitchFamily="18" charset="0"/>
              </a:rPr>
              <a:t>В соборе множество скульптурных композиций, мозаичных панно, витражей, стены украшены барельефами. Над убранством собора трудились Брюллов, Витали, </a:t>
            </a:r>
            <a:r>
              <a:rPr lang="ru-RU" sz="1200" dirty="0" err="1">
                <a:latin typeface="Bookman Old Style" pitchFamily="18" charset="0"/>
              </a:rPr>
              <a:t>Бруни</a:t>
            </a:r>
            <a:r>
              <a:rPr lang="ru-RU" sz="1200" dirty="0">
                <a:latin typeface="Bookman Old Style" pitchFamily="18" charset="0"/>
              </a:rPr>
              <a:t>, </a:t>
            </a:r>
            <a:r>
              <a:rPr lang="ru-RU" sz="1200" dirty="0" err="1">
                <a:latin typeface="Bookman Old Style" pitchFamily="18" charset="0"/>
              </a:rPr>
              <a:t>Клодт</a:t>
            </a:r>
            <a:r>
              <a:rPr lang="ru-RU" sz="1200" dirty="0">
                <a:latin typeface="Bookman Old Style" pitchFamily="18" charset="0"/>
              </a:rPr>
              <a:t>, </a:t>
            </a:r>
            <a:r>
              <a:rPr lang="ru-RU" sz="1200" dirty="0" err="1">
                <a:latin typeface="Bookman Old Style" pitchFamily="18" charset="0"/>
              </a:rPr>
              <a:t>Лемер</a:t>
            </a:r>
            <a:r>
              <a:rPr lang="ru-RU" sz="1200" dirty="0">
                <a:latin typeface="Bookman Old Style" pitchFamily="18" charset="0"/>
              </a:rPr>
              <a:t>, </a:t>
            </a:r>
            <a:r>
              <a:rPr lang="ru-RU" sz="1200" dirty="0" err="1">
                <a:latin typeface="Bookman Old Style" pitchFamily="18" charset="0"/>
              </a:rPr>
              <a:t>Шамшин</a:t>
            </a:r>
            <a:r>
              <a:rPr lang="ru-RU" sz="1200" dirty="0">
                <a:latin typeface="Bookman Old Style" pitchFamily="18" charset="0"/>
              </a:rPr>
              <a:t>, Марков, Васин и другие художники, скульпторы и архитекторы.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15616" y="1484784"/>
            <a:ext cx="7056783" cy="1139354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CanDown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itchFamily="18" charset="0"/>
              </a:rPr>
              <a:t>Текст-описание</a:t>
            </a:r>
            <a:endParaRPr lang="ru-RU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1844824"/>
            <a:ext cx="3960440" cy="452431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 smtClean="0">
                <a:latin typeface="Bookman Old Style" pitchFamily="18" charset="0"/>
              </a:rPr>
              <a:t>В </a:t>
            </a:r>
            <a:r>
              <a:rPr lang="ru-RU" sz="2400" dirty="0">
                <a:latin typeface="Bookman Old Style" pitchFamily="18" charset="0"/>
              </a:rPr>
              <a:t>Санкт–Петербурге, недалеко от Невы на Исаакиевской площади находится величественнейший собор. В хорошую погоду его золоченый купол виден на многие десятки километров. Он возвышается над Невой, как огромная гора.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5" name="Рисунок 4" descr="ис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1412776"/>
            <a:ext cx="4252468" cy="3816424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860032" y="1052736"/>
            <a:ext cx="3960440" cy="56323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При </a:t>
            </a:r>
            <a:r>
              <a:rPr lang="ru-RU" sz="2400" dirty="0">
                <a:latin typeface="Bookman Old Style" pitchFamily="18" charset="0"/>
              </a:rPr>
              <a:t>отделке храма использовали 43 породы камня: белый, зеленый, серый, редкий  - желтый, черный, коричневый мрамор, зеленый малахит, темно-синий лазурит, розово-красную яшму. Для отделки использовали червонное золото, золоченую бронзу, сплавы меди, олова и серебра.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6" name="Рисунок 5" descr="ис мрамор.jpg"/>
          <p:cNvPicPr>
            <a:picLocks noChangeAspect="1"/>
          </p:cNvPicPr>
          <p:nvPr/>
        </p:nvPicPr>
        <p:blipFill>
          <a:blip r:embed="rId2" cstate="print"/>
          <a:srcRect t="36230"/>
          <a:stretch>
            <a:fillRect/>
          </a:stretch>
        </p:blipFill>
        <p:spPr>
          <a:xfrm>
            <a:off x="179512" y="1124744"/>
            <a:ext cx="4464496" cy="178224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ис мрамор золото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5210" y="3284984"/>
            <a:ext cx="4432110" cy="2952328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5171708"/>
            <a:ext cx="7848872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>
                <a:latin typeface="Bookman Old Style" pitchFamily="18" charset="0"/>
              </a:rPr>
              <a:t>Учитывая влажную петербургскую погоду, все иконы писались маслом на бронзовых досках. В огромных мозаичных панно использованы 12000 оттенков смальты.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6" name="Рисунок 5" descr="ис иконы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17381"/>
            <a:ext cx="7560840" cy="4095795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196752"/>
            <a:ext cx="4248472" cy="526297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>
                <a:latin typeface="Bookman Old Style" pitchFamily="18" charset="0"/>
              </a:rPr>
              <a:t>В соборе три алтаря. Главный алтарь, посвященный </a:t>
            </a:r>
            <a:r>
              <a:rPr lang="ru-RU" sz="2400" dirty="0" err="1">
                <a:latin typeface="Bookman Old Style" pitchFamily="18" charset="0"/>
              </a:rPr>
              <a:t>Исаакию</a:t>
            </a:r>
            <a:r>
              <a:rPr lang="ru-RU" sz="2400" dirty="0">
                <a:latin typeface="Bookman Old Style" pitchFamily="18" charset="0"/>
              </a:rPr>
              <a:t> Далматскому, облицован белым мрамором и украшен малахитовыми колоннами. Над Царским Вратами – скульптурная группа из белого мрамора и бронзы. Пол в храме выложен серыми мраморными  и темно-красными гранитными  плитами.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7" name="Рисунок 6" descr="ис алтарь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64088" y="1052736"/>
            <a:ext cx="3021975" cy="2016224"/>
          </a:xfrm>
          <a:prstGeom prst="rect">
            <a:avLst/>
          </a:prstGeom>
          <a:ln w="38100" cap="sq">
            <a:solidFill>
              <a:schemeClr val="accent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Рисунок 8" descr="ис мрамор алтарь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9992" y="3356992"/>
            <a:ext cx="4474840" cy="335613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052736"/>
            <a:ext cx="2952328" cy="563231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Bookman Old Style" pitchFamily="18" charset="0"/>
              </a:rPr>
              <a:t>Купол украшен росписью. В самом центре купола помещен серебряный парящий голубь. По всему храму размещены 112 монолитных колонн, выполненные  из  красного гранита. Они поддерживают свод храма</a:t>
            </a:r>
            <a:r>
              <a:rPr lang="ru-RU" sz="2400" dirty="0" smtClean="0">
                <a:latin typeface="Bookman Old Style" pitchFamily="18" charset="0"/>
              </a:rPr>
              <a:t>.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4" name="Рисунок 3" descr="ис купол голубь.jpg"/>
          <p:cNvPicPr>
            <a:picLocks noChangeAspect="1"/>
          </p:cNvPicPr>
          <p:nvPr/>
        </p:nvPicPr>
        <p:blipFill>
          <a:blip r:embed="rId2" cstate="print"/>
          <a:srcRect l="15248" r="14563"/>
          <a:stretch>
            <a:fillRect/>
          </a:stretch>
        </p:blipFill>
        <p:spPr>
          <a:xfrm>
            <a:off x="3419872" y="1304784"/>
            <a:ext cx="5500619" cy="5220560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23928" y="2955716"/>
            <a:ext cx="5040560" cy="378565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>
                <a:latin typeface="Bookman Old Style" pitchFamily="18" charset="0"/>
              </a:rPr>
              <a:t>В соборе множество скульптурных композиций, мозаичных панно, витражей, стены украшены барельефами. Над убранством собора трудились Брюллов, Витали, </a:t>
            </a:r>
            <a:r>
              <a:rPr lang="ru-RU" sz="2400" dirty="0" err="1">
                <a:latin typeface="Bookman Old Style" pitchFamily="18" charset="0"/>
              </a:rPr>
              <a:t>Бруни</a:t>
            </a:r>
            <a:r>
              <a:rPr lang="ru-RU" sz="2400" dirty="0">
                <a:latin typeface="Bookman Old Style" pitchFamily="18" charset="0"/>
              </a:rPr>
              <a:t>, </a:t>
            </a:r>
            <a:r>
              <a:rPr lang="ru-RU" sz="2400" dirty="0" err="1">
                <a:latin typeface="Bookman Old Style" pitchFamily="18" charset="0"/>
              </a:rPr>
              <a:t>Клодт</a:t>
            </a:r>
            <a:r>
              <a:rPr lang="ru-RU" sz="2400" dirty="0">
                <a:latin typeface="Bookman Old Style" pitchFamily="18" charset="0"/>
              </a:rPr>
              <a:t>, </a:t>
            </a:r>
            <a:r>
              <a:rPr lang="ru-RU" sz="2400" dirty="0" err="1">
                <a:latin typeface="Bookman Old Style" pitchFamily="18" charset="0"/>
              </a:rPr>
              <a:t>Лемер</a:t>
            </a:r>
            <a:r>
              <a:rPr lang="ru-RU" sz="2400" dirty="0">
                <a:latin typeface="Bookman Old Style" pitchFamily="18" charset="0"/>
              </a:rPr>
              <a:t>, </a:t>
            </a:r>
            <a:r>
              <a:rPr lang="ru-RU" sz="2400" dirty="0" err="1">
                <a:latin typeface="Bookman Old Style" pitchFamily="18" charset="0"/>
              </a:rPr>
              <a:t>Шамшин</a:t>
            </a:r>
            <a:r>
              <a:rPr lang="ru-RU" sz="2400" dirty="0">
                <a:latin typeface="Bookman Old Style" pitchFamily="18" charset="0"/>
              </a:rPr>
              <a:t>, Марков, Васин и другие художники, скульпторы и архитекторы.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5" name="Рисунок 4" descr="ис мозаика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052736"/>
            <a:ext cx="3679950" cy="5517232"/>
          </a:xfrm>
          <a:prstGeom prst="rect">
            <a:avLst/>
          </a:prstGeom>
          <a:ln>
            <a:solidFill>
              <a:schemeClr val="accent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ис мозаика.jpg"/>
          <p:cNvPicPr>
            <a:picLocks noChangeAspect="1"/>
          </p:cNvPicPr>
          <p:nvPr/>
        </p:nvPicPr>
        <p:blipFill>
          <a:blip r:embed="rId3" cstate="print"/>
          <a:srcRect b="18500"/>
          <a:stretch>
            <a:fillRect/>
          </a:stretch>
        </p:blipFill>
        <p:spPr>
          <a:xfrm>
            <a:off x="4716016" y="968756"/>
            <a:ext cx="3096344" cy="1892630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908720"/>
            <a:ext cx="4608512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/>
              <a:t> </a:t>
            </a:r>
            <a:r>
              <a:rPr lang="ru-RU" sz="1200" dirty="0">
                <a:latin typeface="Bookman Old Style" pitchFamily="18" charset="0"/>
              </a:rPr>
              <a:t>Приказ о строительстве Исаакиевского собора был отдан Петром </a:t>
            </a:r>
            <a:r>
              <a:rPr lang="en-US" sz="1200" dirty="0">
                <a:latin typeface="Bookman Old Style" pitchFamily="18" charset="0"/>
              </a:rPr>
              <a:t>I</a:t>
            </a:r>
            <a:r>
              <a:rPr lang="ru-RU" sz="1200" dirty="0">
                <a:latin typeface="Bookman Old Style" pitchFamily="18" charset="0"/>
              </a:rPr>
              <a:t>. Тогда в 1710 году, недалеко от Адмиралтейства, была построена маленькая церковь.  В ней </a:t>
            </a:r>
            <a:r>
              <a:rPr lang="ru-RU" sz="1200" dirty="0" smtClean="0">
                <a:latin typeface="Bookman Old Style" pitchFamily="18" charset="0"/>
              </a:rPr>
              <a:t>Петр </a:t>
            </a:r>
            <a:r>
              <a:rPr lang="en-US" sz="1200" dirty="0" smtClean="0">
                <a:latin typeface="Bookman Old Style" pitchFamily="18" charset="0"/>
              </a:rPr>
              <a:t>I</a:t>
            </a:r>
            <a:r>
              <a:rPr lang="ru-RU" sz="1200" dirty="0" smtClean="0">
                <a:latin typeface="Bookman Old Style" pitchFamily="18" charset="0"/>
              </a:rPr>
              <a:t> </a:t>
            </a:r>
            <a:r>
              <a:rPr lang="ru-RU" sz="1200" dirty="0">
                <a:latin typeface="Bookman Old Style" pitchFamily="18" charset="0"/>
              </a:rPr>
              <a:t>венчался со своей женой Екатериной </a:t>
            </a:r>
            <a:r>
              <a:rPr lang="en-US" sz="1200" dirty="0">
                <a:latin typeface="Bookman Old Style" pitchFamily="18" charset="0"/>
              </a:rPr>
              <a:t>I </a:t>
            </a:r>
            <a:r>
              <a:rPr lang="ru-RU" sz="1200" dirty="0">
                <a:latin typeface="Bookman Old Style" pitchFamily="18" charset="0"/>
              </a:rPr>
              <a:t>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92080" y="1484784"/>
            <a:ext cx="3096344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latin typeface="Bookman Old Style" pitchFamily="18" charset="0"/>
              </a:rPr>
              <a:t> </a:t>
            </a:r>
            <a:r>
              <a:rPr lang="ru-RU" sz="1200" dirty="0">
                <a:latin typeface="Bookman Old Style" pitchFamily="18" charset="0"/>
              </a:rPr>
              <a:t>В 1717 году было решено выстроить на этом месте каменную церковь, но вскоре, она разрушилась из-за просадки грунта.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71600" y="2276872"/>
            <a:ext cx="3744416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1200" dirty="0">
                <a:latin typeface="Bookman Old Style" pitchFamily="18" charset="0"/>
              </a:rPr>
              <a:t>В 1768 году, по воле Екатерины </a:t>
            </a:r>
            <a:r>
              <a:rPr lang="en-US" sz="1200" dirty="0">
                <a:latin typeface="Bookman Old Style" pitchFamily="18" charset="0"/>
              </a:rPr>
              <a:t>II</a:t>
            </a:r>
            <a:r>
              <a:rPr lang="ru-RU" sz="1200" dirty="0">
                <a:latin typeface="Bookman Old Style" pitchFamily="18" charset="0"/>
              </a:rPr>
              <a:t> было осуществлено строительство нового (третьего) Исаакиевского собора. Он также простоял недолго и быстро обветшал.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3645024"/>
            <a:ext cx="4320480" cy="92333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1200" dirty="0">
                <a:latin typeface="Bookman Old Style" pitchFamily="18" charset="0"/>
              </a:rPr>
              <a:t>Наконец, после войны с Наполеоном, по приказу Александра </a:t>
            </a:r>
            <a:r>
              <a:rPr lang="en-US" sz="1200" dirty="0">
                <a:latin typeface="Bookman Old Style" pitchFamily="18" charset="0"/>
              </a:rPr>
              <a:t>I</a:t>
            </a:r>
            <a:r>
              <a:rPr lang="ru-RU" sz="1200" dirty="0">
                <a:latin typeface="Bookman Old Style" pitchFamily="18" charset="0"/>
              </a:rPr>
              <a:t>, началось проектирование монументальной конструкции, которая дошла до наших дней.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004048" y="3140968"/>
            <a:ext cx="3816424" cy="10156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Bookman Old Style" pitchFamily="18" charset="0"/>
              </a:rPr>
              <a:t> </a:t>
            </a:r>
            <a:r>
              <a:rPr lang="ru-RU" sz="1200" dirty="0">
                <a:latin typeface="Bookman Old Style" pitchFamily="18" charset="0"/>
              </a:rPr>
              <a:t>Молодой французский  архитектор, Огюст </a:t>
            </a:r>
            <a:r>
              <a:rPr lang="ru-RU" sz="1200" dirty="0" err="1">
                <a:latin typeface="Bookman Old Style" pitchFamily="18" charset="0"/>
              </a:rPr>
              <a:t>Монферран</a:t>
            </a:r>
            <a:r>
              <a:rPr lang="ru-RU" sz="1200" dirty="0">
                <a:latin typeface="Bookman Old Style" pitchFamily="18" charset="0"/>
              </a:rPr>
              <a:t>, предложил  императору сразу 24 проекта храма. Но Александр</a:t>
            </a:r>
            <a:r>
              <a:rPr lang="en-US" sz="1200" dirty="0">
                <a:latin typeface="Bookman Old Style" pitchFamily="18" charset="0"/>
              </a:rPr>
              <a:t>I</a:t>
            </a:r>
            <a:r>
              <a:rPr lang="ru-RU" sz="1200" dirty="0">
                <a:latin typeface="Bookman Old Style" pitchFamily="18" charset="0"/>
              </a:rPr>
              <a:t> выбрал классический русский пятиглавый стиль</a:t>
            </a:r>
            <a:r>
              <a:rPr lang="ru-RU" sz="1200" dirty="0" smtClean="0">
                <a:latin typeface="Bookman Old Style" pitchFamily="18" charset="0"/>
              </a:rPr>
              <a:t>.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51920" y="4941168"/>
            <a:ext cx="4788024" cy="129266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1200" dirty="0">
                <a:latin typeface="Bookman Old Style" pitchFamily="18" charset="0"/>
              </a:rPr>
              <a:t>Строительство началось в 1818 году и продолжалось 40 лет. Среди столичных жителей ходила шутка, якобы </a:t>
            </a:r>
            <a:r>
              <a:rPr lang="ru-RU" sz="1200" dirty="0" err="1">
                <a:latin typeface="Bookman Old Style" pitchFamily="18" charset="0"/>
              </a:rPr>
              <a:t>Монферрану</a:t>
            </a:r>
            <a:r>
              <a:rPr lang="ru-RU" sz="1200" dirty="0">
                <a:latin typeface="Bookman Old Style" pitchFamily="18" charset="0"/>
              </a:rPr>
              <a:t> предсказали, что он будет жить столько, сколько строился собор, поэтому он и не торопился. Шутка оказалась пророческой, архитектор умер через месяц после окончания строительства собора.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67544" y="4869160"/>
            <a:ext cx="2304256" cy="120032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latin typeface="Bookman Old Style" pitchFamily="18" charset="0"/>
              </a:rPr>
              <a:t>Открылся </a:t>
            </a:r>
            <a:r>
              <a:rPr lang="ru-RU" sz="1200" dirty="0">
                <a:latin typeface="Bookman Old Style" pitchFamily="18" charset="0"/>
              </a:rPr>
              <a:t>Исаакиевский собор 30 мая 1858 года. С этого момента он стал кафедральным (главным) собором Православной церкви в России.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06440" y="1700808"/>
            <a:ext cx="833112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4">
              <a:avLst/>
            </a:prstTxWarp>
            <a:spAutoFit/>
          </a:bodyPr>
          <a:lstStyle/>
          <a:p>
            <a:pPr algn="ctr"/>
            <a:r>
              <a:rPr lang="ru-RU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solidFill>
                  <a:srgbClr val="CC66FF"/>
                </a:soli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  <a:latin typeface="Bookman Old Style" pitchFamily="18" charset="0"/>
              </a:rPr>
              <a:t>Текст-повествование</a:t>
            </a:r>
            <a:endParaRPr lang="ru-RU" sz="5400" b="1" cap="none" spc="0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solidFill>
                <a:srgbClr val="CC66FF"/>
              </a:soli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84168" y="1196752"/>
            <a:ext cx="2952328" cy="526297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/>
              <a:t> </a:t>
            </a:r>
            <a:r>
              <a:rPr lang="ru-RU" sz="2400" dirty="0">
                <a:latin typeface="Bookman Old Style" pitchFamily="18" charset="0"/>
              </a:rPr>
              <a:t>Приказ о строительстве Исаакиевского собора был отдан Петром </a:t>
            </a:r>
            <a:r>
              <a:rPr lang="en-US" sz="2400" dirty="0">
                <a:latin typeface="Bookman Old Style" pitchFamily="18" charset="0"/>
              </a:rPr>
              <a:t>I</a:t>
            </a:r>
            <a:r>
              <a:rPr lang="ru-RU" sz="2400" dirty="0">
                <a:latin typeface="Bookman Old Style" pitchFamily="18" charset="0"/>
              </a:rPr>
              <a:t>. Тогда в 1710 году, недалеко от Адмиралтейства, была построена маленькая церковь.  В ней </a:t>
            </a:r>
            <a:r>
              <a:rPr lang="ru-RU" sz="2400" dirty="0" smtClean="0">
                <a:latin typeface="Bookman Old Style" pitchFamily="18" charset="0"/>
              </a:rPr>
              <a:t>Петр </a:t>
            </a:r>
            <a:r>
              <a:rPr lang="en-US" sz="2400" dirty="0" smtClean="0">
                <a:latin typeface="Bookman Old Style" pitchFamily="18" charset="0"/>
              </a:rPr>
              <a:t>I</a:t>
            </a:r>
            <a:r>
              <a:rPr lang="ru-RU" sz="2400" dirty="0" smtClean="0">
                <a:latin typeface="Bookman Old Style" pitchFamily="18" charset="0"/>
              </a:rPr>
              <a:t> </a:t>
            </a:r>
            <a:r>
              <a:rPr lang="ru-RU" sz="2400" dirty="0">
                <a:latin typeface="Bookman Old Style" pitchFamily="18" charset="0"/>
              </a:rPr>
              <a:t>венчался со своей женой Екатериной </a:t>
            </a:r>
            <a:r>
              <a:rPr lang="en-US" sz="2400" dirty="0">
                <a:latin typeface="Bookman Old Style" pitchFamily="18" charset="0"/>
              </a:rPr>
              <a:t>I </a:t>
            </a:r>
            <a:r>
              <a:rPr lang="ru-RU" sz="2400" dirty="0">
                <a:latin typeface="Bookman Old Style" pitchFamily="18" charset="0"/>
              </a:rPr>
              <a:t>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6" name="Рисунок 5" descr="ис первы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340768"/>
            <a:ext cx="5882162" cy="4680520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2348880"/>
            <a:ext cx="2376264" cy="41549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latin typeface="Bookman Old Style" pitchFamily="18" charset="0"/>
              </a:rPr>
              <a:t> </a:t>
            </a:r>
            <a:r>
              <a:rPr lang="ru-RU" sz="2400" dirty="0">
                <a:latin typeface="Bookman Old Style" pitchFamily="18" charset="0"/>
              </a:rPr>
              <a:t>В 1717 году было решено выстроить на этом месте каменную церковь, но вскоре, она разрушилась из-за просадки грунта.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8" name="Рисунок 7" descr="ис второй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9872" y="991214"/>
            <a:ext cx="5247878" cy="510208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4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520" y="5171708"/>
            <a:ext cx="7848872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 </a:t>
            </a:r>
            <a:r>
              <a:rPr lang="ru-RU" sz="2400" dirty="0">
                <a:latin typeface="Bookman Old Style" pitchFamily="18" charset="0"/>
              </a:rPr>
              <a:t>В 1768 году, по воле Екатерины </a:t>
            </a:r>
            <a:r>
              <a:rPr lang="en-US" sz="2400" dirty="0">
                <a:latin typeface="Bookman Old Style" pitchFamily="18" charset="0"/>
              </a:rPr>
              <a:t>II</a:t>
            </a:r>
            <a:r>
              <a:rPr lang="ru-RU" sz="2400" dirty="0">
                <a:latin typeface="Bookman Old Style" pitchFamily="18" charset="0"/>
              </a:rPr>
              <a:t> было осуществлено строительство нового (третьего) Исаакиевского собора. Он также простоял недолго и быстро обветшал.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7" name="Рисунок 6" descr="ис третий.jpg"/>
          <p:cNvPicPr>
            <a:picLocks noChangeAspect="1"/>
          </p:cNvPicPr>
          <p:nvPr/>
        </p:nvPicPr>
        <p:blipFill>
          <a:blip r:embed="rId2" cstate="print"/>
          <a:srcRect b="23750"/>
          <a:stretch>
            <a:fillRect/>
          </a:stretch>
        </p:blipFill>
        <p:spPr>
          <a:xfrm>
            <a:off x="1835696" y="980728"/>
            <a:ext cx="7128792" cy="4076759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2008" y="908720"/>
            <a:ext cx="9036496" cy="156966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>
                <a:latin typeface="Bookman Old Style" pitchFamily="18" charset="0"/>
              </a:rPr>
              <a:t>Наконец, после войны с Наполеоном, по приказу Александра </a:t>
            </a:r>
            <a:r>
              <a:rPr lang="en-US" sz="2400" dirty="0">
                <a:latin typeface="Bookman Old Style" pitchFamily="18" charset="0"/>
              </a:rPr>
              <a:t>I</a:t>
            </a:r>
            <a:r>
              <a:rPr lang="ru-RU" sz="2400" dirty="0">
                <a:latin typeface="Bookman Old Style" pitchFamily="18" charset="0"/>
              </a:rPr>
              <a:t>, началось проектирование монументальной конструкции, которая дошла до наших дней. </a:t>
            </a:r>
          </a:p>
        </p:txBody>
      </p:sp>
      <p:pic>
        <p:nvPicPr>
          <p:cNvPr id="10" name="Рисунок 9" descr="ис1.jpg"/>
          <p:cNvPicPr>
            <a:picLocks noChangeAspect="1"/>
          </p:cNvPicPr>
          <p:nvPr/>
        </p:nvPicPr>
        <p:blipFill>
          <a:blip r:embed="rId2" cstate="print"/>
          <a:srcRect b="7474"/>
          <a:stretch>
            <a:fillRect/>
          </a:stretch>
        </p:blipFill>
        <p:spPr>
          <a:xfrm>
            <a:off x="1475656" y="2204864"/>
            <a:ext cx="7296983" cy="44644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2514376"/>
            <a:ext cx="3600400" cy="415498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Bookman Old Style" pitchFamily="18" charset="0"/>
              </a:rPr>
              <a:t> Молодой французский  архитектор, Огюст </a:t>
            </a:r>
            <a:r>
              <a:rPr lang="ru-RU" sz="2400" dirty="0" err="1">
                <a:latin typeface="Bookman Old Style" pitchFamily="18" charset="0"/>
              </a:rPr>
              <a:t>Монферран</a:t>
            </a:r>
            <a:r>
              <a:rPr lang="ru-RU" sz="2400" dirty="0">
                <a:latin typeface="Bookman Old Style" pitchFamily="18" charset="0"/>
              </a:rPr>
              <a:t>, предложил  императору сразу 24 проекта храма. Но Александр</a:t>
            </a:r>
            <a:r>
              <a:rPr lang="en-US" sz="2400" dirty="0">
                <a:latin typeface="Bookman Old Style" pitchFamily="18" charset="0"/>
              </a:rPr>
              <a:t>I</a:t>
            </a:r>
            <a:r>
              <a:rPr lang="ru-RU" sz="2400" dirty="0">
                <a:latin typeface="Bookman Old Style" pitchFamily="18" charset="0"/>
              </a:rPr>
              <a:t> выбрал классический русский пятиглавый стиль</a:t>
            </a:r>
            <a:r>
              <a:rPr lang="ru-RU" sz="2400" dirty="0" smtClean="0">
                <a:latin typeface="Bookman Old Style" pitchFamily="18" charset="0"/>
              </a:rPr>
              <a:t>.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5" name="Рисунок 4" descr="ис монферран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1960" y="1052736"/>
            <a:ext cx="4247964" cy="5663952"/>
          </a:xfrm>
          <a:prstGeom prst="rect">
            <a:avLst/>
          </a:prstGeom>
          <a:ln>
            <a:solidFill>
              <a:schemeClr val="accent4">
                <a:lumMod val="75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44008" y="980728"/>
            <a:ext cx="4427984" cy="489364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>
                <a:latin typeface="Bookman Old Style" pitchFamily="18" charset="0"/>
              </a:rPr>
              <a:t>Строительство началось в 1818 году и продолжалось 40 лет. Среди столичных жителей ходила шутка, якобы </a:t>
            </a:r>
            <a:r>
              <a:rPr lang="ru-RU" sz="2400" dirty="0" err="1">
                <a:latin typeface="Bookman Old Style" pitchFamily="18" charset="0"/>
              </a:rPr>
              <a:t>Монферрану</a:t>
            </a:r>
            <a:r>
              <a:rPr lang="ru-RU" sz="2400" dirty="0">
                <a:latin typeface="Bookman Old Style" pitchFamily="18" charset="0"/>
              </a:rPr>
              <a:t> предсказали, что он будет жить столько, сколько строился собор, поэтому он и не торопился. Шутка оказалась пророческой, архитектор умер через месяц после окончания строительства собора.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3" name="Рисунок 2" descr="ис строительство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3356992"/>
            <a:ext cx="4536504" cy="32552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2132856"/>
            <a:ext cx="2520280" cy="45243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Bookman Old Style" pitchFamily="18" charset="0"/>
              </a:rPr>
              <a:t>Открылся </a:t>
            </a:r>
            <a:r>
              <a:rPr lang="ru-RU" sz="2400" dirty="0">
                <a:latin typeface="Bookman Old Style" pitchFamily="18" charset="0"/>
              </a:rPr>
              <a:t>Исаакиевский собор 30 мая 1858 года. С этого момента он стал кафедральным (главным) собором Православной церкви в России.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11" name="Рисунок 10" descr="ис четвёртый освящени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980728"/>
            <a:ext cx="6048672" cy="51845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accent4">
                <a:lumMod val="75000"/>
              </a:schemeClr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1052736"/>
            <a:ext cx="3456384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latin typeface="Bookman Old Style" pitchFamily="18" charset="0"/>
              </a:rPr>
              <a:t>  </a:t>
            </a:r>
            <a:r>
              <a:rPr lang="ru-RU" sz="1200" dirty="0" smtClean="0">
                <a:latin typeface="Bookman Old Style" pitchFamily="18" charset="0"/>
              </a:rPr>
              <a:t>Наряду с Петропавловской крепостью, Исаакиевский собор является визитной карточкой Санкт-Петербурга. Это уникальная постройка, которую посещает абсолютно любой человек, приезжающий в наш город.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43608" y="2564904"/>
            <a:ext cx="3384376" cy="1015663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latin typeface="Bookman Old Style" pitchFamily="18" charset="0"/>
              </a:rPr>
              <a:t> </a:t>
            </a:r>
            <a:r>
              <a:rPr lang="ru-RU" sz="1200" dirty="0" smtClean="0">
                <a:latin typeface="Bookman Old Style" pitchFamily="18" charset="0"/>
              </a:rPr>
              <a:t>По грандиозности, это величайшее сооружение занимает четвертое место в мире, так как его высота более 100 метров, а площадь – 4 тысячи квадратных метров. 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3933056"/>
            <a:ext cx="4176464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latin typeface="Bookman Old Style" pitchFamily="18" charset="0"/>
              </a:rPr>
              <a:t>Чтобы оценить масштабность постройки, приведем некоторые данные. Высота гранитных колонн больше шестиэтажного дома. Вес одной такой колонны равен весу 9 танков Т-34. При этом, на поднятие одной такой колонны уходило всего до 45 минут. 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932040" y="1268760"/>
            <a:ext cx="3491880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/>
              <a:t> </a:t>
            </a:r>
            <a:r>
              <a:rPr lang="ru-RU" sz="1200" dirty="0" smtClean="0">
                <a:latin typeface="Bookman Old Style" pitchFamily="18" charset="0"/>
              </a:rPr>
              <a:t>На смотровой площадке собора (на высоте более 40 метров) установлены еще 24 гранитных монолитных колонны. Каждая колонна имеет массу, как 5 туристических автобусов вместе взятые. Эти колонны подняты на высоту 12-ти этажного дома почти вручную. 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76056" y="5157192"/>
            <a:ext cx="360040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>
                <a:latin typeface="Bookman Old Style" pitchFamily="18" charset="0"/>
              </a:rPr>
              <a:t> </a:t>
            </a:r>
            <a:r>
              <a:rPr lang="ru-RU" sz="1200" dirty="0" smtClean="0"/>
              <a:t> </a:t>
            </a:r>
            <a:r>
              <a:rPr lang="ru-RU" sz="1200" dirty="0" smtClean="0">
                <a:latin typeface="Bookman Old Style" pitchFamily="18" charset="0"/>
              </a:rPr>
              <a:t>Парадные двери весят 10 тонн. Это вес 10 легковых автомобилей. Полный вес Исаакиевского собора составляет больше 300 000тонн. Столько весят все 5 миллионов туристов, приезжающих в Санкт-Петербург каждый год. 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92080" y="3068960"/>
            <a:ext cx="2771800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/>
              <a:t> </a:t>
            </a:r>
            <a:r>
              <a:rPr lang="ru-RU" sz="1200" dirty="0" smtClean="0">
                <a:latin typeface="Bookman Old Style" pitchFamily="18" charset="0"/>
              </a:rPr>
              <a:t>Постройка собора обошлась казне в 23 миллиона золотых царских рублей. Для сравнения скажем, что вся Аляска была отдана американцам за 7 миллионов золотых царских рублей. </a:t>
            </a:r>
            <a:endParaRPr lang="ru-RU" sz="1200" dirty="0">
              <a:latin typeface="Bookman Old Style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15616" y="5373216"/>
            <a:ext cx="280831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dirty="0" smtClean="0">
                <a:latin typeface="Bookman Old Style" pitchFamily="18" charset="0"/>
              </a:rPr>
              <a:t>Таким образом, Исаакиевский собор – по праву называют самым величественным сооружением города, чудом которое построил более 150 лет назад Огюст </a:t>
            </a:r>
            <a:r>
              <a:rPr lang="ru-RU" sz="1200" dirty="0" err="1" smtClean="0">
                <a:latin typeface="Bookman Old Style" pitchFamily="18" charset="0"/>
              </a:rPr>
              <a:t>Монферран</a:t>
            </a:r>
            <a:r>
              <a:rPr lang="ru-RU" sz="1200" dirty="0" smtClean="0">
                <a:latin typeface="Bookman Old Style" pitchFamily="18" charset="0"/>
              </a:rPr>
              <a:t>.</a:t>
            </a:r>
            <a:endParaRPr lang="ru-RU" sz="1200" dirty="0"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86351" y="1844824"/>
            <a:ext cx="75713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ookman Old Style" pitchFamily="18" charset="0"/>
              </a:rPr>
              <a:t>Текст-рассуждение</a:t>
            </a:r>
            <a:endParaRPr lang="ru-RU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1052736"/>
            <a:ext cx="3456384" cy="489364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Bookman Old Style" pitchFamily="18" charset="0"/>
              </a:rPr>
              <a:t>  </a:t>
            </a:r>
            <a:r>
              <a:rPr lang="ru-RU" sz="2400" dirty="0" smtClean="0">
                <a:latin typeface="Bookman Old Style" pitchFamily="18" charset="0"/>
              </a:rPr>
              <a:t>Наряду с Петропавловской крепостью, Исаакиевский собор является визитной карточкой Санкт-Петербурга. Это уникальная постройка, которую посещает абсолютно любой человек, приезжающий в наш город.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5" name="Рисунок 4" descr="ис.jpg"/>
          <p:cNvPicPr>
            <a:picLocks noChangeAspect="1"/>
          </p:cNvPicPr>
          <p:nvPr/>
        </p:nvPicPr>
        <p:blipFill>
          <a:blip r:embed="rId2" cstate="print"/>
          <a:srcRect l="24632" r="4427"/>
          <a:stretch>
            <a:fillRect/>
          </a:stretch>
        </p:blipFill>
        <p:spPr>
          <a:xfrm>
            <a:off x="3779912" y="2686171"/>
            <a:ext cx="5184576" cy="3839173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052736"/>
            <a:ext cx="2592288" cy="563231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>
                <a:latin typeface="Bookman Old Style" pitchFamily="18" charset="0"/>
              </a:rPr>
              <a:t> </a:t>
            </a:r>
            <a:r>
              <a:rPr lang="ru-RU" sz="2400" dirty="0" smtClean="0">
                <a:latin typeface="Bookman Old Style" pitchFamily="18" charset="0"/>
              </a:rPr>
              <a:t>По грандиозности, это величайшее сооружение занимает четвертое место в мире, так как его высота более 100 метров, а площадь – 4 тысячи квадратных метров.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6" name="Рисунок 5" descr="1 собор святого петра в риме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9792" y="0"/>
            <a:ext cx="3360373" cy="2520280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 descr="2 собор павла в лондоне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10203" y="2132856"/>
            <a:ext cx="3833797" cy="2520280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 descr="3 собор санта мария дель фьоре во флоренции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4293096"/>
            <a:ext cx="3744416" cy="2483796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9512" y="4725144"/>
            <a:ext cx="8856984" cy="19389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Bookman Old Style" pitchFamily="18" charset="0"/>
              </a:rPr>
              <a:t>Чтобы оценить масштабность постройки, приведем некоторые данные. Высота гранитных колонн больше шестиэтажного дома. Вес одной такой колонны равен весу 9 танков Т-34. При этом, на поднятие одной такой колонны уходило всего до 45 минут. 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5" name="Рисунок 4" descr="ис колонны1.jpg"/>
          <p:cNvPicPr>
            <a:picLocks noChangeAspect="1"/>
          </p:cNvPicPr>
          <p:nvPr/>
        </p:nvPicPr>
        <p:blipFill>
          <a:blip r:embed="rId2" cstate="print"/>
          <a:srcRect b="5163"/>
          <a:stretch>
            <a:fillRect/>
          </a:stretch>
        </p:blipFill>
        <p:spPr>
          <a:xfrm>
            <a:off x="1691680" y="1124744"/>
            <a:ext cx="6040760" cy="3456384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436096" y="980728"/>
            <a:ext cx="3491880" cy="5632311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 smtClean="0">
                <a:latin typeface="Bookman Old Style" pitchFamily="18" charset="0"/>
              </a:rPr>
              <a:t>На смотровой площадке собора (на высоте более 40 метров) установлены еще 24 гранитных монолитных колонны. Каждая колонна имеет массу, как 5 туристических автобусов вместе взятые. Эти колонны подняты на высоту 12-ти этажного дома почти вручную. 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5" name="Рисунок 4" descr="ис колонны.jpg"/>
          <p:cNvPicPr>
            <a:picLocks noChangeAspect="1"/>
          </p:cNvPicPr>
          <p:nvPr/>
        </p:nvPicPr>
        <p:blipFill>
          <a:blip r:embed="rId2" cstate="print"/>
          <a:srcRect l="16925" r="13776"/>
          <a:stretch>
            <a:fillRect/>
          </a:stretch>
        </p:blipFill>
        <p:spPr>
          <a:xfrm>
            <a:off x="179512" y="1340768"/>
            <a:ext cx="5171072" cy="5400600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8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38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38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38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052736"/>
            <a:ext cx="3600400" cy="452431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>
                <a:latin typeface="Bookman Old Style" pitchFamily="18" charset="0"/>
              </a:rPr>
              <a:t> </a:t>
            </a:r>
            <a:r>
              <a:rPr lang="ru-RU" sz="2400" dirty="0" smtClean="0"/>
              <a:t> </a:t>
            </a:r>
            <a:r>
              <a:rPr lang="ru-RU" sz="2400" dirty="0" smtClean="0">
                <a:latin typeface="Bookman Old Style" pitchFamily="18" charset="0"/>
              </a:rPr>
              <a:t>Парадные двери весят 10 тонн. Это вес 10 легковых автомобилей. Полный вес Исаакиевского собора составляет больше 300 000тонн. Столько весят все 5 миллионов туристов, приезжающих в Санкт-Петербург каждый год. </a:t>
            </a:r>
            <a:endParaRPr lang="ru-RU" sz="2400" dirty="0">
              <a:latin typeface="Bookman Old Style" pitchFamily="18" charset="0"/>
            </a:endParaRPr>
          </a:p>
        </p:txBody>
      </p:sp>
      <p:pic>
        <p:nvPicPr>
          <p:cNvPr id="4" name="Рисунок 3" descr="ис парадные двери изнутри.jpg"/>
          <p:cNvPicPr>
            <a:picLocks noChangeAspect="1"/>
          </p:cNvPicPr>
          <p:nvPr/>
        </p:nvPicPr>
        <p:blipFill>
          <a:blip r:embed="rId2" cstate="print"/>
          <a:srcRect l="4147" r="14299"/>
          <a:stretch>
            <a:fillRect/>
          </a:stretch>
        </p:blipFill>
        <p:spPr>
          <a:xfrm>
            <a:off x="3744416" y="1844824"/>
            <a:ext cx="5292080" cy="4866775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12160" y="1196752"/>
            <a:ext cx="2771800" cy="526297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 </a:t>
            </a:r>
            <a:r>
              <a:rPr lang="ru-RU" sz="2400" dirty="0" smtClean="0">
                <a:latin typeface="Bookman Old Style" pitchFamily="18" charset="0"/>
              </a:rPr>
              <a:t>Постройка собора обошлась казне в 23 миллиона золотых царских рублей. Для сравнения скажем, что вся Аляска была отдана американцам за 7 миллионов золотых царских рублей. 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4" name="Рисунок 3" descr="весы в файл пнг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1052736"/>
            <a:ext cx="4968552" cy="5507580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solidFill>
              <a:schemeClr val="accent6">
                <a:lumMod val="40000"/>
                <a:lumOff val="6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7504" y="1847721"/>
            <a:ext cx="2808312" cy="489364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dirty="0" smtClean="0">
                <a:latin typeface="Bookman Old Style" pitchFamily="18" charset="0"/>
              </a:rPr>
              <a:t>Таким образом, Исаакиевский собор – по праву называют самым величественным сооружением города, чудом которое построил более 150 лет назад Огюст </a:t>
            </a:r>
            <a:r>
              <a:rPr lang="ru-RU" sz="2400" dirty="0" err="1" smtClean="0">
                <a:latin typeface="Bookman Old Style" pitchFamily="18" charset="0"/>
              </a:rPr>
              <a:t>Монферран</a:t>
            </a:r>
            <a:r>
              <a:rPr lang="ru-RU" sz="2400" dirty="0" smtClean="0">
                <a:latin typeface="Bookman Old Style" pitchFamily="18" charset="0"/>
              </a:rPr>
              <a:t>.</a:t>
            </a:r>
            <a:endParaRPr lang="ru-RU" dirty="0">
              <a:latin typeface="Bookman Old Style" pitchFamily="18" charset="0"/>
            </a:endParaRPr>
          </a:p>
        </p:txBody>
      </p:sp>
      <p:pic>
        <p:nvPicPr>
          <p:cNvPr id="5" name="Рисунок 4" descr="ис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68352" y="1035506"/>
            <a:ext cx="5796136" cy="5201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40000"/>
                <a:lumOff val="6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44624"/>
            <a:ext cx="7056784" cy="707886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Bookman Old Style" pitchFamily="18" charset="0"/>
              </a:rPr>
              <a:t>Самостоятельная работа с текстом.</a:t>
            </a:r>
          </a:p>
          <a:p>
            <a:pPr algn="ctr"/>
            <a:r>
              <a:rPr lang="ru-RU" sz="2000" dirty="0" smtClean="0">
                <a:latin typeface="Bookman Old Style" pitchFamily="18" charset="0"/>
              </a:rPr>
              <a:t>Прочитайте текст, ответьте на вопросы-тесты</a:t>
            </a:r>
            <a:r>
              <a:rPr lang="ru-RU" dirty="0" smtClean="0"/>
              <a:t>.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107504" y="1052736"/>
            <a:ext cx="4176464" cy="56886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lvl="0" indent="-342900">
              <a:buAutoNum type="arabicPeriod"/>
            </a:pPr>
            <a:r>
              <a:rPr lang="ru-RU" sz="1400" b="1" dirty="0" smtClean="0"/>
              <a:t>Кто </a:t>
            </a:r>
            <a:r>
              <a:rPr lang="ru-RU" sz="1400" b="1" dirty="0"/>
              <a:t>придумал план застройки нашего города</a:t>
            </a:r>
            <a:r>
              <a:rPr lang="ru-RU" sz="1400" b="1" dirty="0" smtClean="0"/>
              <a:t>?...........................................................</a:t>
            </a:r>
          </a:p>
          <a:p>
            <a:pPr marL="342900" lvl="0" indent="-342900"/>
            <a:endParaRPr lang="ru-RU" sz="800" dirty="0"/>
          </a:p>
          <a:p>
            <a:pPr lvl="0"/>
            <a:r>
              <a:rPr lang="ru-RU" sz="1400" b="1" dirty="0" smtClean="0"/>
              <a:t>2. С </a:t>
            </a:r>
            <a:r>
              <a:rPr lang="ru-RU" sz="1400" b="1" dirty="0"/>
              <a:t>чем сравниваются крылья моста? </a:t>
            </a:r>
            <a:r>
              <a:rPr lang="ru-RU" sz="1400" b="1" dirty="0" smtClean="0"/>
              <a:t>…………………………………………………………………………....</a:t>
            </a:r>
          </a:p>
          <a:p>
            <a:pPr lvl="0"/>
            <a:endParaRPr lang="ru-RU" sz="800" dirty="0"/>
          </a:p>
          <a:p>
            <a:pPr lvl="0"/>
            <a:r>
              <a:rPr lang="ru-RU" sz="1400" b="1" dirty="0" smtClean="0"/>
              <a:t>3. Подбери </a:t>
            </a:r>
            <a:r>
              <a:rPr lang="ru-RU" sz="1400" b="1" dirty="0"/>
              <a:t>синонимы к словам (если затрудняешься – посмотри в словаре)</a:t>
            </a:r>
            <a:endParaRPr lang="ru-RU" sz="1400" dirty="0"/>
          </a:p>
          <a:p>
            <a:r>
              <a:rPr lang="ru-RU" sz="1400" i="1" dirty="0"/>
              <a:t>магистраль-………………………………   </a:t>
            </a:r>
            <a:endParaRPr lang="ru-RU" sz="1400" i="1" dirty="0" smtClean="0"/>
          </a:p>
          <a:p>
            <a:r>
              <a:rPr lang="ru-RU" sz="1400" i="1" dirty="0" smtClean="0"/>
              <a:t>веление-</a:t>
            </a:r>
            <a:r>
              <a:rPr lang="ru-RU" sz="1400" i="1" dirty="0"/>
              <a:t>……………………………………</a:t>
            </a:r>
            <a:endParaRPr lang="ru-RU" sz="1400" dirty="0"/>
          </a:p>
          <a:p>
            <a:r>
              <a:rPr lang="ru-RU" sz="1400" i="1" dirty="0"/>
              <a:t>буян- ……………………………………..                 индивидуальность -……………………….</a:t>
            </a:r>
            <a:endParaRPr lang="ru-RU" sz="1400" dirty="0"/>
          </a:p>
          <a:p>
            <a:r>
              <a:rPr lang="ru-RU" sz="1400" i="1" dirty="0" smtClean="0"/>
              <a:t>именовали-</a:t>
            </a:r>
            <a:r>
              <a:rPr lang="ru-RU" sz="1400" i="1" dirty="0"/>
              <a:t>……………………………..         </a:t>
            </a:r>
            <a:endParaRPr lang="ru-RU" sz="1400" i="1" dirty="0" smtClean="0"/>
          </a:p>
          <a:p>
            <a:r>
              <a:rPr lang="ru-RU" sz="1400" i="1" dirty="0" smtClean="0"/>
              <a:t>         </a:t>
            </a:r>
            <a:endParaRPr lang="ru-RU" sz="1400" dirty="0"/>
          </a:p>
          <a:p>
            <a:pPr lvl="0"/>
            <a:r>
              <a:rPr lang="ru-RU" sz="1400" b="1" dirty="0" smtClean="0"/>
              <a:t>4. Найди </a:t>
            </a:r>
            <a:r>
              <a:rPr lang="ru-RU" sz="1400" b="1" dirty="0"/>
              <a:t>в тексте числовые данные и с их помощью составь условие и реши задачу.</a:t>
            </a:r>
            <a:endParaRPr lang="ru-RU" sz="1400" dirty="0"/>
          </a:p>
          <a:p>
            <a:r>
              <a:rPr lang="ru-RU" sz="1400" i="1" dirty="0"/>
              <a:t>текст задачи</a:t>
            </a:r>
            <a:r>
              <a:rPr lang="ru-RU" sz="1400" i="1" dirty="0" smtClean="0"/>
              <a:t>:   …………..……………………………………………………………………</a:t>
            </a:r>
            <a:endParaRPr lang="ru-RU" sz="1400" dirty="0"/>
          </a:p>
          <a:p>
            <a:r>
              <a:rPr lang="ru-RU" sz="1400" i="1" dirty="0" smtClean="0"/>
              <a:t>………………………………………………………………………………..</a:t>
            </a:r>
            <a:endParaRPr lang="ru-RU" sz="1400" dirty="0"/>
          </a:p>
          <a:p>
            <a:r>
              <a:rPr lang="ru-RU" sz="1400" i="1" dirty="0"/>
              <a:t>решение</a:t>
            </a:r>
            <a:r>
              <a:rPr lang="ru-RU" sz="1400" i="1" dirty="0" smtClean="0"/>
              <a:t>………………………………………………………………..</a:t>
            </a:r>
          </a:p>
          <a:p>
            <a:r>
              <a:rPr lang="ru-RU" sz="1400" i="1" dirty="0" smtClean="0"/>
              <a:t>……………………………………………………………………………….</a:t>
            </a:r>
          </a:p>
          <a:p>
            <a:endParaRPr lang="ru-RU" sz="800" dirty="0"/>
          </a:p>
          <a:p>
            <a:pPr lvl="0"/>
            <a:r>
              <a:rPr lang="ru-RU" sz="1400" b="1" dirty="0" smtClean="0"/>
              <a:t>5. Сделай </a:t>
            </a:r>
            <a:r>
              <a:rPr lang="ru-RU" sz="1400" b="1" dirty="0"/>
              <a:t>полный синтаксический разбор предложения</a:t>
            </a:r>
            <a:r>
              <a:rPr lang="ru-RU" sz="1400" b="1" dirty="0" smtClean="0"/>
              <a:t>:</a:t>
            </a:r>
          </a:p>
          <a:p>
            <a:pPr lvl="0"/>
            <a:endParaRPr lang="ru-RU" sz="800" dirty="0"/>
          </a:p>
          <a:p>
            <a:r>
              <a:rPr lang="ru-RU" sz="1400" i="1" dirty="0"/>
              <a:t>Днём по Неве снуют туристические кораблики</a:t>
            </a:r>
            <a:r>
              <a:rPr lang="ru-RU" sz="1400" i="1" dirty="0" smtClean="0"/>
              <a:t>.</a:t>
            </a:r>
          </a:p>
          <a:p>
            <a:endParaRPr lang="ru-RU" sz="800" i="1" dirty="0"/>
          </a:p>
          <a:p>
            <a:endParaRPr lang="ru-RU" sz="800" dirty="0"/>
          </a:p>
        </p:txBody>
      </p:sp>
      <p:sp>
        <p:nvSpPr>
          <p:cNvPr id="5" name="TextBox 4"/>
          <p:cNvSpPr txBox="1"/>
          <p:nvPr/>
        </p:nvSpPr>
        <p:spPr>
          <a:xfrm>
            <a:off x="4427984" y="1052736"/>
            <a:ext cx="4536504" cy="568863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/>
            <a:endParaRPr lang="ru-RU" sz="1400" dirty="0"/>
          </a:p>
          <a:p>
            <a:pPr lvl="0"/>
            <a:r>
              <a:rPr lang="ru-RU" sz="1400" b="1" dirty="0" smtClean="0"/>
              <a:t>6. Заполни </a:t>
            </a:r>
            <a:r>
              <a:rPr lang="ru-RU" sz="1400" b="1" dirty="0"/>
              <a:t>таблицу, используя информацию из </a:t>
            </a:r>
            <a:r>
              <a:rPr lang="ru-RU" sz="1400" b="1" dirty="0" smtClean="0"/>
              <a:t>текста</a:t>
            </a:r>
          </a:p>
          <a:p>
            <a:pPr lvl="0"/>
            <a:endParaRPr lang="ru-RU" sz="1400" dirty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/>
          </a:p>
          <a:p>
            <a:pPr lvl="0"/>
            <a:r>
              <a:rPr lang="ru-RU" sz="1400" b="1" dirty="0" smtClean="0"/>
              <a:t>7. </a:t>
            </a:r>
            <a:r>
              <a:rPr lang="ru-RU" sz="1400" b="1" dirty="0"/>
              <a:t>Как  назван Санкт–Петербург в тексте</a:t>
            </a:r>
            <a:r>
              <a:rPr lang="ru-RU" sz="1400" b="1" dirty="0" smtClean="0"/>
              <a:t>?</a:t>
            </a:r>
          </a:p>
          <a:p>
            <a:pPr lvl="0"/>
            <a:endParaRPr lang="ru-RU" sz="1400" b="1" dirty="0"/>
          </a:p>
          <a:p>
            <a:pPr lvl="0"/>
            <a:endParaRPr lang="ru-RU" sz="1400" b="1" dirty="0" smtClean="0"/>
          </a:p>
          <a:p>
            <a:pPr lvl="0"/>
            <a:endParaRPr lang="ru-RU" sz="1400" b="1" dirty="0"/>
          </a:p>
          <a:p>
            <a:pPr lvl="0"/>
            <a:endParaRPr lang="ru-RU" sz="1400" b="1" dirty="0" smtClean="0"/>
          </a:p>
          <a:p>
            <a:pPr lvl="0"/>
            <a:endParaRPr lang="ru-RU" sz="1400" b="1" dirty="0"/>
          </a:p>
          <a:p>
            <a:pPr lvl="0"/>
            <a:endParaRPr lang="ru-RU" sz="1400" b="1" dirty="0" smtClean="0"/>
          </a:p>
          <a:p>
            <a:pPr lvl="0"/>
            <a:endParaRPr lang="ru-RU" sz="1400" b="1" dirty="0"/>
          </a:p>
          <a:p>
            <a:pPr lvl="0"/>
            <a:endParaRPr lang="ru-RU" sz="1400" b="1" dirty="0" smtClean="0"/>
          </a:p>
          <a:p>
            <a:pPr lvl="0"/>
            <a:endParaRPr lang="ru-RU" sz="1400" b="1" dirty="0"/>
          </a:p>
          <a:p>
            <a:pPr lvl="0"/>
            <a:endParaRPr lang="ru-RU" sz="1400" b="1" dirty="0" smtClean="0"/>
          </a:p>
          <a:p>
            <a:r>
              <a:rPr lang="ru-RU" sz="1400" b="1" dirty="0" smtClean="0"/>
              <a:t>8. Составь </a:t>
            </a:r>
            <a:r>
              <a:rPr lang="ru-RU" sz="1400" b="1" dirty="0"/>
              <a:t>свои 2-3 вопроса к тексту  и запиши их (для того, чтобы задать их своим одноклассникам)</a:t>
            </a:r>
            <a:endParaRPr lang="ru-RU" sz="1400" dirty="0"/>
          </a:p>
          <a:p>
            <a:pPr lvl="0">
              <a:buFont typeface="Wingdings" pitchFamily="2" charset="2"/>
              <a:buChar char="ü"/>
            </a:pPr>
            <a:r>
              <a:rPr lang="ru-RU" sz="1400" dirty="0" smtClean="0"/>
              <a:t> </a:t>
            </a:r>
          </a:p>
          <a:p>
            <a:pPr lvl="0">
              <a:buFont typeface="Wingdings" pitchFamily="2" charset="2"/>
              <a:buChar char="ü"/>
            </a:pPr>
            <a:r>
              <a:rPr lang="ru-RU" sz="1400" dirty="0"/>
              <a:t>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4572000" y="1628800"/>
          <a:ext cx="4176464" cy="1645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2088232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аргументы </a:t>
                      </a:r>
                      <a:r>
                        <a:rPr lang="ru-RU" sz="1400" b="1" i="1" dirty="0" smtClean="0"/>
                        <a:t>против</a:t>
                      </a:r>
                      <a:r>
                        <a:rPr lang="ru-RU" sz="1400" b="1" dirty="0" smtClean="0"/>
                        <a:t> </a:t>
                      </a:r>
                      <a:r>
                        <a:rPr lang="ru-RU" sz="1400" dirty="0" smtClean="0"/>
                        <a:t>постройки города на Неве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аргументы </a:t>
                      </a:r>
                      <a:r>
                        <a:rPr lang="ru-RU" sz="1400" b="1" i="1" dirty="0" smtClean="0"/>
                        <a:t>за</a:t>
                      </a:r>
                      <a:r>
                        <a:rPr lang="ru-RU" sz="1400" i="1" dirty="0" smtClean="0"/>
                        <a:t> </a:t>
                      </a:r>
                      <a:r>
                        <a:rPr lang="ru-RU" sz="1400" dirty="0" smtClean="0"/>
                        <a:t>постройку города на Неве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 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 </a:t>
                      </a:r>
                    </a:p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Wingdings" pitchFamily="2" charset="2"/>
                        <a:buChar char="ü"/>
                      </a:pPr>
                      <a:r>
                        <a:rPr lang="ru-RU" dirty="0" smtClean="0"/>
                        <a:t> </a:t>
                      </a:r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4548336" y="3717032"/>
          <a:ext cx="4272136" cy="18542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136068"/>
                <a:gridCol w="213606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6</a:t>
                      </a:r>
                      <a:endParaRPr lang="ru-RU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2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7</a:t>
                      </a:r>
                      <a:endParaRPr lang="ru-RU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3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8</a:t>
                      </a:r>
                      <a:endParaRPr lang="ru-RU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4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9</a:t>
                      </a:r>
                      <a:endParaRPr lang="ru-RU" sz="12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5</a:t>
                      </a:r>
                      <a:endParaRPr lang="ru-RU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200" b="1" dirty="0" smtClean="0"/>
                        <a:t>10</a:t>
                      </a:r>
                      <a:endParaRPr lang="ru-RU" sz="12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4291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2816" y="2967335"/>
            <a:ext cx="83583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Bookman Old Style" panose="02050604050505020204" pitchFamily="18" charset="0"/>
              </a:rPr>
              <a:t>Спасибо за внимание</a:t>
            </a:r>
            <a:endParaRPr lang="ru-RU" sz="5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53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8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Тема18</Template>
  <TotalTime>108</TotalTime>
  <Words>1469</Words>
  <Application>Microsoft Office PowerPoint</Application>
  <PresentationFormat>Экран (4:3)</PresentationFormat>
  <Paragraphs>121</Paragraphs>
  <Slides>33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8" baseType="lpstr">
      <vt:lpstr>Arial</vt:lpstr>
      <vt:lpstr>Bookman Old Style</vt:lpstr>
      <vt:lpstr>Calibri</vt:lpstr>
      <vt:lpstr>Wingdings</vt:lpstr>
      <vt:lpstr>Тема18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vika</dc:creator>
  <cp:lastModifiedBy>User</cp:lastModifiedBy>
  <cp:revision>17</cp:revision>
  <dcterms:created xsi:type="dcterms:W3CDTF">2017-08-28T15:30:08Z</dcterms:created>
  <dcterms:modified xsi:type="dcterms:W3CDTF">2017-08-29T14:20:51Z</dcterms:modified>
</cp:coreProperties>
</file>