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1" r:id="rId1"/>
  </p:sldMasterIdLst>
  <p:notesMasterIdLst>
    <p:notesMasterId r:id="rId36"/>
  </p:notesMasterIdLst>
  <p:sldIdLst>
    <p:sldId id="354" r:id="rId2"/>
    <p:sldId id="315" r:id="rId3"/>
    <p:sldId id="331" r:id="rId4"/>
    <p:sldId id="342" r:id="rId5"/>
    <p:sldId id="333" r:id="rId6"/>
    <p:sldId id="343" r:id="rId7"/>
    <p:sldId id="334" r:id="rId8"/>
    <p:sldId id="344" r:id="rId9"/>
    <p:sldId id="260" r:id="rId10"/>
    <p:sldId id="325" r:id="rId11"/>
    <p:sldId id="345" r:id="rId12"/>
    <p:sldId id="326" r:id="rId13"/>
    <p:sldId id="356" r:id="rId14"/>
    <p:sldId id="355" r:id="rId15"/>
    <p:sldId id="346" r:id="rId16"/>
    <p:sldId id="270" r:id="rId17"/>
    <p:sldId id="264" r:id="rId18"/>
    <p:sldId id="271" r:id="rId19"/>
    <p:sldId id="347" r:id="rId20"/>
    <p:sldId id="332" r:id="rId21"/>
    <p:sldId id="348" r:id="rId22"/>
    <p:sldId id="266" r:id="rId23"/>
    <p:sldId id="349" r:id="rId24"/>
    <p:sldId id="339" r:id="rId25"/>
    <p:sldId id="350" r:id="rId26"/>
    <p:sldId id="340" r:id="rId27"/>
    <p:sldId id="351" r:id="rId28"/>
    <p:sldId id="258" r:id="rId29"/>
    <p:sldId id="357" r:id="rId30"/>
    <p:sldId id="322" r:id="rId31"/>
    <p:sldId id="358" r:id="rId32"/>
    <p:sldId id="341" r:id="rId33"/>
    <p:sldId id="352" r:id="rId34"/>
    <p:sldId id="329" r:id="rId35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534ADB-E450-402C-BFF2-09E1C67F11C8}" type="datetimeFigureOut">
              <a:rPr lang="ru-RU" smtClean="0"/>
              <a:pPr/>
              <a:t>05.02.2014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28F430-9968-46AC-977B-DE84CFB8AAC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52E49ED-7A9E-4565-B5FC-D2BB04424C1F}" type="datetimeFigureOut">
              <a:rPr lang="ru-RU" smtClean="0"/>
              <a:pPr/>
              <a:t>05.02.2014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182607-B2B6-44C0-A272-65C4525B5A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3843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B381158F-A1DC-4D2C-A756-12900DEF1B3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6E62F2-BEFC-4646-8A21-FF6AC6D4DB0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370013" y="1676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332413" y="1676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4B2431-6F03-43A6-84AB-B99B9783995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04219D80-4326-48B4-A4BA-954EBBA43A5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7" cstate="print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560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5600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fld id="{252E49ED-7A9E-4565-B5FC-D2BB04424C1F}" type="datetimeFigureOut">
              <a:rPr lang="ru-RU" smtClean="0"/>
              <a:pPr/>
              <a:t>05.02.2014</a:t>
            </a:fld>
            <a:endParaRPr lang="ru-RU"/>
          </a:p>
        </p:txBody>
      </p:sp>
      <p:sp>
        <p:nvSpPr>
          <p:cNvPr id="25600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25600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fld id="{59182607-B2B6-44C0-A272-65C4525B5A6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5" r:id="rId3"/>
    <p:sldLayoutId id="2147483679" r:id="rId4"/>
    <p:sldLayoutId id="2147483684" r:id="rId5"/>
  </p:sldLayoutIdLst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02" grpId="0"/>
      <p:bldP spid="256003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600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25600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600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25600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600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25600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600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25600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600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25600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gi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3.png"/><Relationship Id="rId4" Type="http://schemas.openxmlformats.org/officeDocument/2006/relationships/image" Target="../media/image12.jpe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8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500174"/>
          </a:xfrm>
        </p:spPr>
        <p:txBody>
          <a:bodyPr/>
          <a:lstStyle/>
          <a:p>
            <a:r>
              <a:rPr lang="ru-RU" sz="5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Три состояния </a:t>
            </a:r>
            <a:r>
              <a:rPr lang="ru-RU" sz="5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воды.</a:t>
            </a:r>
            <a:endParaRPr lang="ru-RU" sz="5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73" name="Picture 25" descr="Рисунок2"/>
          <p:cNvPicPr>
            <a:picLocks noGrp="1" noChangeAspect="1" noChangeArrowheads="1" noCrop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719263" y="3916363"/>
            <a:ext cx="1836737" cy="1714500"/>
          </a:xfrm>
          <a:noFill/>
          <a:ln/>
        </p:spPr>
      </p:pic>
      <p:sp>
        <p:nvSpPr>
          <p:cNvPr id="2064" name="AutoShape 16"/>
          <p:cNvSpPr>
            <a:spLocks noChangeArrowheads="1"/>
          </p:cNvSpPr>
          <p:nvPr/>
        </p:nvSpPr>
        <p:spPr bwMode="auto">
          <a:xfrm>
            <a:off x="2268538" y="1341438"/>
            <a:ext cx="4392612" cy="936625"/>
          </a:xfrm>
          <a:prstGeom prst="flowChartPunchedTape">
            <a:avLst/>
          </a:prstGeom>
          <a:solidFill>
            <a:srgbClr val="00FFFF">
              <a:alpha val="28999"/>
            </a:srgbClr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65" name="Text Box 17"/>
          <p:cNvSpPr txBox="1">
            <a:spLocks noChangeArrowheads="1"/>
          </p:cNvSpPr>
          <p:nvPr/>
        </p:nvSpPr>
        <p:spPr bwMode="auto">
          <a:xfrm>
            <a:off x="2484438" y="1412875"/>
            <a:ext cx="36004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400" b="1" i="1" dirty="0"/>
              <a:t>в</a:t>
            </a:r>
            <a:r>
              <a:rPr lang="ru-RU" sz="4400" b="1" i="1" dirty="0" smtClean="0"/>
              <a:t>ода</a:t>
            </a:r>
            <a:endParaRPr lang="ru-RU" sz="4400" b="1" i="1" dirty="0"/>
          </a:p>
        </p:txBody>
      </p:sp>
      <p:sp>
        <p:nvSpPr>
          <p:cNvPr id="2066" name="Line 18"/>
          <p:cNvSpPr>
            <a:spLocks noChangeShapeType="1"/>
          </p:cNvSpPr>
          <p:nvPr/>
        </p:nvSpPr>
        <p:spPr bwMode="auto">
          <a:xfrm flipH="1">
            <a:off x="2714612" y="2349500"/>
            <a:ext cx="561988" cy="436557"/>
          </a:xfrm>
          <a:prstGeom prst="line">
            <a:avLst/>
          </a:prstGeom>
          <a:noFill/>
          <a:ln w="50800">
            <a:solidFill>
              <a:srgbClr val="0000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067" name="Line 19"/>
          <p:cNvSpPr>
            <a:spLocks noChangeShapeType="1"/>
          </p:cNvSpPr>
          <p:nvPr/>
        </p:nvSpPr>
        <p:spPr bwMode="auto">
          <a:xfrm>
            <a:off x="4356100" y="2276475"/>
            <a:ext cx="1586" cy="1152525"/>
          </a:xfrm>
          <a:prstGeom prst="line">
            <a:avLst/>
          </a:prstGeom>
          <a:noFill/>
          <a:ln w="50800">
            <a:solidFill>
              <a:srgbClr val="0000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068" name="Line 20"/>
          <p:cNvSpPr>
            <a:spLocks noChangeShapeType="1"/>
          </p:cNvSpPr>
          <p:nvPr/>
        </p:nvSpPr>
        <p:spPr bwMode="auto">
          <a:xfrm>
            <a:off x="5435600" y="2205038"/>
            <a:ext cx="865188" cy="1150937"/>
          </a:xfrm>
          <a:prstGeom prst="line">
            <a:avLst/>
          </a:prstGeom>
          <a:noFill/>
          <a:ln w="50800">
            <a:solidFill>
              <a:srgbClr val="0000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071" name="WordArt 23">
            <a:hlinkClick r:id="" action="ppaction://noaction"/>
          </p:cNvPr>
          <p:cNvSpPr>
            <a:spLocks noChangeArrowheads="1" noChangeShapeType="1" noTextEdit="1"/>
          </p:cNvSpPr>
          <p:nvPr/>
        </p:nvSpPr>
        <p:spPr bwMode="auto">
          <a:xfrm>
            <a:off x="468313" y="3357563"/>
            <a:ext cx="2374900" cy="719137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endParaRPr lang="ru-RU" kern="10" spc="-180" dirty="0">
              <a:ln w="12700">
                <a:solidFill>
                  <a:srgbClr val="000099"/>
                </a:solidFill>
                <a:round/>
                <a:headEnd/>
                <a:tailEnd/>
              </a:ln>
              <a:solidFill>
                <a:srgbClr val="33CCFF"/>
              </a:solidFill>
              <a:effectLst>
                <a:outerShdw dist="125724" dir="18900000" algn="ctr" rotWithShape="0">
                  <a:srgbClr val="000099"/>
                </a:outerShdw>
              </a:effectLst>
              <a:latin typeface="Impact"/>
            </a:endParaRPr>
          </a:p>
        </p:txBody>
      </p:sp>
      <p:sp>
        <p:nvSpPr>
          <p:cNvPr id="2078" name="AutoShape 30"/>
          <p:cNvSpPr>
            <a:spLocks noChangeArrowheads="1"/>
          </p:cNvSpPr>
          <p:nvPr/>
        </p:nvSpPr>
        <p:spPr bwMode="auto">
          <a:xfrm>
            <a:off x="6357950" y="2928934"/>
            <a:ext cx="2519362" cy="1584325"/>
          </a:xfrm>
          <a:prstGeom prst="cloudCallout">
            <a:avLst>
              <a:gd name="adj1" fmla="val -43750"/>
              <a:gd name="adj2" fmla="val 70000"/>
            </a:avLst>
          </a:prstGeom>
          <a:solidFill>
            <a:srgbClr val="00FFFF"/>
          </a:solidFill>
          <a:ln w="25400" cap="rnd">
            <a:solidFill>
              <a:srgbClr val="0000FF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079" name="AutoShape 31"/>
          <p:cNvSpPr>
            <a:spLocks noChangeArrowheads="1"/>
          </p:cNvSpPr>
          <p:nvPr/>
        </p:nvSpPr>
        <p:spPr bwMode="auto">
          <a:xfrm>
            <a:off x="6929454" y="3929066"/>
            <a:ext cx="1798637" cy="1295400"/>
          </a:xfrm>
          <a:prstGeom prst="cloudCallout">
            <a:avLst>
              <a:gd name="adj1" fmla="val -81333"/>
              <a:gd name="adj2" fmla="val 96815"/>
            </a:avLst>
          </a:prstGeom>
          <a:solidFill>
            <a:srgbClr val="00CCFF"/>
          </a:solidFill>
          <a:ln w="9525" cap="rnd">
            <a:solidFill>
              <a:srgbClr val="0000FF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 sz="5400" b="1" dirty="0">
              <a:solidFill>
                <a:srgbClr val="FFFF00"/>
              </a:solidFill>
            </a:endParaRPr>
          </a:p>
        </p:txBody>
      </p:sp>
      <p:pic>
        <p:nvPicPr>
          <p:cNvPr id="2082" name="Picture 34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3563938" y="4581525"/>
            <a:ext cx="1871662" cy="1655763"/>
          </a:xfrm>
          <a:noFill/>
          <a:ln/>
        </p:spPr>
      </p:pic>
      <p:sp>
        <p:nvSpPr>
          <p:cNvPr id="15" name="TextBox 14"/>
          <p:cNvSpPr txBox="1"/>
          <p:nvPr/>
        </p:nvSpPr>
        <p:spPr>
          <a:xfrm>
            <a:off x="508708" y="2786058"/>
            <a:ext cx="29530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i="1" dirty="0" smtClean="0">
                <a:solidFill>
                  <a:srgbClr val="FFFF00"/>
                </a:solidFill>
              </a:rPr>
              <a:t>жидкая</a:t>
            </a:r>
            <a:endParaRPr lang="ru-RU" sz="4000" b="1" i="1" dirty="0">
              <a:solidFill>
                <a:srgbClr val="FFFF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143240" y="3357562"/>
            <a:ext cx="38780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FFFF00"/>
                </a:solidFill>
              </a:rPr>
              <a:t>твёрдая</a:t>
            </a:r>
            <a:endParaRPr lang="ru-RU" sz="4000" b="1" dirty="0">
              <a:solidFill>
                <a:srgbClr val="FFFF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286380" y="4000504"/>
            <a:ext cx="43283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FFFF00"/>
                </a:solidFill>
              </a:rPr>
              <a:t>газообразная</a:t>
            </a:r>
            <a:endParaRPr lang="ru-RU" sz="40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00034" y="0"/>
            <a:ext cx="8001056" cy="714356"/>
          </a:xfrm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Ответьте 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 вопросы: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571480"/>
            <a:ext cx="9144000" cy="5172095"/>
          </a:xfrm>
        </p:spPr>
        <p:txBody>
          <a:bodyPr/>
          <a:lstStyle/>
          <a:p>
            <a:pPr algn="ctr">
              <a:buNone/>
            </a:pPr>
            <a:r>
              <a:rPr lang="ru-RU" b="1" dirty="0" smtClean="0">
                <a:effectLst/>
                <a:latin typeface="Times New Roman" pitchFamily="18" charset="0"/>
                <a:cs typeface="Times New Roman" pitchFamily="18" charset="0"/>
              </a:rPr>
              <a:t>1 группа</a:t>
            </a:r>
          </a:p>
          <a:p>
            <a:pPr>
              <a:buNone/>
            </a:pPr>
            <a:r>
              <a:rPr lang="ru-RU" b="1" i="1" dirty="0" smtClean="0">
                <a:effectLst/>
                <a:latin typeface="Times New Roman" pitchFamily="18" charset="0"/>
                <a:cs typeface="Times New Roman" pitchFamily="18" charset="0"/>
              </a:rPr>
              <a:t>Как вода переходит </a:t>
            </a:r>
            <a:r>
              <a:rPr lang="ru-RU" b="1" i="1" dirty="0">
                <a:effectLst/>
                <a:latin typeface="Times New Roman" pitchFamily="18" charset="0"/>
                <a:cs typeface="Times New Roman" pitchFamily="18" charset="0"/>
              </a:rPr>
              <a:t>из жидкого состояния </a:t>
            </a:r>
            <a:endParaRPr lang="ru-RU" b="1" i="1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i="1" dirty="0" smtClean="0">
                <a:effectLst/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b="1" i="1" dirty="0">
                <a:effectLst/>
                <a:latin typeface="Times New Roman" pitchFamily="18" charset="0"/>
                <a:cs typeface="Times New Roman" pitchFamily="18" charset="0"/>
              </a:rPr>
              <a:t>газообразное</a:t>
            </a:r>
            <a:r>
              <a:rPr lang="en-US" b="1" i="1" dirty="0" smtClean="0">
                <a:effectLst/>
                <a:latin typeface="Times New Roman" pitchFamily="18" charset="0"/>
                <a:cs typeface="Times New Roman" pitchFamily="18" charset="0"/>
              </a:rPr>
              <a:t>?</a:t>
            </a:r>
            <a:r>
              <a:rPr lang="ru-RU" b="1" i="1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ru-RU" b="1" i="1" dirty="0" smtClean="0">
                <a:effectLst/>
                <a:latin typeface="Times New Roman" pitchFamily="18" charset="0"/>
                <a:cs typeface="Times New Roman" pitchFamily="18" charset="0"/>
              </a:rPr>
              <a:t>------------------------------------------------------------------</a:t>
            </a:r>
          </a:p>
          <a:p>
            <a:pPr algn="ctr">
              <a:buNone/>
            </a:pPr>
            <a:r>
              <a:rPr lang="ru-RU" b="1" i="1" dirty="0" smtClean="0">
                <a:effectLst/>
                <a:latin typeface="Times New Roman" pitchFamily="18" charset="0"/>
                <a:cs typeface="Times New Roman" pitchFamily="18" charset="0"/>
              </a:rPr>
              <a:t>2 группа</a:t>
            </a:r>
          </a:p>
          <a:p>
            <a:pPr>
              <a:buNone/>
            </a:pPr>
            <a:r>
              <a:rPr lang="ru-RU" b="1" i="1" dirty="0" smtClean="0">
                <a:effectLst/>
                <a:latin typeface="Times New Roman" pitchFamily="18" charset="0"/>
                <a:cs typeface="Times New Roman" pitchFamily="18" charset="0"/>
              </a:rPr>
              <a:t>Как вода переходит  из жидкого состояния в твёрдое ? </a:t>
            </a:r>
          </a:p>
          <a:p>
            <a:pPr>
              <a:buNone/>
            </a:pPr>
            <a:r>
              <a:rPr lang="ru-RU" b="1" i="1" dirty="0" smtClean="0">
                <a:effectLst/>
                <a:latin typeface="Times New Roman" pitchFamily="18" charset="0"/>
                <a:cs typeface="Times New Roman" pitchFamily="18" charset="0"/>
              </a:rPr>
              <a:t>------------------------------------------------------------------</a:t>
            </a:r>
            <a:endParaRPr lang="ru-RU" b="1" i="1" dirty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b="1" i="1" dirty="0" smtClean="0">
                <a:effectLst/>
                <a:latin typeface="Times New Roman" pitchFamily="18" charset="0"/>
                <a:cs typeface="Times New Roman" pitchFamily="18" charset="0"/>
              </a:rPr>
              <a:t>3 группа</a:t>
            </a:r>
          </a:p>
          <a:p>
            <a:pPr>
              <a:buNone/>
            </a:pPr>
            <a:r>
              <a:rPr lang="ru-RU" b="1" i="1" dirty="0" smtClean="0">
                <a:effectLst/>
                <a:latin typeface="Times New Roman" pitchFamily="18" charset="0"/>
                <a:cs typeface="Times New Roman" pitchFamily="18" charset="0"/>
              </a:rPr>
              <a:t>Как вода переходит </a:t>
            </a:r>
            <a:r>
              <a:rPr lang="ru-RU" b="1" i="1" dirty="0">
                <a:effectLst/>
                <a:latin typeface="Times New Roman" pitchFamily="18" charset="0"/>
                <a:cs typeface="Times New Roman" pitchFamily="18" charset="0"/>
              </a:rPr>
              <a:t>из </a:t>
            </a:r>
            <a:r>
              <a:rPr lang="ru-RU" b="1" i="1" dirty="0" smtClean="0">
                <a:effectLst/>
                <a:latin typeface="Times New Roman" pitchFamily="18" charset="0"/>
                <a:cs typeface="Times New Roman" pitchFamily="18" charset="0"/>
              </a:rPr>
              <a:t>твёрдого состояния в </a:t>
            </a:r>
            <a:r>
              <a:rPr lang="ru-RU" b="1" i="1" dirty="0">
                <a:effectLst/>
                <a:latin typeface="Times New Roman" pitchFamily="18" charset="0"/>
                <a:cs typeface="Times New Roman" pitchFamily="18" charset="0"/>
              </a:rPr>
              <a:t>жидкое</a:t>
            </a:r>
            <a:r>
              <a:rPr lang="ru-RU" b="1" i="1">
                <a:effectLst/>
                <a:latin typeface="Times New Roman" pitchFamily="18" charset="0"/>
                <a:cs typeface="Times New Roman" pitchFamily="18" charset="0"/>
              </a:rPr>
              <a:t>? </a:t>
            </a:r>
            <a:endParaRPr lang="ru-RU" b="1" i="1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642918"/>
            <a:ext cx="9144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7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Конденсация</a:t>
            </a: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это переход воды </a:t>
            </a:r>
          </a:p>
          <a:p>
            <a:pPr algn="ctr"/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из газообразного состояния в жидкое.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77813"/>
            <a:ext cx="8258175" cy="1139825"/>
          </a:xfrm>
        </p:spPr>
        <p:txBody>
          <a:bodyPr/>
          <a:lstStyle/>
          <a:p>
            <a:pPr algn="ctr"/>
            <a:r>
              <a:rPr lang="ru-RU" sz="3800" dirty="0">
                <a:solidFill>
                  <a:srgbClr val="952405"/>
                </a:solidFill>
              </a:rPr>
              <a:t>                 </a:t>
            </a:r>
            <a:r>
              <a:rPr lang="ru-RU" sz="6000" dirty="0" smtClean="0">
                <a:solidFill>
                  <a:srgbClr val="FF0000"/>
                </a:solidFill>
              </a:rPr>
              <a:t>  </a:t>
            </a:r>
            <a:r>
              <a:rPr lang="ru-RU" sz="3800" dirty="0">
                <a:solidFill>
                  <a:srgbClr val="952405"/>
                </a:solidFill>
              </a:rPr>
              <a:t/>
            </a:r>
            <a:br>
              <a:rPr lang="ru-RU" sz="3800" dirty="0">
                <a:solidFill>
                  <a:srgbClr val="952405"/>
                </a:solidFill>
              </a:rPr>
            </a:br>
            <a:r>
              <a:rPr lang="ru-RU" sz="3800" b="1" dirty="0">
                <a:solidFill>
                  <a:schemeClr val="bg2"/>
                </a:solidFill>
              </a:rPr>
              <a:t>                    </a:t>
            </a:r>
            <a:r>
              <a:rPr lang="ru-RU" sz="3800" b="1" dirty="0">
                <a:solidFill>
                  <a:schemeClr val="tx1"/>
                </a:solidFill>
              </a:rPr>
              <a:t/>
            </a:r>
            <a:br>
              <a:rPr lang="ru-RU" sz="3800" b="1" dirty="0">
                <a:solidFill>
                  <a:schemeClr val="tx1"/>
                </a:solidFill>
              </a:rPr>
            </a:br>
            <a:endParaRPr lang="ru-RU" sz="3800" b="1" dirty="0">
              <a:solidFill>
                <a:schemeClr val="tx1"/>
              </a:solidFill>
            </a:endParaRPr>
          </a:p>
        </p:txBody>
      </p:sp>
      <p:pic>
        <p:nvPicPr>
          <p:cNvPr id="260104" name="Picture 8" descr="червяк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19913" y="3573463"/>
            <a:ext cx="1755775" cy="2519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Box 7"/>
          <p:cNvSpPr txBox="1"/>
          <p:nvPr/>
        </p:nvSpPr>
        <p:spPr>
          <a:xfrm>
            <a:off x="571472" y="285728"/>
            <a:ext cx="792961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 smtClean="0">
                <a:solidFill>
                  <a:srgbClr val="FF0000"/>
                </a:solidFill>
              </a:rPr>
              <a:t>Проведём опыт.</a:t>
            </a:r>
            <a:endParaRPr lang="ru-RU" sz="6000" b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1472" y="1357298"/>
            <a:ext cx="807249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Будем нагревать воду, над которой закреплён холодный предмет, например, тарелка со льдом. </a:t>
            </a:r>
            <a:endParaRPr lang="ru-RU" sz="4400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71472" y="5072074"/>
            <a:ext cx="800105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 smtClean="0">
                <a:solidFill>
                  <a:srgbClr val="FF0000"/>
                </a:solidFill>
              </a:rPr>
              <a:t>Что происходит?</a:t>
            </a:r>
            <a:endParaRPr lang="ru-RU" sz="6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44" name="Rectangle 8"/>
          <p:cNvSpPr>
            <a:spLocks noGrp="1" noChangeArrowheads="1"/>
          </p:cNvSpPr>
          <p:nvPr>
            <p:ph type="title"/>
          </p:nvPr>
        </p:nvSpPr>
        <p:spPr>
          <a:xfrm>
            <a:off x="395288" y="457200"/>
            <a:ext cx="8280400" cy="2755900"/>
          </a:xfrm>
        </p:spPr>
        <p:txBody>
          <a:bodyPr/>
          <a:lstStyle/>
          <a:p>
            <a:pPr algn="l"/>
            <a:r>
              <a:rPr lang="ru-RU" sz="4000" b="1" dirty="0" smtClean="0">
                <a:solidFill>
                  <a:schemeClr val="tx1"/>
                </a:solidFill>
                <a:effectLst/>
                <a:latin typeface="Arbat" pitchFamily="2" charset="0"/>
              </a:rPr>
              <a:t>Вскоре  </a:t>
            </a:r>
            <a:r>
              <a:rPr lang="ru-RU" sz="4000" b="1" dirty="0">
                <a:solidFill>
                  <a:schemeClr val="tx1"/>
                </a:solidFill>
                <a:effectLst/>
                <a:latin typeface="Arbat" pitchFamily="2" charset="0"/>
              </a:rPr>
              <a:t>нижняя </a:t>
            </a:r>
            <a:r>
              <a:rPr lang="ru-RU" sz="4000" b="1" dirty="0" smtClean="0">
                <a:solidFill>
                  <a:schemeClr val="tx1"/>
                </a:solidFill>
                <a:effectLst/>
                <a:latin typeface="Arbat" pitchFamily="2" charset="0"/>
              </a:rPr>
              <a:t> сторона  тарелки станет  </a:t>
            </a:r>
            <a:r>
              <a:rPr lang="ru-RU" sz="4000" b="1" dirty="0">
                <a:solidFill>
                  <a:schemeClr val="tx1"/>
                </a:solidFill>
                <a:effectLst/>
                <a:latin typeface="Arbat" pitchFamily="2" charset="0"/>
              </a:rPr>
              <a:t>влажной,</a:t>
            </a:r>
            <a:r>
              <a:rPr lang="en-US" sz="4000" b="1" dirty="0">
                <a:solidFill>
                  <a:schemeClr val="tx1"/>
                </a:solidFill>
                <a:effectLst/>
                <a:latin typeface="Arbat" pitchFamily="2" charset="0"/>
              </a:rPr>
              <a:t> </a:t>
            </a:r>
            <a:r>
              <a:rPr lang="ru-RU" sz="4000" b="1" dirty="0" smtClean="0">
                <a:solidFill>
                  <a:schemeClr val="tx1"/>
                </a:solidFill>
                <a:effectLst/>
                <a:latin typeface="Arbat" pitchFamily="2" charset="0"/>
              </a:rPr>
              <a:t>мы  увидим  на </a:t>
            </a:r>
            <a:r>
              <a:rPr lang="ru-RU" sz="4000" b="1" dirty="0">
                <a:solidFill>
                  <a:schemeClr val="tx1"/>
                </a:solidFill>
                <a:effectLst/>
                <a:latin typeface="Arbat" pitchFamily="2" charset="0"/>
              </a:rPr>
              <a:t>ней </a:t>
            </a:r>
            <a:r>
              <a:rPr lang="ru-RU" sz="4000" b="1" dirty="0" smtClean="0">
                <a:solidFill>
                  <a:schemeClr val="tx1"/>
                </a:solidFill>
                <a:effectLst/>
                <a:latin typeface="Arbat" pitchFamily="2" charset="0"/>
              </a:rPr>
              <a:t> капли</a:t>
            </a:r>
            <a:r>
              <a:rPr lang="en-US" sz="4000" b="1" dirty="0">
                <a:solidFill>
                  <a:schemeClr val="tx1"/>
                </a:solidFill>
                <a:effectLst/>
                <a:latin typeface="Arbat" pitchFamily="2" charset="0"/>
              </a:rPr>
              <a:t>,</a:t>
            </a:r>
            <a:r>
              <a:rPr lang="ru-RU" sz="4000" b="1" dirty="0">
                <a:solidFill>
                  <a:schemeClr val="tx1"/>
                </a:solidFill>
                <a:effectLst/>
                <a:latin typeface="Arbat" pitchFamily="2" charset="0"/>
              </a:rPr>
              <a:t> </a:t>
            </a:r>
            <a:r>
              <a:rPr lang="ru-RU" sz="4000" b="1" dirty="0" smtClean="0">
                <a:solidFill>
                  <a:schemeClr val="tx1"/>
                </a:solidFill>
                <a:effectLst/>
                <a:latin typeface="Arbat" pitchFamily="2" charset="0"/>
              </a:rPr>
              <a:t>которые  </a:t>
            </a:r>
            <a:r>
              <a:rPr lang="ru-RU" sz="4000" b="1" dirty="0">
                <a:solidFill>
                  <a:schemeClr val="tx1"/>
                </a:solidFill>
                <a:effectLst/>
                <a:latin typeface="Arbat" pitchFamily="2" charset="0"/>
              </a:rPr>
              <a:t>начнут </a:t>
            </a:r>
            <a:r>
              <a:rPr lang="ru-RU" sz="4000" b="1" dirty="0" smtClean="0">
                <a:solidFill>
                  <a:schemeClr val="tx1"/>
                </a:solidFill>
                <a:effectLst/>
                <a:latin typeface="Arbat" pitchFamily="2" charset="0"/>
              </a:rPr>
              <a:t>падать  </a:t>
            </a:r>
            <a:r>
              <a:rPr lang="ru-RU" sz="4000" b="1" dirty="0">
                <a:solidFill>
                  <a:schemeClr val="tx1"/>
                </a:solidFill>
                <a:effectLst/>
                <a:latin typeface="Arbat" pitchFamily="2" charset="0"/>
              </a:rPr>
              <a:t>вниз.</a:t>
            </a:r>
          </a:p>
        </p:txBody>
      </p:sp>
      <p:pic>
        <p:nvPicPr>
          <p:cNvPr id="193546" name="Picture 10" descr="Изображение 001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2916238" y="3500438"/>
            <a:ext cx="3095625" cy="2881312"/>
          </a:xfrm>
          <a:noFill/>
          <a:ln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42844" y="0"/>
            <a:ext cx="9001156" cy="1571612"/>
          </a:xfrm>
        </p:spPr>
        <p:txBody>
          <a:bodyPr/>
          <a:lstStyle/>
          <a:p>
            <a:pPr algn="ctr"/>
            <a:r>
              <a:rPr lang="ru-RU" sz="3800" dirty="0">
                <a:solidFill>
                  <a:srgbClr val="FF00FF"/>
                </a:solidFill>
              </a:rPr>
              <a:t/>
            </a:r>
            <a:br>
              <a:rPr lang="ru-RU" sz="3800" dirty="0">
                <a:solidFill>
                  <a:srgbClr val="FF00FF"/>
                </a:solidFill>
              </a:rPr>
            </a:br>
            <a:r>
              <a:rPr lang="ru-RU" sz="4000" b="1" dirty="0" smtClean="0">
                <a:solidFill>
                  <a:srgbClr val="FF0000"/>
                </a:solidFill>
                <a:effectLst/>
              </a:rPr>
              <a:t>Как </a:t>
            </a:r>
            <a:r>
              <a:rPr lang="ru-RU" sz="4000" b="1" dirty="0">
                <a:solidFill>
                  <a:srgbClr val="FF0000"/>
                </a:solidFill>
                <a:effectLst/>
              </a:rPr>
              <a:t>же объяснить то</a:t>
            </a:r>
            <a:r>
              <a:rPr lang="en-US" sz="4000" b="1" dirty="0">
                <a:solidFill>
                  <a:srgbClr val="FF0000"/>
                </a:solidFill>
                <a:effectLst/>
              </a:rPr>
              <a:t>,</a:t>
            </a:r>
            <a:r>
              <a:rPr lang="ru-RU" sz="4000" b="1" dirty="0">
                <a:solidFill>
                  <a:srgbClr val="FF0000"/>
                </a:solidFill>
                <a:effectLst/>
              </a:rPr>
              <a:t>что мы наблюдали ?</a:t>
            </a:r>
            <a:r>
              <a:rPr lang="ru-RU" sz="3800" dirty="0">
                <a:solidFill>
                  <a:srgbClr val="FF00FF"/>
                </a:solidFill>
              </a:rPr>
              <a:t/>
            </a:r>
            <a:br>
              <a:rPr lang="ru-RU" sz="3800" dirty="0">
                <a:solidFill>
                  <a:srgbClr val="FF00FF"/>
                </a:solidFill>
              </a:rPr>
            </a:br>
            <a:endParaRPr lang="ru-RU" sz="3800" dirty="0">
              <a:solidFill>
                <a:srgbClr val="FF00FF"/>
              </a:solidFill>
            </a:endParaRP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1600200"/>
            <a:ext cx="5410200" cy="4530725"/>
          </a:xfrm>
        </p:spPr>
        <p:txBody>
          <a:bodyPr/>
          <a:lstStyle/>
          <a:p>
            <a:pPr marL="533400" indent="-533400">
              <a:buFont typeface="Wingdings" pitchFamily="2" charset="2"/>
              <a:buNone/>
            </a:pPr>
            <a:r>
              <a:rPr lang="ru-RU" sz="2600" dirty="0">
                <a:solidFill>
                  <a:srgbClr val="FFFF00"/>
                </a:solidFill>
                <a:latin typeface="Microsoft Sans Serif" pitchFamily="34" charset="0"/>
              </a:rPr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2910" y="1857364"/>
            <a:ext cx="785818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Вода при нагревании быстро испаряется. Невидимый пар </a:t>
            </a:r>
          </a:p>
          <a:p>
            <a:r>
              <a:rPr lang="ru-RU" sz="3600" dirty="0" smtClean="0"/>
              <a:t>поднимается вверх. Соприкасаясь с холодным предметом,</a:t>
            </a:r>
          </a:p>
          <a:p>
            <a:r>
              <a:rPr lang="ru-RU" sz="3600" dirty="0" smtClean="0"/>
              <a:t>он снова превращается в воду. Капельки воды увеличиваются,</a:t>
            </a:r>
          </a:p>
          <a:p>
            <a:r>
              <a:rPr lang="ru-RU" sz="3600" dirty="0" smtClean="0"/>
              <a:t> отрываются и падают. Получился круговорот воды.</a:t>
            </a:r>
            <a:endParaRPr lang="ru-RU" sz="36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85720" y="214290"/>
            <a:ext cx="6286544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Меня пьют,</a:t>
            </a:r>
          </a:p>
          <a:p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Меня льют.</a:t>
            </a:r>
          </a:p>
          <a:p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Всем нужна я,</a:t>
            </a:r>
          </a:p>
          <a:p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Кто я такая?</a:t>
            </a:r>
          </a:p>
          <a:p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                  </a:t>
            </a:r>
            <a:endParaRPr lang="ru-RU" sz="6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928794" y="4500570"/>
            <a:ext cx="2342436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ВОДА</a:t>
            </a:r>
            <a:endParaRPr lang="ru-RU" sz="6000" dirty="0"/>
          </a:p>
        </p:txBody>
      </p:sp>
      <p:pic>
        <p:nvPicPr>
          <p:cNvPr id="1026" name="Picture 2" descr="G:\школа работа\классы 1-4  дошкольники\3 класс\3 класс 2013-2014\окружающий мир\вода картинки\вод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29190" y="3661172"/>
            <a:ext cx="4071966" cy="3053975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643050"/>
            <a:ext cx="900115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dirty="0" smtClean="0">
                <a:ln w="18415" cmpd="sng">
                  <a:solidFill>
                    <a:srgbClr val="FFFFFF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В морях и реках обитает,</a:t>
            </a:r>
          </a:p>
          <a:p>
            <a:pPr algn="ctr"/>
            <a:r>
              <a:rPr lang="ru-RU" sz="4800" dirty="0" smtClean="0">
                <a:ln w="18415" cmpd="sng">
                  <a:solidFill>
                    <a:srgbClr val="FFFFFF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Но часто по небу летает.</a:t>
            </a:r>
          </a:p>
          <a:p>
            <a:pPr algn="ctr"/>
            <a:r>
              <a:rPr lang="ru-RU" sz="4800" dirty="0" smtClean="0">
                <a:ln w="18415" cmpd="sng">
                  <a:solidFill>
                    <a:srgbClr val="FFFFFF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А как наскучит ей летать,</a:t>
            </a:r>
          </a:p>
          <a:p>
            <a:pPr algn="ctr"/>
            <a:r>
              <a:rPr lang="ru-RU" sz="4800" dirty="0" smtClean="0">
                <a:ln w="18415" cmpd="sng">
                  <a:solidFill>
                    <a:srgbClr val="FFFFFF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На землю падает опять.</a:t>
            </a:r>
            <a:endParaRPr lang="ru-RU" sz="4800" dirty="0">
              <a:ln w="18415" cmpd="sng">
                <a:solidFill>
                  <a:srgbClr val="FFFFFF"/>
                </a:solidFill>
                <a:prstDash val="solid"/>
              </a:ln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14290"/>
            <a:ext cx="8229600" cy="1214446"/>
          </a:xfrm>
        </p:spPr>
        <p:txBody>
          <a:bodyPr/>
          <a:lstStyle/>
          <a:p>
            <a:r>
              <a:rPr lang="ru-RU" sz="4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Круговорот воды в природе </a:t>
            </a:r>
          </a:p>
        </p:txBody>
      </p:sp>
      <p:pic>
        <p:nvPicPr>
          <p:cNvPr id="264196" name="Picture 4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619250" y="1628775"/>
            <a:ext cx="6048375" cy="4781550"/>
          </a:xfrm>
          <a:noFill/>
          <a:ln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428596" y="1071546"/>
          <a:ext cx="8286808" cy="4876800"/>
        </p:xfrm>
        <a:graphic>
          <a:graphicData uri="http://schemas.openxmlformats.org/drawingml/2006/table">
            <a:tbl>
              <a:tblPr/>
              <a:tblGrid>
                <a:gridCol w="3766730"/>
                <a:gridCol w="4520078"/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533525" algn="l"/>
                        </a:tabLst>
                      </a:pPr>
                      <a:r>
                        <a:rPr lang="ru-RU" sz="40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испарение воды                                 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533525" algn="l"/>
                        </a:tabLst>
                        <a:defRPr/>
                      </a:pPr>
                      <a:r>
                        <a:rPr lang="ru-RU" sz="4000" b="1" i="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превращение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533525" algn="l"/>
                        </a:tabLst>
                        <a:defRPr/>
                      </a:pPr>
                      <a:r>
                        <a:rPr lang="ru-RU" sz="4000" b="1" i="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воды в пар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533525" algn="l"/>
                        </a:tabLst>
                      </a:pPr>
                      <a:r>
                        <a:rPr lang="ru-RU" sz="4000" b="1" i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замерзание воды                               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533525" algn="l"/>
                        </a:tabLst>
                        <a:defRPr/>
                      </a:pPr>
                      <a:r>
                        <a:rPr lang="ru-RU" sz="4000" b="1" i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превращение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533525" algn="l"/>
                        </a:tabLst>
                        <a:defRPr/>
                      </a:pPr>
                      <a:r>
                        <a:rPr lang="ru-RU" sz="4000" b="1" i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воды в лёд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533525" algn="l"/>
                        </a:tabLst>
                      </a:pPr>
                      <a:r>
                        <a:rPr lang="ru-RU" sz="4000" b="1" i="0">
                          <a:latin typeface="Times New Roman"/>
                          <a:ea typeface="Times New Roman"/>
                        </a:rPr>
                        <a:t>таяние льда                                        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533525" algn="l"/>
                        </a:tabLst>
                        <a:defRPr/>
                      </a:pPr>
                      <a:r>
                        <a:rPr lang="ru-RU" sz="4000" b="0" i="0" dirty="0" smtClean="0">
                          <a:latin typeface="Times New Roman"/>
                          <a:ea typeface="Times New Roman"/>
                        </a:rPr>
                        <a:t>превращение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533525" algn="l"/>
                        </a:tabLst>
                        <a:defRPr/>
                      </a:pPr>
                      <a:r>
                        <a:rPr lang="ru-RU" sz="4000" b="0" i="0" dirty="0" smtClean="0">
                          <a:latin typeface="Times New Roman"/>
                          <a:ea typeface="Times New Roman"/>
                        </a:rPr>
                        <a:t>льда в воду   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533525" algn="l"/>
                        </a:tabLst>
                      </a:pPr>
                      <a:r>
                        <a:rPr lang="ru-RU" sz="40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конденсация пара                             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533525" algn="l"/>
                        </a:tabLst>
                      </a:pPr>
                      <a:r>
                        <a:rPr lang="ru-RU" sz="4000" b="1" i="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превращение 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533525" algn="l"/>
                        </a:tabLst>
                      </a:pPr>
                      <a:r>
                        <a:rPr lang="ru-RU" sz="4000" b="1" i="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пара в воду</a:t>
                      </a:r>
                      <a:endParaRPr lang="ru-RU" sz="4000" b="1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2428860" y="0"/>
            <a:ext cx="460055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tabLst>
                <a:tab pos="1533525" algn="l"/>
              </a:tabLst>
            </a:pPr>
            <a:r>
              <a:rPr lang="ru-RU" sz="48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Проверь себя: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1433275"/>
            <a:ext cx="914400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Домашнее задание.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с.53-56 читать, в. 3, 4 на стр.58.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ru-RU" sz="4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 тетрадях н</a:t>
            </a: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арисуйте  схему круговорота воды в природе.</a:t>
            </a:r>
            <a:r>
              <a:rPr lang="ru-RU" sz="4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0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5720" y="178548"/>
            <a:ext cx="8643998" cy="6482998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0"/>
            <a:ext cx="8286808" cy="6771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План. </a:t>
            </a:r>
          </a:p>
          <a:p>
            <a:pPr marL="342900" indent="-342900">
              <a:buAutoNum type="arabicPeriod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Проверка Домашнего задания. Тест.</a:t>
            </a:r>
          </a:p>
          <a:p>
            <a:pPr marL="342900" indent="-342900">
              <a:buAutoNum type="arabicPeriod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Работа по теме. Практическая работа. </a:t>
            </a:r>
          </a:p>
          <a:p>
            <a:pPr marL="342900" indent="-342900">
              <a:buAutoNum type="arabicPeriod"/>
            </a:pP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Физминутка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>
              <a:buAutoNum type="arabicPeriod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Работа по теме. Просмотр видеофрагмента мультфильма «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Капитошка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».</a:t>
            </a:r>
          </a:p>
          <a:p>
            <a:pPr marL="342900" indent="-342900">
              <a:buAutoNum type="arabicPeriod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Сообщение по теме.</a:t>
            </a:r>
          </a:p>
          <a:p>
            <a:pPr marL="342900" indent="-342900">
              <a:buAutoNum type="arabicPeriod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Закрепление.</a:t>
            </a:r>
          </a:p>
          <a:p>
            <a:pPr marL="342900" indent="-342900">
              <a:buAutoNum type="arabicPeriod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Физминутка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для глаз.</a:t>
            </a:r>
          </a:p>
          <a:p>
            <a:pPr marL="342900" indent="-342900">
              <a:buAutoNum type="arabicPeriod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Самостоятельная работа.</a:t>
            </a:r>
          </a:p>
          <a:p>
            <a:pPr marL="342900" indent="-342900">
              <a:buAutoNum type="arabicPeriod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Рефлексия.</a:t>
            </a:r>
          </a:p>
          <a:p>
            <a:pPr marL="342900" indent="-342900">
              <a:buAutoNum type="arabicPeriod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Домашнее задание.</a:t>
            </a:r>
          </a:p>
          <a:p>
            <a:pPr marL="342900" indent="-342900">
              <a:buAutoNum type="arabicPeriod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Сообщения по теме*.</a:t>
            </a:r>
          </a:p>
          <a:p>
            <a:pPr marL="342900" indent="-342900">
              <a:buAutoNum type="arabicPeriod"/>
            </a:pPr>
            <a:endParaRPr lang="ru-RU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1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3320954"/>
            <a:ext cx="4714908" cy="353704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" name="Picture 7" descr="зима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0628" y="1000108"/>
            <a:ext cx="4000528" cy="428628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5" name="Picture 10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14282" y="142851"/>
            <a:ext cx="4714908" cy="336781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Documents and Settings\Саша\Рабочий стол\вода печать\град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7686" y="106910"/>
            <a:ext cx="4548198" cy="3418255"/>
          </a:xfrm>
          <a:prstGeom prst="rect">
            <a:avLst/>
          </a:prstGeom>
          <a:noFill/>
        </p:spPr>
      </p:pic>
      <p:pic>
        <p:nvPicPr>
          <p:cNvPr id="1028" name="Picture 4" descr="C:\Documents and Settings\Саша\Рабочий стол\вода печать\дождь 11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85740" y="857232"/>
            <a:ext cx="4029070" cy="5036338"/>
          </a:xfrm>
          <a:prstGeom prst="rect">
            <a:avLst/>
          </a:prstGeom>
          <a:noFill/>
        </p:spPr>
      </p:pic>
      <p:pic>
        <p:nvPicPr>
          <p:cNvPr id="1029" name="Picture 5" descr="C:\Documents and Settings\Саша\Рабочий стол\вода печать\снег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357686" y="3639054"/>
            <a:ext cx="4624398" cy="3036987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4348" y="714356"/>
            <a:ext cx="79296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7200" b="1" dirty="0" smtClean="0">
                <a:latin typeface="Times New Roman" pitchFamily="18" charset="0"/>
                <a:cs typeface="Times New Roman" pitchFamily="18" charset="0"/>
              </a:rPr>
              <a:t>Спасибо за урок!</a:t>
            </a:r>
            <a:endParaRPr lang="ru-RU" sz="7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 descr="G:\школа работа\классы 1-4  дошкольники\3 класс\3 класс 2013-2014\окружающий мир\вода картинки\кап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3438" y="3429000"/>
            <a:ext cx="4191008" cy="3143256"/>
          </a:xfrm>
          <a:prstGeom prst="rect">
            <a:avLst/>
          </a:prstGeom>
          <a:noFill/>
        </p:spPr>
      </p:pic>
      <p:pic>
        <p:nvPicPr>
          <p:cNvPr id="1028" name="Picture 4" descr="G:\школа работа\классы 1-4  дошкольники\3 класс\3 класс 2013-2014\окружающий мир\вода картинки\волч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4282" y="2000240"/>
            <a:ext cx="4071934" cy="3053951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85720" y="285728"/>
          <a:ext cx="8643998" cy="6444877"/>
        </p:xfrm>
        <a:graphic>
          <a:graphicData uri="http://schemas.openxmlformats.org/drawingml/2006/table">
            <a:tbl>
              <a:tblPr/>
              <a:tblGrid>
                <a:gridCol w="4786346"/>
                <a:gridCol w="3857652"/>
              </a:tblGrid>
              <a:tr h="5715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/>
                          <a:ea typeface="Calibri"/>
                          <a:cs typeface="Times New Roman"/>
                        </a:rPr>
                        <a:t>КЛЮЧИ К ТЕСТУ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/>
                          <a:ea typeface="Calibri"/>
                          <a:cs typeface="Times New Roman"/>
                        </a:rPr>
                        <a:t>КРИТЕРИИ ОЦЕНКИ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7337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3200" dirty="0">
                          <a:latin typeface="Times New Roman"/>
                          <a:ea typeface="Calibri"/>
                          <a:cs typeface="Times New Roman"/>
                        </a:rPr>
                        <a:t>А1. – б) </a:t>
                      </a:r>
                      <a:r>
                        <a:rPr lang="ru-RU" sz="3200" dirty="0" smtClean="0">
                          <a:latin typeface="Times New Roman"/>
                          <a:ea typeface="Calibri"/>
                          <a:cs typeface="Times New Roman"/>
                        </a:rPr>
                        <a:t>жидкое</a:t>
                      </a:r>
                      <a:endParaRPr lang="ru-RU" sz="3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3200" dirty="0">
                          <a:latin typeface="Times New Roman"/>
                          <a:ea typeface="Calibri"/>
                          <a:cs typeface="Times New Roman"/>
                        </a:rPr>
                        <a:t>А2. – в) вода бесцветная</a:t>
                      </a:r>
                      <a:endParaRPr lang="ru-RU" sz="3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3200" dirty="0">
                          <a:latin typeface="Times New Roman"/>
                          <a:ea typeface="Calibri"/>
                          <a:cs typeface="Times New Roman"/>
                        </a:rPr>
                        <a:t>А3. – б) вода расширяется</a:t>
                      </a:r>
                      <a:endParaRPr lang="ru-RU" sz="3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3200" dirty="0">
                          <a:latin typeface="Times New Roman"/>
                          <a:ea typeface="Calibri"/>
                          <a:cs typeface="Times New Roman"/>
                        </a:rPr>
                        <a:t>А4. – г) солёная на вкус</a:t>
                      </a:r>
                      <a:endParaRPr lang="ru-RU" sz="3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3200" dirty="0">
                          <a:latin typeface="Times New Roman"/>
                          <a:ea typeface="Calibri"/>
                          <a:cs typeface="Times New Roman"/>
                        </a:rPr>
                        <a:t>В1. – б) вода хороший</a:t>
                      </a:r>
                      <a:endParaRPr lang="ru-RU" sz="3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3200" dirty="0" smtClean="0">
                          <a:latin typeface="Times New Roman"/>
                          <a:ea typeface="Calibri"/>
                          <a:cs typeface="Times New Roman"/>
                        </a:rPr>
                        <a:t>              растворитель</a:t>
                      </a:r>
                      <a:endParaRPr lang="ru-RU" sz="3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3200" dirty="0">
                          <a:latin typeface="Times New Roman"/>
                          <a:ea typeface="Calibri"/>
                          <a:cs typeface="Times New Roman"/>
                        </a:rPr>
                        <a:t>В2. – в) глина</a:t>
                      </a:r>
                      <a:endParaRPr lang="ru-RU" sz="3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3200" dirty="0">
                          <a:latin typeface="Times New Roman"/>
                          <a:ea typeface="Calibri"/>
                          <a:cs typeface="Times New Roman"/>
                        </a:rPr>
                        <a:t>С1. – а) для мытья посуды</a:t>
                      </a:r>
                      <a:endParaRPr lang="ru-RU" sz="3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3200" dirty="0">
                          <a:latin typeface="Times New Roman"/>
                          <a:ea typeface="Calibri"/>
                          <a:cs typeface="Times New Roman"/>
                        </a:rPr>
                        <a:t>         б) </a:t>
                      </a:r>
                      <a:r>
                        <a:rPr lang="ru-RU" sz="3200" dirty="0" smtClean="0">
                          <a:latin typeface="Times New Roman"/>
                          <a:ea typeface="Calibri"/>
                          <a:cs typeface="Times New Roman"/>
                        </a:rPr>
                        <a:t>для</a:t>
                      </a:r>
                      <a:r>
                        <a:rPr lang="ru-RU" sz="320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3200" dirty="0" smtClean="0">
                          <a:latin typeface="Times New Roman"/>
                          <a:ea typeface="Calibri"/>
                          <a:cs typeface="Times New Roman"/>
                        </a:rPr>
                        <a:t>приготовления</a:t>
                      </a:r>
                      <a:endParaRPr lang="ru-RU" sz="3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3200" dirty="0" smtClean="0">
                          <a:latin typeface="Times New Roman"/>
                          <a:ea typeface="Calibri"/>
                          <a:cs typeface="Times New Roman"/>
                        </a:rPr>
                        <a:t>           </a:t>
                      </a:r>
                      <a:r>
                        <a:rPr lang="ru-RU" sz="320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  </a:t>
                      </a:r>
                      <a:r>
                        <a:rPr lang="ru-RU" sz="3200" dirty="0" smtClean="0">
                          <a:latin typeface="Times New Roman"/>
                          <a:ea typeface="Calibri"/>
                          <a:cs typeface="Times New Roman"/>
                        </a:rPr>
                        <a:t>пищи</a:t>
                      </a:r>
                      <a:endParaRPr lang="ru-RU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200" dirty="0" smtClean="0">
                          <a:latin typeface="Times New Roman"/>
                          <a:ea typeface="Calibri"/>
                          <a:cs typeface="Times New Roman"/>
                        </a:rPr>
                        <a:t>А </a:t>
                      </a:r>
                      <a:r>
                        <a:rPr lang="ru-RU" sz="3200" dirty="0">
                          <a:latin typeface="Times New Roman"/>
                          <a:ea typeface="Calibri"/>
                          <a:cs typeface="Times New Roman"/>
                        </a:rPr>
                        <a:t>– 1 балл</a:t>
                      </a:r>
                      <a:endParaRPr lang="ru-RU" sz="3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200" dirty="0">
                          <a:latin typeface="Times New Roman"/>
                          <a:ea typeface="Calibri"/>
                          <a:cs typeface="Times New Roman"/>
                        </a:rPr>
                        <a:t>В – 2 балла</a:t>
                      </a:r>
                      <a:endParaRPr lang="ru-RU" sz="3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200" dirty="0">
                          <a:latin typeface="Times New Roman"/>
                          <a:ea typeface="Calibri"/>
                          <a:cs typeface="Times New Roman"/>
                        </a:rPr>
                        <a:t>С – 3 балла</a:t>
                      </a:r>
                      <a:endParaRPr lang="ru-RU" sz="3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200" dirty="0" smtClean="0">
                          <a:latin typeface="Times New Roman"/>
                          <a:ea typeface="Calibri"/>
                          <a:cs typeface="Times New Roman"/>
                        </a:rPr>
                        <a:t>-----------------------</a:t>
                      </a:r>
                      <a:endParaRPr lang="ru-RU" sz="3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200" dirty="0">
                          <a:latin typeface="Times New Roman"/>
                          <a:ea typeface="Calibri"/>
                          <a:cs typeface="Times New Roman"/>
                        </a:rPr>
                        <a:t>«5» - 9, 10, 11 баллов</a:t>
                      </a:r>
                      <a:endParaRPr lang="ru-RU" sz="3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200" dirty="0">
                          <a:latin typeface="Times New Roman"/>
                          <a:ea typeface="Calibri"/>
                          <a:cs typeface="Times New Roman"/>
                        </a:rPr>
                        <a:t>«4» - 7, 8 баллов</a:t>
                      </a:r>
                      <a:endParaRPr lang="ru-RU" sz="3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200" dirty="0">
                          <a:latin typeface="Times New Roman"/>
                          <a:ea typeface="Calibri"/>
                          <a:cs typeface="Times New Roman"/>
                        </a:rPr>
                        <a:t>«3» - 5, 6 баллов</a:t>
                      </a:r>
                      <a:endParaRPr lang="ru-RU" sz="3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latin typeface="Times New Roman"/>
                          <a:ea typeface="Calibri"/>
                          <a:cs typeface="Times New Roman"/>
                        </a:rPr>
                        <a:t>«2» - &lt; 5 баллов</a:t>
                      </a:r>
                      <a:endParaRPr lang="ru-RU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357158" y="214290"/>
          <a:ext cx="7429552" cy="5072098"/>
        </p:xfrm>
        <a:graphic>
          <a:graphicData uri="http://schemas.openxmlformats.org/drawingml/2006/table">
            <a:tbl>
              <a:tblPr/>
              <a:tblGrid>
                <a:gridCol w="7429552"/>
              </a:tblGrid>
              <a:tr h="507209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6000" b="1" i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Я и туча, и туман,</a:t>
                      </a:r>
                      <a:endParaRPr lang="ru-RU" sz="6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6000" b="1" i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 ручей, и океан</a:t>
                      </a:r>
                      <a:endParaRPr lang="ru-RU" sz="6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6000" b="1" i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 летаю, и </a:t>
                      </a:r>
                      <a:r>
                        <a:rPr lang="ru-RU" sz="6000" b="1" i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бегу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6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imes New Roman" pitchFamily="18" charset="0"/>
                        </a:rPr>
                        <a:t>И стеклянной быть могу.</a:t>
                      </a:r>
                      <a:r>
                        <a:rPr kumimoji="0" lang="ru-RU" sz="6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imes New Roman" pitchFamily="18" charset="0"/>
                        </a:rPr>
                        <a:t>        </a:t>
                      </a:r>
                      <a:endParaRPr kumimoji="0" lang="ru-RU" sz="6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6143636" y="5072074"/>
            <a:ext cx="271464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ВОДА</a:t>
            </a:r>
            <a:endParaRPr lang="ru-RU" sz="60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"/>
            <a:ext cx="9144000" cy="2214553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endParaRPr lang="ru-RU" sz="2800" dirty="0">
              <a:solidFill>
                <a:srgbClr val="FF00FF"/>
              </a:solidFill>
            </a:endParaRPr>
          </a:p>
          <a:p>
            <a:pPr algn="ctr">
              <a:lnSpc>
                <a:spcPct val="90000"/>
              </a:lnSpc>
              <a:buFontTx/>
              <a:buNone/>
            </a:pPr>
            <a:r>
              <a:rPr lang="ru-RU" sz="4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48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каких трех </a:t>
            </a:r>
            <a:r>
              <a:rPr lang="ru-RU" sz="4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состояниях находится </a:t>
            </a:r>
            <a:r>
              <a:rPr lang="ru-RU" sz="48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вода в природе?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2800" dirty="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</a:p>
        </p:txBody>
      </p:sp>
      <p:pic>
        <p:nvPicPr>
          <p:cNvPr id="88074" name="Picture 10" descr="аквариум"/>
          <p:cNvPicPr>
            <a:picLocks noGrp="1" noChangeAspect="1" noChangeArrowheads="1" noCrop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2571736" y="2507120"/>
            <a:ext cx="4087827" cy="4093705"/>
          </a:xfrm>
          <a:noFill/>
          <a:ln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кстура">
  <a:themeElements>
    <a:clrScheme name="Текстура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Текстура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кстура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кстура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кстура 9">
        <a:dk1>
          <a:srgbClr val="000000"/>
        </a:dk1>
        <a:lt1>
          <a:srgbClr val="99CC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CAE2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кстура 10">
        <a:dk1>
          <a:srgbClr val="000000"/>
        </a:dk1>
        <a:lt1>
          <a:srgbClr val="FFFFCC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E2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кстура 11">
        <a:dk1>
          <a:srgbClr val="000000"/>
        </a:dk1>
        <a:lt1>
          <a:srgbClr val="CCCC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E2E2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764</TotalTime>
  <Words>427</Words>
  <Application>Microsoft Office PowerPoint</Application>
  <PresentationFormat>Экран (4:3)</PresentationFormat>
  <Paragraphs>98</Paragraphs>
  <Slides>34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35" baseType="lpstr">
      <vt:lpstr>Текстура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Три состояния воды.</vt:lpstr>
      <vt:lpstr>Слайд 11</vt:lpstr>
      <vt:lpstr>Ответьте на вопросы:</vt:lpstr>
      <vt:lpstr>Слайд 13</vt:lpstr>
      <vt:lpstr>Слайд 14</vt:lpstr>
      <vt:lpstr>Слайд 15</vt:lpstr>
      <vt:lpstr>                                         </vt:lpstr>
      <vt:lpstr>Вскоре  нижняя  сторона  тарелки станет  влажной, мы  увидим  на ней  капли, которые  начнут падать  вниз.</vt:lpstr>
      <vt:lpstr> Как же объяснить то,что мы наблюдали ? </vt:lpstr>
      <vt:lpstr>Слайд 19</vt:lpstr>
      <vt:lpstr>Слайд 20</vt:lpstr>
      <vt:lpstr>Слайд 21</vt:lpstr>
      <vt:lpstr>Круговорот воды в природе 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Еремин Антон Витальевич</dc:creator>
  <cp:lastModifiedBy>Домашний</cp:lastModifiedBy>
  <cp:revision>80</cp:revision>
  <dcterms:created xsi:type="dcterms:W3CDTF">2010-04-02T16:03:36Z</dcterms:created>
  <dcterms:modified xsi:type="dcterms:W3CDTF">2014-02-05T09:17:35Z</dcterms:modified>
</cp:coreProperties>
</file>