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8" d="100"/>
          <a:sy n="58" d="100"/>
        </p:scale>
        <p:origin x="-84" y="-24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8886F514-A958-459A-AADB-4A8083D2B125}" type="datetimeFigureOut">
              <a:rPr lang="ru-RU" smtClean="0"/>
              <a:t>29.05.2017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207CA79-B1E3-426F-B4EA-EA1AFDB1E7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59905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6F514-A958-459A-AADB-4A8083D2B125}" type="datetimeFigureOut">
              <a:rPr lang="ru-RU" smtClean="0"/>
              <a:t>29.05.2017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7CA79-B1E3-426F-B4EA-EA1AFDB1E7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80429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6F514-A958-459A-AADB-4A8083D2B125}" type="datetimeFigureOut">
              <a:rPr lang="ru-RU" smtClean="0"/>
              <a:t>29.05.2017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7CA79-B1E3-426F-B4EA-EA1AFDB1E7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60990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6F514-A958-459A-AADB-4A8083D2B125}" type="datetimeFigureOut">
              <a:rPr lang="ru-RU" smtClean="0"/>
              <a:t>29.05.2017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7CA79-B1E3-426F-B4EA-EA1AFDB1E7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32770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6F514-A958-459A-AADB-4A8083D2B125}" type="datetimeFigureOut">
              <a:rPr lang="ru-RU" smtClean="0"/>
              <a:t>29.05.2017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7CA79-B1E3-426F-B4EA-EA1AFDB1E7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14153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6F514-A958-459A-AADB-4A8083D2B125}" type="datetimeFigureOut">
              <a:rPr lang="ru-RU" smtClean="0"/>
              <a:t>29.05.2017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7CA79-B1E3-426F-B4EA-EA1AFDB1E7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52828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6F514-A958-459A-AADB-4A8083D2B125}" type="datetimeFigureOut">
              <a:rPr lang="ru-RU" smtClean="0"/>
              <a:t>29.05.2017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7CA79-B1E3-426F-B4EA-EA1AFDB1E7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88177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6F514-A958-459A-AADB-4A8083D2B125}" type="datetimeFigureOut">
              <a:rPr lang="ru-RU" smtClean="0"/>
              <a:t>29.05.2017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7CA79-B1E3-426F-B4EA-EA1AFDB1E7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48304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6F514-A958-459A-AADB-4A8083D2B125}" type="datetimeFigureOut">
              <a:rPr lang="ru-RU" smtClean="0"/>
              <a:t>29.05.2017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7CA79-B1E3-426F-B4EA-EA1AFDB1E7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43588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6F514-A958-459A-AADB-4A8083D2B125}" type="datetimeFigureOut">
              <a:rPr lang="ru-RU" smtClean="0"/>
              <a:t>29.05.2017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7CA79-B1E3-426F-B4EA-EA1AFDB1E7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8124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6F514-A958-459A-AADB-4A8083D2B125}" type="datetimeFigureOut">
              <a:rPr lang="ru-RU" smtClean="0"/>
              <a:t>29.05.2017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7CA79-B1E3-426F-B4EA-EA1AFDB1E7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12563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6F514-A958-459A-AADB-4A8083D2B125}" type="datetimeFigureOut">
              <a:rPr lang="ru-RU" smtClean="0"/>
              <a:t>29.05.2017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7CA79-B1E3-426F-B4EA-EA1AFDB1E708}" type="slidenum">
              <a:rPr lang="ru-RU" smtClean="0"/>
              <a:t>‹#›</a:t>
            </a:fld>
            <a:endParaRPr lang="ru-RU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961791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6F514-A958-459A-AADB-4A8083D2B125}" type="datetimeFigureOut">
              <a:rPr lang="ru-RU" smtClean="0"/>
              <a:t>29.05.2017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7CA79-B1E3-426F-B4EA-EA1AFDB1E7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04725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6F514-A958-459A-AADB-4A8083D2B125}" type="datetimeFigureOut">
              <a:rPr lang="ru-RU" smtClean="0"/>
              <a:t>29.05.2017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7CA79-B1E3-426F-B4EA-EA1AFDB1E7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615617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6F514-A958-459A-AADB-4A8083D2B125}" type="datetimeFigureOut">
              <a:rPr lang="ru-RU" smtClean="0"/>
              <a:t>29.05.2017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7CA79-B1E3-426F-B4EA-EA1AFDB1E7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72005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6F514-A958-459A-AADB-4A8083D2B125}" type="datetimeFigureOut">
              <a:rPr lang="ru-RU" smtClean="0"/>
              <a:t>29.05.2017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7CA79-B1E3-426F-B4EA-EA1AFDB1E7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800879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6F514-A958-459A-AADB-4A8083D2B125}" type="datetimeFigureOut">
              <a:rPr lang="ru-RU" smtClean="0"/>
              <a:t>29.05.2017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7CA79-B1E3-426F-B4EA-EA1AFDB1E7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56668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86F514-A958-459A-AADB-4A8083D2B125}" type="datetimeFigureOut">
              <a:rPr lang="ru-RU" smtClean="0"/>
              <a:t>29.05.2017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07CA79-B1E3-426F-B4EA-EA1AFDB1E7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556565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  <p:sldLayoutId id="2147483698" r:id="rId14"/>
    <p:sldLayoutId id="2147483699" r:id="rId15"/>
    <p:sldLayoutId id="2147483700" r:id="rId16"/>
    <p:sldLayoutId id="2147483701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2865" y="0"/>
            <a:ext cx="4818267" cy="685800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981132" y="0"/>
            <a:ext cx="5210868" cy="6858001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chemeClr val="tx1"/>
                </a:solidFill>
              </a:rPr>
              <a:t>«</a:t>
            </a:r>
            <a:r>
              <a:rPr lang="en-US" sz="3600" dirty="0" smtClean="0">
                <a:solidFill>
                  <a:schemeClr val="tx1"/>
                </a:solidFill>
              </a:rPr>
              <a:t>Office schedules</a:t>
            </a:r>
            <a:r>
              <a:rPr lang="ru-RU" sz="3600" dirty="0" smtClean="0">
                <a:solidFill>
                  <a:schemeClr val="tx1"/>
                </a:solidFill>
              </a:rPr>
              <a:t>»- </a:t>
            </a:r>
            <a:r>
              <a:rPr lang="ru-RU" sz="2800" dirty="0" smtClean="0">
                <a:solidFill>
                  <a:schemeClr val="tx1"/>
                </a:solidFill>
              </a:rPr>
              <a:t>«РАСПИСАНИЕ ОФИСА»</a:t>
            </a:r>
          </a:p>
          <a:p>
            <a:endParaRPr lang="en-US" sz="3600" dirty="0" smtClean="0">
              <a:solidFill>
                <a:schemeClr val="tx1"/>
              </a:solidFill>
            </a:endParaRPr>
          </a:p>
          <a:p>
            <a:endParaRPr lang="en-US" sz="3600" dirty="0">
              <a:solidFill>
                <a:schemeClr val="tx1"/>
              </a:solidFill>
            </a:endParaRPr>
          </a:p>
          <a:p>
            <a:pPr algn="ctr"/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ru-RU" sz="2800" dirty="0" smtClean="0">
                <a:solidFill>
                  <a:schemeClr val="tx1"/>
                </a:solidFill>
              </a:rPr>
              <a:t>«</a:t>
            </a:r>
            <a:r>
              <a:rPr lang="en-US" sz="2800" dirty="0" smtClean="0">
                <a:solidFill>
                  <a:schemeClr val="tx1"/>
                </a:solidFill>
              </a:rPr>
              <a:t>BOOK 1</a:t>
            </a:r>
            <a:r>
              <a:rPr lang="ru-RU" sz="2800" dirty="0" smtClean="0">
                <a:solidFill>
                  <a:schemeClr val="tx1"/>
                </a:solidFill>
              </a:rPr>
              <a:t>» – «КНИГА  1»</a:t>
            </a:r>
            <a:endParaRPr lang="en-US" sz="2800" dirty="0" smtClean="0">
              <a:solidFill>
                <a:schemeClr val="tx1"/>
              </a:solidFill>
            </a:endParaRPr>
          </a:p>
          <a:p>
            <a:pPr algn="ctr"/>
            <a:r>
              <a:rPr lang="en-US" dirty="0" smtClean="0">
                <a:solidFill>
                  <a:schemeClr val="tx1"/>
                </a:solidFill>
              </a:rPr>
              <a:t>  </a:t>
            </a:r>
            <a:endParaRPr lang="ru-RU" dirty="0" smtClean="0">
              <a:solidFill>
                <a:schemeClr val="tx1"/>
              </a:solidFill>
            </a:endParaRPr>
          </a:p>
          <a:p>
            <a:pPr algn="ctr"/>
            <a:endParaRPr lang="ru-RU" dirty="0">
              <a:solidFill>
                <a:schemeClr val="tx1"/>
              </a:solidFill>
            </a:endParaRPr>
          </a:p>
          <a:p>
            <a:pPr algn="ctr"/>
            <a:r>
              <a:rPr lang="ru-RU" dirty="0" err="1" smtClean="0">
                <a:solidFill>
                  <a:schemeClr val="tx1"/>
                </a:solidFill>
              </a:rPr>
              <a:t>Николайчук</a:t>
            </a:r>
            <a:r>
              <a:rPr lang="ru-RU" dirty="0" smtClean="0">
                <a:solidFill>
                  <a:schemeClr val="tx1"/>
                </a:solidFill>
              </a:rPr>
              <a:t>  </a:t>
            </a:r>
            <a:r>
              <a:rPr lang="ru-RU" smtClean="0">
                <a:solidFill>
                  <a:schemeClr val="tx1"/>
                </a:solidFill>
              </a:rPr>
              <a:t>Данил </a:t>
            </a:r>
            <a:r>
              <a:rPr lang="ru-RU" smtClean="0">
                <a:solidFill>
                  <a:schemeClr val="tx1"/>
                </a:solidFill>
              </a:rPr>
              <a:t>,</a:t>
            </a:r>
            <a:endParaRPr lang="ru-RU" dirty="0" smtClean="0">
              <a:solidFill>
                <a:schemeClr val="tx1"/>
              </a:solidFill>
            </a:endParaRPr>
          </a:p>
          <a:p>
            <a:pPr algn="ctr"/>
            <a:r>
              <a:rPr lang="ru-RU" dirty="0" smtClean="0">
                <a:solidFill>
                  <a:schemeClr val="tx1"/>
                </a:solidFill>
              </a:rPr>
              <a:t>группа № 175 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</a:rPr>
              <a:t>КПК НИЯУ МИФИ</a:t>
            </a:r>
          </a:p>
          <a:p>
            <a:endParaRPr lang="ru-RU" sz="3600" dirty="0">
              <a:solidFill>
                <a:schemeClr val="tx1"/>
              </a:solidFill>
            </a:endParaRPr>
          </a:p>
          <a:p>
            <a:endParaRPr lang="ru-RU" sz="3600" dirty="0" smtClean="0">
              <a:solidFill>
                <a:schemeClr val="tx1"/>
              </a:solidFill>
            </a:endParaRPr>
          </a:p>
          <a:p>
            <a:endParaRPr lang="ru-RU" sz="3600" dirty="0">
              <a:solidFill>
                <a:schemeClr val="tx1"/>
              </a:solidFill>
            </a:endParaRPr>
          </a:p>
          <a:p>
            <a:endParaRPr lang="ru-RU" sz="36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446860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654" y="0"/>
            <a:ext cx="10278691" cy="6858133"/>
          </a:xfrm>
        </p:spPr>
      </p:pic>
      <p:sp>
        <p:nvSpPr>
          <p:cNvPr id="5" name="TextBox 4"/>
          <p:cNvSpPr txBox="1"/>
          <p:nvPr/>
        </p:nvSpPr>
        <p:spPr>
          <a:xfrm>
            <a:off x="953479" y="-42581"/>
            <a:ext cx="6579435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chemeClr val="bg2">
                    <a:lumMod val="75000"/>
                  </a:schemeClr>
                </a:solidFill>
              </a:rPr>
              <a:t>Always greet visitors with a smile! This makes the guests feel welcomed</a:t>
            </a:r>
            <a:r>
              <a:rPr lang="en-US" sz="3200" dirty="0">
                <a:solidFill>
                  <a:schemeClr val="bg2">
                    <a:lumMod val="75000"/>
                  </a:schemeClr>
                </a:solidFill>
              </a:rPr>
              <a:t>.</a:t>
            </a:r>
            <a:endParaRPr lang="ru-RU" sz="3200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39609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9181343" y="-1"/>
            <a:ext cx="3010657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Make small talk with visitors by asking questions like:  </a:t>
            </a:r>
            <a:endParaRPr lang="ru-RU" sz="3600" dirty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r>
              <a:rPr lang="en-US" sz="36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«How are you?» or: «How was your flight?»</a:t>
            </a:r>
            <a:endParaRPr lang="ru-RU" sz="3600" dirty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endParaRPr lang="ru-RU" dirty="0"/>
          </a:p>
        </p:txBody>
      </p:sp>
      <p:pic>
        <p:nvPicPr>
          <p:cNvPr id="1026" name="Picture 2" descr="E:\Прус Г.Р\ПРЕЗЕНТАЦИЯ 1\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1343" cy="6886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481235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7127" y="18906"/>
            <a:ext cx="9144000" cy="6858000"/>
          </a:xfrm>
        </p:spPr>
      </p:pic>
      <p:sp>
        <p:nvSpPr>
          <p:cNvPr id="3" name="TextBox 2"/>
          <p:cNvSpPr txBox="1"/>
          <p:nvPr/>
        </p:nvSpPr>
        <p:spPr>
          <a:xfrm>
            <a:off x="3754581" y="-1"/>
            <a:ext cx="6996545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>
                    <a:lumMod val="95000"/>
                    <a:lumOff val="5000"/>
                  </a:schemeClr>
                </a:solidFill>
              </a:rPr>
              <a:t> </a:t>
            </a:r>
            <a:endParaRPr lang="ru-RU" sz="2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r>
              <a:rPr lang="en-US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Secretaries use pens, pencils, sticky tapes, folders, paperclips, correction fluid, staples, </a:t>
            </a:r>
            <a:endParaRPr lang="ru-RU" sz="2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r>
              <a:rPr lang="en-US" sz="2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   staplers and other necessary </a:t>
            </a:r>
            <a:r>
              <a:rPr lang="en-US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items</a:t>
            </a:r>
            <a:r>
              <a:rPr lang="ru-RU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.</a:t>
            </a:r>
            <a:endParaRPr lang="ru-RU" sz="2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575434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479" y="0"/>
            <a:ext cx="11526051" cy="6858000"/>
          </a:xfrm>
        </p:spPr>
      </p:pic>
      <p:sp>
        <p:nvSpPr>
          <p:cNvPr id="3" name="TextBox 2"/>
          <p:cNvSpPr txBox="1"/>
          <p:nvPr/>
        </p:nvSpPr>
        <p:spPr>
          <a:xfrm>
            <a:off x="227480" y="0"/>
            <a:ext cx="466317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A folder is a thin, flat folded piece of paper. It is used to hold </a:t>
            </a:r>
            <a:r>
              <a:rPr lang="en-US" sz="40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papers</a:t>
            </a:r>
            <a:r>
              <a:rPr lang="ru-RU" sz="40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.</a:t>
            </a:r>
            <a:r>
              <a:rPr lang="en-US" sz="4000" dirty="0" smtClean="0"/>
              <a:t>.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21352300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5428" y="11961"/>
            <a:ext cx="8781143" cy="6846039"/>
          </a:xfrm>
        </p:spPr>
      </p:pic>
      <p:sp>
        <p:nvSpPr>
          <p:cNvPr id="3" name="TextBox 2"/>
          <p:cNvSpPr txBox="1"/>
          <p:nvPr/>
        </p:nvSpPr>
        <p:spPr>
          <a:xfrm>
            <a:off x="1705428" y="0"/>
            <a:ext cx="8781143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A filing cabinet is a piece of furniture in which you can organize files and other important</a:t>
            </a:r>
            <a:endParaRPr lang="ru-RU" sz="2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r>
              <a:rPr lang="en-US" sz="2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    information.</a:t>
            </a:r>
            <a:endParaRPr lang="ru-RU" sz="2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0357355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Прус Г.Р\ПРЕЗЕНТАЦИЯ 1\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9457" y="-76200"/>
            <a:ext cx="9144000" cy="693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353588" y="5412684"/>
            <a:ext cx="9152316" cy="15788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	</a:t>
            </a:r>
            <a:r>
              <a:rPr lang="en-US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There </a:t>
            </a:r>
            <a:r>
              <a:rPr lang="en-US" sz="28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are printers, copiers, fax machines, scanners, shredders, projectors, answering </a:t>
            </a:r>
            <a:r>
              <a:rPr lang="en-US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machines</a:t>
            </a:r>
            <a:r>
              <a:rPr lang="ru-RU" sz="28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and </a:t>
            </a:r>
            <a:r>
              <a:rPr lang="en-US" sz="28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dictation machines in an office.</a:t>
            </a:r>
            <a:endParaRPr lang="ru-RU" sz="2800" dirty="0">
              <a:solidFill>
                <a:schemeClr val="bg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589432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Прус Г.Р\ПРЕЗЕНТАЦИЯ 1\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2170906" y="5209307"/>
            <a:ext cx="9144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Up to 80 % of companies informational resources are considered to be in their documents.</a:t>
            </a:r>
            <a:endParaRPr lang="ru-RU" sz="2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841107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183091" cy="5727989"/>
          </a:xfrm>
        </p:spPr>
      </p:pic>
      <p:sp>
        <p:nvSpPr>
          <p:cNvPr id="3" name="TextBox 2"/>
          <p:cNvSpPr txBox="1"/>
          <p:nvPr/>
        </p:nvSpPr>
        <p:spPr>
          <a:xfrm>
            <a:off x="7093527" y="2650113"/>
            <a:ext cx="509847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FFFF00"/>
                </a:solidFill>
              </a:rPr>
              <a:t>Secretaries document incoming mail, prepare legal documents, send faxes and send </a:t>
            </a:r>
            <a:r>
              <a:rPr lang="en-US" sz="2400" dirty="0" smtClean="0">
                <a:solidFill>
                  <a:srgbClr val="FFFF00"/>
                </a:solidFill>
              </a:rPr>
              <a:t>out</a:t>
            </a:r>
            <a:r>
              <a:rPr lang="ru-RU" sz="2400" dirty="0">
                <a:solidFill>
                  <a:srgbClr val="FFFF00"/>
                </a:solidFill>
              </a:rPr>
              <a:t> </a:t>
            </a:r>
            <a:r>
              <a:rPr lang="en-US" sz="2400" dirty="0" smtClean="0">
                <a:solidFill>
                  <a:srgbClr val="FFFF00"/>
                </a:solidFill>
              </a:rPr>
              <a:t>memos</a:t>
            </a:r>
            <a:r>
              <a:rPr lang="en-US" sz="2400" dirty="0">
                <a:solidFill>
                  <a:srgbClr val="FFFF00"/>
                </a:solidFill>
              </a:rPr>
              <a:t>, keep track of receipts and payments, write business letters, fill out many </a:t>
            </a:r>
            <a:r>
              <a:rPr lang="en-US" sz="2400" dirty="0" smtClean="0">
                <a:solidFill>
                  <a:srgbClr val="FFFF00"/>
                </a:solidFill>
              </a:rPr>
              <a:t>forms including tax forms and order forms for office supplies, contracts, CVs, accounts, pay slips.</a:t>
            </a:r>
            <a:endParaRPr lang="ru-RU" sz="2400" dirty="0" smtClean="0">
              <a:solidFill>
                <a:srgbClr val="FFFF00"/>
              </a:solidFill>
            </a:endParaRPr>
          </a:p>
          <a:p>
            <a:endParaRPr lang="ru-RU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799473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22836" cy="5417127"/>
          </a:xfrm>
        </p:spPr>
      </p:pic>
      <p:sp>
        <p:nvSpPr>
          <p:cNvPr id="3" name="TextBox 2"/>
          <p:cNvSpPr txBox="1"/>
          <p:nvPr/>
        </p:nvSpPr>
        <p:spPr>
          <a:xfrm>
            <a:off x="7222836" y="-10132"/>
            <a:ext cx="496598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Such professional terms as clerical work and document circulation are certain to be </a:t>
            </a:r>
            <a:r>
              <a:rPr lang="en-US" sz="3600" dirty="0" smtClean="0"/>
              <a:t>well-known </a:t>
            </a:r>
            <a:r>
              <a:rPr lang="en-US" sz="3600" dirty="0"/>
              <a:t>for secretaries.</a:t>
            </a:r>
            <a:endParaRPr lang="ru-RU" sz="36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7214420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505700" cy="5629275"/>
          </a:xfrm>
        </p:spPr>
      </p:pic>
      <p:sp>
        <p:nvSpPr>
          <p:cNvPr id="3" name="TextBox 2"/>
          <p:cNvSpPr txBox="1"/>
          <p:nvPr/>
        </p:nvSpPr>
        <p:spPr>
          <a:xfrm>
            <a:off x="7505700" y="185738"/>
            <a:ext cx="468312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Electronic document circulation of office documents saves time and money.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30910978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7924801" y="263236"/>
            <a:ext cx="426402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A </a:t>
            </a:r>
            <a:r>
              <a:rPr lang="en-US" sz="3600" dirty="0"/>
              <a:t>pie chart is good for showing how a budget is being spent.</a:t>
            </a:r>
            <a:endParaRPr lang="ru-RU" sz="3600" dirty="0"/>
          </a:p>
          <a:p>
            <a:r>
              <a:rPr lang="en-US" sz="3600" dirty="0"/>
              <a:t> </a:t>
            </a:r>
            <a:endParaRPr lang="ru-RU" sz="3600" dirty="0"/>
          </a:p>
          <a:p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E:\Прус Г.Р\ПРЕЗЕНТАЦИЯ 1\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686" y="0"/>
            <a:ext cx="7445828" cy="5584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763490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798999" cy="6858000"/>
          </a:xfrm>
        </p:spPr>
      </p:pic>
      <p:sp>
        <p:nvSpPr>
          <p:cNvPr id="3" name="TextBox 2"/>
          <p:cNvSpPr txBox="1"/>
          <p:nvPr/>
        </p:nvSpPr>
        <p:spPr>
          <a:xfrm>
            <a:off x="7798999" y="235527"/>
            <a:ext cx="439300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Bar </a:t>
            </a:r>
            <a:r>
              <a:rPr lang="en-US" sz="4000" dirty="0"/>
              <a:t>graphs are the best for making comparisons.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333318782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1828"/>
            <a:ext cx="7835193" cy="6889828"/>
          </a:xfrm>
        </p:spPr>
      </p:pic>
      <p:sp>
        <p:nvSpPr>
          <p:cNvPr id="3" name="TextBox 2"/>
          <p:cNvSpPr txBox="1"/>
          <p:nvPr/>
        </p:nvSpPr>
        <p:spPr>
          <a:xfrm>
            <a:off x="7835193" y="618518"/>
            <a:ext cx="435363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A line graph is the simplest way to demonstrate increases or decreases over time.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85517372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0"/>
            <a:ext cx="10359517" cy="6858000"/>
          </a:xfrm>
        </p:spPr>
      </p:pic>
      <p:sp>
        <p:nvSpPr>
          <p:cNvPr id="3" name="TextBox 2"/>
          <p:cNvSpPr txBox="1"/>
          <p:nvPr/>
        </p:nvSpPr>
        <p:spPr>
          <a:xfrm>
            <a:off x="1141413" y="258901"/>
            <a:ext cx="43307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chemeClr val="bg1"/>
                </a:solidFill>
              </a:rPr>
              <a:t>A line graph is the simplest way to demonstrate increases or decreases over time.</a:t>
            </a:r>
            <a:endParaRPr lang="ru-RU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938444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563429" cy="6849690"/>
          </a:xfrm>
        </p:spPr>
      </p:pic>
      <p:sp>
        <p:nvSpPr>
          <p:cNvPr id="3" name="TextBox 2"/>
          <p:cNvSpPr txBox="1"/>
          <p:nvPr/>
        </p:nvSpPr>
        <p:spPr>
          <a:xfrm>
            <a:off x="8563430" y="387927"/>
            <a:ext cx="362539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Dictionaries and thesauruses are very helpful when preparing documents for foreign clients.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40442713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8188036" y="385762"/>
            <a:ext cx="4000788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Firms are looking for an efficient and reliable personal assistant (PA) </a:t>
            </a:r>
            <a:endParaRPr lang="ru-RU" sz="3200" dirty="0" smtClean="0"/>
          </a:p>
          <a:p>
            <a:r>
              <a:rPr lang="en-US" sz="3200" dirty="0" smtClean="0"/>
              <a:t>with </a:t>
            </a:r>
            <a:r>
              <a:rPr lang="en-US" sz="3200" dirty="0"/>
              <a:t>the professional</a:t>
            </a:r>
            <a:endParaRPr lang="ru-RU" sz="3200" dirty="0"/>
          </a:p>
          <a:p>
            <a:r>
              <a:rPr lang="en-US" sz="3200" dirty="0" smtClean="0"/>
              <a:t>skills </a:t>
            </a:r>
            <a:r>
              <a:rPr lang="en-US" sz="3200" dirty="0"/>
              <a:t>to join their teams.</a:t>
            </a:r>
            <a:endParaRPr lang="ru-RU" sz="3200" dirty="0"/>
          </a:p>
          <a:p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1141412" y="2217775"/>
            <a:ext cx="7218817" cy="3497225"/>
          </a:xfrm>
        </p:spPr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5122" name="Picture 2" descr="E:\Прус Г.Р\ПРЕЗЕНТАЦИЯ 1\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459126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3" name="TextBox 2"/>
          <p:cNvSpPr txBox="1"/>
          <p:nvPr/>
        </p:nvSpPr>
        <p:spPr>
          <a:xfrm>
            <a:off x="9143999" y="0"/>
            <a:ext cx="3044825" cy="6278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The successful applicant will: </a:t>
            </a:r>
            <a:endParaRPr lang="ru-RU" sz="2400" dirty="0"/>
          </a:p>
          <a:p>
            <a:pPr lvl="0"/>
            <a:r>
              <a:rPr lang="en-US" sz="2400" dirty="0"/>
              <a:t>be good at foreign languages (especially English);</a:t>
            </a:r>
            <a:endParaRPr lang="ru-RU" sz="2400" dirty="0"/>
          </a:p>
          <a:p>
            <a:pPr lvl="0"/>
            <a:r>
              <a:rPr lang="en-US" sz="2400" dirty="0"/>
              <a:t>be organized and hard-working, familiar with office computer software; </a:t>
            </a:r>
            <a:endParaRPr lang="ru-RU" sz="2400" dirty="0"/>
          </a:p>
          <a:p>
            <a:pPr lvl="0"/>
            <a:r>
              <a:rPr lang="en-US" sz="2400" dirty="0"/>
              <a:t>have good grammar and spelling; </a:t>
            </a:r>
            <a:endParaRPr lang="ru-RU" sz="2400" dirty="0"/>
          </a:p>
          <a:p>
            <a:pPr lvl="0"/>
            <a:r>
              <a:rPr lang="en-US" sz="2400" dirty="0"/>
              <a:t>have a typing speed of at least 50 words per minute, </a:t>
            </a:r>
            <a:endParaRPr lang="ru-RU" sz="2400" dirty="0"/>
          </a:p>
          <a:p>
            <a:pPr lvl="0"/>
            <a:r>
              <a:rPr lang="en-US" sz="2400" dirty="0"/>
              <a:t>have a friendly and polite manner.</a:t>
            </a:r>
            <a:endParaRPr lang="ru-RU" sz="24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8855777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онтур">
  <a:themeElements>
    <a:clrScheme name="Контур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Контур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онтур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TM04033919[[fn=Контур]]</Template>
  <TotalTime>183</TotalTime>
  <Words>337</Words>
  <Application>Microsoft Office PowerPoint</Application>
  <PresentationFormat>Произвольный</PresentationFormat>
  <Paragraphs>41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Контур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</dc:title>
  <dc:creator>danilzz7 danilzz7</dc:creator>
  <cp:lastModifiedBy>prus</cp:lastModifiedBy>
  <cp:revision>17</cp:revision>
  <dcterms:created xsi:type="dcterms:W3CDTF">2017-03-20T15:40:56Z</dcterms:created>
  <dcterms:modified xsi:type="dcterms:W3CDTF">2017-05-29T08:09:15Z</dcterms:modified>
</cp:coreProperties>
</file>