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2" r:id="rId3"/>
    <p:sldId id="259" r:id="rId4"/>
    <p:sldId id="262" r:id="rId5"/>
    <p:sldId id="264" r:id="rId6"/>
    <p:sldId id="257" r:id="rId7"/>
    <p:sldId id="261" r:id="rId8"/>
    <p:sldId id="263" r:id="rId9"/>
    <p:sldId id="295" r:id="rId10"/>
    <p:sldId id="265" r:id="rId11"/>
    <p:sldId id="266" r:id="rId12"/>
    <p:sldId id="267" r:id="rId13"/>
    <p:sldId id="268" r:id="rId14"/>
    <p:sldId id="269" r:id="rId15"/>
    <p:sldId id="270" r:id="rId16"/>
    <p:sldId id="297" r:id="rId17"/>
    <p:sldId id="271" r:id="rId18"/>
    <p:sldId id="272" r:id="rId19"/>
    <p:sldId id="273" r:id="rId20"/>
    <p:sldId id="274" r:id="rId21"/>
    <p:sldId id="275" r:id="rId22"/>
    <p:sldId id="294" r:id="rId23"/>
    <p:sldId id="276" r:id="rId24"/>
    <p:sldId id="277" r:id="rId25"/>
    <p:sldId id="278" r:id="rId26"/>
    <p:sldId id="279" r:id="rId27"/>
    <p:sldId id="280" r:id="rId28"/>
    <p:sldId id="296" r:id="rId29"/>
    <p:sldId id="281" r:id="rId30"/>
    <p:sldId id="282" r:id="rId31"/>
    <p:sldId id="283" r:id="rId32"/>
    <p:sldId id="284" r:id="rId33"/>
    <p:sldId id="285" r:id="rId34"/>
    <p:sldId id="290" r:id="rId35"/>
  </p:sldIdLst>
  <p:sldSz cx="9144000" cy="6858000" type="screen4x3"/>
  <p:notesSz cx="6858000" cy="9144000"/>
  <p:custDataLst>
    <p:tags r:id="rId3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33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5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E7F9F-801D-40B6-AE3D-652DD84C6C07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918A-A944-413A-A2E0-FCDA26D5A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E7F9F-801D-40B6-AE3D-652DD84C6C07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918A-A944-413A-A2E0-FCDA26D5A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E7F9F-801D-40B6-AE3D-652DD84C6C07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918A-A944-413A-A2E0-FCDA26D5A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E7F9F-801D-40B6-AE3D-652DD84C6C07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918A-A944-413A-A2E0-FCDA26D5A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E7F9F-801D-40B6-AE3D-652DD84C6C07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918A-A944-413A-A2E0-FCDA26D5A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E7F9F-801D-40B6-AE3D-652DD84C6C07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918A-A944-413A-A2E0-FCDA26D5A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E7F9F-801D-40B6-AE3D-652DD84C6C07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918A-A944-413A-A2E0-FCDA26D5A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E7F9F-801D-40B6-AE3D-652DD84C6C07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918A-A944-413A-A2E0-FCDA26D5A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E7F9F-801D-40B6-AE3D-652DD84C6C07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918A-A944-413A-A2E0-FCDA26D5A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E7F9F-801D-40B6-AE3D-652DD84C6C07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918A-A944-413A-A2E0-FCDA26D5A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E7F9F-801D-40B6-AE3D-652DD84C6C07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918A-A944-413A-A2E0-FCDA26D5A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E7F9F-801D-40B6-AE3D-652DD84C6C07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F918A-A944-413A-A2E0-FCDA26D5A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3.png"/><Relationship Id="rId7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hyperlink" Target="file:///C:\Users\User\Desktop\&#1074;&#1085;&#1077;&#1082;&#1083;&#1072;&#1089;&#1089;&#1085;&#1086;&#1077;%20&#1084;&#1077;&#1088;&#1086;&#1087;&#1088;&#1080;&#1103;&#1090;&#1080;&#1077;%20&#1101;&#1082;&#1086;&#1083;&#1086;&#1075;&#1080;&#1082;&#1072;\&#1055;&#1088;&#1080;&#1083;&#1086;&#1078;&#1077;&#1085;&#1080;&#1103;\&#1055;&#1088;&#1080;&#1083;&#1086;&#1078;&#1077;&#1085;&#1080;&#1077;%203\&#1055;&#1088;&#1077;&#1079;&#1077;&#1085;&#1090;&#1072;&#1094;&#1080;&#1103;%203.pptx%23-1,1,&#1057;&#1083;&#1072;&#1081;&#1076;%201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hyperlink" Target="file:///C:\Users\User\Desktop\&#1074;&#1085;&#1077;&#1082;&#1083;&#1072;&#1089;&#1089;&#1085;&#1086;&#1077;%20&#1084;&#1077;&#1088;&#1086;&#1087;&#1088;&#1080;&#1103;&#1090;&#1080;&#1077;%20&#1101;&#1082;&#1086;&#1083;&#1086;&#1075;&#1080;&#1082;&#1072;\&#1055;&#1088;&#1080;&#1083;&#1086;&#1078;&#1077;&#1085;&#1080;&#1103;\&#1055;&#1088;&#1080;&#1083;&#1086;&#1078;&#1077;&#1085;&#1080;&#1077;%201\&#1055;&#1088;&#1077;&#1079;&#1077;&#1085;&#1090;&#1072;&#1094;&#1080;&#1103;%201.pptx%23-1,1,&#1057;&#1083;&#1072;&#1081;&#1076;%201" TargetMode="External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hyperlink" Target="file:///C:\Users\User\Desktop\&#1074;&#1085;&#1077;&#1082;&#1083;&#1072;&#1089;&#1089;&#1085;&#1086;&#1077;%20&#1084;&#1077;&#1088;&#1086;&#1087;&#1088;&#1080;&#1103;&#1090;&#1080;&#1077;%20&#1101;&#1082;&#1086;&#1083;&#1086;&#1075;&#1080;&#1082;&#1072;\&#1055;&#1088;&#1080;&#1083;&#1086;&#1078;&#1077;&#1085;&#1080;&#1103;\&#1055;&#1088;&#1080;&#1083;&#1086;&#1078;&#1077;&#1085;&#1080;&#1077;%205.avi" TargetMode="External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control" Target="../activeX/activeX2.xml"/><Relationship Id="rId7" Type="http://schemas.openxmlformats.org/officeDocument/2006/relationships/image" Target="../media/image9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control" Target="../activeX/activeX4.xml"/><Relationship Id="rId4" Type="http://schemas.openxmlformats.org/officeDocument/2006/relationships/control" Target="../activeX/activeX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2.jpeg"/><Relationship Id="rId7" Type="http://schemas.openxmlformats.org/officeDocument/2006/relationships/image" Target="../media/image6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74;&#1085;&#1077;&#1082;&#1083;&#1072;&#1089;&#1089;&#1085;&#1086;&#1077;%20&#1084;&#1077;&#1088;&#1086;&#1087;&#1088;&#1080;&#1103;&#1090;&#1080;&#1077;%20&#1101;&#1082;&#1086;&#1083;&#1086;&#1075;&#1080;&#1082;&#1072;\&#1055;&#1088;&#1080;&#1083;&#1086;&#1078;&#1077;&#1085;&#1080;&#1103;\&#1090;&#1088;&#1091;&#1090;&#1100;&#1089;&#1103;%20&#1089;&#1087;&#1080;&#1085;&#1086;&#1081;%20&#1084;&#1077;&#1076;&#1074;&#1077;&#1076;&#1080;.mp3" TargetMode="Externa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3.png"/><Relationship Id="rId9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2.jpeg"/><Relationship Id="rId7" Type="http://schemas.openxmlformats.org/officeDocument/2006/relationships/image" Target="../media/image7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74;&#1085;&#1077;&#1082;&#1083;&#1072;&#1089;&#1089;&#1085;&#1086;&#1077;%20&#1084;&#1077;&#1088;&#1086;&#1087;&#1088;&#1080;&#1103;&#1090;&#1080;&#1077;%20&#1101;&#1082;&#1086;&#1083;&#1086;&#1075;&#1080;&#1082;&#1072;\&#1055;&#1088;&#1080;&#1083;&#1086;&#1078;&#1077;&#1085;&#1080;&#1103;\&#1085;&#1072;&#1076;&#1077;&#1078;&#1076;&#1072;%20&#1084;&#1086;&#1081;%20&#1082;&#1086;&#1084;&#1087;&#1072;&#1089;%20&#1079;&#1077;&#1084;&#1085;&#1086;&#1081;.mp3" TargetMode="Externa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3.png"/><Relationship Id="rId9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2.jpeg"/><Relationship Id="rId7" Type="http://schemas.openxmlformats.org/officeDocument/2006/relationships/image" Target="../media/image7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74;&#1085;&#1077;&#1082;&#1083;&#1072;&#1089;&#1089;&#1085;&#1086;&#1077;%20&#1084;&#1077;&#1088;&#1086;&#1087;&#1088;&#1080;&#1103;&#1090;&#1080;&#1077;%20&#1101;&#1082;&#1086;&#1083;&#1086;&#1075;&#1080;&#1082;&#1072;\&#1055;&#1088;&#1080;&#1083;&#1086;&#1078;&#1077;&#1085;&#1080;&#1103;\&#1079;&#1074;&#1077;&#1085;&#1080;&#1090;%20&#1103;&#1085;&#1074;&#1072;&#1088;&#1089;&#1082;&#1072;&#1103;%20&#1074;&#1100;&#1102;&#1075;&#1072;.mp3" TargetMode="Externa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2.jpeg"/><Relationship Id="rId7" Type="http://schemas.openxmlformats.org/officeDocument/2006/relationships/image" Target="../media/image7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74;&#1085;&#1077;&#1082;&#1083;&#1072;&#1089;&#1089;&#1085;&#1086;&#1077;%20&#1084;&#1077;&#1088;&#1086;&#1087;&#1088;&#1080;&#1103;&#1090;&#1080;&#1077;%20&#1101;&#1082;&#1086;&#1083;&#1086;&#1075;&#1080;&#1082;&#1072;\&#1055;&#1088;&#1080;&#1083;&#1086;&#1078;&#1077;&#1085;&#1080;&#1103;\&#1079;&#1077;&#1084;&#1083;&#1103;%20&#1074;%20&#1080;&#1083;&#1083;&#1102;&#1084;&#1080;&#1085;&#1072;&#1090;&#1086;&#1088;&#1077;%20&#1074;&#1080;&#1076;&#1085;&#1072;.mp3" TargetMode="External"/><Relationship Id="rId6" Type="http://schemas.openxmlformats.org/officeDocument/2006/relationships/image" Target="../media/image77.jpeg"/><Relationship Id="rId5" Type="http://schemas.openxmlformats.org/officeDocument/2006/relationships/image" Target="../media/image70.jpe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80.jpeg"/><Relationship Id="rId4" Type="http://schemas.openxmlformats.org/officeDocument/2006/relationships/hyperlink" Target="file:///C:\Users\User\Desktop\&#1074;&#1085;&#1077;&#1082;&#1083;&#1072;&#1089;&#1089;&#1085;&#1086;&#1077;%20&#1084;&#1077;&#1088;&#1086;&#1087;&#1088;&#1080;&#1103;&#1090;&#1080;&#1077;%20&#1101;&#1082;&#1086;&#1083;&#1086;&#1075;&#1080;&#1082;&#1072;\&#1055;&#1088;&#1080;&#1083;&#1086;&#1078;&#1077;&#1085;&#1080;&#1103;\&#1055;&#1088;&#1080;&#1083;&#1086;&#1078;&#1077;&#1085;&#1080;&#1077;%202\&#1055;&#1088;&#1077;&#1079;&#1077;&#1085;&#1090;&#1072;&#1094;&#1080;&#1103;%202.pptx%23-1,1,&#1057;&#1083;&#1072;&#1081;&#1076;%201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4.xml"/><Relationship Id="rId7" Type="http://schemas.openxmlformats.org/officeDocument/2006/relationships/slide" Target="slide29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hyperlink" Target="file:///C:\Users\User\Desktop\&#1074;&#1085;&#1077;&#1082;&#1083;&#1072;&#1089;&#1089;&#1085;&#1086;&#1077;%20&#1084;&#1077;&#1088;&#1086;&#1087;&#1088;&#1080;&#1103;&#1090;&#1080;&#1077;%20&#1101;&#1082;&#1086;&#1083;&#1086;&#1075;&#1080;&#1082;&#1072;\&#1055;&#1088;&#1080;&#1083;&#1086;&#1078;&#1077;&#1085;&#1080;&#1103;\&#1055;&#1088;&#1080;&#1083;&#1086;&#1078;&#1077;&#1085;&#1080;&#1077;%204\&#1055;&#1088;&#1077;&#1079;&#1077;&#1085;&#1090;&#1072;&#1094;&#1080;&#1103;%204.pptx%23-1,1,&#1057;&#1083;&#1072;&#1081;&#1076;%20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700808"/>
            <a:ext cx="784887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0" b="1" dirty="0" smtClean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Э</a:t>
            </a:r>
            <a:r>
              <a:rPr lang="ru-RU" sz="13000" b="1" dirty="0" smtClean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 –</a:t>
            </a:r>
          </a:p>
          <a:p>
            <a:pPr algn="ctr">
              <a:defRPr/>
            </a:pPr>
            <a:r>
              <a:rPr lang="ru-RU" sz="18000" b="1" dirty="0" smtClean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логика</a:t>
            </a:r>
            <a:endParaRPr lang="ru-RU" sz="18000" b="1" dirty="0">
              <a:ln w="38100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rId4" action="ppaction://hlinksldjump" highlightClick="1"/>
          </p:cNvPr>
          <p:cNvSpPr/>
          <p:nvPr/>
        </p:nvSpPr>
        <p:spPr>
          <a:xfrm>
            <a:off x="7874443" y="5726597"/>
            <a:ext cx="964758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35696" y="5733256"/>
            <a:ext cx="5559419" cy="584775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0" cmpd="sng">
                  <a:noFill/>
                  <a:prstDash val="solid"/>
                </a:ln>
                <a:solidFill>
                  <a:schemeClr val="bg1"/>
                </a:solidFill>
              </a:rPr>
              <a:t>Естественный губитель леса </a:t>
            </a:r>
            <a:endParaRPr lang="ru-RU" sz="3200" b="1" dirty="0">
              <a:ln w="19050" cmpd="sng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pic>
        <p:nvPicPr>
          <p:cNvPr id="23554" name="Picture 2" descr="D:\моя\проекты ребят\2016-17\экологика\Новая папка\9ee139b86df3830f6ec02bbbe39c0849.jpg"/>
          <p:cNvPicPr>
            <a:picLocks noChangeAspect="1" noChangeArrowheads="1"/>
          </p:cNvPicPr>
          <p:nvPr/>
        </p:nvPicPr>
        <p:blipFill>
          <a:blip r:embed="rId5" cstate="print"/>
          <a:srcRect b="3448"/>
          <a:stretch>
            <a:fillRect/>
          </a:stretch>
        </p:blipFill>
        <p:spPr bwMode="auto">
          <a:xfrm>
            <a:off x="1331640" y="548680"/>
            <a:ext cx="2786248" cy="2016224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3557" name="Picture 5" descr="D:\моя\проекты ребят\2016-17\экологика\Новая папка\1438771928_dscn2768_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2924944"/>
            <a:ext cx="2809280" cy="210696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3558" name="Picture 6" descr="D:\моя\проекты ребят\2016-17\экологика\Новая папка\images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2924944"/>
            <a:ext cx="2808312" cy="2103523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3559" name="Picture 7" descr="D:\моя\проекты ребят\2016-17\экологика\Новая папка\timthumb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7" y="548681"/>
            <a:ext cx="2808312" cy="2005937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35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9532" y="775063"/>
            <a:ext cx="7086600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  <a:p>
            <a:pPr algn="ctr">
              <a:defRPr/>
            </a:pPr>
            <a:r>
              <a:rPr lang="ru-RU" sz="10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Потерянное</a:t>
            </a:r>
          </a:p>
          <a:p>
            <a:pPr algn="ctr">
              <a:defRPr/>
            </a:pPr>
            <a:r>
              <a:rPr lang="ru-RU" sz="10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звено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65005" y="2279526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974405" y="3117726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7547992" y="5727576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95936" y="2276872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chemeClr val="bg1"/>
                </a:solidFill>
              </a:rPr>
              <a:t>солнце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3140968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chemeClr val="bg1"/>
                </a:solidFill>
              </a:rPr>
              <a:t>возгорание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4" cstate="print"/>
          <a:srcRect r="11505" b="6119"/>
          <a:stretch>
            <a:fillRect/>
          </a:stretch>
        </p:blipFill>
        <p:spPr bwMode="auto">
          <a:xfrm>
            <a:off x="467544" y="548680"/>
            <a:ext cx="3024336" cy="2304256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3140968"/>
            <a:ext cx="3384376" cy="2304256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965005" y="2279526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974405" y="3117726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7547992" y="5727576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995936" y="2276872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АЭС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87824" y="3140968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взрыв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11" name="Рисунок 10" descr="D:\Мои документы\Внекласное\неделя Естествознания\2016-2017\физика и экология\где логика\4105776-kerri-ssha-i-franciya-priznayut-pravo-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548680"/>
            <a:ext cx="3240360" cy="208823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" name="Рисунок 11" descr="D:\Мои документы\Внекласное\неделя Естествознания\2016-2017\физика и экология\где логика\припять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3284984"/>
            <a:ext cx="3312368" cy="216024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965005" y="2279526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974405" y="3117726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7547992" y="5727576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995936" y="2276872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chemeClr val="bg1"/>
                </a:solidFill>
              </a:rPr>
              <a:t>дым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87824" y="3140968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chemeClr val="bg1"/>
                </a:solidFill>
              </a:rPr>
              <a:t>атмосфера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1" name="Рисунок 10" descr="D:\Мои документы\Внекласное\неделя Естествознания\2016-2017\физика и экология\где логика\трубы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6672"/>
            <a:ext cx="3024336" cy="223224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" name="Рисунок 11" descr="D:\Мои документы\Внекласное\неделя Естествознания\2016-2017\физика и экология\где логика\смог.jpg"/>
          <p:cNvPicPr/>
          <p:nvPr/>
        </p:nvPicPr>
        <p:blipFill>
          <a:blip r:embed="rId5" cstate="print"/>
          <a:srcRect r="4255" b="6452"/>
          <a:stretch>
            <a:fillRect/>
          </a:stretch>
        </p:blipFill>
        <p:spPr bwMode="auto">
          <a:xfrm>
            <a:off x="5364088" y="3284984"/>
            <a:ext cx="3384376" cy="223224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965005" y="2279526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974405" y="3117726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7547992" y="5727576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95936" y="2276872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chemeClr val="bg1"/>
                </a:solidFill>
              </a:rPr>
              <a:t>вырубка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87824" y="3140968"/>
            <a:ext cx="2209800" cy="60960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chemeClr val="bg1"/>
                </a:solidFill>
              </a:rPr>
              <a:t>климат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4578" name="Picture 2" descr="D:\моя\проекты ребят\2016-17\экологика\Новая папка\484429689.jpg"/>
          <p:cNvPicPr>
            <a:picLocks noChangeAspect="1" noChangeArrowheads="1"/>
          </p:cNvPicPr>
          <p:nvPr/>
        </p:nvPicPr>
        <p:blipFill>
          <a:blip r:embed="rId4" cstate="print"/>
          <a:srcRect l="6819" r="6805"/>
          <a:stretch>
            <a:fillRect/>
          </a:stretch>
        </p:blipFill>
        <p:spPr bwMode="auto">
          <a:xfrm>
            <a:off x="467544" y="692696"/>
            <a:ext cx="3206631" cy="208823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4579" name="Picture 3" descr="D:\моя\проекты ребят\2016-17\экологика\Новая папка\zasuh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3140968"/>
            <a:ext cx="3024336" cy="209377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27612" y="182880"/>
            <a:ext cx="70866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Берегите лес</a:t>
            </a:r>
            <a:endParaRPr lang="ru-RU" sz="44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Содержимое 7"/>
          <p:cNvSpPr txBox="1">
            <a:spLocks/>
          </p:cNvSpPr>
          <p:nvPr/>
        </p:nvSpPr>
        <p:spPr>
          <a:xfrm>
            <a:off x="4355976" y="2132856"/>
            <a:ext cx="4392488" cy="4248472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Ежегодно уничтожаются миллионы гектаров лиственных и хвойных лесов.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Сжигание лесов вызывает загрязнение воздуха окисью углерода.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Многие территории, оставшиеся без леса в результате вырубки или пожаров, становятся пустыней.</a:t>
            </a:r>
          </a:p>
        </p:txBody>
      </p:sp>
      <p:sp>
        <p:nvSpPr>
          <p:cNvPr id="7" name="Содержимое 7"/>
          <p:cNvSpPr txBox="1">
            <a:spLocks/>
          </p:cNvSpPr>
          <p:nvPr/>
        </p:nvSpPr>
        <p:spPr>
          <a:xfrm>
            <a:off x="467544" y="980728"/>
            <a:ext cx="8208912" cy="144016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88900" lvl="0" indent="12700" algn="just">
              <a:spcBef>
                <a:spcPct val="20000"/>
              </a:spcBef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33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Лес </a:t>
            </a:r>
            <a:r>
              <a:rPr lang="ru-RU" sz="3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сложная экосистема, объединяющая растения, животных, грибы, микроорганизмы и воздействующая на климат, состояние питьевой воды, чистоту воздуха.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5" name="Picture 3" descr="D:\картинки\экология\Legk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564904"/>
            <a:ext cx="3571597" cy="223224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11" name="Управляющая кнопка: далее 10">
            <a:hlinkClick r:id="rId5" action="ppaction://hlinksldjump" highlightClick="1"/>
          </p:cNvPr>
          <p:cNvSpPr/>
          <p:nvPr/>
        </p:nvSpPr>
        <p:spPr>
          <a:xfrm>
            <a:off x="7524328" y="5949280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154" y="672738"/>
            <a:ext cx="7086600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</a:p>
          <a:p>
            <a:pPr algn="ctr">
              <a:defRPr/>
            </a:pPr>
            <a:r>
              <a:rPr lang="ru-RU" sz="10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Формула всего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518425" y="5648771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Крест 16"/>
          <p:cNvSpPr/>
          <p:nvPr/>
        </p:nvSpPr>
        <p:spPr>
          <a:xfrm>
            <a:off x="3851920" y="1700808"/>
            <a:ext cx="744537" cy="769938"/>
          </a:xfrm>
          <a:prstGeom prst="plus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8" name="Группа 9"/>
          <p:cNvGrpSpPr>
            <a:grpSpLocks/>
          </p:cNvGrpSpPr>
          <p:nvPr/>
        </p:nvGrpSpPr>
        <p:grpSpPr bwMode="auto">
          <a:xfrm>
            <a:off x="7762900" y="1768921"/>
            <a:ext cx="896938" cy="674688"/>
            <a:chOff x="7903028" y="1920241"/>
            <a:chExt cx="896983" cy="674914"/>
          </a:xfrm>
          <a:solidFill>
            <a:srgbClr val="0070C0"/>
          </a:solidFill>
        </p:grpSpPr>
        <p:sp>
          <p:nvSpPr>
            <p:cNvPr id="19" name="Прямоугольник 18"/>
            <p:cNvSpPr/>
            <p:nvPr/>
          </p:nvSpPr>
          <p:spPr>
            <a:xfrm>
              <a:off x="7903028" y="1920241"/>
              <a:ext cx="889045" cy="247733"/>
            </a:xfrm>
            <a:prstGeom prst="rect">
              <a:avLst/>
            </a:prstGeom>
            <a:grp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910966" y="2347422"/>
              <a:ext cx="889045" cy="247733"/>
            </a:xfrm>
            <a:prstGeom prst="rect">
              <a:avLst/>
            </a:prstGeom>
            <a:grp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13" name="Рисунок 12" descr="D:\Мои документы\Внекласное\неделя Естествознания\2016-2017\физика и экология\где логика\6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24744"/>
            <a:ext cx="2808312" cy="1944216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3" name="Рисунок 22" descr="D:\Мои документы\Внекласное\неделя Естествознания\2016-2017\физика и экология\где логика\рис солнца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24744"/>
            <a:ext cx="1872208" cy="1944216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4" name="Рисунок 2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3573016"/>
            <a:ext cx="3312368" cy="208823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347864" y="3645024"/>
            <a:ext cx="323494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Парниковый</a:t>
            </a:r>
          </a:p>
          <a:p>
            <a:pPr algn="ctr"/>
            <a:endParaRPr lang="ru-RU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эффект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3573016"/>
            <a:ext cx="3312368" cy="2088232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dirty="0"/>
              <a:t>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7518425" y="5648771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7" name="Группа 9"/>
          <p:cNvGrpSpPr>
            <a:grpSpLocks/>
          </p:cNvGrpSpPr>
          <p:nvPr/>
        </p:nvGrpSpPr>
        <p:grpSpPr bwMode="auto">
          <a:xfrm>
            <a:off x="7762900" y="1768921"/>
            <a:ext cx="896938" cy="674688"/>
            <a:chOff x="7903028" y="1920241"/>
            <a:chExt cx="896983" cy="674914"/>
          </a:xfrm>
          <a:solidFill>
            <a:srgbClr val="0070C0"/>
          </a:solidFill>
        </p:grpSpPr>
        <p:sp>
          <p:nvSpPr>
            <p:cNvPr id="28" name="Прямоугольник 27"/>
            <p:cNvSpPr/>
            <p:nvPr/>
          </p:nvSpPr>
          <p:spPr>
            <a:xfrm>
              <a:off x="7903028" y="1920241"/>
              <a:ext cx="889045" cy="247733"/>
            </a:xfrm>
            <a:prstGeom prst="rect">
              <a:avLst/>
            </a:prstGeom>
            <a:grp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910966" y="2347422"/>
              <a:ext cx="889045" cy="247733"/>
            </a:xfrm>
            <a:prstGeom prst="rect">
              <a:avLst/>
            </a:prstGeom>
            <a:grp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3" name="Крест 12"/>
          <p:cNvSpPr/>
          <p:nvPr/>
        </p:nvSpPr>
        <p:spPr>
          <a:xfrm>
            <a:off x="3851920" y="1700808"/>
            <a:ext cx="744537" cy="769938"/>
          </a:xfrm>
          <a:prstGeom prst="plus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" name="Рисунок 13" descr="D:\Мои документы\Внекласное\неделя Естествознания\2016-2017\физика и экология\где логика\шум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268760"/>
            <a:ext cx="2808312" cy="180020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5" name="Рисунок 14" descr="D:\Мои документы\Внекласное\неделя Естествознания\2016-2017\физика и экология\где логика\грязь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268760"/>
            <a:ext cx="2520280" cy="180020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7650" name="Picture 2" descr="D:\моя\проекты ребят\2016-17\экологика\Новая папка\htmlconvd-6KYUW7_html_1b8e69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717032"/>
            <a:ext cx="2613624" cy="2016224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3131840" y="3717032"/>
            <a:ext cx="323494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Шумовое</a:t>
            </a:r>
          </a:p>
          <a:p>
            <a:pPr algn="ctr"/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загрязнение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87824" y="3645024"/>
            <a:ext cx="3384376" cy="2135758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dirty="0"/>
              <a:t>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27612" y="182880"/>
            <a:ext cx="70866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Экология</a:t>
            </a:r>
            <a:endParaRPr lang="ru-RU" sz="44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44008" y="1700808"/>
            <a:ext cx="3970784" cy="4536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Ответ прост: </a:t>
            </a:r>
          </a:p>
          <a:p>
            <a:pPr marL="88900" indent="12700" algn="just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 нее мы не сможем прожить ни дня. Она нас кормит, поит, согревает, дает дышать и защищает от метеоритов. </a:t>
            </a:r>
          </a:p>
          <a:p>
            <a:pPr marL="88900" indent="12700">
              <a:buNone/>
            </a:pPr>
            <a:r>
              <a:rPr lang="ru-RU" sz="28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Береги свою планету –</a:t>
            </a:r>
            <a:br>
              <a:rPr lang="ru-RU" sz="28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ведь другой, похожей, нету!</a:t>
            </a:r>
            <a:endParaRPr lang="ru-RU" sz="28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7"/>
          <p:cNvSpPr txBox="1">
            <a:spLocks/>
          </p:cNvSpPr>
          <p:nvPr/>
        </p:nvSpPr>
        <p:spPr>
          <a:xfrm>
            <a:off x="395536" y="1052736"/>
            <a:ext cx="8208912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88900" lvl="0" indent="12700" algn="ctr">
              <a:spcBef>
                <a:spcPct val="20000"/>
              </a:spcBef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нам надо беречь Землю?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D:\картинки\экология\zagr-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916832"/>
            <a:ext cx="3217540" cy="321754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10" name="Управляющая кнопка: фильм 9">
            <a:hlinkClick r:id="rId5" action="ppaction://hlinkpres?slideindex=1&amp;slidetitle=Слайд 1" highlightClick="1"/>
          </p:cNvPr>
          <p:cNvSpPr/>
          <p:nvPr/>
        </p:nvSpPr>
        <p:spPr>
          <a:xfrm>
            <a:off x="2699792" y="5733256"/>
            <a:ext cx="792088" cy="576064"/>
          </a:xfrm>
          <a:prstGeom prst="actionButtonMovi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6" action="ppaction://hlinksldjump" highlightClick="1"/>
          </p:cNvPr>
          <p:cNvSpPr/>
          <p:nvPr/>
        </p:nvSpPr>
        <p:spPr>
          <a:xfrm>
            <a:off x="7620000" y="5943600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7518425" y="5648771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7" name="Группа 9"/>
          <p:cNvGrpSpPr>
            <a:grpSpLocks/>
          </p:cNvGrpSpPr>
          <p:nvPr/>
        </p:nvGrpSpPr>
        <p:grpSpPr bwMode="auto">
          <a:xfrm>
            <a:off x="7762900" y="1768921"/>
            <a:ext cx="896938" cy="674688"/>
            <a:chOff x="7903028" y="1920241"/>
            <a:chExt cx="896983" cy="674914"/>
          </a:xfrm>
          <a:solidFill>
            <a:srgbClr val="0070C0"/>
          </a:solidFill>
        </p:grpSpPr>
        <p:sp>
          <p:nvSpPr>
            <p:cNvPr id="28" name="Прямоугольник 27"/>
            <p:cNvSpPr/>
            <p:nvPr/>
          </p:nvSpPr>
          <p:spPr>
            <a:xfrm>
              <a:off x="7903028" y="1920241"/>
              <a:ext cx="889045" cy="247733"/>
            </a:xfrm>
            <a:prstGeom prst="rect">
              <a:avLst/>
            </a:prstGeom>
            <a:grp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910966" y="2347422"/>
              <a:ext cx="889045" cy="247733"/>
            </a:xfrm>
            <a:prstGeom prst="rect">
              <a:avLst/>
            </a:prstGeom>
            <a:grp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3" name="Крест 12"/>
          <p:cNvSpPr/>
          <p:nvPr/>
        </p:nvSpPr>
        <p:spPr>
          <a:xfrm>
            <a:off x="3851920" y="1700808"/>
            <a:ext cx="744537" cy="769938"/>
          </a:xfrm>
          <a:prstGeom prst="plus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196752"/>
            <a:ext cx="2952328" cy="187220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" name="Рисунок 11" descr="D:\Мои документы\Внекласное\неделя Естествознания\2016-2017\физика и экология\где логика\дыра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196752"/>
            <a:ext cx="2592288" cy="187220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30722" name="Picture 2" descr="Картинки по запросу озоновая дыр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3645024"/>
            <a:ext cx="2664296" cy="1998223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2987824" y="3573016"/>
            <a:ext cx="323494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</a:rPr>
              <a:t>Озоновая</a:t>
            </a:r>
          </a:p>
          <a:p>
            <a:pPr algn="ctr"/>
            <a:endParaRPr lang="ru-RU" sz="4000" b="1" dirty="0" smtClean="0">
              <a:ln w="10541" cmpd="sng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</a:endParaRPr>
          </a:p>
          <a:p>
            <a:pPr algn="ctr"/>
            <a:r>
              <a:rPr lang="ru-RU" sz="4000" b="1" cap="none" spc="0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дыра</a:t>
            </a:r>
            <a:endParaRPr lang="ru-RU" sz="4000" b="1" cap="none" spc="0" dirty="0">
              <a:ln w="10541" cmpd="sng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87824" y="3573016"/>
            <a:ext cx="3279775" cy="2088232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dirty="0"/>
              <a:t>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D:\картинки\экология\1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717032"/>
            <a:ext cx="2520280" cy="2016224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4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24" name="Управляющая кнопка: далее 23">
            <a:hlinkClick r:id="" action="ppaction://hlinkshowjump?jump=nextslide" highlightClick="1"/>
          </p:cNvPr>
          <p:cNvSpPr/>
          <p:nvPr/>
        </p:nvSpPr>
        <p:spPr>
          <a:xfrm>
            <a:off x="7518425" y="5648771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8" name="Группа 9"/>
          <p:cNvGrpSpPr>
            <a:grpSpLocks/>
          </p:cNvGrpSpPr>
          <p:nvPr/>
        </p:nvGrpSpPr>
        <p:grpSpPr bwMode="auto">
          <a:xfrm>
            <a:off x="7762900" y="1768921"/>
            <a:ext cx="896938" cy="674688"/>
            <a:chOff x="7903028" y="1920241"/>
            <a:chExt cx="896983" cy="674914"/>
          </a:xfrm>
          <a:solidFill>
            <a:srgbClr val="0070C0"/>
          </a:solidFill>
        </p:grpSpPr>
        <p:sp>
          <p:nvSpPr>
            <p:cNvPr id="29" name="Прямоугольник 28"/>
            <p:cNvSpPr/>
            <p:nvPr/>
          </p:nvSpPr>
          <p:spPr>
            <a:xfrm>
              <a:off x="7903028" y="1920241"/>
              <a:ext cx="889045" cy="247733"/>
            </a:xfrm>
            <a:prstGeom prst="rect">
              <a:avLst/>
            </a:prstGeom>
            <a:grp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7910966" y="2347422"/>
              <a:ext cx="889045" cy="247733"/>
            </a:xfrm>
            <a:prstGeom prst="rect">
              <a:avLst/>
            </a:prstGeom>
            <a:grp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3" name="Крест 12"/>
          <p:cNvSpPr/>
          <p:nvPr/>
        </p:nvSpPr>
        <p:spPr>
          <a:xfrm>
            <a:off x="3851920" y="1700808"/>
            <a:ext cx="744537" cy="769938"/>
          </a:xfrm>
          <a:prstGeom prst="plus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Рисунок 10" descr="D:\Мои документы\Внекласное\неделя Естествознания\2016-2017\физика и экология\где логика\пар.jpg"/>
          <p:cNvPicPr/>
          <p:nvPr/>
        </p:nvPicPr>
        <p:blipFill>
          <a:blip r:embed="rId5" cstate="print"/>
          <a:srcRect b="22858"/>
          <a:stretch>
            <a:fillRect/>
          </a:stretch>
        </p:blipFill>
        <p:spPr bwMode="auto">
          <a:xfrm>
            <a:off x="683568" y="980728"/>
            <a:ext cx="2592288" cy="208823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" name="Рисунок 11" descr="D:\Мои документы\Внекласное\неделя Естествознания\2016-2017\физика и экология\где логика\шар.jpg"/>
          <p:cNvPicPr/>
          <p:nvPr/>
        </p:nvPicPr>
        <p:blipFill>
          <a:blip r:embed="rId6" cstate="print"/>
          <a:srcRect r="5882" b="6897"/>
          <a:stretch>
            <a:fillRect/>
          </a:stretch>
        </p:blipFill>
        <p:spPr bwMode="auto">
          <a:xfrm>
            <a:off x="5004048" y="980728"/>
            <a:ext cx="2520280" cy="208823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3347864" y="4581128"/>
            <a:ext cx="323494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</a:rPr>
              <a:t>Атмосфера</a:t>
            </a:r>
            <a:endParaRPr lang="ru-RU" sz="4000" b="1" cap="none" spc="0" dirty="0">
              <a:ln w="10541" cmpd="sng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203848" y="3645024"/>
            <a:ext cx="3312368" cy="2135758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dirty="0"/>
              <a:t>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27612" y="182880"/>
            <a:ext cx="70866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Загрязнение атмосферы</a:t>
            </a:r>
            <a:endParaRPr lang="ru-RU" sz="44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716016" y="1844824"/>
            <a:ext cx="3970784" cy="4536504"/>
          </a:xfrm>
        </p:spPr>
        <p:txBody>
          <a:bodyPr>
            <a:normAutofit/>
          </a:bodyPr>
          <a:lstStyle/>
          <a:p>
            <a:pPr marL="88900" indent="12700" algn="just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В атмосферу ежегодно поступает около </a:t>
            </a:r>
            <a:r>
              <a:rPr lang="ru-RU" sz="28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20 млрд. тонн углекислого газа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8900" indent="12700" algn="just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За последние </a:t>
            </a:r>
            <a:r>
              <a:rPr lang="ru-RU" sz="28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200 лет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загрязнение воздуха привело к увеличению концентрации двуокиси углерода почти на </a:t>
            </a:r>
            <a:r>
              <a:rPr lang="ru-RU" sz="28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30%.</a:t>
            </a:r>
          </a:p>
          <a:p>
            <a:pPr marL="88900" indent="12700">
              <a:buNone/>
            </a:pPr>
            <a:endParaRPr lang="ru-RU" dirty="0"/>
          </a:p>
        </p:txBody>
      </p:sp>
      <p:pic>
        <p:nvPicPr>
          <p:cNvPr id="15363" name="Picture 3" descr="D:\картинки\экология\1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276872"/>
            <a:ext cx="3401870" cy="2721496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11" name="Содержимое 7"/>
          <p:cNvSpPr txBox="1">
            <a:spLocks/>
          </p:cNvSpPr>
          <p:nvPr/>
        </p:nvSpPr>
        <p:spPr>
          <a:xfrm>
            <a:off x="467544" y="1196752"/>
            <a:ext cx="8208912" cy="9361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88900" marR="0" lvl="0" indent="127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Охрана атмосферы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– неотложная задача всего человечества. 	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Управляющая кнопка: фильм 11">
            <a:hlinkClick r:id="rId5" action="ppaction://hlinkpres?slideindex=1&amp;slidetitle=Слайд 1" highlightClick="1"/>
          </p:cNvPr>
          <p:cNvSpPr/>
          <p:nvPr/>
        </p:nvSpPr>
        <p:spPr>
          <a:xfrm>
            <a:off x="2699792" y="5733256"/>
            <a:ext cx="792088" cy="576064"/>
          </a:xfrm>
          <a:prstGeom prst="actionButtonMovi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6" action="ppaction://hlinksldjump" highlightClick="1"/>
          </p:cNvPr>
          <p:cNvSpPr/>
          <p:nvPr/>
        </p:nvSpPr>
        <p:spPr>
          <a:xfrm>
            <a:off x="7884368" y="5877272"/>
            <a:ext cx="964758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1965" y="812074"/>
            <a:ext cx="7086600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</a:p>
          <a:p>
            <a:pPr algn="ctr">
              <a:defRPr/>
            </a:pPr>
            <a:r>
              <a:rPr lang="ru-RU" sz="10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Найдите общее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740546" y="5754189"/>
            <a:ext cx="1092926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835696" y="5733256"/>
            <a:ext cx="5551716" cy="646331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</a:rPr>
              <a:t>Природные ресурсы</a:t>
            </a:r>
            <a:endParaRPr lang="ru-RU" sz="36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35696" y="5733256"/>
            <a:ext cx="5565277" cy="719137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/>
              <a:t>?</a:t>
            </a:r>
          </a:p>
        </p:txBody>
      </p:sp>
      <p:pic>
        <p:nvPicPr>
          <p:cNvPr id="10" name="Рисунок 9" descr="http://ecofriendly.ru/sites/default/files/images/0003-004-vvedenie.preview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836712"/>
            <a:ext cx="2952328" cy="2016224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1" name="Рисунок 10" descr="http://o-planete.ru/wp-content/uploads/2013/02/%D1%81%D0%BE%D1%81%D1%82%D0%B0%D0%B2-%D0%B0%D1%82%D0%BC%D0%BE%D1%81%D1%84%D0%B5%D1%80%D1%8B-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836712"/>
            <a:ext cx="2808312" cy="2016224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" name="Рисунок 11" descr="http://ogorodsadovod.com/sites/default/files/u79/2015/07/pochva_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3068960"/>
            <a:ext cx="3312368" cy="2304256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740546" y="5754189"/>
            <a:ext cx="1092926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856095" y="5745127"/>
            <a:ext cx="5551716" cy="646331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</a:rPr>
              <a:t>Экологически чистые ЭС</a:t>
            </a:r>
            <a:endParaRPr lang="ru-RU" sz="36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35696" y="5733256"/>
            <a:ext cx="5565277" cy="719137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/>
              <a:t>?</a:t>
            </a:r>
          </a:p>
        </p:txBody>
      </p:sp>
      <p:pic>
        <p:nvPicPr>
          <p:cNvPr id="10" name="Рисунок 9" descr="http://altenergiya.ru/wp-content/uploads/2013/11/geoehs_v_islandi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692696"/>
            <a:ext cx="3240360" cy="216024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1" name="Рисунок 10" descr="D:\Мои документы\Внекласное\неделя Естествознания\2016-2017\физика и экология\где логика\ВЭС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692696"/>
            <a:ext cx="3384376" cy="216024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" name="Рисунок 11" descr="D:\Мои документы\Внекласное\неделя Естествознания\2016-2017\физика и экология\где логика\Солнечная ЭС.JPG"/>
          <p:cNvPicPr/>
          <p:nvPr/>
        </p:nvPicPr>
        <p:blipFill>
          <a:blip r:embed="rId6" cstate="print"/>
          <a:srcRect r="14691"/>
          <a:stretch>
            <a:fillRect/>
          </a:stretch>
        </p:blipFill>
        <p:spPr bwMode="auto">
          <a:xfrm>
            <a:off x="2699792" y="3212976"/>
            <a:ext cx="3888432" cy="208823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740546" y="5754189"/>
            <a:ext cx="1092926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856095" y="5745127"/>
            <a:ext cx="5551716" cy="584775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</a:rPr>
              <a:t>Источники загрязнения  воды</a:t>
            </a:r>
            <a:endParaRPr lang="ru-RU" sz="32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35696" y="5661248"/>
            <a:ext cx="5565277" cy="719137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/>
              <a:t>?</a:t>
            </a:r>
          </a:p>
        </p:txBody>
      </p:sp>
      <p:pic>
        <p:nvPicPr>
          <p:cNvPr id="25602" name="Picture 2" descr="D:\моя\проекты ребят\2016-17\экологика\Новая папка\1424245420_krupneyshie-zavody-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692696"/>
            <a:ext cx="3351724" cy="223224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5603" name="Picture 3" descr="D:\моя\проекты ребят\2016-17\экологика\Новая папка\shutterstock_403708645-pic905-895x505-768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284984"/>
            <a:ext cx="3900552" cy="220087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5604" name="Picture 4" descr="D:\моя\проекты ребят\2016-17\экологика\Новая папка\ohlazhdenie_na_pticefabrike_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692696"/>
            <a:ext cx="2976331" cy="223224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740546" y="5754189"/>
            <a:ext cx="1092926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856095" y="5745127"/>
            <a:ext cx="5551716" cy="584775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</a:rPr>
              <a:t>Разложение  более 200 лет</a:t>
            </a:r>
            <a:endParaRPr lang="ru-RU" sz="32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35696" y="5661248"/>
            <a:ext cx="5565277" cy="719137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/>
              <a:t>?</a:t>
            </a:r>
          </a:p>
        </p:txBody>
      </p:sp>
      <p:pic>
        <p:nvPicPr>
          <p:cNvPr id="26627" name="Picture 3" descr="D:\моя\проекты ребят\2016-17\экологика\Новая папка\polyetilenoviy-pake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548680"/>
            <a:ext cx="2232248" cy="223224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6628" name="Picture 4" descr="D:\моя\проекты ребят\2016-17\экологика\Новая папка\1353525380_shutterstock_4587177712759012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3068960"/>
            <a:ext cx="3361504" cy="223224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6629" name="Picture 5" descr="D:\моя\проекты ребят\2016-17\экологика\Новая папка\pet-fkakony-i-butylki-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548680"/>
            <a:ext cx="2736304" cy="224224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27612" y="182880"/>
            <a:ext cx="70866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Свалки</a:t>
            </a:r>
            <a:endParaRPr lang="ru-RU" sz="40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410" name="Picture 2" descr="D:\картинки\экология\b8419688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060848"/>
            <a:ext cx="3671644" cy="244827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7" name="Содержимое 7"/>
          <p:cNvSpPr txBox="1">
            <a:spLocks/>
          </p:cNvSpPr>
          <p:nvPr/>
        </p:nvSpPr>
        <p:spPr>
          <a:xfrm>
            <a:off x="4427984" y="1628800"/>
            <a:ext cx="4330824" cy="4779912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Вызывают изменения ландшафта, загрязнение почвы, атмосферы, поверхностных и подземных вод.</a:t>
            </a:r>
          </a:p>
          <a:p>
            <a:pPr algn="just">
              <a:buFont typeface="Arial" pitchFamily="34" charset="0"/>
              <a:buChar char="•"/>
            </a:pP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Способствует распространению бродячих животных и грызунов - переносчиками заразных заболеваний.</a:t>
            </a:r>
          </a:p>
          <a:p>
            <a:pPr algn="just">
              <a:buFont typeface="Arial" pitchFamily="34" charset="0"/>
              <a:buChar char="•"/>
            </a:pP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Выделяются метан, окислы азота, сероводород и другие отравляющие газы.</a:t>
            </a:r>
          </a:p>
          <a:p>
            <a:pPr marL="88900" marR="0" lvl="0" indent="12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7"/>
          <p:cNvSpPr txBox="1">
            <a:spLocks/>
          </p:cNvSpPr>
          <p:nvPr/>
        </p:nvSpPr>
        <p:spPr>
          <a:xfrm>
            <a:off x="539552" y="980728"/>
            <a:ext cx="8208912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88900" marR="0" lvl="0" indent="127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Свалки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– большая экологическая проблема.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Управляющая кнопка: фильм 8">
            <a:hlinkClick r:id="rId5" action="ppaction://hlinkfile" highlightClick="1"/>
          </p:cNvPr>
          <p:cNvSpPr/>
          <p:nvPr/>
        </p:nvSpPr>
        <p:spPr>
          <a:xfrm>
            <a:off x="2699792" y="5733256"/>
            <a:ext cx="792088" cy="576064"/>
          </a:xfrm>
          <a:prstGeom prst="actionButtonMovi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6" action="ppaction://hlinksldjump" highlightClick="1"/>
          </p:cNvPr>
          <p:cNvSpPr/>
          <p:nvPr/>
        </p:nvSpPr>
        <p:spPr>
          <a:xfrm>
            <a:off x="7596336" y="6021288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8902" y="1482634"/>
            <a:ext cx="708660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</a:p>
          <a:p>
            <a:pPr algn="ctr">
              <a:defRPr/>
            </a:pPr>
            <a:r>
              <a:rPr lang="ru-RU" sz="10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Финал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2925" y="352696"/>
            <a:ext cx="7086600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Итоги:</a:t>
            </a:r>
          </a:p>
        </p:txBody>
      </p:sp>
      <p:sp>
        <p:nvSpPr>
          <p:cNvPr id="4" name="Управляющая кнопка: далее 3">
            <a:hlinkClick r:id="rId8" action="ppaction://hlinksldjump" highlightClick="1"/>
          </p:cNvPr>
          <p:cNvSpPr/>
          <p:nvPr/>
        </p:nvSpPr>
        <p:spPr>
          <a:xfrm>
            <a:off x="7620000" y="5943600"/>
            <a:ext cx="1219200" cy="685800"/>
          </a:xfrm>
          <a:prstGeom prst="actionButtonForwardNext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2852936"/>
            <a:ext cx="3312368" cy="86409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4077072"/>
            <a:ext cx="3312368" cy="79208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2852936"/>
            <a:ext cx="1728192" cy="86409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4077072"/>
            <a:ext cx="1728192" cy="79208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ontrols>
      <p:control spid="1026" name="TextBox7" r:id="rId2" imgW="3133800" imgH="714240"/>
      <p:control spid="1027" name="TextBox4" r:id="rId3" imgW="3133800" imgH="638280"/>
      <p:control spid="1028" name="TextBox8" r:id="rId4" imgW="1581120" imgH="714240"/>
      <p:control spid="1029" name="TextBox1" r:id="rId5" imgW="1581120" imgH="647640"/>
    </p:controls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4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676207" y="5697041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57682" y="1165318"/>
            <a:ext cx="7025640" cy="584775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</a:rPr>
              <a:t>Трутся спиной медведи о земную ось</a:t>
            </a:r>
            <a:endParaRPr lang="ru-RU" sz="32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1124744"/>
            <a:ext cx="7137971" cy="71755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/>
              <a:t>?</a:t>
            </a:r>
          </a:p>
        </p:txBody>
      </p:sp>
      <p:pic>
        <p:nvPicPr>
          <p:cNvPr id="18434" name="Picture 2" descr="D:\моя\проекты ребят\2016-17\экологика\Новая папка\трутьс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998" y="2708920"/>
            <a:ext cx="1785323" cy="172819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8435" name="Picture 3" descr="D:\моя\проекты ребят\2016-17\экологика\Новая папка\спина.jpg"/>
          <p:cNvPicPr>
            <a:picLocks noChangeAspect="1" noChangeArrowheads="1"/>
          </p:cNvPicPr>
          <p:nvPr/>
        </p:nvPicPr>
        <p:blipFill>
          <a:blip r:embed="rId6" cstate="print"/>
          <a:srcRect l="10000" r="10000"/>
          <a:stretch>
            <a:fillRect/>
          </a:stretch>
        </p:blipFill>
        <p:spPr bwMode="auto">
          <a:xfrm>
            <a:off x="2178086" y="2708920"/>
            <a:ext cx="2151836" cy="172819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8436" name="Picture 4" descr="D:\моя\проекты ребят\2016-17\экологика\Новая папка\медведи.jpg"/>
          <p:cNvPicPr>
            <a:picLocks noChangeAspect="1" noChangeArrowheads="1"/>
          </p:cNvPicPr>
          <p:nvPr/>
        </p:nvPicPr>
        <p:blipFill>
          <a:blip r:embed="rId7" cstate="print"/>
          <a:srcRect l="7986" r="6832"/>
          <a:stretch>
            <a:fillRect/>
          </a:stretch>
        </p:blipFill>
        <p:spPr bwMode="auto">
          <a:xfrm>
            <a:off x="4499992" y="2708920"/>
            <a:ext cx="2362024" cy="172819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8437" name="Picture 5" descr="D:\моя\проекты ребят\2016-17\экологика\Новая папка\72029444_1300079632_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280" y="2708920"/>
            <a:ext cx="1728192" cy="172819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3" name="труться спиной медвед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211960" y="5445224"/>
            <a:ext cx="648072" cy="64807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662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4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676207" y="5697041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57682" y="1165318"/>
            <a:ext cx="7025640" cy="584775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</a:rPr>
              <a:t>Надежда – мой компас земной</a:t>
            </a:r>
            <a:endParaRPr lang="ru-RU" sz="32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1124744"/>
            <a:ext cx="7128792" cy="71755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/>
              <a:t>?</a:t>
            </a:r>
          </a:p>
        </p:txBody>
      </p:sp>
      <p:pic>
        <p:nvPicPr>
          <p:cNvPr id="19458" name="Picture 2" descr="D:\моя\проекты ребят\2016-17\экологика\Новая папка\moy-kotenok-intro.jpg"/>
          <p:cNvPicPr>
            <a:picLocks noChangeAspect="1" noChangeArrowheads="1"/>
          </p:cNvPicPr>
          <p:nvPr/>
        </p:nvPicPr>
        <p:blipFill>
          <a:blip r:embed="rId5" cstate="print"/>
          <a:srcRect l="11220" r="13780"/>
          <a:stretch>
            <a:fillRect/>
          </a:stretch>
        </p:blipFill>
        <p:spPr bwMode="auto">
          <a:xfrm>
            <a:off x="2771800" y="2708920"/>
            <a:ext cx="2160240" cy="1656184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9459" name="Picture 3" descr="D:\моя\проекты ребят\2016-17\экологика\Новая папка\0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2708920"/>
            <a:ext cx="1699768" cy="1656184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9460" name="Picture 4" descr="D:\моя\проекты ребят\2016-17\экологика\Новая папка\Earth_Eastern_Hemispher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2708920"/>
            <a:ext cx="1656184" cy="1656184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9461" name="Picture 5" descr="D:\моя\проекты ребят\2016-17\экологика\Новая папка\babkina_nadezhda.jpg"/>
          <p:cNvPicPr>
            <a:picLocks noChangeAspect="1" noChangeArrowheads="1"/>
          </p:cNvPicPr>
          <p:nvPr/>
        </p:nvPicPr>
        <p:blipFill>
          <a:blip r:embed="rId8" cstate="print"/>
          <a:srcRect l="10137" r="5699"/>
          <a:stretch>
            <a:fillRect/>
          </a:stretch>
        </p:blipFill>
        <p:spPr bwMode="auto">
          <a:xfrm>
            <a:off x="395536" y="2708920"/>
            <a:ext cx="2088232" cy="1656184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2" name="надежда мой компас земно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355976" y="5301208"/>
            <a:ext cx="664840" cy="66484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408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4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676207" y="5697041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57682" y="1165318"/>
            <a:ext cx="7025640" cy="584775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</a:rPr>
              <a:t>Звенит январская вьюга</a:t>
            </a:r>
            <a:endParaRPr lang="ru-RU" sz="32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1124744"/>
            <a:ext cx="7137971" cy="71755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/>
              <a:t>?</a:t>
            </a:r>
          </a:p>
        </p:txBody>
      </p:sp>
      <p:pic>
        <p:nvPicPr>
          <p:cNvPr id="20482" name="Picture 2" descr="D:\моя\проекты ребят\2016-17\экологика\Новая папка\scenarij-prazdnika--zvenit-zvonok-poslednij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564904"/>
            <a:ext cx="2705218" cy="180020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0483" name="Picture 3" descr="D:\моя\проекты ребят\2016-17\экологика\Новая папка\202100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2564904"/>
            <a:ext cx="2448272" cy="1836204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0484" name="Picture 4" descr="D:\моя\проекты ребят\2016-17\экологика\Новая папка\sochinenie_viug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2564904"/>
            <a:ext cx="2592288" cy="184249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2" name="звенит январская вью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99992" y="5157192"/>
            <a:ext cx="664840" cy="66484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432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4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676207" y="5697041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57682" y="1165318"/>
            <a:ext cx="7025640" cy="584775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</a:rPr>
              <a:t>Земля в иллюминаторе видна</a:t>
            </a:r>
            <a:endParaRPr lang="ru-RU" sz="32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1196752"/>
            <a:ext cx="7128792" cy="717550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/>
              <a:t>?</a:t>
            </a:r>
          </a:p>
        </p:txBody>
      </p:sp>
      <p:pic>
        <p:nvPicPr>
          <p:cNvPr id="21506" name="Picture 2" descr="D:\моя\проекты ребят\2016-17\экологика\Новая папка\Earth_Eastern_Hemisphe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368" y="2708920"/>
            <a:ext cx="2016224" cy="2016224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1508" name="Picture 4" descr="D:\моя\проекты ребят\2016-17\экологика\Новая папка\иллюминатор_collage_sky_стиль.jpg"/>
          <p:cNvPicPr>
            <a:picLocks noChangeAspect="1" noChangeArrowheads="1"/>
          </p:cNvPicPr>
          <p:nvPr/>
        </p:nvPicPr>
        <p:blipFill>
          <a:blip r:embed="rId6" cstate="print"/>
          <a:srcRect l="7790" r="22102"/>
          <a:stretch>
            <a:fillRect/>
          </a:stretch>
        </p:blipFill>
        <p:spPr bwMode="auto">
          <a:xfrm>
            <a:off x="3275856" y="2708920"/>
            <a:ext cx="2232248" cy="1989993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1509" name="Picture 5" descr="D:\моя\проекты ребят\2016-17\экологика\Новая папка\1401855345_2014_10_08_2.jpg"/>
          <p:cNvPicPr>
            <a:picLocks noChangeAspect="1" noChangeArrowheads="1"/>
          </p:cNvPicPr>
          <p:nvPr/>
        </p:nvPicPr>
        <p:blipFill>
          <a:blip r:embed="rId7" cstate="print"/>
          <a:srcRect l="20205"/>
          <a:stretch>
            <a:fillRect/>
          </a:stretch>
        </p:blipFill>
        <p:spPr bwMode="auto">
          <a:xfrm>
            <a:off x="6084168" y="2708920"/>
            <a:ext cx="2347020" cy="196087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2" name="земля в иллюминаторе вид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99992" y="5317976"/>
            <a:ext cx="720080" cy="72008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20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27612" y="182880"/>
            <a:ext cx="70866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Берегите Землю</a:t>
            </a:r>
            <a:endParaRPr lang="ru-RU" sz="44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Содержимое 7"/>
          <p:cNvSpPr txBox="1">
            <a:spLocks/>
          </p:cNvSpPr>
          <p:nvPr/>
        </p:nvSpPr>
        <p:spPr>
          <a:xfrm>
            <a:off x="4716016" y="1844824"/>
            <a:ext cx="3970784" cy="453650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88900" lvl="0" indent="127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Планета у нас одна и другой такой не будет. </a:t>
            </a:r>
          </a:p>
          <a:p>
            <a:pPr marL="88900" lvl="0" indent="127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Поэтому нам нужно беречь и охранять ее своими поступками, делами. </a:t>
            </a:r>
          </a:p>
          <a:p>
            <a:pPr marL="88900" lvl="0" indent="127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человек, живущий на нашей планете должен сохранять мир на Земле.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7"/>
          <p:cNvSpPr txBox="1">
            <a:spLocks/>
          </p:cNvSpPr>
          <p:nvPr/>
        </p:nvSpPr>
        <p:spPr>
          <a:xfrm>
            <a:off x="539552" y="1052736"/>
            <a:ext cx="8208912" cy="9361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88900" lvl="0" indent="12700" algn="just">
              <a:spcBef>
                <a:spcPct val="20000"/>
              </a:spcBef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Наша планета Земля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удивительна и неповторима.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Управляющая кнопка: фильм 7">
            <a:hlinkClick r:id="rId4" action="ppaction://hlinkpres?slideindex=1&amp;slidetitle=Слайд 1" highlightClick="1"/>
          </p:cNvPr>
          <p:cNvSpPr/>
          <p:nvPr/>
        </p:nvSpPr>
        <p:spPr>
          <a:xfrm>
            <a:off x="2699792" y="5733256"/>
            <a:ext cx="792088" cy="576064"/>
          </a:xfrm>
          <a:prstGeom prst="actionButtonMovi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D:\картинки\экология\78361945.jpg"/>
          <p:cNvPicPr>
            <a:picLocks noChangeAspect="1" noChangeArrowheads="1"/>
          </p:cNvPicPr>
          <p:nvPr/>
        </p:nvPicPr>
        <p:blipFill>
          <a:blip r:embed="rId5" cstate="print"/>
          <a:srcRect l="7560" r="7769"/>
          <a:stretch>
            <a:fillRect/>
          </a:stretch>
        </p:blipFill>
        <p:spPr bwMode="auto">
          <a:xfrm>
            <a:off x="683568" y="2132856"/>
            <a:ext cx="3744416" cy="2653393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9" name="Управляющая кнопка: далее 8">
            <a:hlinkClick r:id="rId6" action="ppaction://hlinksldjump" highlightClick="1"/>
          </p:cNvPr>
          <p:cNvSpPr/>
          <p:nvPr/>
        </p:nvSpPr>
        <p:spPr>
          <a:xfrm>
            <a:off x="7524328" y="5949280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7620000" y="5943600"/>
            <a:ext cx="1219200" cy="685800"/>
          </a:xfrm>
          <a:prstGeom prst="actionButtonForwardNext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7612" y="182880"/>
            <a:ext cx="7086600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Раунд:</a:t>
            </a:r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938213" y="2562225"/>
            <a:ext cx="1676400" cy="129540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dirty="0">
                <a:solidFill>
                  <a:srgbClr val="002060"/>
                </a:solidFill>
              </a:rPr>
              <a:t>1</a:t>
            </a:r>
            <a:endParaRPr lang="ru-RU" sz="8000" dirty="0"/>
          </a:p>
        </p:txBody>
      </p:sp>
      <p:sp>
        <p:nvSpPr>
          <p:cNvPr id="7" name="Прямоугольник 6">
            <a:hlinkClick r:id="rId5" action="ppaction://hlinksldjump"/>
          </p:cNvPr>
          <p:cNvSpPr/>
          <p:nvPr/>
        </p:nvSpPr>
        <p:spPr>
          <a:xfrm>
            <a:off x="3814763" y="2562225"/>
            <a:ext cx="1676400" cy="129540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6792913" y="2549525"/>
            <a:ext cx="1676400" cy="129540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9" name="Прямоугольник 8">
            <a:hlinkClick r:id="rId7" action="ppaction://hlinksldjump"/>
          </p:cNvPr>
          <p:cNvSpPr/>
          <p:nvPr/>
        </p:nvSpPr>
        <p:spPr>
          <a:xfrm>
            <a:off x="5324475" y="4046538"/>
            <a:ext cx="1676400" cy="129540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dirty="0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10" name="Управляющая кнопка: далее 9">
            <a:hlinkClick r:id="rId8" action="ppaction://hlinksldjump" highlightClick="1"/>
          </p:cNvPr>
          <p:cNvSpPr/>
          <p:nvPr/>
        </p:nvSpPr>
        <p:spPr>
          <a:xfrm>
            <a:off x="7620000" y="5943600"/>
            <a:ext cx="1219200" cy="685800"/>
          </a:xfrm>
          <a:prstGeom prst="actionButtonForwardNext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>
            <a:hlinkClick r:id="rId9" action="ppaction://hlinksldjump"/>
          </p:cNvPr>
          <p:cNvSpPr/>
          <p:nvPr/>
        </p:nvSpPr>
        <p:spPr>
          <a:xfrm>
            <a:off x="2384425" y="4019550"/>
            <a:ext cx="1676400" cy="129540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dirty="0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12" name="Прямоугольник 11">
            <a:hlinkClick r:id="rId8" action="ppaction://hlinksldjump"/>
          </p:cNvPr>
          <p:cNvSpPr/>
          <p:nvPr/>
        </p:nvSpPr>
        <p:spPr>
          <a:xfrm>
            <a:off x="304800" y="5943600"/>
            <a:ext cx="2286000" cy="685800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002060"/>
                </a:solidFill>
              </a:rPr>
              <a:t>Итоги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21081" y="886097"/>
            <a:ext cx="7025640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</a:p>
          <a:p>
            <a:pPr algn="ctr">
              <a:defRPr/>
            </a:pPr>
            <a:r>
              <a:rPr lang="ru-RU" sz="10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Убери</a:t>
            </a:r>
          </a:p>
          <a:p>
            <a:pPr algn="ctr">
              <a:defRPr/>
            </a:pPr>
            <a:r>
              <a:rPr lang="ru-RU" sz="10000" b="1" dirty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лишнее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874443" y="5726597"/>
            <a:ext cx="964758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5733256"/>
            <a:ext cx="5760640" cy="461665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2700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Экологически чистый вид транспорта</a:t>
            </a:r>
            <a:endParaRPr lang="ru-RU" sz="2400" b="1" dirty="0">
              <a:ln w="12700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548680"/>
            <a:ext cx="2808312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D:\Мои документы\Внекласное\неделя Естествознания\2016-2017\физика и экология\где логика\убери лишнее\самолеты 2.jpg"/>
          <p:cNvPicPr/>
          <p:nvPr/>
        </p:nvPicPr>
        <p:blipFill>
          <a:blip r:embed="rId5" cstate="print"/>
          <a:srcRect r="7030"/>
          <a:stretch>
            <a:fillRect/>
          </a:stretch>
        </p:blipFill>
        <p:spPr bwMode="auto">
          <a:xfrm>
            <a:off x="5076056" y="548680"/>
            <a:ext cx="2952328" cy="2016224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3" name="Рисунок 12" descr="D:\Мои документы\Внекласное\неделя Естествознания\2016-2017\физика и экология\где логика\убери лишнее\трактор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2780928"/>
            <a:ext cx="2808312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D:\Мои документы\Внекласное\неделя Естествознания\2016-2017\физика и экология\где логика\убери лишнее\велосипед.jpg"/>
          <p:cNvPicPr/>
          <p:nvPr/>
        </p:nvPicPr>
        <p:blipFill>
          <a:blip r:embed="rId7" cstate="print"/>
          <a:srcRect r="4762"/>
          <a:stretch>
            <a:fillRect/>
          </a:stretch>
        </p:blipFill>
        <p:spPr bwMode="auto">
          <a:xfrm>
            <a:off x="5076056" y="2780928"/>
            <a:ext cx="2952328" cy="208823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874443" y="5726597"/>
            <a:ext cx="964758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5733256"/>
            <a:ext cx="5559419" cy="461665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2700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Естественный источник загрязнения</a:t>
            </a:r>
            <a:endParaRPr lang="ru-RU" sz="2400" b="1" dirty="0">
              <a:ln w="12700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" name="Рисунок 9" descr="D:\Мои документы\Внекласное\неделя Естествознания\2016-2017\физика и экология\где логика\свалк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2852936"/>
            <a:ext cx="2808312" cy="208823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9" name="Рисунок 8" descr="D:\Мои документы\Внекласное\неделя Естествознания\2016-2017\физика и экология\где логика\фабрика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548680"/>
            <a:ext cx="2808312" cy="2016224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6" name="Рисунок 5" descr="D:\Мои документы\Внекласное\неделя Естествознания\2016-2017\физика и экология\где логика\tornado_2-650x43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548680"/>
            <a:ext cx="2952328" cy="2016224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1" name="Рисунок 10" descr="D:\Мои документы\Внекласное\неделя Естествознания\2016-2017\физика и экология\где логика\поезд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2852936"/>
            <a:ext cx="2952328" cy="208823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0" y="4581128"/>
            <a:ext cx="1691679" cy="2086272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874443" y="5726597"/>
            <a:ext cx="964758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5733256"/>
            <a:ext cx="5559419" cy="646331"/>
          </a:xfrm>
          <a:prstGeom prst="rec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9050" cmpd="sng">
                  <a:noFill/>
                  <a:prstDash val="solid"/>
                </a:ln>
                <a:solidFill>
                  <a:schemeClr val="bg1"/>
                </a:solidFill>
              </a:rPr>
              <a:t>Солёная вода</a:t>
            </a:r>
            <a:endParaRPr lang="ru-RU" sz="3600" b="1" dirty="0">
              <a:ln w="19050" cmpd="sng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pic>
        <p:nvPicPr>
          <p:cNvPr id="22530" name="Picture 2" descr="D:\моя\проекты ребят\2016-17\экологика\Новая папка\Река_Оредеж_ниже_д.Выр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548679"/>
            <a:ext cx="2880320" cy="2166243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2531" name="Picture 3" descr="D:\моя\проекты ребят\2016-17\экологика\Новая папка\ozero-svetloyar.jpg"/>
          <p:cNvPicPr>
            <a:picLocks noChangeAspect="1" noChangeArrowheads="1"/>
          </p:cNvPicPr>
          <p:nvPr/>
        </p:nvPicPr>
        <p:blipFill>
          <a:blip r:embed="rId5" cstate="print"/>
          <a:srcRect l="8661" r="4726"/>
          <a:stretch>
            <a:fillRect/>
          </a:stretch>
        </p:blipFill>
        <p:spPr bwMode="auto">
          <a:xfrm>
            <a:off x="4932040" y="548680"/>
            <a:ext cx="2883962" cy="216024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2533" name="Picture 5" descr="D:\моя\проекты ребят\2016-17\экологика\Новая папка\895145687.jpg"/>
          <p:cNvPicPr>
            <a:picLocks noChangeAspect="1" noChangeArrowheads="1"/>
          </p:cNvPicPr>
          <p:nvPr/>
        </p:nvPicPr>
        <p:blipFill>
          <a:blip r:embed="rId6" cstate="print"/>
          <a:srcRect l="7257" t="3284" r="18855" b="1482"/>
          <a:stretch>
            <a:fillRect/>
          </a:stretch>
        </p:blipFill>
        <p:spPr bwMode="auto">
          <a:xfrm>
            <a:off x="1259632" y="2996952"/>
            <a:ext cx="2880320" cy="208823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22534" name="Picture 6" descr="D:\моя\проекты ребят\2016-17\экологика\Новая папка\вода-с-крана-3.jpg"/>
          <p:cNvPicPr>
            <a:picLocks noChangeAspect="1" noChangeArrowheads="1"/>
          </p:cNvPicPr>
          <p:nvPr/>
        </p:nvPicPr>
        <p:blipFill>
          <a:blip r:embed="rId7" cstate="print"/>
          <a:srcRect t="7505" b="4470"/>
          <a:stretch>
            <a:fillRect/>
          </a:stretch>
        </p:blipFill>
        <p:spPr bwMode="auto">
          <a:xfrm>
            <a:off x="4932040" y="2996952"/>
            <a:ext cx="2886479" cy="208823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5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13"/>
            </a:avLst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3" cstate="print"/>
          <a:srcRect b="4423"/>
          <a:stretch>
            <a:fillRect/>
          </a:stretch>
        </p:blipFill>
        <p:spPr>
          <a:xfrm>
            <a:off x="1" y="4627221"/>
            <a:ext cx="1691679" cy="20862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27612" y="182880"/>
            <a:ext cx="70866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Пресная вода</a:t>
            </a:r>
            <a:endParaRPr lang="ru-RU" sz="44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Содержимое 7"/>
          <p:cNvSpPr txBox="1">
            <a:spLocks/>
          </p:cNvSpPr>
          <p:nvPr/>
        </p:nvSpPr>
        <p:spPr>
          <a:xfrm>
            <a:off x="4427984" y="1988840"/>
            <a:ext cx="4320480" cy="4248472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70% её поверхности покрыто океанами, озерами и морями, но только 0, 29% из них - реки и озера – пресная вода.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Более 1000000000 жителей Земли страдают от нехватки пресной воды.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Ежегодно умирает более 5 000000 человек.</a:t>
            </a:r>
          </a:p>
          <a:p>
            <a:pPr marL="88900" marR="0" lvl="0" indent="12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7"/>
          <p:cNvSpPr txBox="1">
            <a:spLocks/>
          </p:cNvSpPr>
          <p:nvPr/>
        </p:nvSpPr>
        <p:spPr>
          <a:xfrm>
            <a:off x="467544" y="1196752"/>
            <a:ext cx="8208912" cy="9361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88900" lvl="0" indent="12700" algn="just">
              <a:spcBef>
                <a:spcPct val="20000"/>
              </a:spcBef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Планета Земля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единственная планета с огромным скоплением воды.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Управляющая кнопка: фильм 7">
            <a:hlinkClick r:id="rId4" action="ppaction://hlinkpres?slideindex=1&amp;slidetitle=Слайд 1" highlightClick="1"/>
          </p:cNvPr>
          <p:cNvSpPr/>
          <p:nvPr/>
        </p:nvSpPr>
        <p:spPr>
          <a:xfrm>
            <a:off x="2699792" y="5733256"/>
            <a:ext cx="792088" cy="576064"/>
          </a:xfrm>
          <a:prstGeom prst="actionButtonMovi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D:\картинки\экология\63ba232a310f0c2350b9ccf00b005fc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348880"/>
            <a:ext cx="3456384" cy="2557724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7596336" y="5877272"/>
            <a:ext cx="1219200" cy="685800"/>
          </a:xfrm>
          <a:prstGeom prst="actionButtonForwardNext">
            <a:avLst/>
          </a:prstGeom>
          <a:solidFill>
            <a:srgbClr val="0070C0"/>
          </a:solidFill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c7d623e9c70e255de32d6626850bb219cebe1a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288</Words>
  <Application>Microsoft Office PowerPoint</Application>
  <PresentationFormat>Экран (4:3)</PresentationFormat>
  <Paragraphs>93</Paragraphs>
  <Slides>34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Голубая планета Земля</dc:title>
  <dc:subject>шаблон для презентации</dc:subject>
  <dc:creator>Антонина</dc:creator>
  <cp:keywords>шаблон для презентации, очень красивый шаблон для презентации, шаблон в ярко-синих тонах, глобус+бабочки шаблон для презентации</cp:keywords>
  <cp:lastModifiedBy>User</cp:lastModifiedBy>
  <cp:revision>72</cp:revision>
  <dcterms:created xsi:type="dcterms:W3CDTF">2014-09-12T18:48:14Z</dcterms:created>
  <dcterms:modified xsi:type="dcterms:W3CDTF">2017-04-06T13:01:33Z</dcterms:modified>
</cp:coreProperties>
</file>