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68386-170C-4590-A690-30391371C89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80B33-CF1A-4545-BF6E-C00D64509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6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80B33-CF1A-4545-BF6E-C00D645092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4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AF8D-7E76-4D08-BACE-72CF1FA779F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6598-0ABE-4706-B543-1F580444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8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AF8D-7E76-4D08-BACE-72CF1FA779F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6598-0ABE-4706-B543-1F580444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7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AF8D-7E76-4D08-BACE-72CF1FA779F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6598-0ABE-4706-B543-1F580444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0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AF8D-7E76-4D08-BACE-72CF1FA779F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6598-0ABE-4706-B543-1F580444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54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AF8D-7E76-4D08-BACE-72CF1FA779F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6598-0ABE-4706-B543-1F580444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8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AF8D-7E76-4D08-BACE-72CF1FA779F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6598-0ABE-4706-B543-1F580444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59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AF8D-7E76-4D08-BACE-72CF1FA779F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6598-0ABE-4706-B543-1F580444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1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AF8D-7E76-4D08-BACE-72CF1FA779F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6598-0ABE-4706-B543-1F580444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7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AF8D-7E76-4D08-BACE-72CF1FA779F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6598-0ABE-4706-B543-1F580444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9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AF8D-7E76-4D08-BACE-72CF1FA779F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6598-0ABE-4706-B543-1F580444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3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AF8D-7E76-4D08-BACE-72CF1FA779F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6598-0ABE-4706-B543-1F580444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8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AAF8D-7E76-4D08-BACE-72CF1FA779F9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A6598-0ABE-4706-B543-1F580444C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1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ites.google.com/site/ekomif2017/rabota-koma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ites.google.com/site/ekomif2017/hom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timetoast.com/timelines/142666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8190" y="3645024"/>
            <a:ext cx="7772400" cy="1470025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</a:rPr>
              <a:t>Веб-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</a:rPr>
              <a:t>квест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</a:rPr>
              <a:t> "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</a:rPr>
              <a:t>ЭкоМИФ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</a:rPr>
              <a:t>"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</a:rPr>
            </a:b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309338"/>
            <a:ext cx="6408712" cy="1752600"/>
          </a:xfrm>
        </p:spPr>
        <p:txBody>
          <a:bodyPr>
            <a:normAutofit lnSpcReduction="10000"/>
          </a:bodyPr>
          <a:lstStyle/>
          <a:p>
            <a:pPr lvl="0" algn="r">
              <a:lnSpc>
                <a:spcPct val="110000"/>
              </a:lnSpc>
            </a:pPr>
            <a:r>
              <a:rPr lang="ru-RU" sz="2400" i="1" dirty="0" smtClean="0">
                <a:solidFill>
                  <a:schemeClr val="tx1"/>
                </a:solidFill>
                <a:effectLst/>
                <a:latin typeface="Arial"/>
              </a:rPr>
              <a:t>Авторы: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sz="2400" i="1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2400" i="1" dirty="0" err="1" smtClean="0">
                <a:solidFill>
                  <a:srgbClr val="000000"/>
                </a:solidFill>
                <a:latin typeface="Times New Roman"/>
              </a:rPr>
              <a:t>Жешко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М. 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</a:rPr>
              <a:t>В.,</a:t>
            </a:r>
            <a:r>
              <a:rPr lang="ru-RU" sz="2400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endParaRPr lang="ru-RU" sz="2400" i="1" dirty="0" smtClean="0">
              <a:solidFill>
                <a:srgbClr val="000000"/>
              </a:solidFill>
              <a:latin typeface="Times New Roman"/>
            </a:endParaRPr>
          </a:p>
          <a:p>
            <a:pPr lvl="0" algn="r">
              <a:lnSpc>
                <a:spcPct val="110000"/>
              </a:lnSpc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</a:rPr>
              <a:t>Назарова 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Н. А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</a:rPr>
              <a:t>.,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2400" i="1" dirty="0" smtClean="0">
              <a:solidFill>
                <a:srgbClr val="000000"/>
              </a:solidFill>
              <a:latin typeface="Times New Roman"/>
            </a:endParaRPr>
          </a:p>
          <a:p>
            <a:pPr lvl="0" algn="r">
              <a:lnSpc>
                <a:spcPct val="110000"/>
              </a:lnSpc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</a:rPr>
              <a:t>Рыбакова 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Н. А.</a:t>
            </a:r>
            <a:endParaRPr lang="ru-RU" sz="2400" i="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60648"/>
            <a:ext cx="6598096" cy="78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37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Муниципальное бюджетное общеобразовательное учреждение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37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«Средняя школа №7 им. А.П. Гайдара»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8187" y="5877272"/>
            <a:ext cx="1532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Арзамас 2017</a:t>
            </a:r>
            <a:endParaRPr lang="ru-RU" dirty="0"/>
          </a:p>
        </p:txBody>
      </p:sp>
      <p:pic>
        <p:nvPicPr>
          <p:cNvPr id="9" name="Picture 4" descr="Картинки по запросу год экологии в россии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43" y="1196752"/>
            <a:ext cx="4130698" cy="237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7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449580">
              <a:spcAft>
                <a:spcPts val="0"/>
              </a:spcAft>
            </a:pPr>
            <a:r>
              <a:rPr lang="ru-RU" sz="2400" i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Задание 3.</a:t>
            </a:r>
            <a:r>
              <a:rPr lang="ru-RU" sz="2400" b="1" i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br>
              <a:rPr lang="ru-RU" sz="2400" b="1" i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«Мифы или реальность?»</a:t>
            </a:r>
            <a:endParaRPr lang="ru-RU" sz="2400" dirty="0">
              <a:solidFill>
                <a:srgbClr val="0000CC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504056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400" i="1" dirty="0" smtClean="0">
                <a:effectLst/>
                <a:latin typeface="Times New Roman"/>
                <a:ea typeface="Times New Roman"/>
              </a:rPr>
              <a:t>При выполнении данного задания учащимся предлагается ответить на проблемные вопросы: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Для 7 и 8 классов: </a:t>
            </a:r>
            <a:r>
              <a:rPr lang="ru-RU" sz="2400" b="1" i="1" dirty="0" smtClean="0">
                <a:effectLst/>
                <a:latin typeface="Times New Roman"/>
                <a:ea typeface="Times New Roman"/>
              </a:rPr>
              <a:t>Тепловые двигатели и их воздействие на окружающую среду. Каковы пути снижения вреда, наносимого экологии?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Для 9 и 10 классов</a:t>
            </a:r>
            <a:r>
              <a:rPr lang="ru-RU" sz="2400" b="1" i="1" dirty="0" smtClean="0">
                <a:effectLst/>
                <a:latin typeface="Times New Roman"/>
                <a:ea typeface="Times New Roman"/>
              </a:rPr>
              <a:t>: Каково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sz="2400" b="1" i="1" dirty="0" smtClean="0">
                <a:effectLst/>
                <a:latin typeface="Times New Roman"/>
                <a:ea typeface="Times New Roman"/>
              </a:rPr>
              <a:t>влияние атомной энергетики на жизнедеятельность человека и окружающую среду?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i="1" dirty="0" smtClean="0">
                <a:effectLst/>
                <a:latin typeface="Times New Roman"/>
                <a:ea typeface="Times New Roman"/>
              </a:rPr>
              <a:t>Ответ на вопрос команды должны представить в форме презентации.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  <a:hlinkClick r:id="rId2"/>
              </a:rPr>
              <a:t>https://sites.google.com/site/ekomif2017/rabota-komand</a:t>
            </a:r>
            <a:endParaRPr lang="ru-RU" sz="2400" i="1" dirty="0" smtClean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i="1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59" y="1513943"/>
            <a:ext cx="3366120" cy="252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59" y="4149080"/>
            <a:ext cx="3366120" cy="252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2400" i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Задание 4  </a:t>
            </a:r>
            <a:br>
              <a:rPr lang="ru-RU" sz="2400" i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«Тот истинный мудрец, кто многое сказать умеет коротко и ясно» </a:t>
            </a:r>
            <a:r>
              <a:rPr lang="ru-RU" sz="2400" i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(Аристофан).</a:t>
            </a:r>
            <a:r>
              <a:rPr lang="ru-RU" sz="2400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Times New Roman"/>
                <a:ea typeface="Calibri"/>
              </a:rPr>
              <a:t>	Представить пути решения экологических проблем, вызванных техническим прогрессом в виде кластера и разместить его на совместной ментальной карте. </a:t>
            </a:r>
            <a:r>
              <a:rPr lang="ru-RU" sz="2000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Для выполнения данного задания учащимся необходимо продумать наиболее значимые решения экологических проблем, с помощью которых можно помочь нашей планете.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0" r="3153" b="10371"/>
          <a:stretch/>
        </p:blipFill>
        <p:spPr bwMode="auto">
          <a:xfrm>
            <a:off x="2146154" y="3429000"/>
            <a:ext cx="6997845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7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Результаты игры</a:t>
            </a:r>
            <a:endParaRPr lang="ru-RU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920880" cy="452596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800" dirty="0" smtClean="0">
                <a:effectLst/>
                <a:latin typeface="Times New Roman"/>
                <a:ea typeface="Times New Roman"/>
              </a:rPr>
              <a:t>Результаты работы учащихся в игре веб-</a:t>
            </a:r>
            <a:r>
              <a:rPr lang="ru-RU" sz="1800" dirty="0" err="1" smtClean="0">
                <a:effectLst/>
                <a:latin typeface="Times New Roman"/>
                <a:ea typeface="Times New Roman"/>
              </a:rPr>
              <a:t>квест</a:t>
            </a:r>
            <a:r>
              <a:rPr lang="ru-RU" sz="1800" dirty="0" smtClean="0">
                <a:effectLst/>
                <a:latin typeface="Times New Roman"/>
                <a:ea typeface="Times New Roman"/>
              </a:rPr>
              <a:t> размещаются в таблице продвижения.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dirty="0" smtClean="0">
                <a:effectLst/>
                <a:latin typeface="Times New Roman"/>
                <a:ea typeface="Times New Roman"/>
              </a:rPr>
              <a:t>Поскольку работа выполнялась в команде, все члены группы получают один и тот же балл.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dirty="0" smtClean="0">
                <a:effectLst/>
                <a:latin typeface="Times New Roman"/>
                <a:ea typeface="Times New Roman"/>
              </a:rPr>
              <a:t>Оценка производится на основе наблюдений, в ходе выполнения поставленных задач, представленных продуктов на каждом этапе. Оценка каждого этапа проводится по 5 критериям. Максимальное количество составляет 35 баллов (25-35 баллов – отлично, 19-24 баллов – хорошо, 12 -18 баллов – удовлетворительно, менее 12 баллов – неудовлетворительно).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dirty="0" smtClean="0">
                <a:effectLst/>
                <a:latin typeface="Times New Roman"/>
                <a:ea typeface="Times New Roman"/>
              </a:rPr>
              <a:t>Дополнительно 5 баллов команда зарабатывает за выступления перед учащимися 5-6кл и 5 баллов в виде бонусов за оригинальность и творчество.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2" r="40387" b="48079"/>
          <a:stretch/>
        </p:blipFill>
        <p:spPr bwMode="auto">
          <a:xfrm>
            <a:off x="1594877" y="4253345"/>
            <a:ext cx="6413800" cy="26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6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612068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400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6264696" cy="54006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0" dirty="0" smtClean="0">
                <a:effectLst/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400" b="0" dirty="0" smtClean="0">
                <a:effectLst/>
                <a:latin typeface="Times New Roman"/>
                <a:ea typeface="Times New Roman"/>
                <a:cs typeface="Times New Roman"/>
              </a:rPr>
              <a:t>В условиях современной экологической ситуации этот проект очень актуален, ведь взаимодействие человека и природы очень сложный процесс, и каждый должен понимать, что без перестройки сознания человека и его отношения к природе, наша жизнь находится в большой опасности.</a:t>
            </a:r>
            <a:r>
              <a:rPr lang="ru-RU" sz="2400" b="0" dirty="0" smtClean="0">
                <a:solidFill>
                  <a:srgbClr val="4F81BD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24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	Применение сетевых проектов в работе с учащимися способствует созданию у них устойчивого интереса к изучению учебного материала и совершенствованию речевых умений и навыков, приобщению к чтению художественной, публицистической и специальной литературы, совершенствованию интеллектуальных способностей личности, получению эстетического и познавательного интереса, реализации креативного потенциала. 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72027"/>
              </p:ext>
            </p:extLst>
          </p:nvPr>
        </p:nvGraphicFramePr>
        <p:xfrm>
          <a:off x="6948264" y="404664"/>
          <a:ext cx="1995615" cy="282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Acrobat Document" r:id="rId3" imgW="5667139" imgH="8019997" progId="AcroExch.Document.7">
                  <p:embed/>
                </p:oleObj>
              </mc:Choice>
              <mc:Fallback>
                <p:oleObj name="Acrobat Document" r:id="rId3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48264" y="404664"/>
                        <a:ext cx="1995615" cy="282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266096"/>
              </p:ext>
            </p:extLst>
          </p:nvPr>
        </p:nvGraphicFramePr>
        <p:xfrm>
          <a:off x="6948264" y="2132856"/>
          <a:ext cx="2016223" cy="285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Acrobat Document" r:id="rId5" imgW="5667139" imgH="8019997" progId="AcroExch.Document.7">
                  <p:embed/>
                </p:oleObj>
              </mc:Choice>
              <mc:Fallback>
                <p:oleObj name="Acrobat Document" r:id="rId5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8264" y="2132856"/>
                        <a:ext cx="2016223" cy="285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551328"/>
              </p:ext>
            </p:extLst>
          </p:nvPr>
        </p:nvGraphicFramePr>
        <p:xfrm>
          <a:off x="6948264" y="4005064"/>
          <a:ext cx="2016001" cy="285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Acrobat Document" r:id="rId7" imgW="5667139" imgH="8019997" progId="AcroExch.Document.7">
                  <p:embed/>
                </p:oleObj>
              </mc:Choice>
              <mc:Fallback>
                <p:oleObj name="Acrobat Document" r:id="rId7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48264" y="4005064"/>
                        <a:ext cx="2016001" cy="2852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5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</a:rPr>
              <a:t>Веб-</a:t>
            </a:r>
            <a:r>
              <a:rPr lang="ru-RU" b="1" i="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</a:rPr>
              <a:t>квест</a:t>
            </a:r>
            <a:r>
              <a:rPr lang="ru-RU" b="1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</a:rPr>
              <a:t> 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  <a:latin typeface="Arial"/>
              </a:rPr>
              <a:t>"</a:t>
            </a:r>
            <a:r>
              <a:rPr lang="ru-RU" b="1" dirty="0" err="1">
                <a:solidFill>
                  <a:srgbClr val="9BBB59">
                    <a:lumMod val="50000"/>
                  </a:srgbClr>
                </a:solidFill>
                <a:latin typeface="Arial"/>
              </a:rPr>
              <a:t>ЭкоМИФ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  <a:latin typeface="Arial"/>
              </a:rPr>
              <a:t>"</a:t>
            </a:r>
            <a:br>
              <a:rPr lang="ru-RU" b="1" dirty="0">
                <a:solidFill>
                  <a:srgbClr val="9BBB59">
                    <a:lumMod val="50000"/>
                  </a:srgbClr>
                </a:solidFill>
                <a:latin typeface="Arial"/>
              </a:rPr>
            </a:br>
            <a:r>
              <a:rPr lang="ru-RU" b="1" i="1" dirty="0">
                <a:solidFill>
                  <a:srgbClr val="9BBB59">
                    <a:lumMod val="50000"/>
                  </a:srgbClr>
                </a:solidFill>
                <a:latin typeface="Arial"/>
              </a:rPr>
              <a:t> </a:t>
            </a:r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, sans-serif"/>
              </a:rPr>
              <a:t>«</a:t>
            </a:r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</a:rPr>
              <a:t>Году экологии посвящается…</a:t>
            </a:r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, sans-serif"/>
              </a:rPr>
              <a:t>»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57400"/>
            <a:ext cx="8229600" cy="5400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, serif"/>
              </a:rPr>
              <a:t>Жизнь – беззащитна</a:t>
            </a:r>
            <a:endParaRPr lang="ru-RU" sz="200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marL="0" indent="0" algn="r">
              <a:buNone/>
            </a:pP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, serif"/>
              </a:rPr>
              <a:t>И любовь – нежна.</a:t>
            </a:r>
            <a:endParaRPr lang="ru-RU" sz="200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marL="0" indent="0" algn="r">
              <a:buNone/>
            </a:pP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, serif"/>
              </a:rPr>
              <a:t>И Разум Землю</a:t>
            </a:r>
            <a:endParaRPr lang="ru-RU" sz="200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marL="0" indent="0" algn="r">
              <a:buNone/>
            </a:pP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, serif"/>
              </a:rPr>
              <a:t>Облагает данью.</a:t>
            </a:r>
            <a:endParaRPr lang="ru-RU" sz="200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marL="0" indent="0" algn="r">
              <a:buNone/>
            </a:pP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, serif"/>
              </a:rPr>
              <a:t>И точная ответственность</a:t>
            </a:r>
            <a:endParaRPr lang="ru-RU" sz="200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marL="0" indent="0" algn="r">
              <a:buNone/>
            </a:pP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, serif"/>
              </a:rPr>
              <a:t>Должна сопутствовать</a:t>
            </a:r>
            <a:endParaRPr lang="ru-RU" sz="200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marL="0" indent="0" algn="r">
              <a:buNone/>
            </a:pP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, serif"/>
              </a:rPr>
              <a:t>Великому познанью.</a:t>
            </a:r>
          </a:p>
          <a:p>
            <a:pPr marL="0" indent="0" algn="r">
              <a:buNone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М. Дудин.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Веб-</a:t>
            </a:r>
            <a:r>
              <a:rPr lang="ru-RU" sz="200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 для работы учащихся  7-10 классов над проектом «</a:t>
            </a:r>
            <a:r>
              <a:rPr lang="ru-RU" sz="200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ЭкоМИФ</a:t>
            </a:r>
            <a:r>
              <a:rPr lang="ru-RU" sz="2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i="1" u="sng" dirty="0">
                <a:solidFill>
                  <a:srgbClr val="2116AA"/>
                </a:solidFill>
                <a:latin typeface="Times New Roman"/>
                <a:ea typeface="Times New Roman"/>
                <a:hlinkClick r:id="rId2"/>
              </a:rPr>
              <a:t> https://sites.google.com/site/ekomif2017/home</a:t>
            </a:r>
            <a:endParaRPr lang="ru-RU" sz="1400" dirty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2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000" b="1" u="sng" dirty="0" smtClean="0">
                <a:effectLst/>
                <a:latin typeface="Times New Roman"/>
                <a:ea typeface="Times New Roman"/>
              </a:rPr>
              <a:t>Цель проекта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: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углубление знаний по естественно - научным и математическим дисциплинам, формирование экологической культуры обучающихся как части общей культуры, внедрения в процесс обучения современных информационных технологий и развитие сетевого взаимодействия педагогов и школьников.</a:t>
            </a:r>
            <a:endParaRPr lang="ru-RU" sz="20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5" name="Picture 6" descr="http://verniy-put.ru/ardzon/files/27-01-2017___11-2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816424" cy="264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00FF"/>
                </a:solidFill>
                <a:effectLst/>
                <a:latin typeface="Arial"/>
              </a:rPr>
              <a:t>Распределение ролей</a:t>
            </a:r>
            <a:r>
              <a:rPr lang="ru-RU" b="1" i="1" dirty="0" smtClean="0">
                <a:solidFill>
                  <a:srgbClr val="0000FF"/>
                </a:solidFill>
                <a:effectLst/>
                <a:latin typeface="Arial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Шеф-редактор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 отвечает за выпуск материала, определяет форму контактов с участниками, помогает в создании окончательного продукта.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Экологи 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(2-3 человека) – собирают информацию по проблеме и структурируют ее в необходимой форме, отвечают за содержание представленных материалов.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Хронографы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 (1-2 человека) - отслеживают ход событий, отвечают за достоверность информации, работают с Лентой времени совместно с IT-специалистами.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Специалисты по инженерным расчетам-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 (2-3 человека)  - решают вычислительные задачи экологического содержания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IT-специалисты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 (1-2 человека) -  работают с сервисами и ресурсами Интернет, отвечают за размещение материалов. 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effectLst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3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Arial"/>
              </a:rPr>
              <a:t>Визитки команд</a:t>
            </a:r>
            <a:endParaRPr lang="ru-RU" sz="24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23544" r="10480" b="12447"/>
          <a:stretch>
            <a:fillRect/>
          </a:stretch>
        </p:blipFill>
        <p:spPr bwMode="auto">
          <a:xfrm>
            <a:off x="107504" y="863739"/>
            <a:ext cx="3749533" cy="209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6" t="23161" r="10587" b="12741"/>
          <a:stretch>
            <a:fillRect/>
          </a:stretch>
        </p:blipFill>
        <p:spPr bwMode="auto">
          <a:xfrm>
            <a:off x="4139952" y="836712"/>
            <a:ext cx="379412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5" t="21710" r="10381" b="12560"/>
          <a:stretch>
            <a:fillRect/>
          </a:stretch>
        </p:blipFill>
        <p:spPr bwMode="auto">
          <a:xfrm>
            <a:off x="4572000" y="2738018"/>
            <a:ext cx="375761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4" t="22630" r="10970" b="13004"/>
          <a:stretch>
            <a:fillRect/>
          </a:stretch>
        </p:blipFill>
        <p:spPr bwMode="auto">
          <a:xfrm>
            <a:off x="331905" y="2780928"/>
            <a:ext cx="3725863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6" t="23459" r="10957" b="12050"/>
          <a:stretch>
            <a:fillRect/>
          </a:stretch>
        </p:blipFill>
        <p:spPr bwMode="auto">
          <a:xfrm>
            <a:off x="539552" y="4601440"/>
            <a:ext cx="38163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t="23743" r="10368" b="12735"/>
          <a:stretch>
            <a:fillRect/>
          </a:stretch>
        </p:blipFill>
        <p:spPr bwMode="auto">
          <a:xfrm>
            <a:off x="4858785" y="4685216"/>
            <a:ext cx="382587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5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00FF"/>
                </a:solidFill>
                <a:latin typeface="Arial"/>
              </a:rPr>
              <a:t>Задание 1. </a:t>
            </a:r>
            <a:br>
              <a:rPr lang="ru-RU" sz="2400" i="1" dirty="0" smtClean="0">
                <a:solidFill>
                  <a:srgbClr val="0000FF"/>
                </a:solidFill>
                <a:latin typeface="Arial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Arial"/>
              </a:rPr>
              <a:t>«Открытия, которые потрясли мир»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	Составить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подробную хронологию событий определенного периода XX века (для каждого класса определен свой временной период) и разместить собранную информацию на </a:t>
            </a:r>
            <a:r>
              <a:rPr lang="ru-RU" sz="2000" b="1" i="1" u="sng" dirty="0" smtClean="0">
                <a:solidFill>
                  <a:srgbClr val="2116AA"/>
                </a:solidFill>
                <a:effectLst/>
                <a:latin typeface="Times New Roman"/>
                <a:ea typeface="Times New Roman"/>
                <a:hlinkClick r:id="rId2"/>
              </a:rPr>
              <a:t>Ленте времени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. Работают Хронографы и IT-специалисты (кто конкретно из команды, должно быть отражено в плане-графике). Хронографы отбирают наиболее важные научные открытия заданного периода, устанавливают конкретную дату, дают название событию и кратко описывают его. 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9248" r="9956" b="19631"/>
          <a:stretch/>
        </p:blipFill>
        <p:spPr bwMode="auto">
          <a:xfrm>
            <a:off x="1619672" y="3687300"/>
            <a:ext cx="644650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9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2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Экологические проблемы </a:t>
            </a:r>
            <a:r>
              <a:rPr lang="ru-RU" sz="2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математических расчётах!</a:t>
            </a:r>
            <a:r>
              <a:rPr lang="ru-RU" sz="2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84784"/>
                <a:ext cx="8507288" cy="500141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spcAft>
                    <a:spcPts val="0"/>
                  </a:spcAft>
                  <a:buNone/>
                </a:pPr>
                <a:r>
                  <a:rPr lang="ru-RU" sz="2000" b="1" i="1" u="sng" dirty="0" smtClean="0">
                    <a:effectLst/>
                    <a:latin typeface="Times New Roman"/>
                    <a:ea typeface="Times New Roman"/>
                  </a:rPr>
                  <a:t>Задачи  для 9-10 классов</a:t>
                </a:r>
                <a:r>
                  <a:rPr lang="ru-RU" sz="2000" b="1" i="1" u="none" strike="noStrike" dirty="0">
                    <a:effectLst/>
                    <a:latin typeface="Times New Roman"/>
                    <a:ea typeface="Times New Roman"/>
                  </a:rPr>
                  <a:t> </a:t>
                </a:r>
                <a:endParaRPr lang="ru-RU" sz="2000" b="1" i="1" u="none" strike="noStrike" dirty="0" smtClean="0">
                  <a:effectLst/>
                  <a:latin typeface="Times New Roman"/>
                  <a:ea typeface="Times New Roman"/>
                </a:endParaRPr>
              </a:p>
              <a:p>
                <a:pPr marL="0" indent="0" algn="ctr">
                  <a:spcAft>
                    <a:spcPts val="0"/>
                  </a:spcAft>
                  <a:buNone/>
                </a:pPr>
                <a:endParaRPr lang="ru-RU" sz="2000" dirty="0">
                  <a:effectLst/>
                  <a:latin typeface="Times New Roman"/>
                  <a:ea typeface="Times New Roman"/>
                </a:endParaRPr>
              </a:p>
              <a:p>
                <a:pPr lvl="0" algn="just"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ru-RU" sz="2000" dirty="0">
                    <a:effectLst/>
                    <a:latin typeface="Times New Roman"/>
                    <a:ea typeface="Calibri"/>
                    <a:cs typeface="Times New Roman"/>
                  </a:rPr>
                  <a:t>Коэффициент полезного действия (КПД) кормозапарника равен отношению количества </a:t>
                </a:r>
                <a:r>
                  <a:rPr lang="ru-RU" sz="2000" dirty="0" smtClean="0">
                    <a:effectLst/>
                    <a:latin typeface="Times New Roman"/>
                    <a:ea typeface="Calibri"/>
                    <a:cs typeface="Times New Roman"/>
                  </a:rPr>
                  <a:t>теплоты, затраченного </a:t>
                </a:r>
                <a:r>
                  <a:rPr lang="ru-RU" sz="2000" dirty="0">
                    <a:effectLst/>
                    <a:latin typeface="Times New Roman"/>
                    <a:ea typeface="Calibri"/>
                    <a:cs typeface="Times New Roman"/>
                  </a:rPr>
                  <a:t>на нагревание воды массой </a:t>
                </a:r>
                <a:r>
                  <a:rPr lang="en-US" sz="2000" dirty="0">
                    <a:effectLst/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ru-RU" sz="2000" baseline="-25000" dirty="0">
                    <a:effectLst/>
                    <a:latin typeface="Times New Roman"/>
                    <a:ea typeface="Calibri"/>
                    <a:cs typeface="Times New Roman"/>
                  </a:rPr>
                  <a:t>в </a:t>
                </a:r>
                <a:r>
                  <a:rPr lang="ru-RU" sz="2000" dirty="0">
                    <a:effectLst/>
                    <a:latin typeface="Times New Roman"/>
                    <a:ea typeface="Calibri"/>
                    <a:cs typeface="Times New Roman"/>
                  </a:rPr>
                  <a:t>(в килограммах) от температуры </a:t>
                </a:r>
                <a:r>
                  <a:rPr lang="en-US" sz="2000" dirty="0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ru-RU" sz="2000" baseline="-25000" dirty="0"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ru-RU" sz="2000" dirty="0">
                    <a:effectLst/>
                    <a:latin typeface="Times New Roman"/>
                    <a:ea typeface="Calibri"/>
                    <a:cs typeface="Times New Roman"/>
                  </a:rPr>
                  <a:t> до температуры </a:t>
                </a:r>
                <a:r>
                  <a:rPr lang="en-US" sz="2000" dirty="0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ru-RU" sz="2000" baseline="-25000" dirty="0"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r>
                  <a:rPr lang="ru-RU" sz="2000" dirty="0">
                    <a:effectLst/>
                    <a:latin typeface="Times New Roman"/>
                    <a:ea typeface="Calibri"/>
                    <a:cs typeface="Times New Roman"/>
                  </a:rPr>
                  <a:t> (в градусах Цельсия) к количеству теплоты, полученному от сжигания дров массы </a:t>
                </a:r>
                <a:r>
                  <a:rPr lang="en-US" sz="2000" dirty="0">
                    <a:effectLst/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ru-RU" sz="2000" baseline="-25000" dirty="0" err="1">
                    <a:effectLst/>
                    <a:latin typeface="Times New Roman"/>
                    <a:ea typeface="Calibri"/>
                    <a:cs typeface="Times New Roman"/>
                  </a:rPr>
                  <a:t>др</a:t>
                </a:r>
                <a:r>
                  <a:rPr lang="ru-RU" sz="2000" dirty="0">
                    <a:effectLst/>
                    <a:latin typeface="Times New Roman"/>
                    <a:ea typeface="Calibri"/>
                    <a:cs typeface="Times New Roman"/>
                  </a:rPr>
                  <a:t> кг. Он определяется формулой η 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с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в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в</m:t>
                            </m:r>
                          </m:sub>
                        </m:sSub>
                        <m:r>
                          <a:rPr lang="ru-RU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𝑞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др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др</m:t>
                            </m:r>
                          </m:sub>
                        </m:sSub>
                      </m:den>
                    </m:f>
                    <m:r>
                      <a:rPr lang="ru-RU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·</m:t>
                    </m:r>
                    <m:r>
                      <a:rPr lang="ru-RU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100</m:t>
                    </m:r>
                    <m:r>
                      <a:rPr lang="ru-RU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%</m:t>
                    </m:r>
                  </m:oMath>
                </a14:m>
                <a:r>
                  <a:rPr lang="ru-RU" sz="2000" dirty="0">
                    <a:effectLst/>
                    <a:latin typeface="Times New Roman"/>
                    <a:ea typeface="Calibri"/>
                    <a:cs typeface="Times New Roman"/>
                  </a:rPr>
                  <a:t>, где </a:t>
                </a:r>
                <a:r>
                  <a:rPr lang="ru-RU" sz="2000" dirty="0" err="1">
                    <a:effectLst/>
                    <a:latin typeface="Times New Roman"/>
                    <a:ea typeface="Calibri"/>
                    <a:cs typeface="Times New Roman"/>
                  </a:rPr>
                  <a:t>с</a:t>
                </a:r>
                <a:r>
                  <a:rPr lang="ru-RU" sz="2000" baseline="-25000" dirty="0" err="1">
                    <a:effectLst/>
                    <a:latin typeface="Times New Roman"/>
                    <a:ea typeface="Calibri"/>
                    <a:cs typeface="Times New Roman"/>
                  </a:rPr>
                  <a:t>в</a:t>
                </a:r>
                <a:r>
                  <a:rPr lang="ru-RU" sz="2000" dirty="0">
                    <a:effectLst/>
                    <a:latin typeface="Times New Roman"/>
                    <a:ea typeface="Calibri"/>
                    <a:cs typeface="Times New Roman"/>
                  </a:rPr>
                  <a:t> =4,2·10</a:t>
                </a:r>
                <a:r>
                  <a:rPr lang="ru-RU" sz="2000" baseline="30000" dirty="0">
                    <a:effectLst/>
                    <a:latin typeface="Times New Roman"/>
                    <a:ea typeface="Calibri"/>
                    <a:cs typeface="Times New Roman"/>
                  </a:rPr>
                  <a:t>3</a:t>
                </a:r>
                <a:r>
                  <a:rPr lang="ru-RU" sz="2000" dirty="0">
                    <a:effectLst/>
                    <a:latin typeface="Times New Roman"/>
                    <a:ea typeface="Calibri"/>
                    <a:cs typeface="Times New Roman"/>
                  </a:rPr>
                  <a:t>Дж/(кг К) — теплоёмкость воды, </a:t>
                </a:r>
                <a:r>
                  <a:rPr lang="en-US" sz="2000" dirty="0">
                    <a:effectLst/>
                    <a:latin typeface="Times New Roman"/>
                    <a:ea typeface="Calibri"/>
                    <a:cs typeface="Times New Roman"/>
                  </a:rPr>
                  <a:t>q</a:t>
                </a:r>
                <a:r>
                  <a:rPr lang="ru-RU" sz="2000" baseline="-25000" dirty="0" err="1">
                    <a:effectLst/>
                    <a:latin typeface="Times New Roman"/>
                    <a:ea typeface="Calibri"/>
                    <a:cs typeface="Times New Roman"/>
                  </a:rPr>
                  <a:t>др</a:t>
                </a:r>
                <a:r>
                  <a:rPr lang="ru-RU" sz="2000" baseline="-250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000" dirty="0">
                    <a:effectLst/>
                    <a:latin typeface="Times New Roman"/>
                    <a:ea typeface="Calibri"/>
                    <a:cs typeface="Times New Roman"/>
                  </a:rPr>
                  <a:t>= 8,3·10</a:t>
                </a:r>
                <a:r>
                  <a:rPr lang="ru-RU" sz="2000" baseline="30000" dirty="0">
                    <a:effectLst/>
                    <a:latin typeface="Times New Roman"/>
                    <a:ea typeface="Calibri"/>
                    <a:cs typeface="Times New Roman"/>
                  </a:rPr>
                  <a:t>6 </a:t>
                </a:r>
                <a:r>
                  <a:rPr lang="ru-RU" sz="2000" dirty="0">
                    <a:effectLst/>
                    <a:latin typeface="Times New Roman"/>
                    <a:ea typeface="Calibri"/>
                    <a:cs typeface="Times New Roman"/>
                  </a:rPr>
                  <a:t>Дж/кг — удельная теплота сгорания дров. </a:t>
                </a:r>
                <a:endParaRPr lang="ru-RU" sz="2000" dirty="0">
                  <a:ea typeface="Calibri"/>
                  <a:cs typeface="Times New Roman"/>
                </a:endParaRPr>
              </a:p>
              <a:p>
                <a:pPr marL="450215" indent="0" algn="just">
                  <a:spcAft>
                    <a:spcPts val="0"/>
                  </a:spcAft>
                  <a:buNone/>
                  <a:tabLst>
                    <a:tab pos="270510" algn="l"/>
                  </a:tabLst>
                </a:pPr>
                <a:r>
                  <a:rPr lang="ru-RU" sz="2000" dirty="0">
                    <a:effectLst/>
                    <a:latin typeface="Times New Roman"/>
                    <a:ea typeface="Calibri"/>
                    <a:cs typeface="Times New Roman"/>
                  </a:rPr>
                  <a:t>а) Определите массу дров, которые понадобится сжечь в кормозапарнике, чтобы </a:t>
                </a:r>
                <a:r>
                  <a:rPr lang="ru-RU" sz="2000" dirty="0" smtClean="0">
                    <a:effectLst/>
                    <a:latin typeface="Times New Roman"/>
                    <a:ea typeface="Calibri"/>
                    <a:cs typeface="Times New Roman"/>
                  </a:rPr>
                  <a:t>нагреть </a:t>
                </a:r>
                <a:r>
                  <a:rPr lang="en-US" sz="2000" dirty="0" smtClean="0">
                    <a:effectLst/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ru-RU" sz="2000" dirty="0">
                    <a:effectLst/>
                    <a:latin typeface="Times New Roman"/>
                    <a:ea typeface="Calibri"/>
                    <a:cs typeface="Times New Roman"/>
                  </a:rPr>
                  <a:t>=166  кг воды от 20</a:t>
                </a:r>
                <a:r>
                  <a:rPr lang="ru-RU" sz="2000" dirty="0">
                    <a:ea typeface="Calibri"/>
                    <a:cs typeface="Times New Roman"/>
                  </a:rPr>
                  <a:t>⁰</a:t>
                </a:r>
                <a:r>
                  <a:rPr lang="ru-RU" sz="2000" dirty="0">
                    <a:effectLst/>
                    <a:latin typeface="Times New Roman"/>
                    <a:ea typeface="Calibri"/>
                    <a:cs typeface="Times New Roman"/>
                  </a:rPr>
                  <a:t>С до кипения, если известно, что КПД кормозапарника равен 21</a:t>
                </a:r>
                <a:r>
                  <a:rPr lang="ar-SA" sz="2000" dirty="0">
                    <a:effectLst/>
                    <a:latin typeface="Times New Roman"/>
                    <a:ea typeface="Calibri"/>
                    <a:cs typeface="Times New Roman"/>
                  </a:rPr>
                  <a:t>%</a:t>
                </a:r>
                <a:r>
                  <a:rPr lang="ru-RU" sz="2000" dirty="0">
                    <a:effectLst/>
                    <a:latin typeface="Times New Roman"/>
                    <a:ea typeface="Calibri"/>
                    <a:cs typeface="Times New Roman"/>
                  </a:rPr>
                  <a:t> . Ответ выразите в </a:t>
                </a:r>
                <a:r>
                  <a:rPr lang="ru-RU" sz="2000" dirty="0" smtClean="0">
                    <a:effectLst/>
                    <a:latin typeface="Times New Roman"/>
                    <a:ea typeface="Calibri"/>
                    <a:cs typeface="Times New Roman"/>
                  </a:rPr>
                  <a:t>килограммах</a:t>
                </a:r>
                <a:r>
                  <a:rPr lang="ru-RU" sz="2000" dirty="0">
                    <a:latin typeface="Times New Roman"/>
                    <a:ea typeface="Calibri"/>
                    <a:cs typeface="Times New Roman"/>
                  </a:rPr>
                  <a:t>;</a:t>
                </a:r>
                <a:r>
                  <a:rPr lang="ru-RU" sz="2000" dirty="0" smtClean="0">
                    <a:effectLst/>
                    <a:latin typeface="Times New Roman"/>
                    <a:ea typeface="Calibri"/>
                    <a:cs typeface="Times New Roman"/>
                  </a:rPr>
                  <a:t>   б</a:t>
                </a:r>
                <a:r>
                  <a:rPr lang="ru-RU" sz="2000" dirty="0">
                    <a:effectLst/>
                    <a:latin typeface="Times New Roman"/>
                    <a:ea typeface="Calibri"/>
                    <a:cs typeface="Times New Roman"/>
                  </a:rPr>
                  <a:t>) Предложите способы повышения КПД кормозапарника</a:t>
                </a:r>
                <a:r>
                  <a:rPr lang="ru-RU" sz="2000" dirty="0" smtClean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2000" dirty="0">
                  <a:ea typeface="Calibri"/>
                  <a:cs typeface="Times New Roman"/>
                </a:endParaRPr>
              </a:p>
              <a:p>
                <a:pPr marL="0" lvl="0" indent="0" algn="just">
                  <a:buNone/>
                  <a:tabLst>
                    <a:tab pos="457200" algn="l"/>
                  </a:tabLst>
                </a:pPr>
                <a:endParaRPr lang="ru-RU" sz="2000" dirty="0">
                  <a:effectLst/>
                  <a:latin typeface="Times New Roman"/>
                  <a:ea typeface="Times New Roman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  <a:tabLst>
                    <a:tab pos="457200" algn="l"/>
                  </a:tabLst>
                </a:pPr>
                <a:endParaRPr lang="ru-RU" sz="2000" dirty="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84784"/>
                <a:ext cx="8507288" cy="5001419"/>
              </a:xfrm>
              <a:blipFill rotWithShape="1">
                <a:blip r:embed="rId2"/>
                <a:stretch>
                  <a:fillRect l="-573" t="-610" r="-7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4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2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Экологические проблемы </a:t>
            </a:r>
            <a:r>
              <a:rPr lang="ru-RU" sz="2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математических расчётах!</a:t>
            </a:r>
            <a:r>
              <a:rPr lang="ru-RU" sz="2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07288" cy="5001419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000" b="1" i="1" u="sng" dirty="0" smtClean="0">
                <a:effectLst/>
                <a:latin typeface="Times New Roman"/>
                <a:ea typeface="Times New Roman"/>
              </a:rPr>
              <a:t>Задачи  для 9-10 классов</a:t>
            </a:r>
            <a:r>
              <a:rPr lang="ru-RU" sz="2000" b="1" i="1" u="none" strike="noStrike" dirty="0">
                <a:effectLst/>
                <a:latin typeface="Times New Roman"/>
                <a:ea typeface="Times New Roman"/>
              </a:rPr>
              <a:t> </a:t>
            </a:r>
            <a:endParaRPr lang="ru-RU" sz="2000" b="1" i="1" u="none" strike="noStrike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2000" dirty="0">
              <a:effectLst/>
              <a:latin typeface="Times New Roman"/>
              <a:ea typeface="Times New Roman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2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. 	Весной </a:t>
            </a: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очистка свалки была закончена за три дня. В первый день очистили 35% всей площади, во второй 33%, а в третьей день остальную часть. Найдите площадь участка свалки, если в третий день очистили на 0,6 га меньше, чем в первый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?</a:t>
            </a:r>
            <a:endParaRPr lang="ru-RU" sz="2000" dirty="0">
              <a:ea typeface="Calibri"/>
              <a:cs typeface="Times New Roman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3. 	Даже </a:t>
            </a: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легковому автомобилю для сгорания 1 кг бензина требуется 2,5 кг кислорода. В среднем автолюбитель проезжает в год 10 тысяч км и сжигает 10 т бензина, расходуя 35 т кислорода и, выбрасывая в атмосферу 160 т выхлопных газов, в которых обнаружено 200 различных веществ, в том числе 800 кг оксида углерода, 40 кг оксида азота, 200 кг углеводородов, если бензин этилированный, то ещё 3,5 кг ядовитого свинца, кроме того, каждый автомобиль, стирая шины, поставляет в атмосферу 5-8 кг резиновой пыли ежегодно. Вычислите, какое количество загрязняющих веществ выбросят в атмосферу автомобили жителей нашей области за год, если их в 1046445 штук?</a:t>
            </a: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endParaRPr lang="ru-RU" sz="2000" dirty="0">
              <a:effectLst/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endParaRPr lang="ru-RU" sz="2000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2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Экологические проблемы </a:t>
            </a:r>
            <a:r>
              <a:rPr lang="ru-RU" sz="2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математических расчётах!</a:t>
            </a:r>
            <a:r>
              <a:rPr lang="ru-RU" sz="2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507288" cy="500141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b="1" i="1" u="sng" dirty="0" smtClean="0">
                <a:effectLst/>
                <a:latin typeface="Times New Roman"/>
                <a:ea typeface="Times New Roman"/>
              </a:rPr>
              <a:t>Задачи  для 7-8 классов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i="1" u="none" strike="noStrike" dirty="0" smtClean="0">
                <a:effectLst/>
                <a:latin typeface="Times New Roman"/>
                <a:ea typeface="Times New Roman"/>
              </a:rPr>
              <a:t> 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Из тысячи частей воды, поглощенной деревом, лишь около двух частей усваивается им в процессе питания. Береза поглощает в день 75 л воды, липа – 200 л. </a:t>
            </a:r>
            <a:endParaRPr lang="ru-RU" sz="2800" dirty="0">
              <a:ea typeface="Times New Roman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а) Сколько гр. воды в день идет на питание березы, липы? </a:t>
            </a:r>
            <a:endParaRPr lang="ru-RU" sz="2800" dirty="0">
              <a:ea typeface="Times New Roman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б) Какие экологические выводы можно сделать по этим данным?</a:t>
            </a:r>
            <a:endParaRPr lang="ru-RU" sz="2800" dirty="0">
              <a:ea typeface="Times New Roman"/>
              <a:cs typeface="Times New Roman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2. 	Каждый человек ежедневно имеет дело с продуктами, которые быстро становятся отходами. В среднем каждый житель выбрасывает в мусор ежедневно от 0,5 до 2 кг только домашних или бытовых отходов. Когда выбрасывается 1кг отходов, то считается, что выбрасывается еще 25, т.к. в процессе производства использованного человеком продукта уже возникло 25кг отходов. Таким образом, весь процесс производства, вся наша экономика – это на самом деле гигантская машина по производству отходов. Определите количество отходов, выбрасываемых городом в 100 тысяч человек: а) за день; б) за неделю; в) за год.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3. 	Подсчитано, что каждый легковой автомобиль при среднем годовом пробеге 15 тыс. км “выдыхает” 250 кг углекислого газа, 93 кг углеводорода, 27 кг оксида азота. Подсчитайте количество выделяемых за год в атмосферу вредных веществ в нашей области, учитывая, что в Нижегородской области 1046445 личных автомобилей.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endParaRPr lang="ru-RU" sz="2000" dirty="0">
              <a:effectLst/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21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Arial"/>
              </a:rPr>
              <a:t>Формы для внесения ответов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" t="8418" r="1638" b="5871"/>
          <a:stretch/>
        </p:blipFill>
        <p:spPr bwMode="auto">
          <a:xfrm>
            <a:off x="15280" y="1484784"/>
            <a:ext cx="9029535" cy="440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219</Words>
  <Application>Microsoft Office PowerPoint</Application>
  <PresentationFormat>Экран (4:3)</PresentationFormat>
  <Paragraphs>65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Acrobat Document</vt:lpstr>
      <vt:lpstr>Веб-квест "ЭкоМИФ" </vt:lpstr>
      <vt:lpstr>Веб-квест "ЭкоМИФ"  «Году экологии посвящается…»  </vt:lpstr>
      <vt:lpstr>Распределение ролей </vt:lpstr>
      <vt:lpstr>Визитки команд</vt:lpstr>
      <vt:lpstr>Задание 1.  «Открытия, которые потрясли мир»</vt:lpstr>
      <vt:lpstr>Задание 2.  «Экологические проблемы  в математических расчётах!»</vt:lpstr>
      <vt:lpstr>Задание 2.  «Экологические проблемы  в математических расчётах!»</vt:lpstr>
      <vt:lpstr>Задание 2.  «Экологические проблемы  в математических расчётах!»</vt:lpstr>
      <vt:lpstr>Формы для внесения ответов</vt:lpstr>
      <vt:lpstr>Задание 3.   «Мифы или реальность?»</vt:lpstr>
      <vt:lpstr>Задание 4   «Тот истинный мудрец, кто многое сказать умеет коротко и ясно» (Аристофан). </vt:lpstr>
      <vt:lpstr>Результаты игры</vt:lpstr>
      <vt:lpstr>Заключение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Веб-квест "ЭкоМИФ"</dc:title>
  <dc:creator>Наташа</dc:creator>
  <cp:lastModifiedBy>Наташа</cp:lastModifiedBy>
  <cp:revision>19</cp:revision>
  <dcterms:created xsi:type="dcterms:W3CDTF">2017-04-02T09:28:25Z</dcterms:created>
  <dcterms:modified xsi:type="dcterms:W3CDTF">2017-04-03T17:34:37Z</dcterms:modified>
</cp:coreProperties>
</file>