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266" r:id="rId2"/>
    <p:sldId id="288" r:id="rId3"/>
    <p:sldId id="289" r:id="rId4"/>
    <p:sldId id="292" r:id="rId5"/>
    <p:sldId id="290" r:id="rId6"/>
    <p:sldId id="291" r:id="rId7"/>
    <p:sldId id="293" r:id="rId8"/>
    <p:sldId id="294" r:id="rId9"/>
    <p:sldId id="295" r:id="rId10"/>
    <p:sldId id="299" r:id="rId11"/>
    <p:sldId id="297" r:id="rId12"/>
    <p:sldId id="298" r:id="rId13"/>
    <p:sldId id="301" r:id="rId14"/>
    <p:sldId id="300" r:id="rId15"/>
    <p:sldId id="302" r:id="rId16"/>
    <p:sldId id="303" r:id="rId17"/>
    <p:sldId id="315" r:id="rId18"/>
    <p:sldId id="317" r:id="rId19"/>
    <p:sldId id="304" r:id="rId20"/>
    <p:sldId id="310" r:id="rId21"/>
    <p:sldId id="305" r:id="rId22"/>
    <p:sldId id="306" r:id="rId23"/>
    <p:sldId id="307" r:id="rId24"/>
    <p:sldId id="309" r:id="rId25"/>
    <p:sldId id="308" r:id="rId26"/>
    <p:sldId id="311" r:id="rId27"/>
    <p:sldId id="312" r:id="rId28"/>
    <p:sldId id="318" r:id="rId29"/>
    <p:sldId id="321" r:id="rId30"/>
    <p:sldId id="319" r:id="rId31"/>
    <p:sldId id="323" r:id="rId32"/>
    <p:sldId id="324" r:id="rId33"/>
    <p:sldId id="325" r:id="rId34"/>
    <p:sldId id="322" r:id="rId35"/>
    <p:sldId id="313" r:id="rId36"/>
    <p:sldId id="327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ECFF"/>
    <a:srgbClr val="3333CC"/>
    <a:srgbClr val="0099FF"/>
    <a:srgbClr val="009999"/>
    <a:srgbClr val="FF3300"/>
    <a:srgbClr val="CC3300"/>
    <a:srgbClr val="FF66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8167" autoAdjust="0"/>
  </p:normalViewPr>
  <p:slideViewPr>
    <p:cSldViewPr>
      <p:cViewPr varScale="1">
        <p:scale>
          <a:sx n="130" d="100"/>
          <a:sy n="130" d="100"/>
        </p:scale>
        <p:origin x="-9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asilevaVV\Documents\&#1055;&#1088;&#1086;&#1077;&#1082;&#1090;%20&#1074;&#1086;&#1076;&#1072;%202016\&#1051;&#1080;&#1089;&#1090;%20Microsoft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asilevaVV\Documents\&#1055;&#1088;&#1086;&#1077;&#1082;&#1090;%20&#1074;&#1086;&#1076;&#1072;%202016\&#1051;&#1080;&#1089;&#1090;%20Microsoft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asilevaVV\Documents\&#1055;&#1088;&#1086;&#1077;&#1082;&#1090;%20&#1074;&#1086;&#1076;&#1072;%202016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430664916885409E-2"/>
          <c:y val="2.7939997083697873E-2"/>
          <c:w val="0.86790266841644792"/>
          <c:h val="0.71915864683581221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cat>
            <c:strRef>
              <c:f>Лист1!$A$5:$A$7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Мне всё равно</c:v>
                </c:pt>
              </c:strCache>
            </c:strRef>
          </c:cat>
          <c:val>
            <c:numRef>
              <c:f>Лист1!$B$5:$B$7</c:f>
              <c:numCache>
                <c:formatCode>0%</c:formatCode>
                <c:ptCount val="3"/>
                <c:pt idx="0">
                  <c:v>0.73</c:v>
                </c:pt>
                <c:pt idx="1">
                  <c:v>0.24</c:v>
                </c:pt>
                <c:pt idx="2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9001728"/>
        <c:axId val="169003264"/>
      </c:barChart>
      <c:catAx>
        <c:axId val="1690017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69003264"/>
        <c:crosses val="autoZero"/>
        <c:auto val="1"/>
        <c:lblAlgn val="ctr"/>
        <c:lblOffset val="100"/>
        <c:noMultiLvlLbl val="0"/>
      </c:catAx>
      <c:valAx>
        <c:axId val="16900326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69001728"/>
        <c:crosses val="autoZero"/>
        <c:crossBetween val="between"/>
      </c:valAx>
    </c:plotArea>
    <c:plotVisOnly val="1"/>
    <c:dispBlanksAs val="gap"/>
    <c:showDLblsOverMax val="0"/>
  </c:chart>
  <c:spPr>
    <a:solidFill>
      <a:schemeClr val="bg2"/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</c:spPr>
          </c:dPt>
          <c:cat>
            <c:strRef>
              <c:f>Лист1!$A$5:$A$10</c:f>
              <c:strCache>
                <c:ptCount val="6"/>
                <c:pt idx="0">
                  <c:v>из-под крана</c:v>
                </c:pt>
                <c:pt idx="1">
                  <c:v>из кулера</c:v>
                </c:pt>
                <c:pt idx="2">
                  <c:v>фильтрованную</c:v>
                </c:pt>
                <c:pt idx="3">
                  <c:v>бутилированную</c:v>
                </c:pt>
                <c:pt idx="4">
                  <c:v>кипячёную</c:v>
                </c:pt>
                <c:pt idx="5">
                  <c:v>из водоёма</c:v>
                </c:pt>
              </c:strCache>
            </c:strRef>
          </c:cat>
          <c:val>
            <c:numRef>
              <c:f>Лист1!$B$5:$B$10</c:f>
              <c:numCache>
                <c:formatCode>0%</c:formatCode>
                <c:ptCount val="6"/>
                <c:pt idx="0">
                  <c:v>0.1</c:v>
                </c:pt>
                <c:pt idx="1">
                  <c:v>0.43</c:v>
                </c:pt>
                <c:pt idx="2">
                  <c:v>0.3</c:v>
                </c:pt>
                <c:pt idx="3">
                  <c:v>0.28000000000000003</c:v>
                </c:pt>
                <c:pt idx="4">
                  <c:v>0.18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458112"/>
        <c:axId val="168459648"/>
      </c:barChart>
      <c:catAx>
        <c:axId val="1684581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8459648"/>
        <c:crosses val="autoZero"/>
        <c:auto val="1"/>
        <c:lblAlgn val="ctr"/>
        <c:lblOffset val="100"/>
        <c:noMultiLvlLbl val="0"/>
      </c:catAx>
      <c:valAx>
        <c:axId val="16845964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68458112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effectLst>
      <a:outerShdw blurRad="50800" dist="38100" dir="2700000" algn="tl" rotWithShape="0">
        <a:prstClr val="black">
          <a:alpha val="40000"/>
        </a:prstClr>
      </a:outerShdw>
    </a:effectLst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670844269466317"/>
          <c:y val="5.1088145231846016E-2"/>
          <c:w val="0.85273600174978126"/>
          <c:h val="0.77079469233012543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C0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0000"/>
              </a:solidFill>
            </c:spPr>
          </c:dPt>
          <c:cat>
            <c:strRef>
              <c:f>Лист2!$A$4:$A$6</c:f>
              <c:strCache>
                <c:ptCount val="3"/>
                <c:pt idx="0">
                  <c:v>вода нечистая</c:v>
                </c:pt>
                <c:pt idx="1">
                  <c:v>можно отравиться</c:v>
                </c:pt>
                <c:pt idx="2">
                  <c:v>вредно для здоровья</c:v>
                </c:pt>
              </c:strCache>
            </c:strRef>
          </c:cat>
          <c:val>
            <c:numRef>
              <c:f>Лист2!$B$4:$B$6</c:f>
              <c:numCache>
                <c:formatCode>0%</c:formatCode>
                <c:ptCount val="3"/>
                <c:pt idx="0">
                  <c:v>0.23</c:v>
                </c:pt>
                <c:pt idx="1">
                  <c:v>0.34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8484864"/>
        <c:axId val="168486400"/>
        <c:axId val="0"/>
      </c:bar3DChart>
      <c:catAx>
        <c:axId val="1684848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68486400"/>
        <c:crosses val="autoZero"/>
        <c:auto val="1"/>
        <c:lblAlgn val="ctr"/>
        <c:lblOffset val="100"/>
        <c:noMultiLvlLbl val="0"/>
      </c:catAx>
      <c:valAx>
        <c:axId val="16848640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68484864"/>
        <c:crosses val="autoZero"/>
        <c:crossBetween val="between"/>
      </c:valAx>
      <c:spPr>
        <a:solidFill>
          <a:schemeClr val="bg2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DB34E84-AEDE-4272-91DB-14F26242BC0F}" type="datetimeFigureOut">
              <a:rPr lang="ru-RU"/>
              <a:pPr>
                <a:defRPr/>
              </a:pPr>
              <a:t>19.02.2017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BF265C-7B6E-4C84-BD2F-D6129C639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9943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5348BF-1985-44ED-B2B1-D7A5217C523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5348BF-1985-44ED-B2B1-D7A5217C523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gray">
          <a:xfrm>
            <a:off x="0" y="1335088"/>
            <a:ext cx="9147175" cy="4084637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 bwMode="invGray">
          <a:xfrm>
            <a:off x="0" y="1728788"/>
            <a:ext cx="9144000" cy="3308350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 bwMode="gray">
          <a:xfrm>
            <a:off x="7699248" y="1298448"/>
            <a:ext cx="987552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 bwMode="gray">
          <a:xfrm>
            <a:off x="7013448" y="1929384"/>
            <a:ext cx="512064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 bwMode="gray">
          <a:xfrm>
            <a:off x="685800" y="4114800"/>
            <a:ext cx="1216152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21792" y="2212847"/>
            <a:ext cx="7927848" cy="2203704"/>
          </a:xfrm>
        </p:spPr>
        <p:txBody>
          <a:bodyPr rtlCol="0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486400"/>
            <a:ext cx="6400800" cy="667512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7734D-7A34-4E82-84B5-732DA79909E0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520C3-A33D-4971-A69B-952405811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 userDrawn="1"/>
        </p:nvSpPr>
        <p:spPr bwMode="gray">
          <a:xfrm>
            <a:off x="0" y="0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8"/>
          <p:cNvSpPr/>
          <p:nvPr userDrawn="1"/>
        </p:nvSpPr>
        <p:spPr bwMode="invGray">
          <a:xfrm>
            <a:off x="0" y="-1588"/>
            <a:ext cx="9144000" cy="109378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9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0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1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57200" y="649224"/>
            <a:ext cx="82296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288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6B7CB-1AE3-40B6-BDA3-580989C596BE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F5042-ACC7-4B7E-B97B-7D5EE4B8D7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 userDrawn="1"/>
        </p:nvSpPr>
        <p:spPr bwMode="gray">
          <a:xfrm flipV="1">
            <a:off x="0" y="5591175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8"/>
          <p:cNvSpPr/>
          <p:nvPr userDrawn="1"/>
        </p:nvSpPr>
        <p:spPr bwMode="invGray">
          <a:xfrm flipV="1">
            <a:off x="0" y="5780088"/>
            <a:ext cx="9144000" cy="1093787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9"/>
          <p:cNvSpPr/>
          <p:nvPr/>
        </p:nvSpPr>
        <p:spPr bwMode="gray">
          <a:xfrm>
            <a:off x="8147304" y="56418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0"/>
          <p:cNvSpPr/>
          <p:nvPr/>
        </p:nvSpPr>
        <p:spPr bwMode="gray">
          <a:xfrm>
            <a:off x="8641080" y="521208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1"/>
          <p:cNvSpPr/>
          <p:nvPr/>
        </p:nvSpPr>
        <p:spPr bwMode="gray">
          <a:xfrm>
            <a:off x="283464" y="5641848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6931152" y="274638"/>
            <a:ext cx="1755648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70CED58-4046-4AEA-B760-EE16F013AA54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D236975-4365-421F-B7BE-9546FA7CFB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 bwMode="gray">
          <a:xfrm>
            <a:off x="8165592" y="667512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 bwMode="gray">
          <a:xfrm>
            <a:off x="7882128" y="1353312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457200" y="1801368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rtlCol="0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F975E-5EE5-4C47-A651-D8A38224BEE0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4B26C-B330-46F4-A6AF-4910AF9464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/>
          <p:cNvSpPr/>
          <p:nvPr/>
        </p:nvSpPr>
        <p:spPr bwMode="gray">
          <a:xfrm>
            <a:off x="0" y="427038"/>
            <a:ext cx="9144000" cy="452596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6"/>
          <p:cNvSpPr/>
          <p:nvPr/>
        </p:nvSpPr>
        <p:spPr bwMode="invGray">
          <a:xfrm>
            <a:off x="0" y="0"/>
            <a:ext cx="9144000" cy="452596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 bwMode="gray">
          <a:xfrm>
            <a:off x="8065008" y="3849624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 bwMode="gray">
          <a:xfrm>
            <a:off x="7790688" y="453542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9"/>
          <p:cNvSpPr/>
          <p:nvPr/>
        </p:nvSpPr>
        <p:spPr bwMode="gray">
          <a:xfrm>
            <a:off x="301752" y="3840480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143000" y="5129784"/>
            <a:ext cx="7287768" cy="1362075"/>
          </a:xfrm>
        </p:spPr>
        <p:txBody>
          <a:bodyPr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143000" y="4425696"/>
            <a:ext cx="7287768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EA459-420F-48B6-B5F4-2325669663E2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1F00E-E445-4FC9-859F-AC32F5525B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 bwMode="gray">
          <a:xfrm>
            <a:off x="0" y="0"/>
            <a:ext cx="9144000" cy="1928813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 bwMode="invGray">
          <a:xfrm>
            <a:off x="0" y="228600"/>
            <a:ext cx="9144000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 bwMode="gray">
          <a:xfrm>
            <a:off x="8311896" y="100584"/>
            <a:ext cx="612648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 bwMode="gray">
          <a:xfrm>
            <a:off x="7562088" y="173736"/>
            <a:ext cx="36576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11"/>
          <p:cNvSpPr/>
          <p:nvPr/>
        </p:nvSpPr>
        <p:spPr bwMode="gray">
          <a:xfrm>
            <a:off x="210312" y="932688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23299-FB80-47D2-9CF8-FFF200E06510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EB4F2-E016-4D2A-908B-7ACF19C76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9"/>
          <p:cNvSpPr/>
          <p:nvPr/>
        </p:nvSpPr>
        <p:spPr bwMode="gray">
          <a:xfrm>
            <a:off x="8229600" y="1005840"/>
            <a:ext cx="612648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 bwMode="gray">
          <a:xfrm>
            <a:off x="7699248" y="96926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11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24328"/>
            <a:ext cx="4040188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24328"/>
            <a:ext cx="4041775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87452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4645025" y="187452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0A23A-D0A7-4CD5-8970-09EDBE9DE3EA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3FF24-DC2D-4E4C-8F51-B36F136DD6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9"/>
          <p:cNvSpPr/>
          <p:nvPr/>
        </p:nvSpPr>
        <p:spPr bwMode="gray">
          <a:xfrm>
            <a:off x="0" y="0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Freeform 5"/>
          <p:cNvSpPr/>
          <p:nvPr/>
        </p:nvSpPr>
        <p:spPr bwMode="invGray">
          <a:xfrm>
            <a:off x="0" y="-1588"/>
            <a:ext cx="9144000" cy="109378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6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84632" y="813816"/>
            <a:ext cx="8229600" cy="1143000"/>
          </a:xfrm>
        </p:spPr>
        <p:txBody>
          <a:bodyPr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7EA6F-0839-462E-823D-4D4656D9B31B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8F30F-8616-4113-A05E-E0E847AF5E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-1588"/>
            <a:ext cx="9150350" cy="1282701"/>
            <a:chOff x="-52" y="-1972"/>
            <a:chExt cx="9150672" cy="1283795"/>
          </a:xfrm>
        </p:grpSpPr>
        <p:sp>
          <p:nvSpPr>
            <p:cNvPr id="3" name="Freeform 5"/>
            <p:cNvSpPr/>
            <p:nvPr userDrawn="1"/>
          </p:nvSpPr>
          <p:spPr bwMode="invGray">
            <a:xfrm>
              <a:off x="-52" y="-383"/>
              <a:ext cx="9150672" cy="1282206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Freeform 6"/>
            <p:cNvSpPr/>
            <p:nvPr userDrawn="1"/>
          </p:nvSpPr>
          <p:spPr bwMode="invGray">
            <a:xfrm>
              <a:off x="-52" y="-1972"/>
              <a:ext cx="9144322" cy="109472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Oval 7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1ECDE-1A1E-49DB-BAD9-A7276603FDF4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53E7-8B48-4594-9A11-6760EDFAFC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 rot="-5400000">
            <a:off x="-2893219" y="2886869"/>
            <a:ext cx="6891338" cy="1104900"/>
            <a:chOff x="-18448" y="-1967"/>
            <a:chExt cx="9176991" cy="1292024"/>
          </a:xfrm>
        </p:grpSpPr>
        <p:sp>
          <p:nvSpPr>
            <p:cNvPr id="6" name="Freeform 8"/>
            <p:cNvSpPr/>
            <p:nvPr userDrawn="1"/>
          </p:nvSpPr>
          <p:spPr bwMode="invGray">
            <a:xfrm>
              <a:off x="-18448" y="-110"/>
              <a:ext cx="9176991" cy="1290167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9"/>
            <p:cNvSpPr/>
            <p:nvPr userDrawn="1"/>
          </p:nvSpPr>
          <p:spPr bwMode="invGray">
            <a:xfrm>
              <a:off x="-9991" y="-1966"/>
              <a:ext cx="9149508" cy="1266035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905255" y="273050"/>
            <a:ext cx="7781544" cy="950976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304" y="1371600"/>
            <a:ext cx="5111750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12" y="1362456"/>
            <a:ext cx="2569464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325"/>
            <a:ext cx="21336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0E01A-CC32-419D-9F31-21F3CB17D236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933F7-B482-4477-AD6E-2964709DA8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 rot="-5400000">
            <a:off x="-2893219" y="2886869"/>
            <a:ext cx="6891338" cy="1104900"/>
            <a:chOff x="-18448" y="-1967"/>
            <a:chExt cx="9176991" cy="1292024"/>
          </a:xfrm>
        </p:grpSpPr>
        <p:sp>
          <p:nvSpPr>
            <p:cNvPr id="6" name="Freeform 8"/>
            <p:cNvSpPr/>
            <p:nvPr userDrawn="1"/>
          </p:nvSpPr>
          <p:spPr bwMode="invGray">
            <a:xfrm>
              <a:off x="-18448" y="-110"/>
              <a:ext cx="9176991" cy="1290167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9"/>
            <p:cNvSpPr/>
            <p:nvPr userDrawn="1"/>
          </p:nvSpPr>
          <p:spPr bwMode="invGray">
            <a:xfrm>
              <a:off x="-9991" y="-1966"/>
              <a:ext cx="9149508" cy="1266035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Oval 10"/>
          <p:cNvSpPr/>
          <p:nvPr/>
        </p:nvSpPr>
        <p:spPr bwMode="gray">
          <a:xfrm>
            <a:off x="6858000" y="3886200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11"/>
          <p:cNvSpPr/>
          <p:nvPr/>
        </p:nvSpPr>
        <p:spPr bwMode="gray">
          <a:xfrm>
            <a:off x="5788152" y="457200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12"/>
          <p:cNvSpPr/>
          <p:nvPr/>
        </p:nvSpPr>
        <p:spPr bwMode="gray">
          <a:xfrm>
            <a:off x="1216152" y="384048"/>
            <a:ext cx="73152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5257800" y="987552"/>
            <a:ext cx="3730752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30352" y="1216152"/>
            <a:ext cx="4645152" cy="4645152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6088" y="1901952"/>
            <a:ext cx="3712464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325"/>
            <a:ext cx="21336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B5E-A2EC-4DCC-8F9F-53350AF22C80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10DD1-0D08-4217-A301-093C531B2B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9153525" cy="186213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0" y="0"/>
            <a:ext cx="9153525" cy="148113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white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325"/>
            <a:ext cx="2133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0C5DEA-7148-4C4E-92AB-7412CFFFD1A0}" type="datetimeFigureOut">
              <a:rPr lang="en-US"/>
              <a:pPr>
                <a:defRPr/>
              </a:pPr>
              <a:t>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7325"/>
            <a:ext cx="2895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7325"/>
            <a:ext cx="2133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0E93C0-6D47-4E9F-945C-B4ABD352BC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n-US"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E8C2E"/>
        </a:buClr>
        <a:buSzPct val="85000"/>
        <a:buFont typeface="Wingdings" pitchFamily="2" charset="2"/>
        <a:buChar char="¢"/>
        <a:defRPr lang="en-US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CD416"/>
        </a:buClr>
        <a:buSzPct val="85000"/>
        <a:buFont typeface="Wingdings" pitchFamily="2" charset="2"/>
        <a:buChar char="¤"/>
        <a:defRPr lang="en-US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BDFB"/>
        </a:buClr>
        <a:buSzPct val="85000"/>
        <a:buFont typeface="Wingdings" pitchFamily="2" charset="2"/>
        <a:buChar char="¤"/>
        <a:defRPr lang="en-US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¤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489FF"/>
        </a:buClr>
        <a:buSzPct val="85000"/>
        <a:buFont typeface="Wingdings" pitchFamily="2" charset="2"/>
        <a:buChar char="¤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nr.gov.ru/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hyperlink" Target="http://priroda.pskov.ru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4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gif"/><Relationship Id="rId5" Type="http://schemas.openxmlformats.org/officeDocument/2006/relationships/image" Target="../media/image53.gif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gif"/><Relationship Id="rId4" Type="http://schemas.openxmlformats.org/officeDocument/2006/relationships/image" Target="../media/image7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3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7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7.jpeg"/><Relationship Id="rId12" Type="http://schemas.openxmlformats.org/officeDocument/2006/relationships/image" Target="../media/image10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6.jpeg"/><Relationship Id="rId11" Type="http://schemas.openxmlformats.org/officeDocument/2006/relationships/image" Target="../media/image21.jpeg"/><Relationship Id="rId5" Type="http://schemas.openxmlformats.org/officeDocument/2006/relationships/image" Target="../media/image85.jpeg"/><Relationship Id="rId10" Type="http://schemas.openxmlformats.org/officeDocument/2006/relationships/image" Target="../media/image90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8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" TargetMode="External"/><Relationship Id="rId3" Type="http://schemas.openxmlformats.org/officeDocument/2006/relationships/hyperlink" Target="http://sitewater.ru/kakuyu-vodu-luchshe-pit-2.html" TargetMode="External"/><Relationship Id="rId7" Type="http://schemas.openxmlformats.org/officeDocument/2006/relationships/hyperlink" Target="https://www.youtube.com/" TargetMode="External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n.org/ru/" TargetMode="External"/><Relationship Id="rId5" Type="http://schemas.openxmlformats.org/officeDocument/2006/relationships/hyperlink" Target="http://priroda.pskov.ru/" TargetMode="External"/><Relationship Id="rId10" Type="http://schemas.openxmlformats.org/officeDocument/2006/relationships/image" Target="../media/image110.jpeg"/><Relationship Id="rId4" Type="http://schemas.openxmlformats.org/officeDocument/2006/relationships/hyperlink" Target="http://www.mnr.gov.ru/" TargetMode="External"/><Relationship Id="rId9" Type="http://schemas.openxmlformats.org/officeDocument/2006/relationships/hyperlink" Target="http://muzofon.com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://www.mnr.gov.ru/" TargetMode="External"/><Relationship Id="rId11" Type="http://schemas.openxmlformats.org/officeDocument/2006/relationships/image" Target="../media/image10.png"/><Relationship Id="rId5" Type="http://schemas.openxmlformats.org/officeDocument/2006/relationships/hyperlink" Target="http://www.medpulse.ru/" TargetMode="External"/><Relationship Id="rId10" Type="http://schemas.openxmlformats.org/officeDocument/2006/relationships/chart" Target="../charts/chart1.xml"/><Relationship Id="rId4" Type="http://schemas.openxmlformats.org/officeDocument/2006/relationships/image" Target="../media/image7.jpeg"/><Relationship Id="rId9" Type="http://schemas.openxmlformats.org/officeDocument/2006/relationships/hyperlink" Target="http://priroda.pskov.ru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-171400"/>
            <a:ext cx="7927848" cy="220370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Экологическое сообщество </a:t>
            </a:r>
            <a:br>
              <a:rPr lang="ru-RU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учеников 7 «А» класса</a:t>
            </a:r>
            <a:br>
              <a:rPr lang="ru-RU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«КАПЛЯ»</a:t>
            </a:r>
            <a:endParaRPr lang="ru-RU" sz="4000" dirty="0">
              <a:solidFill>
                <a:srgbClr val="00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 bwMode="gray">
          <a:xfrm>
            <a:off x="1207902" y="5085184"/>
            <a:ext cx="792784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dirty="0" smtClean="0">
                <a:solidFill>
                  <a:srgbClr val="0000CC"/>
                </a:solidFill>
                <a:effectLst/>
              </a:rPr>
              <a:t>Всероссийский конкурс по экологии</a:t>
            </a:r>
          </a:p>
          <a:p>
            <a:r>
              <a:rPr lang="ru-RU" sz="2000" dirty="0" smtClean="0">
                <a:solidFill>
                  <a:srgbClr val="0000CC"/>
                </a:solidFill>
                <a:effectLst/>
              </a:rPr>
              <a:t>«Земля – наш общий дом»</a:t>
            </a:r>
          </a:p>
          <a:p>
            <a:pPr algn="l"/>
            <a:r>
              <a:rPr lang="ru-RU" sz="1600" dirty="0" smtClean="0">
                <a:solidFill>
                  <a:srgbClr val="0000CC"/>
                </a:solidFill>
                <a:effectLst/>
              </a:rPr>
              <a:t>ГБОУ «Порховская специальная (коррекционная) школа-интернат»</a:t>
            </a:r>
          </a:p>
          <a:p>
            <a:pPr algn="l"/>
            <a:r>
              <a:rPr lang="ru-RU" sz="1600" dirty="0" smtClean="0">
                <a:solidFill>
                  <a:srgbClr val="0000CC"/>
                </a:solidFill>
                <a:effectLst/>
              </a:rPr>
              <a:t>Руководитель проекта: Васильева Вера </a:t>
            </a:r>
            <a:r>
              <a:rPr lang="ru-RU" sz="1600" dirty="0" smtClean="0">
                <a:solidFill>
                  <a:srgbClr val="0000CC"/>
                </a:solidFill>
                <a:effectLst/>
              </a:rPr>
              <a:t>Владимировна</a:t>
            </a:r>
          </a:p>
          <a:p>
            <a:pPr algn="l"/>
            <a:r>
              <a:rPr lang="ru-RU" sz="1600" dirty="0" smtClean="0">
                <a:solidFill>
                  <a:srgbClr val="0000CC"/>
                </a:solidFill>
                <a:effectLst/>
              </a:rPr>
              <a:t>Участники </a:t>
            </a:r>
            <a:r>
              <a:rPr lang="ru-RU" sz="1600" dirty="0" err="1" smtClean="0">
                <a:solidFill>
                  <a:srgbClr val="0000CC"/>
                </a:solidFill>
                <a:effectLst/>
              </a:rPr>
              <a:t>проекта:ученики</a:t>
            </a:r>
            <a:r>
              <a:rPr lang="ru-RU" sz="1600" dirty="0" smtClean="0">
                <a:solidFill>
                  <a:srgbClr val="0000CC"/>
                </a:solidFill>
                <a:effectLst/>
              </a:rPr>
              <a:t> 7</a:t>
            </a:r>
            <a:r>
              <a:rPr lang="ru-RU" sz="1600" dirty="0" smtClean="0">
                <a:solidFill>
                  <a:srgbClr val="0000CC"/>
                </a:solidFill>
                <a:effectLst/>
              </a:rPr>
              <a:t> </a:t>
            </a:r>
            <a:r>
              <a:rPr lang="ru-RU" sz="1600" dirty="0" smtClean="0">
                <a:solidFill>
                  <a:srgbClr val="0000CC"/>
                </a:solidFill>
                <a:effectLst/>
              </a:rPr>
              <a:t>«А</a:t>
            </a:r>
            <a:r>
              <a:rPr lang="ru-RU" sz="1600" smtClean="0">
                <a:solidFill>
                  <a:srgbClr val="0000CC"/>
                </a:solidFill>
                <a:effectLst/>
              </a:rPr>
              <a:t>» класса</a:t>
            </a:r>
            <a:endParaRPr lang="ru-RU" sz="1600" dirty="0">
              <a:solidFill>
                <a:srgbClr val="0000CC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314096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представляет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2060848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Уникальное!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46912" y="2575115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Глобальное!!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3968" y="3799410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Исследование!!!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8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4473"/>
            <a:ext cx="1368152" cy="19406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застав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3608" y="447558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0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5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  <p:bldP spid="7" grpId="0"/>
      <p:bldP spid="6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наблюдателям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16632"/>
            <a:ext cx="5564725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Всем нам в быту всегда нужна ВОДА!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9" y="836711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40489"/>
            <a:ext cx="2024031" cy="24325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226" y="1129282"/>
            <a:ext cx="2347710" cy="24501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05057"/>
            <a:ext cx="1895304" cy="25757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186" y="3849194"/>
            <a:ext cx="3053532" cy="26844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351" y="3875740"/>
            <a:ext cx="1979265" cy="25359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093" y="1140489"/>
            <a:ext cx="2024031" cy="24325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335" y="1129282"/>
            <a:ext cx="2347710" cy="24501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11420"/>
            <a:ext cx="2153752" cy="27325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31450" y="6120827"/>
            <a:ext cx="165618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Провели наблюдения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34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96552" y="-195371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 экспертам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968" y="116632"/>
            <a:ext cx="381642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 слыхали о воде?</a:t>
            </a:r>
          </a:p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Говорят, она везде…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40" y="796789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1640" y="5875531"/>
            <a:ext cx="266429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Узнали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уроках географии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66119" y="2527443"/>
            <a:ext cx="2821086" cy="2866360"/>
            <a:chOff x="1979712" y="931736"/>
            <a:chExt cx="4892906" cy="517261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9" t="1614" r="2305" b="1621"/>
            <a:stretch/>
          </p:blipFill>
          <p:spPr bwMode="auto">
            <a:xfrm>
              <a:off x="1979712" y="1259228"/>
              <a:ext cx="4892906" cy="484512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Равнобедренный треугольник 4"/>
            <p:cNvSpPr/>
            <p:nvPr/>
          </p:nvSpPr>
          <p:spPr>
            <a:xfrm rot="9782460">
              <a:off x="3686162" y="931736"/>
              <a:ext cx="832690" cy="2944094"/>
            </a:xfrm>
            <a:custGeom>
              <a:avLst/>
              <a:gdLst>
                <a:gd name="connsiteX0" fmla="*/ 0 w 857396"/>
                <a:gd name="connsiteY0" fmla="*/ 2758110 h 2758110"/>
                <a:gd name="connsiteX1" fmla="*/ 440350 w 857396"/>
                <a:gd name="connsiteY1" fmla="*/ 0 h 2758110"/>
                <a:gd name="connsiteX2" fmla="*/ 857396 w 857396"/>
                <a:gd name="connsiteY2" fmla="*/ 2758110 h 2758110"/>
                <a:gd name="connsiteX3" fmla="*/ 0 w 857396"/>
                <a:gd name="connsiteY3" fmla="*/ 2758110 h 2758110"/>
                <a:gd name="connsiteX0" fmla="*/ 0 w 852869"/>
                <a:gd name="connsiteY0" fmla="*/ 2758110 h 2758110"/>
                <a:gd name="connsiteX1" fmla="*/ 440350 w 852869"/>
                <a:gd name="connsiteY1" fmla="*/ 0 h 2758110"/>
                <a:gd name="connsiteX2" fmla="*/ 852869 w 852869"/>
                <a:gd name="connsiteY2" fmla="*/ 2699867 h 2758110"/>
                <a:gd name="connsiteX3" fmla="*/ 0 w 852869"/>
                <a:gd name="connsiteY3" fmla="*/ 2758110 h 2758110"/>
                <a:gd name="connsiteX0" fmla="*/ 0 w 831424"/>
                <a:gd name="connsiteY0" fmla="*/ 2682223 h 2699867"/>
                <a:gd name="connsiteX1" fmla="*/ 418905 w 831424"/>
                <a:gd name="connsiteY1" fmla="*/ 0 h 2699867"/>
                <a:gd name="connsiteX2" fmla="*/ 831424 w 831424"/>
                <a:gd name="connsiteY2" fmla="*/ 2699867 h 2699867"/>
                <a:gd name="connsiteX3" fmla="*/ 0 w 831424"/>
                <a:gd name="connsiteY3" fmla="*/ 2682223 h 2699867"/>
                <a:gd name="connsiteX0" fmla="*/ 0 w 831424"/>
                <a:gd name="connsiteY0" fmla="*/ 2682223 h 2712831"/>
                <a:gd name="connsiteX1" fmla="*/ 418905 w 831424"/>
                <a:gd name="connsiteY1" fmla="*/ 0 h 2712831"/>
                <a:gd name="connsiteX2" fmla="*/ 831424 w 831424"/>
                <a:gd name="connsiteY2" fmla="*/ 2699867 h 2712831"/>
                <a:gd name="connsiteX3" fmla="*/ 0 w 831424"/>
                <a:gd name="connsiteY3" fmla="*/ 2682223 h 271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1424" h="2712831">
                  <a:moveTo>
                    <a:pt x="0" y="2682223"/>
                  </a:moveTo>
                  <a:lnTo>
                    <a:pt x="418905" y="0"/>
                  </a:lnTo>
                  <a:lnTo>
                    <a:pt x="831424" y="2699867"/>
                  </a:lnTo>
                  <a:cubicBezTo>
                    <a:pt x="554283" y="2693986"/>
                    <a:pt x="480600" y="2742602"/>
                    <a:pt x="0" y="2682223"/>
                  </a:cubicBezTo>
                  <a:close/>
                </a:path>
              </a:pathLst>
            </a:cu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55282" y="1988840"/>
            <a:ext cx="279435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3%</a:t>
            </a: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</a:t>
            </a: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пресная </a:t>
            </a: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вода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858" y="3098774"/>
            <a:ext cx="2187493" cy="162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4"/>
          <a:stretch/>
        </p:blipFill>
        <p:spPr bwMode="auto">
          <a:xfrm>
            <a:off x="3365926" y="5096679"/>
            <a:ext cx="2191686" cy="1477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193521"/>
            <a:ext cx="2120850" cy="15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926" y="1193957"/>
            <a:ext cx="2120270" cy="1590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858" y="5069051"/>
            <a:ext cx="2043118" cy="153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" r="6916"/>
          <a:stretch/>
        </p:blipFill>
        <p:spPr bwMode="auto">
          <a:xfrm>
            <a:off x="3344175" y="3098774"/>
            <a:ext cx="2142021" cy="157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3916613" y="2584104"/>
            <a:ext cx="92365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CC"/>
                </a:solidFill>
                <a:latin typeface="Georgia" panose="02040502050405020303" pitchFamily="18" charset="0"/>
              </a:rPr>
              <a:t>Реки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796933" y="2597623"/>
            <a:ext cx="105189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  <a:latin typeface="Georgia" panose="02040502050405020303" pitchFamily="18" charset="0"/>
              </a:rPr>
              <a:t>Озёра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650047" y="4474283"/>
            <a:ext cx="1552028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  <a:latin typeface="Georgia" panose="02040502050405020303" pitchFamily="18" charset="0"/>
              </a:rPr>
              <a:t>Айсберги </a:t>
            </a:r>
            <a:endParaRPr lang="ru-RU" sz="2000" b="1" dirty="0">
              <a:solidFill>
                <a:srgbClr val="0000CC"/>
              </a:solidFill>
              <a:latin typeface="Georgia" panose="02040502050405020303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87741" y="4525673"/>
            <a:ext cx="147027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  <a:latin typeface="Georgia" panose="02040502050405020303" pitchFamily="18" charset="0"/>
              </a:rPr>
              <a:t>Ледники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145543" y="6321807"/>
            <a:ext cx="263245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  <a:latin typeface="Georgia" panose="02040502050405020303" pitchFamily="18" charset="0"/>
              </a:rPr>
              <a:t>Подземные воды </a:t>
            </a:r>
            <a:endParaRPr lang="ru-RU" sz="2000" b="1" dirty="0">
              <a:solidFill>
                <a:srgbClr val="0000CC"/>
              </a:solidFill>
              <a:latin typeface="Georgia" panose="02040502050405020303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587741" y="6322401"/>
            <a:ext cx="121700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  <a:latin typeface="Georgia" panose="02040502050405020303" pitchFamily="18" charset="0"/>
              </a:rPr>
              <a:t>Болота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471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96552" y="-195371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 статистам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968" y="116632"/>
            <a:ext cx="475252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Водные ресурсы в цифрах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40" y="796789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8560" y="5454574"/>
            <a:ext cx="29302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Узнали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сайтах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://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www.mnr.gov.ru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http://priroda.pskov.ru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/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695121"/>
            <a:ext cx="4379532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 занимает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место </a:t>
            </a:r>
            <a:r>
              <a:rPr lang="ru-RU" sz="20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0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мире</a:t>
            </a:r>
          </a:p>
          <a:p>
            <a:r>
              <a:rPr lang="ru-RU" sz="20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запасам питьевой 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воды</a:t>
            </a:r>
            <a:r>
              <a:rPr lang="ru-RU" sz="20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ru-RU" sz="20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 </a:t>
            </a:r>
            <a:r>
              <a:rPr lang="ru-RU" sz="20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 по запасам пресной воды </a:t>
            </a:r>
            <a:endParaRPr lang="ru-RU" sz="2000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0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планете! </a:t>
            </a:r>
            <a:endParaRPr lang="ru-RU" sz="20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6" name="Содержимое 2"/>
          <p:cNvSpPr>
            <a:spLocks noGrp="1"/>
          </p:cNvSpPr>
          <p:nvPr>
            <p:ph idx="1"/>
          </p:nvPr>
        </p:nvSpPr>
        <p:spPr>
          <a:xfrm>
            <a:off x="77392" y="2132856"/>
            <a:ext cx="3178696" cy="1493520"/>
          </a:xfr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В России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свыше 2,5 млн. рек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более 2 млн. озер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сотни тысяч болот</a:t>
            </a:r>
            <a:endParaRPr lang="ru-RU" sz="2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pic>
        <p:nvPicPr>
          <p:cNvPr id="4" name="Picture 2" descr="http://wiki.openstreetmap.org/w/images/thumb/4/4a/%D0%9F%D0%BE%D1%80%D1%85%D0%BE%D0%B2%D1%81%D0%BA%D0%B8%D0%B9_%D1%80%D0%B0%D0%B9%D0%BE%D0%BD.2011.jpg/800px-%D0%9F%D0%BE%D1%80%D1%85%D0%BE%D0%B2%D1%81%D0%BA%D0%B8%D0%B9_%D1%80%D0%B0%D0%B9%D0%BE%D0%BD.2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235785"/>
            <a:ext cx="292452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Содержимое 2"/>
          <p:cNvSpPr txBox="1">
            <a:spLocks/>
          </p:cNvSpPr>
          <p:nvPr/>
        </p:nvSpPr>
        <p:spPr bwMode="gray">
          <a:xfrm>
            <a:off x="77392" y="3783957"/>
            <a:ext cx="3178696" cy="149352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8C2E"/>
              </a:buClr>
              <a:buSzPct val="85000"/>
              <a:buFont typeface="Wingdings" pitchFamily="2" charset="2"/>
              <a:buChar char="¢"/>
              <a:defRPr 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4CD416"/>
              </a:buClr>
              <a:buSzPct val="85000"/>
              <a:buFont typeface="Wingdings" pitchFamily="2" charset="2"/>
              <a:buChar char="¤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BDFB"/>
              </a:buClr>
              <a:buSzPct val="85000"/>
              <a:buFont typeface="Wingdings" pitchFamily="2" charset="2"/>
              <a:buChar char="¤"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¤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89FF"/>
              </a:buClr>
              <a:buSzPct val="85000"/>
              <a:buFont typeface="Wingdings" pitchFamily="2" charset="2"/>
              <a:buChar char="¤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В Псковской области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6 крупных рек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о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коло 3700 озер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б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олота и подземные воды</a:t>
            </a:r>
            <a:endParaRPr lang="ru-RU" sz="2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8" name="Содержимое 2"/>
          <p:cNvSpPr txBox="1">
            <a:spLocks/>
          </p:cNvSpPr>
          <p:nvPr/>
        </p:nvSpPr>
        <p:spPr bwMode="gray">
          <a:xfrm>
            <a:off x="4086240" y="5157073"/>
            <a:ext cx="2664296" cy="149352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8C2E"/>
              </a:buClr>
              <a:buSzPct val="85000"/>
              <a:buFont typeface="Wingdings" pitchFamily="2" charset="2"/>
              <a:buChar char="¢"/>
              <a:defRPr 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4CD416"/>
              </a:buClr>
              <a:buSzPct val="85000"/>
              <a:buFont typeface="Wingdings" pitchFamily="2" charset="2"/>
              <a:buChar char="¤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BDFB"/>
              </a:buClr>
              <a:buSzPct val="85000"/>
              <a:buFont typeface="Wingdings" pitchFamily="2" charset="2"/>
              <a:buChar char="¤"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¤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89FF"/>
              </a:buClr>
              <a:buSzPct val="85000"/>
              <a:buFont typeface="Wingdings" pitchFamily="2" charset="2"/>
              <a:buChar char="¤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В </a:t>
            </a:r>
            <a:r>
              <a:rPr lang="ru-RU" sz="2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Порховском</a:t>
            </a: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районе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4 крупные реки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8 озёр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м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инеральные воды (курорт «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Хилово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»)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8264" y="2443500"/>
            <a:ext cx="20162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Информации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водных ресурсах  Порховского района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нашли!</a:t>
            </a:r>
          </a:p>
          <a:p>
            <a:pPr algn="ctr"/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Считали сами по карте!!!</a:t>
            </a:r>
            <a:endParaRPr lang="ru-RU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478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экспертам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5" y="116632"/>
            <a:ext cx="439248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Какую воду мы пьём?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21880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Капля 8"/>
          <p:cNvSpPr/>
          <p:nvPr/>
        </p:nvSpPr>
        <p:spPr>
          <a:xfrm>
            <a:off x="4572000" y="692696"/>
            <a:ext cx="4500500" cy="1800200"/>
          </a:xfrm>
          <a:prstGeom prst="teardrop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магазинах нашего города большой выбор </a:t>
            </a:r>
            <a:r>
              <a:rPr lang="ru-RU" sz="2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ПИТЬЕВОЙ</a:t>
            </a:r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воды!</a:t>
            </a:r>
          </a:p>
          <a:p>
            <a:pPr algn="ctr"/>
            <a:endParaRPr lang="ru-RU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611560" y="4880093"/>
            <a:ext cx="2972356" cy="1493520"/>
          </a:xfr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Вода = топливо?!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1л топлива – около 40р.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1л воды – около 35-40р.</a:t>
            </a:r>
            <a:endParaRPr lang="ru-RU" sz="2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636912"/>
            <a:ext cx="2952328" cy="38191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70" y="1987773"/>
            <a:ext cx="2438400" cy="2738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249058" y="4869160"/>
            <a:ext cx="165618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Провели наблюдения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05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экспертам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5" y="116632"/>
            <a:ext cx="439248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Какую воду мы пьём?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21880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220" y="5373216"/>
            <a:ext cx="273630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Понаблюдали и провели опрос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и взрослых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нашей школы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3054363" y="711921"/>
            <a:ext cx="6082038" cy="4536504"/>
            <a:chOff x="3054363" y="711921"/>
            <a:chExt cx="6082038" cy="453650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3054363" y="711921"/>
              <a:ext cx="6082038" cy="4536504"/>
              <a:chOff x="159022" y="1194830"/>
              <a:chExt cx="6082038" cy="5266889"/>
            </a:xfrm>
          </p:grpSpPr>
          <p:sp>
            <p:nvSpPr>
              <p:cNvPr id="9" name="Капля 8"/>
              <p:cNvSpPr/>
              <p:nvPr/>
            </p:nvSpPr>
            <p:spPr>
              <a:xfrm>
                <a:off x="159022" y="1194830"/>
                <a:ext cx="6082038" cy="5266889"/>
              </a:xfrm>
              <a:prstGeom prst="teardrop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0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051720" y="1318571"/>
                <a:ext cx="388843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Какую воду </a:t>
                </a:r>
              </a:p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вы предпочитаете пить?</a:t>
                </a: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graphicFrame>
          <p:nvGraphicFramePr>
            <p:cNvPr id="28" name="Диаграмма 2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878032368"/>
                </p:ext>
              </p:extLst>
            </p:nvPr>
          </p:nvGraphicFramePr>
          <p:xfrm>
            <a:off x="3995936" y="1484784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4" name="Группа 3"/>
          <p:cNvGrpSpPr/>
          <p:nvPr/>
        </p:nvGrpSpPr>
        <p:grpSpPr>
          <a:xfrm>
            <a:off x="3061962" y="711921"/>
            <a:ext cx="6082038" cy="4536504"/>
            <a:chOff x="3206763" y="864321"/>
            <a:chExt cx="6082038" cy="4536504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3206763" y="864321"/>
              <a:ext cx="6082038" cy="4536504"/>
              <a:chOff x="159022" y="1194830"/>
              <a:chExt cx="6082038" cy="5266889"/>
            </a:xfrm>
          </p:grpSpPr>
          <p:sp>
            <p:nvSpPr>
              <p:cNvPr id="16" name="Капля 15"/>
              <p:cNvSpPr/>
              <p:nvPr/>
            </p:nvSpPr>
            <p:spPr>
              <a:xfrm>
                <a:off x="159022" y="1194830"/>
                <a:ext cx="6082038" cy="5266889"/>
              </a:xfrm>
              <a:prstGeom prst="teardrop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0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051720" y="1318571"/>
                <a:ext cx="3888432" cy="5359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Почему?</a:t>
                </a:r>
                <a:endParaRPr lang="ru-RU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p:grpSp>
        <p:graphicFrame>
          <p:nvGraphicFramePr>
            <p:cNvPr id="18" name="Диаграмма 1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128217177"/>
                </p:ext>
              </p:extLst>
            </p:nvPr>
          </p:nvGraphicFramePr>
          <p:xfrm>
            <a:off x="4139952" y="1608573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40" y="2132856"/>
            <a:ext cx="2376264" cy="23839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165" y="4653136"/>
            <a:ext cx="3266296" cy="20969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067" y="4355745"/>
            <a:ext cx="2376264" cy="23943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 flipV="1">
            <a:off x="854922" y="4077072"/>
            <a:ext cx="482353" cy="120465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703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наблюдателям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16632"/>
            <a:ext cx="5688631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Источники загрязнения воды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21880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155" y="2348880"/>
            <a:ext cx="1872208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Провели наблюдения, нарисовали 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показали всем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Капля 8"/>
          <p:cNvSpPr/>
          <p:nvPr/>
        </p:nvSpPr>
        <p:spPr>
          <a:xfrm>
            <a:off x="3707905" y="692696"/>
            <a:ext cx="5376392" cy="1656184"/>
          </a:xfrm>
          <a:prstGeom prst="teardrop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Мусор и отходы – </a:t>
            </a:r>
          </a:p>
          <a:p>
            <a:pPr algn="ctr"/>
            <a:r>
              <a: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воды беда!</a:t>
            </a:r>
          </a:p>
          <a:p>
            <a:pPr algn="ctr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Всему живому на Планете нужна чистая вода!!!</a:t>
            </a:r>
          </a:p>
          <a:p>
            <a:pPr algn="ctr"/>
            <a:endParaRPr lang="ru-RU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59" y="2636912"/>
            <a:ext cx="5938061" cy="406757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87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корреспондентам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16632"/>
            <a:ext cx="5688631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Кто и как охраняет воду?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05315"/>
            <a:ext cx="1183209" cy="967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30070"/>
            <a:ext cx="6409655" cy="4807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Капля 9"/>
          <p:cNvSpPr/>
          <p:nvPr/>
        </p:nvSpPr>
        <p:spPr>
          <a:xfrm>
            <a:off x="4439779" y="692696"/>
            <a:ext cx="4644517" cy="1233739"/>
          </a:xfrm>
          <a:prstGeom prst="teardrop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Выражаем благодарность главному инженеру </a:t>
            </a:r>
          </a:p>
          <a:p>
            <a:pPr algn="ctr"/>
            <a:r>
              <a:rPr lang="ru-RU" sz="1600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Порховское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МП «Водоканал» </a:t>
            </a:r>
          </a:p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Ильину А.Н.</a:t>
            </a:r>
            <a:endParaRPr lang="ru-RU" sz="1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950" y="5710199"/>
            <a:ext cx="208823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Выяснили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экскурсии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https://img03.rl0.ru/327aceb0659730a7ed92f3dbbc7cedf2/c190x143/brest.by.catalog2b.ru/uimages/product/000/060/190x190/078-traktornaya-nasosnaya-ustanovka-s-privodom-o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13"/>
          <a:stretch/>
        </p:blipFill>
        <p:spPr bwMode="auto">
          <a:xfrm>
            <a:off x="1331144" y="851612"/>
            <a:ext cx="2088727" cy="132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ая выноска 5"/>
          <p:cNvSpPr/>
          <p:nvPr/>
        </p:nvSpPr>
        <p:spPr>
          <a:xfrm>
            <a:off x="61388" y="2171771"/>
            <a:ext cx="2255306" cy="1368152"/>
          </a:xfrm>
          <a:prstGeom prst="wedgeRectCallout">
            <a:avLst>
              <a:gd name="adj1" fmla="val 45849"/>
              <a:gd name="adj2" fmla="val -8434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подземного озера вода качается мощным насосом</a:t>
            </a:r>
          </a:p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глубина скважины – 70 м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16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060848"/>
            <a:ext cx="261872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ая выноска 14"/>
          <p:cNvSpPr/>
          <p:nvPr/>
        </p:nvSpPr>
        <p:spPr>
          <a:xfrm>
            <a:off x="716735" y="4037746"/>
            <a:ext cx="2651277" cy="936104"/>
          </a:xfrm>
          <a:prstGeom prst="wedgeRectCallout">
            <a:avLst>
              <a:gd name="adj1" fmla="val 76400"/>
              <a:gd name="adj2" fmla="val -7480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огромных резервуарах отстаивается</a:t>
            </a:r>
          </a:p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глубина – 12м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16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475" y="4364113"/>
            <a:ext cx="3416821" cy="222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ая выноска 16"/>
          <p:cNvSpPr/>
          <p:nvPr/>
        </p:nvSpPr>
        <p:spPr>
          <a:xfrm>
            <a:off x="2699792" y="5648943"/>
            <a:ext cx="2651277" cy="936104"/>
          </a:xfrm>
          <a:prstGeom prst="wedgeRectCallout">
            <a:avLst>
              <a:gd name="adj1" fmla="val 82194"/>
              <a:gd name="adj2" fmla="val -25569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Проходит очистку хлорированием, и вот вода в наших кранах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36024" y="2060848"/>
            <a:ext cx="2448272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вода  -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чистая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северо-западе.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Запасов воды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подземном озере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хватит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ещё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35 лет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581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корреспондентам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16632"/>
            <a:ext cx="5688631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Кто и как охраняет воду?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1816" y="5894364"/>
            <a:ext cx="165618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знали на экскурсии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16" y="1348765"/>
            <a:ext cx="6936061" cy="3912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8" t="13711"/>
          <a:stretch/>
        </p:blipFill>
        <p:spPr bwMode="auto">
          <a:xfrm>
            <a:off x="5107455" y="3304951"/>
            <a:ext cx="4065173" cy="337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57286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ая выноска 14"/>
          <p:cNvSpPr/>
          <p:nvPr/>
        </p:nvSpPr>
        <p:spPr>
          <a:xfrm>
            <a:off x="2522193" y="5626093"/>
            <a:ext cx="2255306" cy="1054695"/>
          </a:xfrm>
          <a:prstGeom prst="wedgeRectCallout">
            <a:avLst>
              <a:gd name="adj1" fmla="val 38064"/>
              <a:gd name="adj2" fmla="val -8594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Очистные сооружения.</a:t>
            </a:r>
          </a:p>
          <a:p>
            <a:pPr algn="ctr"/>
            <a:endParaRPr lang="ru-RU" sz="16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543" y="836364"/>
            <a:ext cx="320495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274764"/>
            <a:ext cx="4029146" cy="3269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4064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ая выноска 18"/>
          <p:cNvSpPr/>
          <p:nvPr/>
        </p:nvSpPr>
        <p:spPr>
          <a:xfrm>
            <a:off x="6727421" y="2132856"/>
            <a:ext cx="2255306" cy="781655"/>
          </a:xfrm>
          <a:prstGeom prst="wedgeRectCallout">
            <a:avLst>
              <a:gd name="adj1" fmla="val -40185"/>
              <a:gd name="adj2" fmla="val 12489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Сточные воды очищаются </a:t>
            </a:r>
          </a:p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1600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биоотходов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102508" y="2085858"/>
            <a:ext cx="2255306" cy="1132093"/>
          </a:xfrm>
          <a:prstGeom prst="wedgeRectCallout">
            <a:avLst>
              <a:gd name="adj1" fmla="val 97600"/>
              <a:gd name="adj2" fmla="val -5200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Сточные воды отстаиваются в ёмкостях-отстойниках.</a:t>
            </a:r>
          </a:p>
        </p:txBody>
      </p:sp>
      <p:sp>
        <p:nvSpPr>
          <p:cNvPr id="21" name="Капля 20"/>
          <p:cNvSpPr/>
          <p:nvPr/>
        </p:nvSpPr>
        <p:spPr>
          <a:xfrm>
            <a:off x="4468144" y="692695"/>
            <a:ext cx="4644517" cy="1233739"/>
          </a:xfrm>
          <a:prstGeom prst="teardrop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Выражаем благодарность мастеру </a:t>
            </a:r>
            <a:r>
              <a:rPr lang="ru-RU" sz="1600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Порховское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МП «Водоканал» </a:t>
            </a:r>
          </a:p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Васильеву В.К.</a:t>
            </a:r>
            <a:endParaRPr lang="ru-RU" sz="1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6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1979712" y="5587393"/>
            <a:ext cx="2695847" cy="1132093"/>
          </a:xfrm>
          <a:prstGeom prst="wedgeRectCallout">
            <a:avLst>
              <a:gd name="adj1" fmla="val -16122"/>
              <a:gd name="adj2" fmla="val -78929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Очищаются реагентами,  </a:t>
            </a:r>
            <a:r>
              <a:rPr lang="ru-RU" sz="16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светляются и возвращаются в природу.</a:t>
            </a:r>
          </a:p>
        </p:txBody>
      </p:sp>
    </p:spTree>
    <p:extLst>
      <p:ext uri="{BB962C8B-B14F-4D97-AF65-F5344CB8AC3E}">
        <p14:creationId xmlns:p14="http://schemas.microsoft.com/office/powerpoint/2010/main" val="382111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 animBg="1"/>
      <p:bldP spid="19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корреспондентам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16632"/>
            <a:ext cx="5688631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Кто и как охраняет воду?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21880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8" y="5805264"/>
            <a:ext cx="321423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Узнали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Интернета и экскурсий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98" r="3464" b="5461"/>
          <a:stretch/>
        </p:blipFill>
        <p:spPr bwMode="auto">
          <a:xfrm>
            <a:off x="3462292" y="3831221"/>
            <a:ext cx="2436762" cy="158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556" y="1008236"/>
            <a:ext cx="3911053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4"/>
            <a:ext cx="5643962" cy="1111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лево 3"/>
          <p:cNvSpPr/>
          <p:nvPr/>
        </p:nvSpPr>
        <p:spPr>
          <a:xfrm>
            <a:off x="6131702" y="1273464"/>
            <a:ext cx="2952327" cy="83769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уровне страны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лево 10"/>
          <p:cNvSpPr/>
          <p:nvPr/>
        </p:nvSpPr>
        <p:spPr>
          <a:xfrm>
            <a:off x="6163734" y="2676355"/>
            <a:ext cx="2952327" cy="83769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уровне области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трелка влево 12"/>
          <p:cNvSpPr/>
          <p:nvPr/>
        </p:nvSpPr>
        <p:spPr>
          <a:xfrm>
            <a:off x="6131700" y="4024096"/>
            <a:ext cx="2952327" cy="83769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уровне города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60" y="4581128"/>
            <a:ext cx="3104368" cy="175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942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экспертам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65766" y="90150"/>
            <a:ext cx="637270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 очистить воду в домашних условиях?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7" y="808192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5961211"/>
            <a:ext cx="526001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знали из программы «Галилео»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Выпуск: «Как сделать воду питьевой?»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https://img01.rl0.ru/8f06c22b6339749e519ae7a6cbf7868b/c585x300/proekt-kyhni.ru/wp-content/uploads/2015/09/%D1%84%D0%B8%D0%BB%D1%8C%D1%82%D1%80%D1%8B-%D0%BA%D1%83%D0%B2%D1%88%D0%B8%D0%BD-%D0%B8-%D1%84%D0%B8%D0%BB%D1%8C%D1%82%D1%80-%D0%BD%D0%B0%D1%81%D0%B0%D0%B4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2747"/>
            <a:ext cx="4759385" cy="244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4581128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Бытовым фильтром пользуются 57% опрошенных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94681" y="4581128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Фильтром-насадкой на кран – 10 %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Капля 13"/>
          <p:cNvSpPr/>
          <p:nvPr/>
        </p:nvSpPr>
        <p:spPr>
          <a:xfrm>
            <a:off x="5154921" y="808192"/>
            <a:ext cx="3864735" cy="2324910"/>
          </a:xfrm>
          <a:prstGeom prst="teardrop">
            <a:avLst>
              <a:gd name="adj" fmla="val 101120"/>
            </a:avLst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Clr>
                <a:srgbClr val="0000CC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Отстаивание</a:t>
            </a:r>
          </a:p>
          <a:p>
            <a:pPr marL="285750" indent="-285750">
              <a:buClr>
                <a:srgbClr val="0000CC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Вымораживание</a:t>
            </a:r>
          </a:p>
          <a:p>
            <a:pPr marL="285750" indent="-285750">
              <a:buClr>
                <a:srgbClr val="0000CC"/>
              </a:buClr>
              <a:buFont typeface="Arial" panose="020B0604020202020204" pitchFamily="34" charset="0"/>
              <a:buChar char="•"/>
            </a:pPr>
            <a:r>
              <a:rPr lang="ru-RU" sz="16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Фильтрация</a:t>
            </a:r>
          </a:p>
          <a:p>
            <a:pPr marL="285750" indent="-285750">
              <a:buClr>
                <a:srgbClr val="0000CC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Х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лорирование</a:t>
            </a:r>
            <a:endParaRPr lang="ru-RU" sz="16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285750" indent="-285750">
              <a:buClr>
                <a:srgbClr val="0000CC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Серебро</a:t>
            </a:r>
          </a:p>
          <a:p>
            <a:pPr marL="285750" indent="-285750">
              <a:buClr>
                <a:srgbClr val="0000CC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Кипячение</a:t>
            </a:r>
          </a:p>
          <a:p>
            <a:pPr marL="285750" indent="-285750">
              <a:buClr>
                <a:srgbClr val="0000CC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Сорбция (с помощью активированного угля)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7" name="Picture 2" descr="http://m.io.ua/img_aa/medium/1288/48/128848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85" t="16441" r="3694" b="15390"/>
          <a:stretch/>
        </p:blipFill>
        <p:spPr bwMode="auto">
          <a:xfrm>
            <a:off x="6084167" y="3291063"/>
            <a:ext cx="2369915" cy="212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372200" y="5341309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Фильтры 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насосов 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частных домах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937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Внимание: объект исследования!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780" y="178868"/>
            <a:ext cx="971435" cy="1377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лако 4"/>
          <p:cNvSpPr/>
          <p:nvPr/>
        </p:nvSpPr>
        <p:spPr>
          <a:xfrm>
            <a:off x="167938" y="1768846"/>
            <a:ext cx="8652534" cy="4612482"/>
          </a:xfrm>
          <a:prstGeom prst="cloud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 тебя нет ни вкуса, ни запаха…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</a:t>
            </a:r>
            <a:r>
              <a:rPr lang="ru-RU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ебя невозможно описать…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Тобой наслаждаются, не ведая, что ты такое…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Нельзя сказать, что ты необходима для жизни…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Ты – сама жизнь!</a:t>
            </a:r>
            <a:endParaRPr lang="ru-RU" sz="2400" b="1" i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96136" y="5949280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chemeClr val="accent6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Антуан </a:t>
            </a:r>
            <a:r>
              <a:rPr lang="ru-RU" b="1" dirty="0" smtClean="0">
                <a:ln>
                  <a:solidFill>
                    <a:schemeClr val="accent6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 Сент-Экзюпери</a:t>
            </a:r>
          </a:p>
          <a:p>
            <a:pPr algn="ctr"/>
            <a:r>
              <a:rPr lang="ru-RU" b="1" dirty="0" smtClean="0">
                <a:ln>
                  <a:solidFill>
                    <a:schemeClr val="accent6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(французский писатель)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03825" y="2636912"/>
            <a:ext cx="5580759" cy="240065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  <a:endParaRPr lang="ru-RU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63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экспертам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3788" y="116632"/>
            <a:ext cx="637270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 очистить воду в домашних условиях?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4712" y="5340479"/>
            <a:ext cx="345638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Рейд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магазинам г.Порхова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https://img04.rl0.ru/f628f2a66dbd14de6c5b5da7275a0c2a/c982x1024/st.depositphotos.com/1007168/2980/i/950/depositphotos_29805987-Water-Drop-Cartoon-Character-Runn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1076543" cy="112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84168" y="4470509"/>
            <a:ext cx="2952328" cy="20313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организма полезна</a:t>
            </a:r>
          </a:p>
          <a:p>
            <a:pPr algn="ctr"/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Негазированная</a:t>
            </a:r>
          </a:p>
          <a:p>
            <a:pPr algn="ctr"/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Артезианская</a:t>
            </a:r>
          </a:p>
          <a:p>
            <a:pPr algn="ctr"/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Питьевая вода!</a:t>
            </a:r>
          </a:p>
          <a:p>
            <a:pPr algn="ctr"/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школьных кулерах такая!</a:t>
            </a:r>
          </a:p>
          <a:p>
            <a:pPr algn="ctr"/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3" descr="C:\Users\VasilevaVV\Documents\Проект вода 2016\gr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5981664"/>
            <a:ext cx="808555" cy="817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50" y="5046514"/>
            <a:ext cx="1728192" cy="1455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26" y="2060848"/>
            <a:ext cx="4924599" cy="27777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Капля 10"/>
          <p:cNvSpPr/>
          <p:nvPr/>
        </p:nvSpPr>
        <p:spPr>
          <a:xfrm>
            <a:off x="4751512" y="1053888"/>
            <a:ext cx="4392488" cy="2807160"/>
          </a:xfrm>
          <a:prstGeom prst="teardrop">
            <a:avLst>
              <a:gd name="adj" fmla="val 101120"/>
            </a:avLst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Clr>
                <a:srgbClr val="0000CC"/>
              </a:buClr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наших магазинах широкий выбор </a:t>
            </a:r>
            <a:r>
              <a:rPr lang="ru-RU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фильтров для очистки воды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в домашних условиях! Это </a:t>
            </a:r>
            <a:r>
              <a:rPr lang="ru-RU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востребованный товар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</a:t>
            </a:r>
          </a:p>
          <a:p>
            <a:pPr>
              <a:buClr>
                <a:srgbClr val="0000CC"/>
              </a:buClr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Вывод:</a:t>
            </a:r>
            <a:r>
              <a:rPr lang="ru-RU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качество питьевой воды не устраивает </a:t>
            </a:r>
            <a:r>
              <a:rPr lang="ru-RU" sz="16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порховичей</a:t>
            </a:r>
            <a:r>
              <a:rPr lang="ru-RU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23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статистам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16632"/>
            <a:ext cx="5688631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 беречь воду?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1879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7957" y="4910523"/>
            <a:ext cx="165618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Провели опрос, обработали данные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Капля 8"/>
          <p:cNvSpPr/>
          <p:nvPr/>
        </p:nvSpPr>
        <p:spPr>
          <a:xfrm>
            <a:off x="2339753" y="692696"/>
            <a:ext cx="6744544" cy="3816424"/>
          </a:xfrm>
          <a:prstGeom prst="teardrop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818502"/>
            <a:ext cx="4847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Наши верные варианты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025899"/>
              </p:ext>
            </p:extLst>
          </p:nvPr>
        </p:nvGraphicFramePr>
        <p:xfrm>
          <a:off x="3599891" y="1484784"/>
          <a:ext cx="4464496" cy="2123440"/>
        </p:xfrm>
        <a:graphic>
          <a:graphicData uri="http://schemas.openxmlformats.org/drawingml/2006/table">
            <a:tbl>
              <a:tblPr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048000"/>
                <a:gridCol w="1416496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 загрязнять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90%</a:t>
                      </a:r>
                      <a:endParaRPr lang="ru-RU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 тратить напрасно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43%</a:t>
                      </a:r>
                      <a:endParaRPr lang="ru-RU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Закрывать краны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45%</a:t>
                      </a:r>
                      <a:endParaRPr lang="ru-RU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ЭКОНОМИТЬ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100%</a:t>
                      </a:r>
                      <a:endParaRPr lang="ru-RU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 бросать мусор на берегах рек, озёр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75%</a:t>
                      </a:r>
                      <a:endParaRPr lang="ru-RU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41" y="2150652"/>
            <a:ext cx="2843361" cy="21325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455179"/>
            <a:ext cx="2862236" cy="21466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" t="11919" r="14105" b="25076"/>
          <a:stretch/>
        </p:blipFill>
        <p:spPr bwMode="auto">
          <a:xfrm>
            <a:off x="5473130" y="3822617"/>
            <a:ext cx="3580247" cy="21361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712025" y="5927214"/>
            <a:ext cx="3221237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статисты обрабатывают анкеты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187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исследователям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16632"/>
            <a:ext cx="568863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Эксперимент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«Каждый литр на счету!»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36" y="786245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569223"/>
            <a:ext cx="216024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Провели исследование, обработали данные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34901"/>
            <a:ext cx="2004876" cy="2426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68" y="1988840"/>
            <a:ext cx="2001068" cy="3259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427" y="1264085"/>
            <a:ext cx="1823558" cy="2431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499609"/>
              </p:ext>
            </p:extLst>
          </p:nvPr>
        </p:nvGraphicFramePr>
        <p:xfrm>
          <a:off x="4788024" y="1988840"/>
          <a:ext cx="4128120" cy="247662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969942"/>
                <a:gridCol w="1119164"/>
                <a:gridCol w="1006984"/>
                <a:gridCol w="1032030"/>
              </a:tblGrid>
              <a:tr h="128282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За</a:t>
                      </a:r>
                    </a:p>
                    <a:p>
                      <a:pPr algn="ctr"/>
                      <a:r>
                        <a:rPr lang="ru-RU" sz="1600" dirty="0" smtClean="0"/>
                        <a:t> 1 будний</a:t>
                      </a:r>
                    </a:p>
                    <a:p>
                      <a:pPr algn="ctr"/>
                      <a:r>
                        <a:rPr lang="ru-RU" sz="1600" dirty="0" smtClean="0"/>
                        <a:t>день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Без водопровода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Со счётчиком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Без счётчика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Семья</a:t>
                      </a:r>
                    </a:p>
                    <a:p>
                      <a:pPr algn="ctr"/>
                      <a:r>
                        <a:rPr lang="ru-RU" sz="1600" b="1" dirty="0" smtClean="0"/>
                        <a:t> из 3-х чел.</a:t>
                      </a:r>
                      <a:endParaRPr lang="ru-RU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</a:t>
                      </a:r>
                      <a:endParaRPr lang="ru-RU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172</a:t>
                      </a:r>
                      <a:endParaRPr lang="ru-RU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300</a:t>
                      </a:r>
                      <a:endParaRPr lang="ru-RU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Расходы воды в литрах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652120" y="4891484"/>
            <a:ext cx="280831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Водопровод нужен!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Счётчик  выгоден!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857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исследователям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175194"/>
            <a:ext cx="475252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Того, что вытекло,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обратно не соберёшь!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5373216"/>
            <a:ext cx="165618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Материалы нашей газеты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VasilevaVV\Documents\Проект вода 2016\кра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81" y="836712"/>
            <a:ext cx="1224136" cy="1623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VasilevaVV\Documents\Проект вода 2016\течёт вода 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07731"/>
            <a:ext cx="5112568" cy="542538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07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972616" y="-152028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экологам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79457" y="188640"/>
            <a:ext cx="442108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Важные выводы!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71800" y="5373216"/>
            <a:ext cx="3348371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Сравнили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представления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воде 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061609" y="1988839"/>
            <a:ext cx="3096344" cy="3121021"/>
            <a:chOff x="251520" y="1988840"/>
            <a:chExt cx="3096344" cy="3121021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51520" y="1988840"/>
              <a:ext cx="3096344" cy="312102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Начало проекта</a:t>
              </a: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65246" y="2708920"/>
              <a:ext cx="2088232" cy="193899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Вещество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Жидкость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Товар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Бесцветная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Безвкусная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Прозрачная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860032" y="2022210"/>
            <a:ext cx="3096344" cy="3121021"/>
            <a:chOff x="251520" y="1988840"/>
            <a:chExt cx="3096344" cy="3121021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51520" y="1988840"/>
              <a:ext cx="3096344" cy="312102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Итог  проекта</a:t>
              </a: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5246" y="2708920"/>
              <a:ext cx="2088232" cy="224676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Богатство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Сокровище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Дар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b="1" u="sng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ЖИЗНЬ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Бесценная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Живая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Питающая</a:t>
              </a:r>
            </a:p>
          </p:txBody>
        </p:sp>
      </p:grpSp>
      <p:pic>
        <p:nvPicPr>
          <p:cNvPr id="12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304499"/>
            <a:ext cx="1187459" cy="16843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37436" y="1313161"/>
            <a:ext cx="490513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ВОДА  для  нас – это…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0082" y="1242338"/>
            <a:ext cx="727280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Бережём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воду – сохраняем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жизнь!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60042" y="2276872"/>
            <a:ext cx="7992888" cy="3009281"/>
            <a:chOff x="179512" y="2133950"/>
            <a:chExt cx="7992888" cy="3009281"/>
          </a:xfrm>
        </p:grpSpPr>
        <p:sp>
          <p:nvSpPr>
            <p:cNvPr id="15" name="Капля 14"/>
            <p:cNvSpPr/>
            <p:nvPr/>
          </p:nvSpPr>
          <p:spPr>
            <a:xfrm>
              <a:off x="179512" y="2133950"/>
              <a:ext cx="7992888" cy="3009281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«Основная </a:t>
              </a:r>
              <a:r>
                <a:rPr lang="ru-RU" sz="2000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задача, </a:t>
              </a:r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стоящая </a:t>
              </a:r>
              <a:r>
                <a:rPr lang="ru-RU" sz="2000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перед </a:t>
              </a:r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Россией</a:t>
              </a:r>
              <a:r>
                <a:rPr lang="ru-RU" sz="2000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</a:t>
              </a:r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000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 сохранить это природное богатство, </a:t>
              </a:r>
              <a:endPara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ru-RU" sz="2000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разумно </a:t>
              </a:r>
              <a:r>
                <a:rPr lang="ru-RU" sz="2000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распорядиться этим бесценным даром – водными ресурсами. </a:t>
              </a:r>
              <a:endPara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ru-RU" sz="20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Бережное </a:t>
              </a:r>
              <a:r>
                <a:rPr lang="ru-RU" sz="20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отношение к воде должно стать правилом хорошего </a:t>
              </a:r>
              <a:r>
                <a:rPr lang="ru-RU" sz="20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тона».</a:t>
              </a:r>
              <a:endPara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074" name="Picture 2" descr="https://img05.rl0.ru/ce4ee387d56975f3c7b9a89f2e2542a7/c600x450/vdvbezheck.ru/pic/news/1450333594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99" t="4235" r="20705"/>
            <a:stretch/>
          </p:blipFill>
          <p:spPr bwMode="auto">
            <a:xfrm>
              <a:off x="6675200" y="2141779"/>
              <a:ext cx="1480970" cy="1515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Box 16"/>
          <p:cNvSpPr txBox="1"/>
          <p:nvPr/>
        </p:nvSpPr>
        <p:spPr>
          <a:xfrm>
            <a:off x="2339752" y="5537557"/>
            <a:ext cx="428054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Теперь мы это осознали!</a:t>
            </a:r>
            <a:endParaRPr lang="ru-RU" sz="24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523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13" grpId="0" animBg="1"/>
      <p:bldP spid="14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57806" y="19845"/>
            <a:ext cx="378042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Акция-пропаганда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«Капелька»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21568"/>
            <a:ext cx="406400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13710" y="6124885"/>
            <a:ext cx="604867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Рассказали о воде, посвятили в защитники воды, раздали памятки детям и их родителям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6" t="9900"/>
          <a:stretch/>
        </p:blipFill>
        <p:spPr bwMode="auto">
          <a:xfrm>
            <a:off x="194820" y="136989"/>
            <a:ext cx="4161156" cy="298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501847"/>
            <a:ext cx="5832647" cy="2487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81066" y="2898397"/>
            <a:ext cx="2312989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Питьевой режим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630" y="3501847"/>
            <a:ext cx="3029389" cy="2272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128" y="0"/>
            <a:ext cx="683403" cy="969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55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4048" y="0"/>
            <a:ext cx="3909051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Акция-пропаганда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«Бережём воду – сохраняем жизнь!»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869" y="0"/>
            <a:ext cx="683403" cy="969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419425" cy="2385049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93" y="3789040"/>
            <a:ext cx="3326880" cy="2474367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3528" y="2550675"/>
            <a:ext cx="284461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Газета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 слыхали о воде?»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249" y="1309156"/>
            <a:ext cx="2457597" cy="375696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372200" y="2348880"/>
            <a:ext cx="262778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Памятка</a:t>
            </a:r>
          </a:p>
          <a:p>
            <a:pPr algn="ctr"/>
            <a:r>
              <a:rPr lang="ru-RU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 школьников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«Как беречь воду»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793" y="4149080"/>
            <a:ext cx="2566191" cy="2387154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80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asilevaVV\Documents\Проект вода 2016\памятка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755" y="1196753"/>
            <a:ext cx="250007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808312" cy="2579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89343" y="0"/>
            <a:ext cx="5493227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Акция-пропаганда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среди жителей города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«Бережём воду – сохраняем жизнь!»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9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869" y="0"/>
            <a:ext cx="683403" cy="969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651" y="1268760"/>
            <a:ext cx="2771353" cy="2335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3104965"/>
            <a:ext cx="2961809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132" y="3789040"/>
            <a:ext cx="2771353" cy="281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3901" y="5195164"/>
            <a:ext cx="262778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Памятка</a:t>
            </a:r>
          </a:p>
          <a:p>
            <a:pPr algn="ctr"/>
            <a:r>
              <a:rPr lang="ru-RU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 взрослых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«Как беречь воду»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8530" y="5707646"/>
            <a:ext cx="262778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Теперь это знают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наши соседи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98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88023" y="50669"/>
            <a:ext cx="4177157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Экословарик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062" y="5404121"/>
            <a:ext cx="4969668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Пополнили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 словарный запас по теме проекта (</a:t>
            </a:r>
            <a:r>
              <a:rPr lang="en-US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https</a:t>
            </a:r>
            <a:r>
              <a:rPr lang="en-US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://</a:t>
            </a:r>
            <a:r>
              <a:rPr lang="en-US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ru.wikipedia.org/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Капля 2"/>
          <p:cNvSpPr/>
          <p:nvPr/>
        </p:nvSpPr>
        <p:spPr>
          <a:xfrm>
            <a:off x="107504" y="50669"/>
            <a:ext cx="4104456" cy="2304256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ЭКОЛОГИЯ </a:t>
            </a:r>
            <a:r>
              <a:rPr lang="ru-RU" sz="1600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(от др.-греч. </a:t>
            </a:r>
            <a:r>
              <a:rPr lang="ru-RU" sz="1600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οἶκος</a:t>
            </a:r>
            <a:r>
              <a:rPr lang="ru-RU" sz="1600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</a:t>
            </a:r>
            <a:r>
              <a:rPr lang="ru-RU" sz="16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жилище</a:t>
            </a:r>
            <a:r>
              <a:rPr lang="ru-RU" sz="1600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 и </a:t>
            </a:r>
            <a:r>
              <a:rPr lang="ru-RU" sz="1600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1600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λόγος</a:t>
            </a:r>
            <a:r>
              <a:rPr lang="ru-RU" sz="1600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16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—наука</a:t>
            </a:r>
            <a:r>
              <a:rPr lang="ru-RU" sz="1600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 </a:t>
            </a:r>
            <a:r>
              <a:rPr lang="ru-RU" sz="16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 наука о взаимодействиях живых организмов и их сообществ между собой и с окружающей средой. </a:t>
            </a:r>
            <a:endParaRPr lang="ru-RU" sz="1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Капля 5"/>
          <p:cNvSpPr/>
          <p:nvPr/>
        </p:nvSpPr>
        <p:spPr>
          <a:xfrm>
            <a:off x="4283968" y="620688"/>
            <a:ext cx="3731532" cy="1224136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 – 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защитник окружающей среды. </a:t>
            </a:r>
            <a:endParaRPr lang="ru-RU" sz="1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Капля 6"/>
          <p:cNvSpPr/>
          <p:nvPr/>
        </p:nvSpPr>
        <p:spPr>
          <a:xfrm>
            <a:off x="4572000" y="1916832"/>
            <a:ext cx="4379604" cy="1656184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ПРОБЛЕМА – </a:t>
            </a:r>
            <a:r>
              <a:rPr lang="ru-RU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вопрос, требующий решения по вопросам окружающей среды.</a:t>
            </a:r>
            <a:endParaRPr lang="ru-RU" sz="1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Капля 7"/>
          <p:cNvSpPr/>
          <p:nvPr/>
        </p:nvSpPr>
        <p:spPr>
          <a:xfrm>
            <a:off x="115062" y="2420888"/>
            <a:ext cx="3731532" cy="1224136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ВОДНЫЕ РЕСУРСЫ – </a:t>
            </a:r>
            <a:r>
              <a:rPr lang="ru-RU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воды гидросферы, запасы воды.</a:t>
            </a:r>
            <a:endParaRPr lang="ru-RU" sz="16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Капля 8"/>
          <p:cNvSpPr/>
          <p:nvPr/>
        </p:nvSpPr>
        <p:spPr>
          <a:xfrm>
            <a:off x="4427984" y="3785826"/>
            <a:ext cx="3731532" cy="936104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ЭКОНОМИТЬ – </a:t>
            </a:r>
            <a:r>
              <a:rPr lang="ru-RU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расходовать бережно.</a:t>
            </a:r>
            <a:endParaRPr lang="ru-RU" sz="16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Капля 9"/>
          <p:cNvSpPr/>
          <p:nvPr/>
        </p:nvSpPr>
        <p:spPr>
          <a:xfrm>
            <a:off x="0" y="3789040"/>
            <a:ext cx="3731533" cy="1440160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ФИЛЬТР – </a:t>
            </a:r>
            <a:r>
              <a:rPr lang="ru-RU" sz="1600" dirty="0" smtClean="0">
                <a:solidFill>
                  <a:srgbClr val="0000CC"/>
                </a:solidFill>
              </a:rPr>
              <a:t>прибор</a:t>
            </a:r>
            <a:r>
              <a:rPr lang="ru-RU" sz="1600" dirty="0">
                <a:solidFill>
                  <a:srgbClr val="0000CC"/>
                </a:solidFill>
              </a:rPr>
              <a:t>, </a:t>
            </a:r>
            <a:endParaRPr lang="ru-RU" sz="1600" dirty="0" smtClean="0">
              <a:solidFill>
                <a:srgbClr val="0000CC"/>
              </a:solidFill>
            </a:endParaRPr>
          </a:p>
          <a:p>
            <a:r>
              <a:rPr lang="ru-RU" sz="1600" dirty="0" smtClean="0">
                <a:solidFill>
                  <a:srgbClr val="0000CC"/>
                </a:solidFill>
              </a:rPr>
              <a:t>служащий</a:t>
            </a:r>
            <a:r>
              <a:rPr lang="ru-RU" sz="1600" dirty="0">
                <a:solidFill>
                  <a:srgbClr val="0000CC"/>
                </a:solidFill>
              </a:rPr>
              <a:t> для очищения </a:t>
            </a:r>
            <a:endParaRPr lang="ru-RU" sz="1600" dirty="0" smtClean="0">
              <a:solidFill>
                <a:srgbClr val="0000CC"/>
              </a:solidFill>
            </a:endParaRPr>
          </a:p>
          <a:p>
            <a:r>
              <a:rPr lang="ru-RU" sz="1600" dirty="0" smtClean="0">
                <a:solidFill>
                  <a:srgbClr val="0000CC"/>
                </a:solidFill>
              </a:rPr>
              <a:t>жидкости от </a:t>
            </a:r>
            <a:r>
              <a:rPr lang="ru-RU" sz="1600" dirty="0">
                <a:solidFill>
                  <a:srgbClr val="0000CC"/>
                </a:solidFill>
              </a:rPr>
              <a:t>ненужных примесей. </a:t>
            </a:r>
            <a:endParaRPr lang="ru-RU" sz="1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Капля 10"/>
          <p:cNvSpPr/>
          <p:nvPr/>
        </p:nvSpPr>
        <p:spPr>
          <a:xfrm>
            <a:off x="4067944" y="4869160"/>
            <a:ext cx="4667292" cy="1069923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РЕЗЕРВУАР – </a:t>
            </a:r>
            <a:r>
              <a:rPr lang="ru-RU" sz="1600" dirty="0" smtClean="0">
                <a:solidFill>
                  <a:srgbClr val="0000CC"/>
                </a:solidFill>
              </a:rPr>
              <a:t>вместилище  для жидкости или газа.</a:t>
            </a:r>
            <a:endParaRPr lang="ru-RU" sz="1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826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0" y="-289322"/>
            <a:ext cx="8568952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Чистая пресная Вода – источник жизни на планете!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47" y="823234"/>
            <a:ext cx="7392821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36" y="852043"/>
            <a:ext cx="8941127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859" y="175279"/>
            <a:ext cx="840123" cy="1191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54" y="823234"/>
            <a:ext cx="7248805" cy="5436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23528" y="5877272"/>
            <a:ext cx="424847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Река </a:t>
            </a:r>
            <a:r>
              <a:rPr lang="ru-RU" b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Шелонь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(фото из классного архива)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54" y="771112"/>
            <a:ext cx="7680854" cy="576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79512" y="6100969"/>
            <a:ext cx="5128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Горная река, Дагомыс, Кавказ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(фото из личного архива Васильевой В.В.)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644" y="543226"/>
            <a:ext cx="6216691" cy="6163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80688" y="6044684"/>
            <a:ext cx="5128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Водопады реки Жане, Геленджик, Кавказ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(фото из личного архива Васильевой В.В.)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C:\Users\VasilevaVV\Documents\Проект вода 2016\фото\aoZxU1TvMvk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5" r="8609" b="18734"/>
          <a:stretch/>
        </p:blipFill>
        <p:spPr bwMode="auto">
          <a:xfrm>
            <a:off x="323528" y="692696"/>
            <a:ext cx="3792510" cy="511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8" t="5026" b="26686"/>
          <a:stretch/>
        </p:blipFill>
        <p:spPr bwMode="auto">
          <a:xfrm>
            <a:off x="4451647" y="1366945"/>
            <a:ext cx="4485395" cy="35958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497142" y="5331424"/>
            <a:ext cx="4395338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Целебные источники, Старый Изборск, Псковская обл.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(фото из личных архивов </a:t>
            </a:r>
          </a:p>
          <a:p>
            <a:pPr algn="ctr"/>
            <a:r>
              <a:rPr lang="ru-RU" b="1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второв проекта)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Глория Гейно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22338" y="61912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8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  <p:bldP spid="19" grpId="0" animBg="1"/>
      <p:bldP spid="19" grpId="1" animBg="1"/>
      <p:bldP spid="21" grpId="0" animBg="1"/>
      <p:bldP spid="21" grpId="1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VasilevaVV\Documents\Проект вода 2016\planeta-voda-vol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43739"/>
            <a:ext cx="4941789" cy="3088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6512" y="-99392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Тема исследования: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9402" y="777297"/>
            <a:ext cx="7272808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Дефицит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пресной воды на Планете: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мифы и реальность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2.rl0.ru/5e3e1ea954aad9081d669681e044be6e/c359x450/us.123rf.com/450wm/pixdesign123/pixdesign1231409/pixdesign123140900908/31255529-%D0%9C%D1%83%D0%BB%D1%8C%D1%82%D1%84%D0%B8%D0%BB%D1%8C%D0%BC-%D1%85%D0%B0%D1%80%D0%B0%D0%BA%D1%82%D0%B5%D1%80-%D0%BA%D0%B0%D0%BF%D0%BB%D0%B8-%D0%B2%D0%BE%D0%B4%D1%8B-%D1%83%D0%BA%D0%B0%D0%B7%D1%8B%D0%B2%D0%B0%D0%B5%D1%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59" y="1124744"/>
            <a:ext cx="1121620" cy="1405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39552" y="2697037"/>
            <a:ext cx="1815454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2636912"/>
            <a:ext cx="4824536" cy="147732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осознать важность бережного отношения к питьевым водным ресурсам. </a:t>
            </a:r>
          </a:p>
          <a:p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9552" y="4365104"/>
            <a:ext cx="1815454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Сроки: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4352352"/>
            <a:ext cx="4824536" cy="73866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21.11.16. – 14.12.16.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92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79512" y="-99392"/>
            <a:ext cx="4968552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За время работы над проектом мы научились…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15021"/>
            <a:ext cx="3275409" cy="2222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01719"/>
            <a:ext cx="3384594" cy="2252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3" y="0"/>
            <a:ext cx="1023880" cy="1452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42851" y="5654589"/>
            <a:ext cx="317120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Искать информацию,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выбирать главное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664"/>
            <a:ext cx="2267297" cy="26791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3401719"/>
            <a:ext cx="3563441" cy="2798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597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79512" y="-99392"/>
            <a:ext cx="4968552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За время работы над проектом мы научились…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1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3" y="0"/>
            <a:ext cx="1023880" cy="1452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512" y="5877272"/>
            <a:ext cx="389710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Проводить опросы, обрабатывать данные анкет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190" y="4114075"/>
            <a:ext cx="2736304" cy="2198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7003"/>
            <a:ext cx="2595889" cy="2528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" t="8245"/>
          <a:stretch/>
        </p:blipFill>
        <p:spPr bwMode="auto">
          <a:xfrm>
            <a:off x="283695" y="3573016"/>
            <a:ext cx="3803875" cy="21033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60" y="1096292"/>
            <a:ext cx="4266164" cy="25729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84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79512" y="-99392"/>
            <a:ext cx="4968552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За время работы над проектом мы научились…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1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7417"/>
            <a:ext cx="789358" cy="11196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794" y="620688"/>
            <a:ext cx="2291898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VasilevaVV\Documents\Проект вода 2016\фото\jdXfiCBkNQ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453004"/>
            <a:ext cx="2222594" cy="2963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71" y="1026915"/>
            <a:ext cx="3590200" cy="3012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041064"/>
            <a:ext cx="2084274" cy="27790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05116"/>
            <a:ext cx="4287013" cy="2416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71" y="4309521"/>
            <a:ext cx="1979265" cy="2034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203848" y="6021287"/>
            <a:ext cx="216024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Наблюдать,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исследовать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921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79512" y="-99392"/>
            <a:ext cx="4968552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За время работы над проектом мы научились…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1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7417"/>
            <a:ext cx="789358" cy="11196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7504" y="5877272"/>
            <a:ext cx="216024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Помогать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 другу,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сотрудничать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077" y="3988583"/>
            <a:ext cx="5237557" cy="235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 descr="C:\Users\VasilevaVV\Documents\Проект вода 2016\фото\IMG_20161129_1405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40607"/>
            <a:ext cx="3098878" cy="226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3274999" cy="2427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3033074" cy="2310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18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" t="2415" r="1978" b="3174"/>
          <a:stretch/>
        </p:blipFill>
        <p:spPr bwMode="auto">
          <a:xfrm>
            <a:off x="-180528" y="-171400"/>
            <a:ext cx="9818452" cy="7128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1690"/>
            <a:ext cx="1023880" cy="1452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7680" y="1988840"/>
            <a:ext cx="7132465" cy="1754326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Берегите воду –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сохраняйте жизнь!!!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317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79512" y="-99392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Источники информации: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8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3" y="0"/>
            <a:ext cx="1023880" cy="1452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809941" y="836712"/>
            <a:ext cx="6984776" cy="5328592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>
                <a:solidFill>
                  <a:srgbClr val="0000CC"/>
                </a:solidFill>
              </a:rPr>
              <a:t>А.Г.Манаков</a:t>
            </a:r>
            <a:r>
              <a:rPr lang="ru-RU" b="1" dirty="0">
                <a:solidFill>
                  <a:srgbClr val="0000CC"/>
                </a:solidFill>
              </a:rPr>
              <a:t> География Псковской области. Природа, население, хозяйство. – Псков, 1996г</a:t>
            </a:r>
            <a:r>
              <a:rPr lang="ru-RU" b="1" dirty="0" smtClean="0">
                <a:solidFill>
                  <a:srgbClr val="0000CC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u="sng" dirty="0">
                <a:solidFill>
                  <a:srgbClr val="0000CC"/>
                </a:solidFill>
                <a:hlinkClick r:id="rId3"/>
              </a:rPr>
              <a:t>https://</a:t>
            </a:r>
            <a:r>
              <a:rPr lang="en-US" b="1" u="sng" dirty="0" smtClean="0">
                <a:solidFill>
                  <a:srgbClr val="0000CC"/>
                </a:solidFill>
                <a:hlinkClick r:id="rId3"/>
              </a:rPr>
              <a:t>images.rambler.ru/</a:t>
            </a:r>
            <a:r>
              <a:rPr lang="ru-RU" b="1" u="sng" dirty="0" smtClean="0">
                <a:solidFill>
                  <a:srgbClr val="0000CC"/>
                </a:solidFill>
                <a:hlinkClick r:id="rId3"/>
              </a:rPr>
              <a:t> (изображения в презентации)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u="sng" dirty="0" smtClean="0">
                <a:solidFill>
                  <a:srgbClr val="0000CC"/>
                </a:solidFill>
                <a:hlinkClick r:id="rId3"/>
              </a:rPr>
              <a:t>http</a:t>
            </a:r>
            <a:r>
              <a:rPr lang="ru-RU" b="1" u="sng" dirty="0">
                <a:solidFill>
                  <a:srgbClr val="0000CC"/>
                </a:solidFill>
                <a:hlinkClick r:id="rId3"/>
              </a:rPr>
              <a:t>://</a:t>
            </a:r>
            <a:r>
              <a:rPr lang="ru-RU" b="1" u="sng" dirty="0" smtClean="0">
                <a:solidFill>
                  <a:srgbClr val="0000CC"/>
                </a:solidFill>
                <a:hlinkClick r:id="rId3"/>
              </a:rPr>
              <a:t>sitewater.ru/kakuyu-vodu-luchshe-pit-2.html</a:t>
            </a:r>
            <a:endParaRPr lang="ru-RU" b="1" u="sng" dirty="0" smtClean="0">
              <a:solidFill>
                <a:srgbClr val="0000C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00CC"/>
                </a:solidFill>
                <a:hlinkClick r:id="rId4"/>
              </a:rPr>
              <a:t>http://www.mnr.gov.ru</a:t>
            </a:r>
            <a:r>
              <a:rPr lang="en-US" b="1" dirty="0" smtClean="0">
                <a:solidFill>
                  <a:srgbClr val="0000CC"/>
                </a:solidFill>
                <a:hlinkClick r:id="rId4"/>
              </a:rPr>
              <a:t>/</a:t>
            </a:r>
            <a:r>
              <a:rPr lang="ru-RU" b="1" dirty="0" smtClean="0">
                <a:solidFill>
                  <a:srgbClr val="0000CC"/>
                </a:solidFill>
              </a:rPr>
              <a:t> (Минприроды РФ)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00CC"/>
                </a:solidFill>
                <a:hlinkClick r:id="rId5"/>
              </a:rPr>
              <a:t>http://priroda.pskov.ru</a:t>
            </a:r>
            <a:r>
              <a:rPr lang="en-US" b="1" dirty="0" smtClean="0">
                <a:solidFill>
                  <a:srgbClr val="0000CC"/>
                </a:solidFill>
                <a:hlinkClick r:id="rId5"/>
              </a:rPr>
              <a:t>/</a:t>
            </a:r>
            <a:r>
              <a:rPr lang="ru-RU" b="1" dirty="0" smtClean="0">
                <a:solidFill>
                  <a:srgbClr val="0000CC"/>
                </a:solidFill>
              </a:rPr>
              <a:t> (Комитет по природопользованию Псковской обл.)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00CC"/>
                </a:solidFill>
                <a:hlinkClick r:id="rId6"/>
              </a:rPr>
              <a:t>http://</a:t>
            </a:r>
            <a:r>
              <a:rPr lang="en-US" b="1" dirty="0" smtClean="0">
                <a:solidFill>
                  <a:srgbClr val="0000CC"/>
                </a:solidFill>
                <a:hlinkClick r:id="rId6"/>
              </a:rPr>
              <a:t>www.un.org/ru/</a:t>
            </a:r>
            <a:r>
              <a:rPr lang="ru-RU" b="1" dirty="0" smtClean="0">
                <a:solidFill>
                  <a:srgbClr val="0000CC"/>
                </a:solidFill>
              </a:rPr>
              <a:t> (Детский фонд ООН ЮНИСЕФ)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00CC"/>
                </a:solidFill>
                <a:hlinkClick r:id="rId7"/>
              </a:rPr>
              <a:t>https://</a:t>
            </a:r>
            <a:r>
              <a:rPr lang="en-US" b="1" dirty="0" smtClean="0">
                <a:solidFill>
                  <a:srgbClr val="0000CC"/>
                </a:solidFill>
                <a:hlinkClick r:id="rId7"/>
              </a:rPr>
              <a:t>www.youtube.com/</a:t>
            </a:r>
            <a:r>
              <a:rPr lang="ru-RU" b="1" dirty="0" smtClean="0">
                <a:solidFill>
                  <a:srgbClr val="0000CC"/>
                </a:solidFill>
              </a:rPr>
              <a:t> (Выпуски программы «Галилео», видеофильм о воде и водных ресурсах России)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https://ru.wikipedia.org</a:t>
            </a:r>
            <a:r>
              <a:rPr lang="en-US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/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(материалы </a:t>
            </a:r>
            <a:r>
              <a:rPr lang="ru-RU" b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экословаря</a:t>
            </a:r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b="1" dirty="0" smtClean="0">
              <a:solidFill>
                <a:srgbClr val="0000C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00CC"/>
                </a:solidFill>
                <a:hlinkClick r:id="rId9"/>
              </a:rPr>
              <a:t>http://muzofon.com</a:t>
            </a:r>
            <a:r>
              <a:rPr lang="en-US" b="1" dirty="0" smtClean="0">
                <a:solidFill>
                  <a:srgbClr val="0000CC"/>
                </a:solidFill>
                <a:hlinkClick r:id="rId9"/>
              </a:rPr>
              <a:t>/</a:t>
            </a:r>
            <a:r>
              <a:rPr lang="ru-RU" b="1" dirty="0" smtClean="0">
                <a:solidFill>
                  <a:srgbClr val="0000CC"/>
                </a:solidFill>
              </a:rPr>
              <a:t> (музыкальное сопровождение презентации)</a:t>
            </a:r>
            <a:endParaRPr lang="ru-RU" b="1" dirty="0">
              <a:solidFill>
                <a:srgbClr val="0000CC"/>
              </a:solidFill>
            </a:endParaRPr>
          </a:p>
        </p:txBody>
      </p:sp>
      <p:pic>
        <p:nvPicPr>
          <p:cNvPr id="12" name="Picture 3" descr="C:\Users\VasilevaVV\Documents\Проект вода 2016\planeta-voda-volny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7" y="5332038"/>
            <a:ext cx="2314101" cy="1446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58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-171400"/>
            <a:ext cx="7927848" cy="220370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Экологическое сообщество </a:t>
            </a:r>
            <a:br>
              <a:rPr lang="ru-RU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учеников 7 «А-В» классов</a:t>
            </a:r>
            <a:br>
              <a:rPr lang="ru-RU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«КАПЛЯ»</a:t>
            </a:r>
            <a:endParaRPr lang="ru-RU" sz="4000" dirty="0">
              <a:solidFill>
                <a:srgbClr val="00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 bwMode="gray">
          <a:xfrm>
            <a:off x="611560" y="2264086"/>
            <a:ext cx="7927848" cy="295232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dirty="0" smtClean="0">
                <a:solidFill>
                  <a:srgbClr val="0000CC"/>
                </a:solidFill>
                <a:effectLst/>
              </a:rPr>
              <a:t>Благодарит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solidFill>
                  <a:srgbClr val="0000CC"/>
                </a:solidFill>
                <a:effectLst/>
              </a:rPr>
              <a:t>за участие в опросах учеников и педагогов школы-интерната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CC"/>
                </a:solidFill>
                <a:effectLst/>
              </a:rPr>
              <a:t>з</a:t>
            </a:r>
            <a:r>
              <a:rPr lang="ru-RU" sz="2000" dirty="0" smtClean="0">
                <a:solidFill>
                  <a:srgbClr val="0000CC"/>
                </a:solidFill>
                <a:effectLst/>
              </a:rPr>
              <a:t>а интервью продавцов-консультантов магазинов «</a:t>
            </a:r>
            <a:r>
              <a:rPr lang="ru-RU" sz="2000" dirty="0" err="1" smtClean="0">
                <a:solidFill>
                  <a:srgbClr val="0000CC"/>
                </a:solidFill>
                <a:effectLst/>
              </a:rPr>
              <a:t>Стройдом</a:t>
            </a:r>
            <a:r>
              <a:rPr lang="ru-RU" sz="2000" dirty="0" smtClean="0">
                <a:solidFill>
                  <a:srgbClr val="0000CC"/>
                </a:solidFill>
                <a:effectLst/>
              </a:rPr>
              <a:t>», «Эксперт»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00CC"/>
                </a:solidFill>
                <a:effectLst/>
              </a:rPr>
              <a:t>за экскурсию администрацию </a:t>
            </a:r>
            <a:r>
              <a:rPr lang="ru-RU" sz="2000" dirty="0" err="1" smtClean="0">
                <a:solidFill>
                  <a:srgbClr val="0000CC"/>
                </a:solidFill>
                <a:effectLst/>
              </a:rPr>
              <a:t>Порховское</a:t>
            </a:r>
            <a:r>
              <a:rPr lang="ru-RU" sz="2000" dirty="0" smtClean="0">
                <a:solidFill>
                  <a:srgbClr val="0000CC"/>
                </a:solidFill>
                <a:effectLst/>
              </a:rPr>
              <a:t> МП «Водоканал»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CC"/>
                </a:solidFill>
                <a:effectLst/>
              </a:rPr>
              <a:t>з</a:t>
            </a:r>
            <a:r>
              <a:rPr lang="ru-RU" sz="2000" dirty="0" smtClean="0">
                <a:solidFill>
                  <a:srgbClr val="0000CC"/>
                </a:solidFill>
                <a:effectLst/>
              </a:rPr>
              <a:t>а предоставление транспорта директора школы </a:t>
            </a:r>
            <a:r>
              <a:rPr lang="ru-RU" sz="2000" dirty="0" err="1" smtClean="0">
                <a:solidFill>
                  <a:srgbClr val="0000CC"/>
                </a:solidFill>
                <a:effectLst/>
              </a:rPr>
              <a:t>Рузанова</a:t>
            </a:r>
            <a:r>
              <a:rPr lang="ru-RU" sz="2000" dirty="0" smtClean="0">
                <a:solidFill>
                  <a:srgbClr val="0000CC"/>
                </a:solidFill>
                <a:effectLst/>
              </a:rPr>
              <a:t> Г.А., шофёра Фёдорова А.Н.</a:t>
            </a:r>
            <a:endParaRPr lang="ru-RU" sz="2000" dirty="0">
              <a:solidFill>
                <a:srgbClr val="0000CC"/>
              </a:solidFill>
              <a:effectLst/>
            </a:endParaRPr>
          </a:p>
        </p:txBody>
      </p:sp>
      <p:pic>
        <p:nvPicPr>
          <p:cNvPr id="1028" name="Picture 4" descr="C:\Users\VasilevaVV\Documents\Проект вода 2016\11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07913"/>
            <a:ext cx="1368152" cy="19406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67544" y="2420888"/>
            <a:ext cx="8136904" cy="175432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315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6512" y="-99392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Задачи исследования: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s://img02.rl0.ru/5e3e1ea954aad9081d669681e044be6e/c359x450/us.123rf.com/450wm/pixdesign123/pixdesign1231409/pixdesign123140900908/31255529-%D0%9C%D1%83%D0%BB%D1%8C%D1%82%D1%84%D0%B8%D0%BB%D1%8C%D0%BC-%D1%85%D0%B0%D1%80%D0%B0%D0%BA%D1%82%D0%B5%D1%80-%D0%BA%D0%B0%D0%BF%D0%BB%D0%B8-%D0%B2%D0%BE%D0%B4%D1%8B-%D1%83%D0%BA%D0%B0%D0%B7%D1%8B%D0%B2%D0%B0%D0%B5%D1%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113" y="117123"/>
            <a:ext cx="1121620" cy="1405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512" y="820088"/>
            <a:ext cx="4133443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ценить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свои знания по теме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644007" y="820088"/>
            <a:ext cx="324410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диагносты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06968" y="1464838"/>
            <a:ext cx="4133443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айти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информацию по проблеме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644008" y="1628800"/>
            <a:ext cx="4058694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информаторы</a:t>
            </a:r>
            <a:endParaRPr lang="ru-RU" dirty="0"/>
          </a:p>
        </p:txBody>
      </p:sp>
      <p:sp>
        <p:nvSpPr>
          <p:cNvPr id="14" name="Заголовок 2"/>
          <p:cNvSpPr txBox="1">
            <a:spLocks/>
          </p:cNvSpPr>
          <p:nvPr/>
        </p:nvSpPr>
        <p:spPr bwMode="gray">
          <a:xfrm>
            <a:off x="4139952" y="-99276"/>
            <a:ext cx="333479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ahom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dirty="0" smtClean="0">
                <a:solidFill>
                  <a:schemeClr val="bg1"/>
                </a:solidFill>
              </a:rPr>
              <a:t>Ответственные: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6968" y="2348880"/>
            <a:ext cx="4133443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опросить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местное сообщество по проблеме,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бработать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данные анкеты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598246" y="2583394"/>
            <a:ext cx="4104456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корреспонденты, статисты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06968" y="3501008"/>
            <a:ext cx="4133443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обрать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фотоматериалы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624802" y="3518899"/>
            <a:ext cx="4104456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наблюдатели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00103" y="4149080"/>
            <a:ext cx="4133443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ровести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эксперименты по теме проекта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611764" y="4349135"/>
            <a:ext cx="420870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исследователи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79511" y="5013176"/>
            <a:ext cx="4133443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формить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материалы и провести акции по проблеме проекта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4618629" y="5206004"/>
            <a:ext cx="4259474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удожники, эксперты, компьютерные гении  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00104" y="6185513"/>
            <a:ext cx="4133443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оздать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условия для работы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611765" y="6160969"/>
            <a:ext cx="426633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кл.руководитель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77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-99392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Внимание: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актуальность исследования!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s://img01.rl0.ru/9d55a710b87d64e7708624752e43ecdd/c600x553/ru.stockfresh.com/thumbs/noedelhap/2708503_%D0%BF%D0%BB%D0%B0%D1%87%D1%83-%D0%B2%D0%BE%D0%B4%D1%8B-%D0%BF%D0%B0%D0%B4%D0%B5%D0%BD%D0%B8%D0%B5-%D0%BA%D0%B0%D0%BF%D0%BB%D0%B8-%D1%80%D1%83%D0%BA-%D0%BF%D1%80%D0%B8%D1%80%D0%BE%D0%B4%D1%8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" t="4421" r="59360" b="57062"/>
          <a:stretch/>
        </p:blipFill>
        <p:spPr bwMode="auto">
          <a:xfrm>
            <a:off x="150073" y="99061"/>
            <a:ext cx="1350635" cy="1296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Капля 4"/>
          <p:cNvSpPr/>
          <p:nvPr/>
        </p:nvSpPr>
        <p:spPr>
          <a:xfrm>
            <a:off x="150073" y="1196752"/>
            <a:ext cx="5126023" cy="2160240"/>
          </a:xfrm>
          <a:prstGeom prst="teardrop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  Планеты </a:t>
            </a:r>
          </a:p>
          <a:p>
            <a:pPr algn="ctr"/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1 % мировых запасов  воды является пригодным для питья!</a:t>
            </a:r>
            <a:endParaRPr lang="ru-RU" sz="20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62134" y="2216209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Узнали на уроках географии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Капля 7"/>
          <p:cNvSpPr/>
          <p:nvPr/>
        </p:nvSpPr>
        <p:spPr>
          <a:xfrm>
            <a:off x="65754" y="3652574"/>
            <a:ext cx="5312062" cy="3024336"/>
          </a:xfrm>
          <a:prstGeom prst="teardrop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  Планеты </a:t>
            </a:r>
          </a:p>
          <a:p>
            <a:pPr algn="ctr"/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результате употребления загрязнённой воды  ежегодно умирает </a:t>
            </a:r>
          </a:p>
          <a:p>
            <a:pPr algn="ctr"/>
            <a:r>
              <a:rPr lang="ru-RU" sz="2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3,4 миллиона человек!</a:t>
            </a:r>
          </a:p>
          <a:p>
            <a:pPr algn="ctr"/>
            <a:r>
              <a: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них </a:t>
            </a:r>
          </a:p>
          <a:p>
            <a:pPr algn="ctr"/>
            <a:r>
              <a:rPr lang="ru-RU" sz="2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1,4 тысячи детей в день</a:t>
            </a:r>
            <a:r>
              <a:rPr lang="ru-RU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20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96160" y="4149080"/>
            <a:ext cx="35283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Статистика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етского фонда ООН (ЮНИСЕФ) на 2014г.</a:t>
            </a: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Нашли информацию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Интернете (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http://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www.medpulse.ru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2120" y="1662211"/>
            <a:ext cx="35283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Прочитали на сайте Министерства природных ресурсов и экологии РФ (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http://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www.mnr.gov.ru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5754" y="980728"/>
            <a:ext cx="5463248" cy="3024336"/>
            <a:chOff x="65754" y="980728"/>
            <a:chExt cx="5463248" cy="3024336"/>
          </a:xfrm>
        </p:grpSpPr>
        <p:sp>
          <p:nvSpPr>
            <p:cNvPr id="10" name="Капля 9"/>
            <p:cNvSpPr/>
            <p:nvPr/>
          </p:nvSpPr>
          <p:spPr>
            <a:xfrm>
              <a:off x="65754" y="980728"/>
              <a:ext cx="5463248" cy="3024336"/>
            </a:xfrm>
            <a:prstGeom prst="teardrop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sz="20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Проблема  России</a:t>
              </a:r>
            </a:p>
            <a:p>
              <a:r>
                <a:rPr lang="ru-RU" dirty="0" err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В.В.Путин</a:t>
              </a:r>
              <a:r>
                <a:rPr lang="ru-RU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: «Все крупнейшие</a:t>
              </a:r>
            </a:p>
            <a:p>
              <a:r>
                <a:rPr lang="ru-RU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запасы пресной воды </a:t>
              </a:r>
              <a:endParaRPr lang="ru-RU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сосредоточены </a:t>
              </a:r>
              <a:r>
                <a:rPr lang="ru-RU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 России. Но </a:t>
              </a:r>
              <a:r>
                <a:rPr lang="ru-RU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пользуемся</a:t>
              </a:r>
              <a:r>
                <a:rPr lang="ru-RU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мы, россияне, своими </a:t>
              </a: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ресурсами </a:t>
              </a:r>
              <a:r>
                <a:rPr lang="ru-RU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расточительно</a:t>
              </a:r>
              <a:r>
                <a:rPr lang="ru-RU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r>
                <a:rPr lang="ru-RU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Основная наша  задача  </a:t>
              </a:r>
              <a:r>
                <a:rPr lang="ru-RU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сохранить </a:t>
              </a:r>
              <a:r>
                <a:rPr lang="ru-RU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природные </a:t>
              </a:r>
              <a:r>
                <a:rPr lang="ru-RU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богатства».</a:t>
              </a:r>
              <a:endParaRPr lang="ru-RU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endPara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026" name="Picture 2" descr="https://img09.rl0.ru/fc91f7816366a1c99016e040b89665ad/c600x450/rirta.ru/wp-content/uploads/2016/09/putin1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572"/>
            <a:stretch/>
          </p:blipFill>
          <p:spPr bwMode="auto">
            <a:xfrm>
              <a:off x="4301152" y="1011148"/>
              <a:ext cx="1173026" cy="1231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5652120" y="4217605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Говорят президент РФ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министр природных ресурсов (2004-2012гг)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3277" y="4132291"/>
            <a:ext cx="5312062" cy="2619486"/>
            <a:chOff x="13277" y="4132291"/>
            <a:chExt cx="5312062" cy="2619486"/>
          </a:xfrm>
        </p:grpSpPr>
        <p:sp>
          <p:nvSpPr>
            <p:cNvPr id="14" name="Капля 13"/>
            <p:cNvSpPr/>
            <p:nvPr/>
          </p:nvSpPr>
          <p:spPr>
            <a:xfrm>
              <a:off x="13277" y="4132291"/>
              <a:ext cx="5312062" cy="2619486"/>
            </a:xfrm>
            <a:prstGeom prst="teardrop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Проблема  России</a:t>
              </a:r>
            </a:p>
            <a:p>
              <a:r>
                <a:rPr lang="ru-RU" dirty="0" err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Ю.П.Трутнев</a:t>
              </a:r>
              <a:r>
                <a:rPr lang="ru-RU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: «В России </a:t>
              </a:r>
              <a:r>
                <a:rPr lang="ru-RU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17% водоёмов не могут использоваться для питьевого снабжения</a:t>
              </a:r>
              <a:r>
                <a:rPr lang="ru-RU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 Тысячи предприятий и сотни крупных городов постоянно сбрасывают сточные воды в наши реки и </a:t>
              </a:r>
              <a:r>
                <a:rPr lang="ru-RU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озёра».</a:t>
              </a:r>
              <a:endParaRPr lang="ru-RU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endPara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391374" y="4149080"/>
              <a:ext cx="892299" cy="1244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9" name="Капля 18"/>
          <p:cNvSpPr/>
          <p:nvPr/>
        </p:nvSpPr>
        <p:spPr>
          <a:xfrm>
            <a:off x="0" y="1042431"/>
            <a:ext cx="6082038" cy="5266889"/>
          </a:xfrm>
          <a:prstGeom prst="teardrop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  </a:t>
            </a:r>
          </a:p>
          <a:p>
            <a:pPr algn="ctr"/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Псковской области</a:t>
            </a: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rgbClr val="0000CC"/>
                </a:solidFill>
              </a:rPr>
              <a:t>На территории области</a:t>
            </a:r>
            <a:r>
              <a:rPr lang="ru-RU" dirty="0">
                <a:solidFill>
                  <a:srgbClr val="0000CC"/>
                </a:solidFill>
              </a:rPr>
              <a:t>  расположено более </a:t>
            </a:r>
            <a:r>
              <a:rPr lang="ru-RU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3711 </a:t>
            </a:r>
            <a:r>
              <a:rPr lang="ru-RU" dirty="0">
                <a:solidFill>
                  <a:srgbClr val="0000CC"/>
                </a:solidFill>
              </a:rPr>
              <a:t>малых  </a:t>
            </a:r>
            <a:r>
              <a:rPr lang="ru-RU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водоемов</a:t>
            </a:r>
            <a:r>
              <a:rPr lang="ru-RU" dirty="0">
                <a:solidFill>
                  <a:srgbClr val="0000CC"/>
                </a:solidFill>
              </a:rPr>
              <a:t> и водотоков. </a:t>
            </a:r>
            <a:endParaRPr lang="ru-RU" dirty="0" smtClean="0">
              <a:solidFill>
                <a:srgbClr val="0000CC"/>
              </a:solidFill>
            </a:endParaRPr>
          </a:p>
          <a:p>
            <a:r>
              <a:rPr lang="ru-RU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Состояние </a:t>
            </a:r>
            <a:r>
              <a:rPr lang="ru-RU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водных объектов </a:t>
            </a:r>
            <a:r>
              <a:rPr lang="ru-RU" dirty="0">
                <a:solidFill>
                  <a:srgbClr val="0000CC"/>
                </a:solidFill>
              </a:rPr>
              <a:t>Псковской области характеризуется как «</a:t>
            </a:r>
            <a:r>
              <a:rPr lang="ru-RU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загрязненные</a:t>
            </a:r>
            <a:r>
              <a:rPr lang="ru-RU" dirty="0">
                <a:solidFill>
                  <a:srgbClr val="0000CC"/>
                </a:solidFill>
              </a:rPr>
              <a:t>» и «</a:t>
            </a:r>
            <a:r>
              <a:rPr lang="ru-RU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умеренно загрязненные</a:t>
            </a:r>
            <a:r>
              <a:rPr lang="ru-RU" dirty="0" smtClean="0">
                <a:solidFill>
                  <a:srgbClr val="0000CC"/>
                </a:solidFill>
              </a:rPr>
              <a:t>». </a:t>
            </a:r>
            <a:r>
              <a:rPr lang="ru-RU" dirty="0">
                <a:solidFill>
                  <a:srgbClr val="0000CC"/>
                </a:solidFill>
              </a:rPr>
              <a:t>   </a:t>
            </a:r>
            <a:endParaRPr lang="ru-RU" dirty="0" smtClean="0">
              <a:solidFill>
                <a:srgbClr val="0000CC"/>
              </a:solidFill>
            </a:endParaRPr>
          </a:p>
          <a:p>
            <a:r>
              <a:rPr lang="ru-RU" dirty="0" smtClean="0">
                <a:solidFill>
                  <a:srgbClr val="0000CC"/>
                </a:solidFill>
              </a:rPr>
              <a:t>Для </a:t>
            </a:r>
            <a:r>
              <a:rPr lang="ru-RU" dirty="0">
                <a:solidFill>
                  <a:srgbClr val="0000CC"/>
                </a:solidFill>
              </a:rPr>
              <a:t>жителей области </a:t>
            </a:r>
            <a:r>
              <a:rPr lang="ru-RU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 обеспечения качественной питьевой водой </a:t>
            </a:r>
            <a:r>
              <a:rPr lang="ru-RU" dirty="0">
                <a:solidFill>
                  <a:srgbClr val="0000CC"/>
                </a:solidFill>
              </a:rPr>
              <a:t>продолжает оставаться весьма </a:t>
            </a:r>
            <a:r>
              <a:rPr lang="ru-RU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актуальной</a:t>
            </a:r>
            <a:r>
              <a:rPr lang="ru-RU" dirty="0">
                <a:solidFill>
                  <a:srgbClr val="0000CC"/>
                </a:solidFill>
              </a:rPr>
              <a:t>. </a:t>
            </a:r>
            <a:r>
              <a:rPr lang="ru-RU" dirty="0" smtClean="0">
                <a:solidFill>
                  <a:srgbClr val="0000CC"/>
                </a:solidFill>
              </a:rPr>
              <a:t> </a:t>
            </a:r>
            <a:endParaRPr lang="ru-RU" b="1" u="sng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82038" y="4090451"/>
            <a:ext cx="32734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Прочитали на сайте Государственного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комитета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Псковской области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природопользованию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охране окружающей среды (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/>
              </a:rPr>
              <a:t>http://priroda.pskov.ru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/>
              </a:rPr>
              <a:t>/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6948" y="1080325"/>
            <a:ext cx="6082038" cy="5266889"/>
            <a:chOff x="159022" y="1194830"/>
            <a:chExt cx="6082038" cy="5266889"/>
          </a:xfrm>
        </p:grpSpPr>
        <p:sp>
          <p:nvSpPr>
            <p:cNvPr id="20" name="Капля 19"/>
            <p:cNvSpPr/>
            <p:nvPr/>
          </p:nvSpPr>
          <p:spPr>
            <a:xfrm>
              <a:off x="159022" y="1194830"/>
              <a:ext cx="6082038" cy="5266889"/>
            </a:xfrm>
            <a:prstGeom prst="teardrop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aphicFrame>
          <p:nvGraphicFramePr>
            <p:cNvPr id="22" name="Диаграмма 2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247109790"/>
                </p:ext>
              </p:extLst>
            </p:nvPr>
          </p:nvGraphicFramePr>
          <p:xfrm>
            <a:off x="902178" y="2616904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2051720" y="1395205"/>
              <a:ext cx="38884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Проблема жителей г.Порхова</a:t>
              </a:r>
              <a:endPara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59632" y="1919668"/>
              <a:ext cx="4536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Существует ли для вас проблема качества питьевой воды?</a:t>
              </a:r>
              <a:endParaRPr lang="ru-RU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222593" y="2756827"/>
            <a:ext cx="2881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Данные опроса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учеников и работников школы.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Моцарт Реквием по мечт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6416" y="7306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02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/>
      <p:bldP spid="6" grpId="1"/>
      <p:bldP spid="8" grpId="0" animBg="1"/>
      <p:bldP spid="8" grpId="1" animBg="1"/>
      <p:bldP spid="9" grpId="0"/>
      <p:bldP spid="9" grpId="1"/>
      <p:bldP spid="11" grpId="0"/>
      <p:bldP spid="11" grpId="1"/>
      <p:bldP spid="15" grpId="0"/>
      <p:bldP spid="15" grpId="1"/>
      <p:bldP spid="19" grpId="0" animBg="1"/>
      <p:bldP spid="19" grpId="1" animBg="1"/>
      <p:bldP spid="21" grpId="0"/>
      <p:bldP spid="21" grpId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-99392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Внимание: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актуальность исследования!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ura.ru/images/news/upload/articles/259/872/1036259872/3dc240ee3f3e4c5daca91823df7ba7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1"/>
            <a:ext cx="6336704" cy="5348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09.rl0.ru/2f3c49334c8e20c92cca54c144d0d2ef/c800x600/gorodkirov.ru/pictures/news5/140710-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86" y="1124744"/>
            <a:ext cx="7259490" cy="5444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zona-k45.ru/uploads/posts/2009-06/1245391736_ufpz-23-1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" t="4862" r="7410" b="3959"/>
          <a:stretch/>
        </p:blipFill>
        <p:spPr bwMode="auto">
          <a:xfrm>
            <a:off x="395536" y="1209514"/>
            <a:ext cx="8100392" cy="5530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g04.rl0.ru/7e3792bdb5721be8cabb335e0e79bf55/c1080x719/s11.stc.all.kpcdn.net/share/i/4/721371/wx10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57" y="1196751"/>
            <a:ext cx="8306936" cy="5530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VasilevaVV\Documents\Проект вода 2016\Expression-vector-cartoon-water-droplet2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983" y="27464"/>
            <a:ext cx="1121889" cy="1521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businesspskov.ru/pictures/12071216024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86" y="1172074"/>
            <a:ext cx="4276798" cy="467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32433" y="2780928"/>
            <a:ext cx="3687645" cy="2031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u="sng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</a:t>
            </a:r>
            <a:r>
              <a:rPr lang="ru-RU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«целебных» источниках Изборска </a:t>
            </a:r>
            <a:r>
              <a:rPr lang="ru-RU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непригодна</a:t>
            </a:r>
            <a:r>
              <a:rPr lang="ru-RU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питьевых целей</a:t>
            </a:r>
            <a:r>
              <a:rPr lang="ru-RU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endParaRPr lang="ru-RU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dirty="0" smtClean="0"/>
              <a:t>(Псковский </a:t>
            </a:r>
            <a:r>
              <a:rPr lang="ru-RU" dirty="0" err="1" smtClean="0"/>
              <a:t>Роспотребнадзор</a:t>
            </a:r>
            <a:endParaRPr lang="ru-RU" dirty="0" smtClean="0"/>
          </a:p>
          <a:p>
            <a:pPr algn="r"/>
            <a:r>
              <a:rPr lang="ru-RU" dirty="0" smtClean="0"/>
              <a:t> от 2012г.)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97830" y="1975803"/>
            <a:ext cx="7798098" cy="3964293"/>
            <a:chOff x="697830" y="1975803"/>
            <a:chExt cx="7798098" cy="3964293"/>
          </a:xfrm>
        </p:grpSpPr>
        <p:sp>
          <p:nvSpPr>
            <p:cNvPr id="11" name="Облако 10"/>
            <p:cNvSpPr/>
            <p:nvPr/>
          </p:nvSpPr>
          <p:spPr>
            <a:xfrm rot="486776">
              <a:off x="697830" y="1975803"/>
              <a:ext cx="7554687" cy="3964293"/>
            </a:xfrm>
            <a:prstGeom prst="cloud">
              <a:avLst/>
            </a:prstGeom>
            <a:blipFill>
              <a:blip r:embed="rId8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912674" y="2503928"/>
              <a:ext cx="7583254" cy="258532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ru-RU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       Что </a:t>
              </a:r>
            </a:p>
            <a:p>
              <a:r>
                <a:rPr lang="ru-RU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 </a:t>
              </a:r>
              <a:r>
                <a:rPr lang="ru-RU" sz="5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           будет</a:t>
              </a:r>
            </a:p>
            <a:p>
              <a:pPr algn="ctr"/>
              <a:r>
                <a:rPr lang="ru-RU" sz="5400" b="1" cap="none" spc="0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 </a:t>
              </a:r>
              <a:r>
                <a:rPr lang="ru-RU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        дальше?!!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60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25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25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25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25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2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25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25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25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VasilevaVV\Documents\Проект вода 2016\planeta-voda-voln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192" y="4725144"/>
            <a:ext cx="3371541" cy="2107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6512" y="-99392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Главный вопрос: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9402" y="946574"/>
            <a:ext cx="727280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ережём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воду – сохраняем жизнь?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1477" y="1902201"/>
            <a:ext cx="6659978" cy="341632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для нас – это…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Каковы запасы пресной воды на Планете?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вода пригодна для питья?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Каковы источники загрязнения пресной воды?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Каково состояние качественной питьевой воды  в нашем городе?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и как сохраняет воду?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мы можем беречь водные ресурсы? </a:t>
            </a:r>
            <a:endParaRPr lang="ru-RU" dirty="0"/>
          </a:p>
        </p:txBody>
      </p:sp>
      <p:pic>
        <p:nvPicPr>
          <p:cNvPr id="12" name="Picture 2" descr="https://img01.rl0.ru/9d55a710b87d64e7708624752e43ecdd/c600x553/ru.stockfresh.com/thumbs/noedelhap/2708503_%D0%BF%D0%BB%D0%B0%D1%87%D1%83-%D0%B2%D0%BE%D0%B4%D1%8B-%D0%BF%D0%B0%D0%B4%D0%B5%D0%BD%D0%B8%D0%B5-%D0%BA%D0%B0%D0%BF%D0%BB%D0%B8-%D1%80%D1%83%D0%BA-%D0%BF%D1%80%D0%B8%D1%80%D0%BE%D0%B4%D1%8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" t="4421" r="59360" b="57062"/>
          <a:stretch/>
        </p:blipFill>
        <p:spPr bwMode="auto">
          <a:xfrm>
            <a:off x="65610" y="821722"/>
            <a:ext cx="1350635" cy="1296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51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90838" y="-99392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биологам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188640"/>
            <a:ext cx="6336704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Вода – основа организма человека!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2" y="910758"/>
            <a:ext cx="1512168" cy="1236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03.rl0.ru/a8f99cb05a284a66a96b2dea4f876cb8/c768x613/akvatime.ru/a/i/hum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315" y="910758"/>
            <a:ext cx="6768751" cy="54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7524" y="5517232"/>
            <a:ext cx="248427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Узнали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уроках биологии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65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87288" y="-171400"/>
            <a:ext cx="4320480" cy="1143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Слово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биологам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264014"/>
            <a:ext cx="5564725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Вода нам жизненно необходима!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https://img05.rl0.ru/dc1795a3c142b3309c455ec7b96ace8c/c1300x1063/previews.123rf.com/images/chudtsankov/chudtsankov1308/chudtsankov130800266/21424478-Water-Drop-Character-Holding-A-Pointer--Stock-Vector-r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15" y="836712"/>
            <a:ext cx="1350820" cy="1104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8800" y="4953071"/>
            <a:ext cx="2484276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Узнали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беседы </a:t>
            </a:r>
          </a:p>
          <a:p>
            <a:pPr algn="ctr"/>
            <a:r>
              <a:rPr lang="ru-RU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медиками школы</a:t>
            </a:r>
            <a:endParaRPr lang="ru-RU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56258" y="836712"/>
            <a:ext cx="4564132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толяет жажду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регулирует температуру тела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мазывает суставы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ыводит токсины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асыщает питательными веществами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омогает вымывать шлаки, предотвратить запоры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оставляет кислород в клетки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пособствует обмену веществ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7524" y="2204864"/>
            <a:ext cx="2556284" cy="2339102"/>
          </a:xfrm>
          <a:prstGeom prst="rect">
            <a:avLst/>
          </a:prstGeom>
          <a:noFill/>
          <a:ln w="28575">
            <a:solidFill>
              <a:srgbClr val="0099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Соблюдайте </a:t>
            </a: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ПИТЬЕВОЙ РЕЖИМ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 algn="ctr"/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 воды в день –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1,5-2л.</a:t>
            </a:r>
          </a:p>
          <a:p>
            <a:pPr algn="ctr"/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БУДЬТЕ ЗДОРОВЫ!</a:t>
            </a:r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16995"/>
            <a:ext cx="3076556" cy="20144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8" t="5026" b="26686"/>
          <a:stretch/>
        </p:blipFill>
        <p:spPr bwMode="auto">
          <a:xfrm>
            <a:off x="6300192" y="4326909"/>
            <a:ext cx="2696962" cy="21621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86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271170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10271170</Template>
  <TotalTime>2350</TotalTime>
  <Words>1551</Words>
  <Application>Microsoft Office PowerPoint</Application>
  <PresentationFormat>Экран (4:3)</PresentationFormat>
  <Paragraphs>414</Paragraphs>
  <Slides>36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10271170</vt:lpstr>
      <vt:lpstr>Экологическое сообщество  учеников 7 «А» класса «КАПЛЯ»</vt:lpstr>
      <vt:lpstr>Внимание: объект исследования!</vt:lpstr>
      <vt:lpstr>Тема исследования:</vt:lpstr>
      <vt:lpstr>Задачи исследования:</vt:lpstr>
      <vt:lpstr>Внимание:  актуальность исследования!</vt:lpstr>
      <vt:lpstr>Внимание:  актуальность исследования!</vt:lpstr>
      <vt:lpstr>Главный вопрос:</vt:lpstr>
      <vt:lpstr>Слово  биологам</vt:lpstr>
      <vt:lpstr>Слово  биологам</vt:lpstr>
      <vt:lpstr>Слово  наблюдателям</vt:lpstr>
      <vt:lpstr>Слово  экспертам</vt:lpstr>
      <vt:lpstr>Слово  статистам</vt:lpstr>
      <vt:lpstr>Слово  экспертам</vt:lpstr>
      <vt:lpstr>Слово  экспертам</vt:lpstr>
      <vt:lpstr>Слово  наблюдателям</vt:lpstr>
      <vt:lpstr>Слово  корреспондентам</vt:lpstr>
      <vt:lpstr>Слово  корреспондентам</vt:lpstr>
      <vt:lpstr>Слово  корреспондентам</vt:lpstr>
      <vt:lpstr>Слово  экспертам</vt:lpstr>
      <vt:lpstr>Слово  экспертам</vt:lpstr>
      <vt:lpstr>Слово  статистам</vt:lpstr>
      <vt:lpstr>Слово  исследователям</vt:lpstr>
      <vt:lpstr>Слово  исследователям</vt:lpstr>
      <vt:lpstr>Слово  экологам</vt:lpstr>
      <vt:lpstr>Презентация PowerPoint</vt:lpstr>
      <vt:lpstr>Презентация PowerPoint</vt:lpstr>
      <vt:lpstr>Презентация PowerPoint</vt:lpstr>
      <vt:lpstr>Презентация PowerPoint</vt:lpstr>
      <vt:lpstr>Чистая пресная Вода – источник жизни на планете!</vt:lpstr>
      <vt:lpstr>За время работы над проектом мы научились…</vt:lpstr>
      <vt:lpstr>За время работы над проектом мы научились…</vt:lpstr>
      <vt:lpstr>За время работы над проектом мы научились…</vt:lpstr>
      <vt:lpstr>За время работы над проектом мы научились…</vt:lpstr>
      <vt:lpstr>Презентация PowerPoint</vt:lpstr>
      <vt:lpstr>Источники информации:</vt:lpstr>
      <vt:lpstr>Экологическое сообщество  учеников 7 «А-В» классов «КАПЛЯ»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VasilevaVV</cp:lastModifiedBy>
  <cp:revision>223</cp:revision>
  <dcterms:created xsi:type="dcterms:W3CDTF">2009-11-11T12:05:22Z</dcterms:created>
  <dcterms:modified xsi:type="dcterms:W3CDTF">2017-02-19T13:06:48Z</dcterms:modified>
</cp:coreProperties>
</file>