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82" r:id="rId5"/>
    <p:sldId id="259" r:id="rId6"/>
    <p:sldId id="258" r:id="rId7"/>
    <p:sldId id="262" r:id="rId8"/>
    <p:sldId id="261" r:id="rId9"/>
    <p:sldId id="260" r:id="rId10"/>
    <p:sldId id="264" r:id="rId11"/>
    <p:sldId id="310" r:id="rId12"/>
    <p:sldId id="265" r:id="rId13"/>
    <p:sldId id="283" r:id="rId14"/>
    <p:sldId id="266" r:id="rId15"/>
    <p:sldId id="322" r:id="rId16"/>
    <p:sldId id="267" r:id="rId17"/>
    <p:sldId id="321" r:id="rId18"/>
    <p:sldId id="269" r:id="rId19"/>
    <p:sldId id="271" r:id="rId20"/>
    <p:sldId id="284" r:id="rId21"/>
    <p:sldId id="281" r:id="rId22"/>
    <p:sldId id="272" r:id="rId23"/>
    <p:sldId id="311" r:id="rId24"/>
    <p:sldId id="273" r:id="rId25"/>
    <p:sldId id="276" r:id="rId26"/>
    <p:sldId id="274" r:id="rId27"/>
    <p:sldId id="319" r:id="rId28"/>
    <p:sldId id="277" r:id="rId29"/>
    <p:sldId id="278" r:id="rId30"/>
    <p:sldId id="279" r:id="rId31"/>
    <p:sldId id="280" r:id="rId32"/>
    <p:sldId id="317" r:id="rId33"/>
    <p:sldId id="313" r:id="rId34"/>
    <p:sldId id="312" r:id="rId35"/>
    <p:sldId id="285" r:id="rId36"/>
    <p:sldId id="318" r:id="rId37"/>
    <p:sldId id="323" r:id="rId38"/>
    <p:sldId id="286" r:id="rId39"/>
    <p:sldId id="289" r:id="rId40"/>
    <p:sldId id="288" r:id="rId41"/>
    <p:sldId id="290" r:id="rId42"/>
    <p:sldId id="291" r:id="rId43"/>
    <p:sldId id="292" r:id="rId44"/>
    <p:sldId id="295" r:id="rId45"/>
    <p:sldId id="307" r:id="rId46"/>
    <p:sldId id="306" r:id="rId47"/>
    <p:sldId id="308" r:id="rId48"/>
    <p:sldId id="309" r:id="rId49"/>
    <p:sldId id="297" r:id="rId50"/>
    <p:sldId id="293" r:id="rId51"/>
    <p:sldId id="294" r:id="rId52"/>
    <p:sldId id="298" r:id="rId53"/>
    <p:sldId id="299" r:id="rId54"/>
    <p:sldId id="300" r:id="rId55"/>
    <p:sldId id="301" r:id="rId56"/>
    <p:sldId id="302" r:id="rId57"/>
    <p:sldId id="303" r:id="rId58"/>
    <p:sldId id="304" r:id="rId59"/>
    <p:sldId id="314" r:id="rId60"/>
    <p:sldId id="320" r:id="rId61"/>
    <p:sldId id="315" r:id="rId62"/>
    <p:sldId id="316" r:id="rId6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590" autoAdjust="0"/>
  </p:normalViewPr>
  <p:slideViewPr>
    <p:cSldViewPr>
      <p:cViewPr varScale="1">
        <p:scale>
          <a:sx n="67" d="100"/>
          <a:sy n="67" d="100"/>
        </p:scale>
        <p:origin x="-1530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hyperlink" Target="http://g1.s3.forblabla.com/u38/photo3655/20785105543-0/original.jpeg#20785105543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Рисунок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-4763"/>
            <a:ext cx="9153526" cy="686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20689"/>
            <a:ext cx="5110336" cy="1440159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chemeClr val="bg1"/>
                </a:solidFill>
                <a:latin typeface="Times New Roman"/>
                <a:ea typeface="Calibri"/>
              </a:rPr>
              <a:t>В краю кристальных вод, тайги и соболей</a:t>
            </a:r>
            <a:endParaRPr lang="ru-RU" b="1" i="1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92080" y="5157192"/>
            <a:ext cx="3851920" cy="1584176"/>
          </a:xfrm>
        </p:spPr>
        <p:txBody>
          <a:bodyPr>
            <a:normAutofit fontScale="25000" lnSpcReduction="20000"/>
          </a:bodyPr>
          <a:lstStyle/>
          <a:p>
            <a:endParaRPr lang="ru-RU" sz="4900" b="1" dirty="0" smtClean="0">
              <a:solidFill>
                <a:schemeClr val="bg1"/>
              </a:solidFill>
            </a:endParaRPr>
          </a:p>
          <a:p>
            <a:r>
              <a:rPr lang="ru-RU" sz="6400" b="1" dirty="0" smtClean="0">
                <a:solidFill>
                  <a:schemeClr val="bg1"/>
                </a:solidFill>
              </a:rPr>
              <a:t>Астахова </a:t>
            </a:r>
            <a:r>
              <a:rPr lang="ru-RU" sz="6400" b="1" dirty="0">
                <a:solidFill>
                  <a:schemeClr val="bg1"/>
                </a:solidFill>
              </a:rPr>
              <a:t>Лариса Николаевна</a:t>
            </a:r>
          </a:p>
          <a:p>
            <a:r>
              <a:rPr lang="ru-RU" sz="6400" b="1" dirty="0">
                <a:solidFill>
                  <a:schemeClr val="bg1"/>
                </a:solidFill>
              </a:rPr>
              <a:t>учитель биологии </a:t>
            </a:r>
            <a:r>
              <a:rPr lang="ru-RU" sz="6400" b="1" dirty="0" smtClean="0">
                <a:solidFill>
                  <a:schemeClr val="bg1"/>
                </a:solidFill>
              </a:rPr>
              <a:t> </a:t>
            </a:r>
            <a:endParaRPr lang="ru-RU" sz="6400" b="1" dirty="0">
              <a:solidFill>
                <a:schemeClr val="bg1"/>
              </a:solidFill>
            </a:endParaRPr>
          </a:p>
          <a:p>
            <a:r>
              <a:rPr lang="ru-RU" sz="6400" b="1" dirty="0">
                <a:solidFill>
                  <a:schemeClr val="bg1"/>
                </a:solidFill>
              </a:rPr>
              <a:t>Серебрякова Нина Ивановна</a:t>
            </a:r>
          </a:p>
          <a:p>
            <a:r>
              <a:rPr lang="ru-RU" sz="6400" b="1" dirty="0">
                <a:solidFill>
                  <a:schemeClr val="bg1"/>
                </a:solidFill>
              </a:rPr>
              <a:t>учитель географии </a:t>
            </a:r>
            <a:endParaRPr lang="ru-RU" sz="6400" b="1" dirty="0" smtClean="0">
              <a:solidFill>
                <a:schemeClr val="bg1"/>
              </a:solidFill>
            </a:endParaRPr>
          </a:p>
          <a:p>
            <a:r>
              <a:rPr lang="ru-RU" sz="6400" b="1" dirty="0" smtClean="0">
                <a:solidFill>
                  <a:schemeClr val="bg1"/>
                </a:solidFill>
              </a:rPr>
              <a:t>МКОУ </a:t>
            </a:r>
            <a:r>
              <a:rPr lang="ru-RU" sz="6400" b="1" dirty="0">
                <a:solidFill>
                  <a:schemeClr val="bg1"/>
                </a:solidFill>
              </a:rPr>
              <a:t>СОШ №24 р. п. Юрты</a:t>
            </a:r>
          </a:p>
          <a:p>
            <a:r>
              <a:rPr lang="ru-RU" sz="6400" b="1" dirty="0" err="1">
                <a:solidFill>
                  <a:schemeClr val="bg1"/>
                </a:solidFill>
              </a:rPr>
              <a:t>Тайшетский</a:t>
            </a:r>
            <a:r>
              <a:rPr lang="ru-RU" sz="6400" b="1" dirty="0">
                <a:solidFill>
                  <a:schemeClr val="bg1"/>
                </a:solidFill>
              </a:rPr>
              <a:t> </a:t>
            </a:r>
            <a:r>
              <a:rPr lang="ru-RU" sz="6400" b="1" dirty="0" smtClean="0">
                <a:solidFill>
                  <a:schemeClr val="bg1"/>
                </a:solidFill>
              </a:rPr>
              <a:t>район</a:t>
            </a:r>
            <a:endParaRPr lang="ru-RU" sz="6400" b="1" dirty="0">
              <a:solidFill>
                <a:schemeClr val="bg1"/>
              </a:solidFill>
            </a:endParaRPr>
          </a:p>
        </p:txBody>
      </p:sp>
      <p:pic>
        <p:nvPicPr>
          <p:cNvPr id="1027" name="Picture 3" descr="C:\Users\user\Desktop\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4962">
            <a:off x="467544" y="3645024"/>
            <a:ext cx="3889375" cy="25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603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968" y="10319"/>
            <a:ext cx="9179967" cy="6866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19504"/>
            <a:ext cx="3312368" cy="4073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«</a:t>
            </a:r>
            <a:r>
              <a:rPr lang="ru-RU" sz="2400" b="1" dirty="0" err="1" smtClean="0">
                <a:solidFill>
                  <a:schemeClr val="accent1">
                    <a:lumMod val="75000"/>
                  </a:schemeClr>
                </a:solidFill>
              </a:rPr>
              <a:t>Баргузинский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соболь не уцелел бы, если бы своевременно не был организован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</a:rPr>
              <a:t>Баргузинский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заповедник»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14116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sz="2300" b="1" dirty="0" err="1" smtClean="0"/>
              <a:t>З.Ф.Сватош</a:t>
            </a:r>
            <a:r>
              <a:rPr lang="ru-RU" sz="2300" b="1" dirty="0" smtClean="0"/>
              <a:t> (1886-1949) участник Байкальской экспедиции, один из основателей </a:t>
            </a:r>
            <a:r>
              <a:rPr lang="ru-RU" sz="2300" b="1" dirty="0" err="1" smtClean="0"/>
              <a:t>Баргузинского</a:t>
            </a:r>
            <a:r>
              <a:rPr lang="ru-RU" sz="2300" b="1" dirty="0" smtClean="0"/>
              <a:t> заповедника (Фото из архива)</a:t>
            </a:r>
            <a:endParaRPr lang="ru-RU" sz="2300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352970"/>
            <a:ext cx="2952328" cy="4424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148064" y="5445224"/>
            <a:ext cx="37079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/>
              <a:t>К.А.Забелин</a:t>
            </a:r>
            <a:r>
              <a:rPr lang="ru-RU" b="1" dirty="0"/>
              <a:t> (1885-1934) участник </a:t>
            </a:r>
            <a:r>
              <a:rPr lang="ru-RU" b="1" dirty="0" err="1" smtClean="0"/>
              <a:t>Бакальской</a:t>
            </a:r>
            <a:r>
              <a:rPr lang="ru-RU" b="1" dirty="0" smtClean="0"/>
              <a:t> </a:t>
            </a:r>
            <a:r>
              <a:rPr lang="ru-RU" b="1" dirty="0"/>
              <a:t>экспедиции, первый директор </a:t>
            </a:r>
            <a:r>
              <a:rPr lang="ru-RU" b="1" dirty="0" err="1"/>
              <a:t>Баргузинского</a:t>
            </a:r>
            <a:r>
              <a:rPr lang="ru-RU" b="1" dirty="0"/>
              <a:t> заповедника</a:t>
            </a:r>
            <a:br>
              <a:rPr lang="ru-RU" b="1" dirty="0"/>
            </a:br>
            <a:r>
              <a:rPr lang="ru-RU" b="1" dirty="0"/>
              <a:t>(Фото из архива) </a:t>
            </a:r>
          </a:p>
        </p:txBody>
      </p:sp>
    </p:spTree>
    <p:extLst>
      <p:ext uri="{BB962C8B-B14F-4D97-AF65-F5344CB8AC3E}">
        <p14:creationId xmlns:p14="http://schemas.microsoft.com/office/powerpoint/2010/main" val="44457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img_zp01"/>
          <p:cNvPicPr>
            <a:picLocks noChangeAspect="1" noChangeArrowheads="1"/>
          </p:cNvPicPr>
          <p:nvPr/>
        </p:nvPicPr>
        <p:blipFill>
          <a:blip r:embed="rId2">
            <a:lum brigh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072" y="274638"/>
            <a:ext cx="3672408" cy="6322714"/>
          </a:xfrm>
        </p:spPr>
        <p:txBody>
          <a:bodyPr>
            <a:normAutofit/>
          </a:bodyPr>
          <a:lstStyle/>
          <a:p>
            <a:r>
              <a:rPr lang="ru-RU" sz="3600" b="1" dirty="0">
                <a:latin typeface="Times New Roman"/>
                <a:ea typeface="Times New Roman"/>
              </a:rPr>
              <a:t>В 1996 году территория заповедника </a:t>
            </a:r>
            <a:r>
              <a:rPr lang="ru-RU" sz="3600" b="1" dirty="0" smtClean="0">
                <a:latin typeface="Times New Roman"/>
                <a:ea typeface="Times New Roman"/>
              </a:rPr>
              <a:t>вошла </a:t>
            </a:r>
            <a:r>
              <a:rPr lang="ru-RU" sz="3600" b="1" dirty="0">
                <a:latin typeface="Times New Roman"/>
                <a:ea typeface="Times New Roman"/>
              </a:rPr>
              <a:t>в состав объекта Всемирного природного наследия ЮНЕСКО «Озеро Байкал</a:t>
            </a:r>
            <a:r>
              <a:rPr lang="ru-RU" sz="3600" b="1" dirty="0" smtClean="0">
                <a:latin typeface="Times New Roman"/>
                <a:ea typeface="Times New Roman"/>
              </a:rPr>
              <a:t>» </a:t>
            </a:r>
            <a:endParaRPr lang="ru-RU" sz="3600" b="1" dirty="0"/>
          </a:p>
        </p:txBody>
      </p:sp>
      <p:pic>
        <p:nvPicPr>
          <p:cNvPr id="6146" name="Picture 2" descr="C:\Users\user\Desktop\6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4786845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71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18" y="0"/>
            <a:ext cx="9151417" cy="686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1"/>
            <a:ext cx="8496944" cy="1556791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Свидетельством международного признания заслуг заповедника не только в изучении и восстановлении соболя, но и в сохранении всего природного комплекса явилось присвоение ему в 1986 году статуса биосферного.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user\Desktop\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72816"/>
            <a:ext cx="7056784" cy="461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917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75" y="0"/>
            <a:ext cx="9166275" cy="6970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96752"/>
            <a:ext cx="5328592" cy="136815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Физико-географическое положение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95239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968" y="10319"/>
            <a:ext cx="9179967" cy="6866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6056" y="274638"/>
            <a:ext cx="3610744" cy="6250706"/>
          </a:xfrm>
        </p:spPr>
        <p:txBody>
          <a:bodyPr>
            <a:noAutofit/>
          </a:bodyPr>
          <a:lstStyle/>
          <a:p>
            <a:r>
              <a:rPr lang="ru-RU" sz="2800" b="1" dirty="0"/>
              <a:t>Заповедник расположен на западных склонах Забайкальского хребта, обращенном к северо-восточному побережью Байкала в Северо-Байкальском районе Республики Бурятия.</a:t>
            </a:r>
          </a:p>
        </p:txBody>
      </p:sp>
      <p:pic>
        <p:nvPicPr>
          <p:cNvPr id="6146" name="Picture 2" descr="C:\Users\user\Desktop\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4399979" cy="6172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58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3175"/>
            <a:ext cx="91821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C:\Users\user\Desktop\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04664"/>
            <a:ext cx="5084180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67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err="1"/>
              <a:t>Баргузинский</a:t>
            </a:r>
            <a:r>
              <a:rPr lang="ru-RU" sz="3200" b="1" dirty="0"/>
              <a:t> хребет в истоках реки Левой Сосновки поднимается до 2840 </a:t>
            </a:r>
            <a:r>
              <a:rPr lang="ru-RU" sz="3200" b="1" dirty="0" smtClean="0"/>
              <a:t>метров</a:t>
            </a:r>
            <a:r>
              <a:rPr lang="ru-RU" sz="3200" b="1" dirty="0"/>
              <a:t>.  Это самая высокая точка на заповедной территории.  </a:t>
            </a:r>
            <a:r>
              <a:rPr lang="ru-RU" sz="3200" b="1" dirty="0" smtClean="0"/>
              <a:t> 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6977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840"/>
            <a:ext cx="9252520" cy="6929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err="1" smtClean="0">
                <a:solidFill>
                  <a:srgbClr val="7030A0"/>
                </a:solidFill>
              </a:rPr>
              <a:t>Троговая</a:t>
            </a:r>
            <a:r>
              <a:rPr lang="ru-RU" sz="3600" b="1" dirty="0" smtClean="0">
                <a:solidFill>
                  <a:srgbClr val="7030A0"/>
                </a:solidFill>
              </a:rPr>
              <a:t> долина</a:t>
            </a:r>
            <a:endParaRPr lang="ru-RU" sz="36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38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Мелководные </a:t>
            </a:r>
            <a:r>
              <a:rPr lang="ru-RU" b="1" dirty="0">
                <a:solidFill>
                  <a:schemeClr val="bg1"/>
                </a:solidFill>
              </a:rPr>
              <a:t>заливы Байкала</a:t>
            </a:r>
          </a:p>
        </p:txBody>
      </p:sp>
    </p:spTree>
    <p:extLst>
      <p:ext uri="{BB962C8B-B14F-4D97-AF65-F5344CB8AC3E}">
        <p14:creationId xmlns:p14="http://schemas.microsoft.com/office/powerpoint/2010/main" val="250638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2530624" cy="2880320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 </a:t>
            </a:r>
            <a:r>
              <a:rPr lang="ru-RU" sz="3200" b="1" dirty="0">
                <a:solidFill>
                  <a:schemeClr val="bg1"/>
                </a:solidFill>
              </a:rPr>
              <a:t>На территории заповедника берут начало 11 рек, впадающих в Байкал</a:t>
            </a:r>
          </a:p>
        </p:txBody>
      </p:sp>
    </p:spTree>
    <p:extLst>
      <p:ext uri="{BB962C8B-B14F-4D97-AF65-F5344CB8AC3E}">
        <p14:creationId xmlns:p14="http://schemas.microsoft.com/office/powerpoint/2010/main" val="119924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Pictures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3"/>
            <a:ext cx="9252520" cy="693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226"/>
          </a:xfrm>
        </p:spPr>
        <p:txBody>
          <a:bodyPr>
            <a:normAutofit fontScale="90000"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 января 2017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 -  День 100-летнего юбилея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заповедной системы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Российской Федерации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8129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user\Desktop\Рисунок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768" y="274638"/>
            <a:ext cx="9144000" cy="1143000"/>
          </a:xfrm>
        </p:spPr>
        <p:txBody>
          <a:bodyPr>
            <a:normAutofit/>
          </a:bodyPr>
          <a:lstStyle/>
          <a:p>
            <a:r>
              <a:rPr lang="ru-RU" sz="2000" b="1" dirty="0"/>
              <a:t>Территория заповедника богата озерами - 523 озера общей площадью 2004 га. Наиболее крупные из них озеро Лосиное и </a:t>
            </a:r>
            <a:r>
              <a:rPr lang="ru-RU" sz="2000" b="1" dirty="0" err="1"/>
              <a:t>Хариусовые</a:t>
            </a:r>
            <a:r>
              <a:rPr lang="ru-RU" sz="2000" b="1" dirty="0"/>
              <a:t> озера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14116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ru-RU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озеро </a:t>
            </a:r>
            <a:r>
              <a:rPr lang="ru-RU" dirty="0">
                <a:solidFill>
                  <a:schemeClr val="bg1"/>
                </a:solidFill>
              </a:rPr>
              <a:t>Лосиное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ru-RU" dirty="0" err="1" smtClean="0">
                <a:solidFill>
                  <a:schemeClr val="bg1"/>
                </a:solidFill>
              </a:rPr>
              <a:t>Хариусовые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озера</a:t>
            </a:r>
          </a:p>
        </p:txBody>
      </p:sp>
      <p:pic>
        <p:nvPicPr>
          <p:cNvPr id="3074" name="Picture 2" descr="C:\Users\user\Desktop\Рисунок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852936"/>
            <a:ext cx="4114800" cy="273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Рисунок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732" y="1374973"/>
            <a:ext cx="4468813" cy="295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351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Рисунок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00808"/>
            <a:ext cx="8229600" cy="136815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Достопримечательности </a:t>
            </a:r>
            <a:r>
              <a:rPr lang="ru-RU" b="1" dirty="0" err="1" smtClean="0">
                <a:solidFill>
                  <a:srgbClr val="7030A0"/>
                </a:solidFill>
              </a:rPr>
              <a:t>Баргузинского</a:t>
            </a:r>
            <a:r>
              <a:rPr lang="ru-RU" b="1" dirty="0" smtClean="0">
                <a:solidFill>
                  <a:srgbClr val="7030A0"/>
                </a:solidFill>
              </a:rPr>
              <a:t> заповедника </a:t>
            </a:r>
            <a:endParaRPr lang="ru-RU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48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Рисунок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Река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Шумилиха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133271" y="6430244"/>
            <a:ext cx="1950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/>
                <a:ea typeface="Times New Roman"/>
              </a:rPr>
              <a:t>Фото: А. Разуваев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02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338936" cy="99412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Нижнее озеро  реки </a:t>
            </a:r>
            <a:r>
              <a:rPr lang="ru-RU" b="1" dirty="0" err="1" smtClean="0"/>
              <a:t>Шумилиха</a:t>
            </a:r>
            <a:endParaRPr lang="ru-RU" b="1" dirty="0"/>
          </a:p>
        </p:txBody>
      </p:sp>
      <p:pic>
        <p:nvPicPr>
          <p:cNvPr id="6146" name="Picture 2" descr="C:\Users\user\Desktop\Рисунок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332"/>
            <a:ext cx="9176252" cy="687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292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80112" y="116632"/>
            <a:ext cx="3563888" cy="6470982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+mn-lt"/>
              </a:rPr>
              <a:t>Водопад на реке </a:t>
            </a:r>
            <a:r>
              <a:rPr lang="ru-RU" sz="3600" b="1" dirty="0" err="1">
                <a:solidFill>
                  <a:srgbClr val="002060"/>
                </a:solidFill>
                <a:latin typeface="+mn-lt"/>
              </a:rPr>
              <a:t>Шумилиха</a:t>
            </a:r>
            <a:endParaRPr lang="ru-RU" sz="36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164288" y="6402948"/>
            <a:ext cx="18399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/>
                <a:ea typeface="Times New Roman"/>
              </a:rPr>
              <a:t>Фото С. Бузиной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user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4"/>
            <a:ext cx="5292080" cy="6861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5165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Мыс </a:t>
            </a:r>
            <a:r>
              <a:rPr lang="ru-RU" dirty="0" err="1" smtClean="0"/>
              <a:t>Валукан</a:t>
            </a:r>
            <a:endParaRPr lang="ru-RU" dirty="0"/>
          </a:p>
        </p:txBody>
      </p:sp>
      <p:pic>
        <p:nvPicPr>
          <p:cNvPr id="3074" name="Picture 2" descr="C:\Users\user\Desktop\bz-valuka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" y="1268760"/>
            <a:ext cx="9144000" cy="450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30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Рисунок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Река </a:t>
            </a:r>
            <a:r>
              <a:rPr lang="ru-RU" dirty="0">
                <a:solidFill>
                  <a:schemeClr val="bg1"/>
                </a:solidFill>
              </a:rPr>
              <a:t>Южный </a:t>
            </a:r>
            <a:r>
              <a:rPr lang="ru-RU" dirty="0" err="1">
                <a:solidFill>
                  <a:schemeClr val="bg1"/>
                </a:solidFill>
              </a:rPr>
              <a:t>Бирикан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356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то №12. Миандр на реке Большой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" y="0"/>
            <a:ext cx="923544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429000"/>
            <a:ext cx="8229600" cy="2088232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Меандр на реке Большая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89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kedr.marshruty.ru/Img.ashx?T=A&amp;D=04aeaa093f314766835a07c50a2c98e3&amp;F=DSC09557.JPG&amp;S=XL&amp;R=-48666989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054" y="0"/>
            <a:ext cx="92002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3168352" cy="1858218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Карасевые озера </a:t>
            </a:r>
          </a:p>
        </p:txBody>
      </p:sp>
    </p:spTree>
    <p:extLst>
      <p:ext uri="{BB962C8B-B14F-4D97-AF65-F5344CB8AC3E}">
        <p14:creationId xmlns:p14="http://schemas.microsoft.com/office/powerpoint/2010/main" val="427906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kaliningradfishing.ru/fs-berestov/foto-1/1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61" y="116632"/>
            <a:ext cx="7812360" cy="2428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ru-RU" b="1" dirty="0" err="1">
                <a:solidFill>
                  <a:schemeClr val="bg1"/>
                </a:solidFill>
                <a:latin typeface="Times New Roman"/>
                <a:ea typeface="Times New Roman"/>
              </a:rPr>
              <a:t>Хариусовые</a:t>
            </a:r>
            <a:r>
              <a:rPr lang="ru-RU" b="1" dirty="0">
                <a:solidFill>
                  <a:schemeClr val="bg1"/>
                </a:solidFill>
                <a:latin typeface="Times New Roman"/>
                <a:ea typeface="Times New Roman"/>
              </a:rPr>
              <a:t>  озера 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5123" name="Picture 3" descr="C:\Users\user\Desktop\26989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24283"/>
            <a:ext cx="7812385" cy="4133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07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6732" y="901462"/>
            <a:ext cx="8568952" cy="2856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2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Природные заповедники - природоохранные организации, основной задачей которых является сохранение природы на территории заповедника в ее естественном виде. Все заповедники являются особо охраняемыми природными территориями федерального значения. </a:t>
            </a:r>
            <a:endParaRPr lang="ru-RU" sz="3200" dirty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83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1\Desktop\234565466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575" y="0"/>
            <a:ext cx="93658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80728"/>
            <a:ext cx="8229600" cy="936104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Геотермальные источники </a:t>
            </a:r>
          </a:p>
        </p:txBody>
      </p:sp>
    </p:spTree>
    <p:extLst>
      <p:ext uri="{BB962C8B-B14F-4D97-AF65-F5344CB8AC3E}">
        <p14:creationId xmlns:p14="http://schemas.microsoft.com/office/powerpoint/2010/main" val="296581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долин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27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«Долина семи озер» </a:t>
            </a:r>
          </a:p>
        </p:txBody>
      </p:sp>
    </p:spTree>
    <p:extLst>
      <p:ext uri="{BB962C8B-B14F-4D97-AF65-F5344CB8AC3E}">
        <p14:creationId xmlns:p14="http://schemas.microsoft.com/office/powerpoint/2010/main" val="100763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177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11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Озеро Лосиное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93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Рисунок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8"/>
            <a:ext cx="9169206" cy="685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chemeClr val="bg1"/>
                </a:solidFill>
                <a:latin typeface="Times New Roman"/>
                <a:ea typeface="Times New Roman"/>
              </a:rPr>
              <a:t>Исторические места 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15616" y="5877272"/>
            <a:ext cx="76328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Times New Roman"/>
                <a:ea typeface="Times New Roman"/>
              </a:rPr>
              <a:t>поселок  </a:t>
            </a:r>
            <a:r>
              <a:rPr lang="ru-RU" sz="20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Давша</a:t>
            </a:r>
            <a:r>
              <a:rPr lang="ru-RU" sz="2000" b="1" dirty="0">
                <a:solidFill>
                  <a:schemeClr val="bg1"/>
                </a:solidFill>
                <a:latin typeface="Times New Roman"/>
                <a:ea typeface="Times New Roman"/>
              </a:rPr>
              <a:t> - центральная усадьба заповедника с 1946 по 1999 гг. Музей природы в </a:t>
            </a:r>
            <a:r>
              <a:rPr lang="ru-RU" sz="20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Баргузинском</a:t>
            </a:r>
            <a:r>
              <a:rPr lang="ru-RU" sz="2000" b="1" dirty="0">
                <a:solidFill>
                  <a:schemeClr val="bg1"/>
                </a:solidFill>
                <a:latin typeface="Times New Roman"/>
                <a:ea typeface="Times New Roman"/>
              </a:rPr>
              <a:t> заповеднике в п. </a:t>
            </a:r>
            <a:r>
              <a:rPr lang="ru-RU" sz="2000" b="1" dirty="0" err="1">
                <a:solidFill>
                  <a:schemeClr val="bg1"/>
                </a:solidFill>
                <a:latin typeface="Times New Roman"/>
                <a:ea typeface="Times New Roman"/>
              </a:rPr>
              <a:t>Давша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8195" name="Picture 3" descr="C:\Users\user\Desktop\Рисунок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975" y="1273175"/>
            <a:ext cx="6242050" cy="431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956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DSC01500.JPG"/>
          <p:cNvPicPr>
            <a:picLocks noChangeAspect="1"/>
          </p:cNvPicPr>
          <p:nvPr/>
        </p:nvPicPr>
        <p:blipFill>
          <a:blip r:embed="rId2"/>
          <a:srcRect l="10937"/>
          <a:stretch>
            <a:fillRect/>
          </a:stretch>
        </p:blipFill>
        <p:spPr>
          <a:xfrm>
            <a:off x="-17888" y="0"/>
            <a:ext cx="916188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/>
                <a:ea typeface="Times New Roman"/>
              </a:rPr>
              <a:t>Исторические места </a:t>
            </a:r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4740" y="764704"/>
            <a:ext cx="4038600" cy="590465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ru-RU" dirty="0" smtClean="0">
              <a:latin typeface="Times New Roman"/>
              <a:ea typeface="Times New Roman"/>
            </a:endParaRPr>
          </a:p>
          <a:p>
            <a:pPr marL="0" indent="0">
              <a:buNone/>
            </a:pPr>
            <a:endParaRPr lang="ru-RU" dirty="0">
              <a:latin typeface="Times New Roman"/>
              <a:ea typeface="Times New Roman"/>
            </a:endParaRPr>
          </a:p>
          <a:p>
            <a:pPr marL="0" indent="0">
              <a:buNone/>
            </a:pPr>
            <a:endParaRPr lang="ru-RU" dirty="0" smtClean="0">
              <a:latin typeface="Times New Roman"/>
              <a:ea typeface="Times New Roman"/>
            </a:endParaRPr>
          </a:p>
          <a:p>
            <a:pPr marL="0" indent="0">
              <a:buNone/>
            </a:pPr>
            <a:endParaRPr lang="ru-RU" dirty="0">
              <a:latin typeface="Times New Roman"/>
              <a:ea typeface="Times New Roman"/>
            </a:endParaRPr>
          </a:p>
          <a:p>
            <a:pPr marL="0" indent="0">
              <a:buNone/>
            </a:pPr>
            <a:endParaRPr lang="ru-RU" dirty="0" smtClean="0">
              <a:latin typeface="Times New Roman"/>
              <a:ea typeface="Times New Roman"/>
            </a:endParaRPr>
          </a:p>
          <a:p>
            <a:pPr marL="0" indent="0">
              <a:buNone/>
            </a:pPr>
            <a:endParaRPr lang="ru-RU" dirty="0">
              <a:latin typeface="Times New Roman"/>
              <a:ea typeface="Times New Roman"/>
            </a:endParaRPr>
          </a:p>
          <a:p>
            <a:pPr marL="0" indent="0">
              <a:buNone/>
            </a:pPr>
            <a:endParaRPr lang="ru-RU" dirty="0" smtClean="0">
              <a:latin typeface="Times New Roman"/>
              <a:ea typeface="Times New Roman"/>
            </a:endParaRPr>
          </a:p>
          <a:p>
            <a:pPr marL="0" indent="0">
              <a:buNone/>
            </a:pPr>
            <a:endParaRPr lang="ru-RU" b="1" dirty="0" smtClean="0">
              <a:latin typeface="Times New Roman"/>
              <a:ea typeface="Times New Roman"/>
            </a:endParaRPr>
          </a:p>
          <a:p>
            <a:pPr marL="0" indent="0">
              <a:buNone/>
            </a:pPr>
            <a:endParaRPr lang="ru-RU" b="1" dirty="0">
              <a:latin typeface="Times New Roman"/>
              <a:ea typeface="Times New Roman"/>
            </a:endParaRPr>
          </a:p>
          <a:p>
            <a:pPr marL="0" indent="0">
              <a:buNone/>
            </a:pPr>
            <a:endParaRPr lang="ru-RU" b="1" dirty="0" smtClean="0">
              <a:latin typeface="Times New Roman"/>
              <a:ea typeface="Times New Roman"/>
            </a:endParaRPr>
          </a:p>
          <a:p>
            <a:pPr marL="0" indent="0">
              <a:buNone/>
            </a:pPr>
            <a:endParaRPr lang="ru-RU" b="1" dirty="0">
              <a:latin typeface="Times New Roman"/>
              <a:ea typeface="Times New Roman"/>
            </a:endParaRPr>
          </a:p>
          <a:p>
            <a:pPr marL="0" indent="0">
              <a:buNone/>
            </a:pPr>
            <a:endParaRPr lang="ru-RU" b="1" dirty="0" smtClean="0">
              <a:latin typeface="Times New Roman"/>
              <a:ea typeface="Times New Roman"/>
            </a:endParaRPr>
          </a:p>
          <a:p>
            <a:pPr marL="0" indent="0">
              <a:buNone/>
            </a:pPr>
            <a:r>
              <a:rPr lang="ru-RU" b="1" dirty="0" smtClean="0">
                <a:latin typeface="Times New Roman"/>
                <a:ea typeface="Times New Roman"/>
              </a:rPr>
              <a:t>Мемориальный </a:t>
            </a:r>
            <a:r>
              <a:rPr lang="ru-RU" b="1" dirty="0">
                <a:latin typeface="Times New Roman"/>
                <a:ea typeface="Times New Roman"/>
              </a:rPr>
              <a:t>комплекс на месте захоронения первого директора заповедника К.А Забелина. 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99715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ru-RU" dirty="0" smtClean="0">
              <a:latin typeface="Times New Roman"/>
              <a:ea typeface="Times New Roman"/>
            </a:endParaRPr>
          </a:p>
          <a:p>
            <a:pPr marL="0" indent="0">
              <a:buNone/>
            </a:pPr>
            <a:endParaRPr lang="ru-RU" dirty="0">
              <a:latin typeface="Times New Roman"/>
              <a:ea typeface="Times New Roman"/>
            </a:endParaRPr>
          </a:p>
          <a:p>
            <a:pPr marL="0" indent="0">
              <a:buNone/>
            </a:pPr>
            <a:endParaRPr lang="ru-RU" dirty="0" smtClean="0">
              <a:latin typeface="Times New Roman"/>
              <a:ea typeface="Times New Roman"/>
            </a:endParaRPr>
          </a:p>
          <a:p>
            <a:pPr marL="0" indent="0">
              <a:buNone/>
            </a:pPr>
            <a:endParaRPr lang="ru-RU" dirty="0" smtClean="0">
              <a:latin typeface="Times New Roman"/>
              <a:ea typeface="Times New Roman"/>
            </a:endParaRPr>
          </a:p>
          <a:p>
            <a:pPr marL="0" indent="0">
              <a:buNone/>
            </a:pPr>
            <a:endParaRPr lang="ru-RU" dirty="0">
              <a:latin typeface="Times New Roman"/>
              <a:ea typeface="Times New Roman"/>
            </a:endParaRPr>
          </a:p>
          <a:p>
            <a:pPr marL="0" indent="0">
              <a:buNone/>
            </a:pPr>
            <a:endParaRPr lang="ru-RU" dirty="0" smtClean="0">
              <a:latin typeface="Times New Roman"/>
              <a:ea typeface="Times New Roman"/>
            </a:endParaRPr>
          </a:p>
          <a:p>
            <a:pPr marL="0" indent="0">
              <a:buNone/>
            </a:pPr>
            <a:endParaRPr lang="ru-RU" dirty="0">
              <a:latin typeface="Times New Roman"/>
              <a:ea typeface="Times New Roman"/>
            </a:endParaRPr>
          </a:p>
          <a:p>
            <a:pPr marL="0" indent="0">
              <a:buNone/>
            </a:pPr>
            <a:endParaRPr lang="ru-RU" dirty="0" smtClean="0">
              <a:latin typeface="Times New Roman"/>
              <a:ea typeface="Times New Roman"/>
            </a:endParaRPr>
          </a:p>
          <a:p>
            <a:pPr marL="0" indent="0">
              <a:buNone/>
            </a:pPr>
            <a:r>
              <a:rPr lang="ru-RU" b="1" dirty="0" smtClean="0">
                <a:latin typeface="Times New Roman"/>
                <a:ea typeface="Times New Roman"/>
              </a:rPr>
              <a:t>Кордон </a:t>
            </a:r>
            <a:r>
              <a:rPr lang="ru-RU" b="1" dirty="0">
                <a:latin typeface="Times New Roman"/>
                <a:ea typeface="Times New Roman"/>
              </a:rPr>
              <a:t>Южный (бухта Сосновка) - место высадки Байкальской соболиной экспедиции Г.Г. </a:t>
            </a:r>
            <a:r>
              <a:rPr lang="ru-RU" b="1" dirty="0" err="1">
                <a:latin typeface="Times New Roman"/>
                <a:ea typeface="Times New Roman"/>
              </a:rPr>
              <a:t>Доппельмаира</a:t>
            </a:r>
            <a:r>
              <a:rPr lang="ru-RU" b="1" dirty="0">
                <a:latin typeface="Times New Roman"/>
                <a:ea typeface="Times New Roman"/>
              </a:rPr>
              <a:t> (1914-1915 гг</a:t>
            </a:r>
            <a:r>
              <a:rPr lang="ru-RU" b="1" dirty="0" smtClean="0">
                <a:latin typeface="Times New Roman"/>
                <a:ea typeface="Times New Roman"/>
              </a:rPr>
              <a:t>.)</a:t>
            </a:r>
            <a:endParaRPr lang="ru-RU" b="1" dirty="0"/>
          </a:p>
        </p:txBody>
      </p:sp>
      <p:pic>
        <p:nvPicPr>
          <p:cNvPr id="6146" name="Picture 2" descr="C:\Users\1\Desktop\mogila-Zabelin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79003"/>
            <a:ext cx="3240360" cy="411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5.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879003"/>
            <a:ext cx="4104456" cy="36004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150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березовый лес"/>
          <p:cNvPicPr>
            <a:picLocks noChangeAspect="1" noChangeArrowheads="1"/>
          </p:cNvPicPr>
          <p:nvPr/>
        </p:nvPicPr>
        <p:blipFill>
          <a:blip r:embed="rId2"/>
          <a:srcRect r="17775" b="6250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  <a:noFill/>
          <a:ln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9072">
            <a:off x="4735301" y="3162904"/>
            <a:ext cx="4056765" cy="3042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4509120"/>
            <a:ext cx="6491064" cy="216024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Флора </a:t>
            </a:r>
            <a:r>
              <a:rPr lang="ru-RU" dirty="0" err="1" smtClean="0">
                <a:solidFill>
                  <a:schemeClr val="bg1"/>
                </a:solidFill>
              </a:rPr>
              <a:t>Баргузинского</a:t>
            </a:r>
            <a:r>
              <a:rPr lang="ru-RU" dirty="0" smtClean="0">
                <a:solidFill>
                  <a:schemeClr val="bg1"/>
                </a:solidFill>
              </a:rPr>
              <a:t> заповедника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Picture 10" descr="кедровое дерево"/>
          <p:cNvPicPr>
            <a:picLocks noChangeAspect="1" noChangeArrowheads="1"/>
          </p:cNvPicPr>
          <p:nvPr/>
        </p:nvPicPr>
        <p:blipFill>
          <a:blip r:embed="rId4"/>
          <a:srcRect b="11117"/>
          <a:stretch>
            <a:fillRect/>
          </a:stretch>
        </p:blipFill>
        <p:spPr bwMode="auto">
          <a:xfrm rot="648478">
            <a:off x="1763688" y="247855"/>
            <a:ext cx="4745044" cy="3168079"/>
          </a:xfrm>
          <a:prstGeom prst="rect">
            <a:avLst/>
          </a:prstGeom>
          <a:noFill/>
          <a:ln w="28575" cmpd="sng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19773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Рисунок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468"/>
            <a:ext cx="9144000" cy="6864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Тайга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195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uykrfjh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38" y="-24657"/>
            <a:ext cx="9215438" cy="6911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260648"/>
            <a:ext cx="68580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Times New Roman"/>
                <a:ea typeface="Calibri"/>
              </a:rPr>
              <a:t>В </a:t>
            </a:r>
            <a:r>
              <a:rPr lang="ru-RU" sz="3200" b="1" dirty="0" err="1">
                <a:solidFill>
                  <a:schemeClr val="bg1"/>
                </a:solidFill>
                <a:latin typeface="Times New Roman"/>
                <a:ea typeface="Calibri"/>
              </a:rPr>
              <a:t>Баргузинском</a:t>
            </a:r>
            <a:r>
              <a:rPr lang="ru-RU" sz="3200" b="1" dirty="0">
                <a:solidFill>
                  <a:schemeClr val="bg1"/>
                </a:solidFill>
                <a:latin typeface="Times New Roman"/>
                <a:ea typeface="Calibri"/>
              </a:rPr>
              <a:t> заповеднике на сегодняшний день выявлено </a:t>
            </a:r>
            <a:endParaRPr lang="en-US" sz="3200" b="1" dirty="0" smtClean="0">
              <a:solidFill>
                <a:schemeClr val="bg1"/>
              </a:solidFill>
              <a:latin typeface="Times New Roman"/>
              <a:ea typeface="Calibri"/>
            </a:endParaRPr>
          </a:p>
          <a:p>
            <a:r>
              <a:rPr lang="ru-RU" sz="3200" b="1" dirty="0" smtClean="0">
                <a:solidFill>
                  <a:schemeClr val="bg1"/>
                </a:solidFill>
                <a:latin typeface="Times New Roman"/>
                <a:ea typeface="Calibri"/>
              </a:rPr>
              <a:t>878 </a:t>
            </a:r>
            <a:r>
              <a:rPr lang="ru-RU" sz="3200" b="1" dirty="0">
                <a:solidFill>
                  <a:schemeClr val="bg1"/>
                </a:solidFill>
                <a:latin typeface="Times New Roman"/>
                <a:ea typeface="Calibri"/>
              </a:rPr>
              <a:t>видов сосудистых растений, </a:t>
            </a:r>
            <a:endParaRPr lang="en-US" sz="3200" b="1" dirty="0" smtClean="0">
              <a:solidFill>
                <a:schemeClr val="bg1"/>
              </a:solidFill>
              <a:latin typeface="Times New Roman"/>
              <a:ea typeface="Calibri"/>
            </a:endParaRPr>
          </a:p>
          <a:p>
            <a:r>
              <a:rPr lang="ru-RU" sz="3200" b="1" dirty="0" smtClean="0">
                <a:solidFill>
                  <a:schemeClr val="bg1"/>
                </a:solidFill>
                <a:latin typeface="Times New Roman"/>
                <a:ea typeface="Calibri"/>
              </a:rPr>
              <a:t>212 </a:t>
            </a:r>
            <a:r>
              <a:rPr lang="ru-RU" sz="3200" b="1" dirty="0">
                <a:solidFill>
                  <a:schemeClr val="bg1"/>
                </a:solidFill>
                <a:latin typeface="Times New Roman"/>
                <a:ea typeface="Calibri"/>
              </a:rPr>
              <a:t>видов лишайников, </a:t>
            </a:r>
            <a:r>
              <a:rPr lang="ru-RU" sz="3200" b="1" dirty="0" smtClean="0">
                <a:solidFill>
                  <a:schemeClr val="bg1"/>
                </a:solidFill>
                <a:latin typeface="Times New Roman"/>
                <a:ea typeface="Calibri"/>
              </a:rPr>
              <a:t>1</a:t>
            </a:r>
            <a:endParaRPr lang="en-US" sz="3200" b="1" dirty="0" smtClean="0">
              <a:solidFill>
                <a:schemeClr val="bg1"/>
              </a:solidFill>
              <a:latin typeface="Times New Roman"/>
              <a:ea typeface="Calibri"/>
            </a:endParaRPr>
          </a:p>
          <a:p>
            <a:r>
              <a:rPr lang="ru-RU" sz="3200" b="1" dirty="0" smtClean="0">
                <a:solidFill>
                  <a:schemeClr val="bg1"/>
                </a:solidFill>
                <a:latin typeface="Times New Roman"/>
                <a:ea typeface="Calibri"/>
              </a:rPr>
              <a:t>73 </a:t>
            </a:r>
            <a:r>
              <a:rPr lang="ru-RU" sz="3200" b="1" dirty="0">
                <a:solidFill>
                  <a:schemeClr val="bg1"/>
                </a:solidFill>
                <a:latin typeface="Times New Roman"/>
                <a:ea typeface="Calibri"/>
              </a:rPr>
              <a:t>вида грибов, </a:t>
            </a:r>
            <a:endParaRPr lang="en-US" sz="3200" b="1" dirty="0" smtClean="0">
              <a:solidFill>
                <a:schemeClr val="bg1"/>
              </a:solidFill>
              <a:latin typeface="Times New Roman"/>
              <a:ea typeface="Calibri"/>
            </a:endParaRPr>
          </a:p>
          <a:p>
            <a:r>
              <a:rPr lang="ru-RU" sz="3200" b="1" dirty="0" smtClean="0">
                <a:solidFill>
                  <a:schemeClr val="bg1"/>
                </a:solidFill>
                <a:latin typeface="Times New Roman"/>
                <a:ea typeface="Calibri"/>
              </a:rPr>
              <a:t>242 </a:t>
            </a:r>
            <a:r>
              <a:rPr lang="ru-RU" sz="3200" b="1" dirty="0">
                <a:solidFill>
                  <a:schemeClr val="bg1"/>
                </a:solidFill>
                <a:latin typeface="Times New Roman"/>
                <a:ea typeface="Calibri"/>
              </a:rPr>
              <a:t>вида мхов, </a:t>
            </a:r>
            <a:endParaRPr lang="en-US" sz="3200" b="1" dirty="0" smtClean="0">
              <a:solidFill>
                <a:schemeClr val="bg1"/>
              </a:solidFill>
              <a:latin typeface="Times New Roman"/>
              <a:ea typeface="Calibri"/>
            </a:endParaRPr>
          </a:p>
          <a:p>
            <a:r>
              <a:rPr lang="ru-RU" sz="3200" b="1" dirty="0" smtClean="0">
                <a:solidFill>
                  <a:schemeClr val="bg1"/>
                </a:solidFill>
                <a:latin typeface="Times New Roman"/>
                <a:ea typeface="Calibri"/>
              </a:rPr>
              <a:t>1241 </a:t>
            </a:r>
            <a:r>
              <a:rPr lang="ru-RU" sz="3200" b="1" dirty="0">
                <a:solidFill>
                  <a:schemeClr val="bg1"/>
                </a:solidFill>
                <a:latin typeface="Times New Roman"/>
                <a:ea typeface="Calibri"/>
              </a:rPr>
              <a:t>вид водорослей. </a:t>
            </a:r>
            <a:endParaRPr lang="en-US" sz="3200" b="1" dirty="0" smtClean="0">
              <a:solidFill>
                <a:schemeClr val="bg1"/>
              </a:solidFill>
              <a:latin typeface="Times New Roman"/>
              <a:ea typeface="Calibri"/>
            </a:endParaRPr>
          </a:p>
          <a:p>
            <a:r>
              <a:rPr lang="ru-RU" sz="3200" b="1" dirty="0">
                <a:solidFill>
                  <a:schemeClr val="bg1"/>
                </a:solidFill>
                <a:latin typeface="Times New Roman"/>
                <a:ea typeface="Calibri"/>
              </a:rPr>
              <a:t>В</a:t>
            </a:r>
            <a:r>
              <a:rPr lang="ru-RU" sz="3200" b="1" dirty="0" smtClean="0">
                <a:solidFill>
                  <a:schemeClr val="bg1"/>
                </a:solidFill>
                <a:latin typeface="Times New Roman"/>
                <a:ea typeface="Calibri"/>
              </a:rPr>
              <a:t>несены </a:t>
            </a:r>
            <a:r>
              <a:rPr lang="ru-RU" sz="3200" b="1" dirty="0">
                <a:solidFill>
                  <a:schemeClr val="bg1"/>
                </a:solidFill>
                <a:latin typeface="Times New Roman"/>
                <a:ea typeface="Calibri"/>
              </a:rPr>
              <a:t>в Красные книги: (МСОП, Красную книгу России и в Красную книгу Бурятии</a:t>
            </a:r>
            <a:r>
              <a:rPr lang="ru-RU" sz="3200" b="1" dirty="0" smtClean="0">
                <a:solidFill>
                  <a:schemeClr val="bg1"/>
                </a:solidFill>
                <a:latin typeface="Times New Roman"/>
                <a:ea typeface="Calibri"/>
              </a:rPr>
              <a:t>)</a:t>
            </a:r>
          </a:p>
          <a:p>
            <a:r>
              <a:rPr lang="ru-RU" sz="3200" b="1" dirty="0" smtClean="0">
                <a:solidFill>
                  <a:schemeClr val="bg1"/>
                </a:solidFill>
                <a:latin typeface="Times New Roman"/>
                <a:ea typeface="Calibri"/>
              </a:rPr>
              <a:t> 31 </a:t>
            </a:r>
            <a:r>
              <a:rPr lang="ru-RU" sz="3200" b="1" dirty="0">
                <a:solidFill>
                  <a:schemeClr val="bg1"/>
                </a:solidFill>
                <a:latin typeface="Times New Roman"/>
                <a:ea typeface="Calibri"/>
              </a:rPr>
              <a:t>вид сосудистых растений и 9 видов </a:t>
            </a:r>
            <a:r>
              <a:rPr lang="ru-RU" sz="3200" b="1" dirty="0" smtClean="0">
                <a:solidFill>
                  <a:schemeClr val="bg1"/>
                </a:solidFill>
                <a:latin typeface="Times New Roman"/>
                <a:ea typeface="Calibri"/>
              </a:rPr>
              <a:t>лишайников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85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Рисунок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253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Цветение </a:t>
            </a:r>
            <a:r>
              <a:rPr lang="ru-RU" dirty="0">
                <a:solidFill>
                  <a:schemeClr val="bg1"/>
                </a:solidFill>
              </a:rPr>
              <a:t>лотоса</a:t>
            </a:r>
          </a:p>
        </p:txBody>
      </p:sp>
    </p:spTree>
    <p:extLst>
      <p:ext uri="{BB962C8B-B14F-4D97-AF65-F5344CB8AC3E}">
        <p14:creationId xmlns:p14="http://schemas.microsoft.com/office/powerpoint/2010/main" val="253807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DSC01500.JPG"/>
          <p:cNvPicPr>
            <a:picLocks noChangeAspect="1"/>
          </p:cNvPicPr>
          <p:nvPr/>
        </p:nvPicPr>
        <p:blipFill>
          <a:blip r:embed="rId2"/>
          <a:srcRect l="10937"/>
          <a:stretch>
            <a:fillRect/>
          </a:stretch>
        </p:blipFill>
        <p:spPr>
          <a:xfrm>
            <a:off x="-17888" y="0"/>
            <a:ext cx="916188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Эндемичные виды растений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99715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Мятлик Смирнова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06916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ru-RU" dirty="0" smtClean="0">
              <a:latin typeface="Times New Roman"/>
              <a:ea typeface="Calibri"/>
            </a:endParaRPr>
          </a:p>
          <a:p>
            <a:pPr marL="0" indent="0">
              <a:buNone/>
            </a:pPr>
            <a:endParaRPr lang="ru-RU" dirty="0">
              <a:latin typeface="Times New Roman"/>
              <a:ea typeface="Calibri"/>
            </a:endParaRPr>
          </a:p>
          <a:p>
            <a:pPr marL="0" indent="0">
              <a:buNone/>
            </a:pPr>
            <a:endParaRPr lang="ru-RU" dirty="0" smtClean="0">
              <a:latin typeface="Times New Roman"/>
              <a:ea typeface="Calibri"/>
            </a:endParaRPr>
          </a:p>
          <a:p>
            <a:pPr marL="0" indent="0">
              <a:buNone/>
            </a:pPr>
            <a:endParaRPr lang="ru-RU" dirty="0">
              <a:latin typeface="Times New Roman"/>
              <a:ea typeface="Calibri"/>
            </a:endParaRPr>
          </a:p>
          <a:p>
            <a:pPr marL="0" indent="0">
              <a:buNone/>
            </a:pPr>
            <a:endParaRPr lang="ru-RU" dirty="0" smtClean="0">
              <a:latin typeface="Times New Roman"/>
              <a:ea typeface="Calibri"/>
            </a:endParaRPr>
          </a:p>
          <a:p>
            <a:pPr marL="0" indent="0">
              <a:buNone/>
            </a:pPr>
            <a:endParaRPr lang="ru-RU" dirty="0">
              <a:latin typeface="Times New Roman"/>
              <a:ea typeface="Calibri"/>
            </a:endParaRPr>
          </a:p>
          <a:p>
            <a:pPr marL="0" indent="0">
              <a:buNone/>
            </a:pPr>
            <a:endParaRPr lang="ru-RU" dirty="0" smtClean="0">
              <a:latin typeface="Times New Roman"/>
              <a:ea typeface="Calibri"/>
            </a:endParaRPr>
          </a:p>
          <a:p>
            <a:pPr marL="0" indent="0">
              <a:buNone/>
            </a:pPr>
            <a:endParaRPr lang="ru-RU" dirty="0">
              <a:latin typeface="Times New Roman"/>
              <a:ea typeface="Calibri"/>
            </a:endParaRPr>
          </a:p>
          <a:p>
            <a:pPr marL="0" indent="0">
              <a:buNone/>
            </a:pPr>
            <a:endParaRPr lang="ru-RU" dirty="0" smtClean="0">
              <a:latin typeface="Times New Roman"/>
              <a:ea typeface="Calibri"/>
            </a:endParaRPr>
          </a:p>
          <a:p>
            <a:pPr marL="0" indent="0">
              <a:buNone/>
            </a:pPr>
            <a:endParaRPr lang="ru-RU" dirty="0" smtClean="0">
              <a:latin typeface="Times New Roman"/>
              <a:ea typeface="Calibri"/>
            </a:endParaRPr>
          </a:p>
          <a:p>
            <a:pPr marL="0" indent="0">
              <a:buNone/>
            </a:pPr>
            <a:endParaRPr lang="ru-RU" dirty="0">
              <a:latin typeface="Times New Roman"/>
              <a:ea typeface="Calibri"/>
            </a:endParaRPr>
          </a:p>
          <a:p>
            <a:pPr marL="0" indent="0">
              <a:buNone/>
            </a:pPr>
            <a:endParaRPr lang="ru-RU" b="1" dirty="0" smtClean="0">
              <a:latin typeface="Times New Roman"/>
              <a:ea typeface="Calibri"/>
            </a:endParaRPr>
          </a:p>
          <a:p>
            <a:pPr marL="0" indent="0" algn="ctr">
              <a:buNone/>
            </a:pPr>
            <a:r>
              <a:rPr lang="ru-RU" b="1" dirty="0" err="1" smtClean="0">
                <a:latin typeface="Times New Roman"/>
                <a:ea typeface="Calibri"/>
              </a:rPr>
              <a:t>Черепоплодник</a:t>
            </a:r>
            <a:r>
              <a:rPr lang="ru-RU" b="1" dirty="0" smtClean="0">
                <a:latin typeface="Times New Roman"/>
                <a:ea typeface="Calibri"/>
              </a:rPr>
              <a:t> </a:t>
            </a:r>
            <a:r>
              <a:rPr lang="ru-RU" b="1" dirty="0">
                <a:latin typeface="Times New Roman"/>
                <a:ea typeface="Calibri"/>
              </a:rPr>
              <a:t>щетинистый</a:t>
            </a:r>
            <a:endParaRPr lang="ru-RU" b="1" dirty="0"/>
          </a:p>
        </p:txBody>
      </p:sp>
      <p:pic>
        <p:nvPicPr>
          <p:cNvPr id="5" name="Picture 2" descr="C:\Users\Зоя\Desktop\Новая папка\1893935df82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6031" y="1436778"/>
            <a:ext cx="3312368" cy="4416491"/>
          </a:xfrm>
          <a:prstGeom prst="rect">
            <a:avLst/>
          </a:prstGeom>
          <a:noFill/>
        </p:spPr>
      </p:pic>
      <p:pic>
        <p:nvPicPr>
          <p:cNvPr id="5122" name="Picture 2" descr="I:\Экологический урок\лотос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36777"/>
            <a:ext cx="2876194" cy="4416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01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524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2376264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История создания 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err="1" smtClean="0">
                <a:solidFill>
                  <a:schemeClr val="bg1"/>
                </a:solidFill>
              </a:rPr>
              <a:t>Баргузинского</a:t>
            </a:r>
            <a:r>
              <a:rPr lang="ru-RU" b="1" dirty="0" smtClean="0">
                <a:solidFill>
                  <a:schemeClr val="bg1"/>
                </a:solidFill>
              </a:rPr>
              <a:t> заповедника 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52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DSC01500.JPG"/>
          <p:cNvPicPr>
            <a:picLocks noChangeAspect="1"/>
          </p:cNvPicPr>
          <p:nvPr/>
        </p:nvPicPr>
        <p:blipFill>
          <a:blip r:embed="rId2"/>
          <a:srcRect l="10937"/>
          <a:stretch>
            <a:fillRect/>
          </a:stretch>
        </p:blipFill>
        <p:spPr>
          <a:xfrm>
            <a:off x="-17888" y="0"/>
            <a:ext cx="9161888" cy="6858000"/>
          </a:xfrm>
          <a:prstGeom prst="rect">
            <a:avLst/>
          </a:prstGeom>
        </p:spPr>
      </p:pic>
      <p:pic>
        <p:nvPicPr>
          <p:cNvPr id="8" name="Picture 3" descr="C:\Users\Зоя\Desktop\Новая папка\b773333638c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68760"/>
            <a:ext cx="3312368" cy="4841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Зоя\Desktop\Новая папка\fd756f63ede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3600400" cy="4798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/>
                <a:ea typeface="Calibri"/>
              </a:rPr>
              <a:t>Некоторые растения сохранились со времён ледникового </a:t>
            </a:r>
            <a:r>
              <a:rPr lang="ru-RU" b="1" dirty="0" smtClean="0">
                <a:latin typeface="Times New Roman"/>
                <a:ea typeface="Calibri"/>
              </a:rPr>
              <a:t>периода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Подмаренник </a:t>
            </a:r>
            <a:r>
              <a:rPr lang="ru-RU" dirty="0" err="1">
                <a:solidFill>
                  <a:schemeClr val="bg1"/>
                </a:solidFill>
              </a:rPr>
              <a:t>трехцветковый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err="1" smtClean="0">
                <a:solidFill>
                  <a:schemeClr val="bg1"/>
                </a:solidFill>
              </a:rPr>
              <a:t>Гроздовник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ланцетовидный</a:t>
            </a:r>
          </a:p>
        </p:txBody>
      </p:sp>
    </p:spTree>
    <p:extLst>
      <p:ext uri="{BB962C8B-B14F-4D97-AF65-F5344CB8AC3E}">
        <p14:creationId xmlns:p14="http://schemas.microsoft.com/office/powerpoint/2010/main" val="123066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DSC01500.JPG"/>
          <p:cNvPicPr>
            <a:picLocks noChangeAspect="1"/>
          </p:cNvPicPr>
          <p:nvPr/>
        </p:nvPicPr>
        <p:blipFill>
          <a:blip r:embed="rId2"/>
          <a:srcRect l="10937"/>
          <a:stretch>
            <a:fillRect/>
          </a:stretch>
        </p:blipFill>
        <p:spPr>
          <a:xfrm>
            <a:off x="-17888" y="0"/>
            <a:ext cx="916188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Редкие виды растений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99715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92514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Любка </a:t>
            </a:r>
            <a:r>
              <a:rPr lang="ru-RU" dirty="0"/>
              <a:t>двулистная</a:t>
            </a:r>
          </a:p>
        </p:txBody>
      </p:sp>
      <p:pic>
        <p:nvPicPr>
          <p:cNvPr id="2050" name="Picture 2" descr="I:\Экологический урок\калипсо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92896"/>
            <a:ext cx="3454274" cy="2603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22" y="1348748"/>
            <a:ext cx="3758375" cy="3952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 descr="C:\Users\user\Desktop\Рисунок3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86616"/>
            <a:ext cx="3389313" cy="452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4686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DSC01500.JPG"/>
          <p:cNvPicPr>
            <a:picLocks noChangeAspect="1"/>
          </p:cNvPicPr>
          <p:nvPr/>
        </p:nvPicPr>
        <p:blipFill>
          <a:blip r:embed="rId2"/>
          <a:srcRect l="10937"/>
          <a:stretch>
            <a:fillRect/>
          </a:stretch>
        </p:blipFill>
        <p:spPr>
          <a:xfrm>
            <a:off x="-17888" y="0"/>
            <a:ext cx="9161888" cy="6858000"/>
          </a:xfrm>
          <a:prstGeom prst="rect">
            <a:avLst/>
          </a:prstGeom>
        </p:spPr>
      </p:pic>
      <p:pic>
        <p:nvPicPr>
          <p:cNvPr id="3076" name="Picture 4" descr="I:\Экологический урок\пятнистый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83" y="3206069"/>
            <a:ext cx="3519988" cy="3031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:\Экологический урок\настоящий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83" y="21669"/>
            <a:ext cx="3862301" cy="290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I:\Экологический урок\крупноцветковый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899" y="980728"/>
            <a:ext cx="3600400" cy="480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Башмачок настоящий </a:t>
            </a:r>
          </a:p>
          <a:p>
            <a:pPr marL="0" indent="0">
              <a:buNone/>
            </a:pPr>
            <a:endParaRPr lang="ru-RU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ru-RU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ru-RU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ru-RU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ru-RU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ru-RU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ru-RU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Башмачок пятнистый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 algn="r">
              <a:buNone/>
            </a:pPr>
            <a:r>
              <a:rPr lang="ru-RU" dirty="0" smtClean="0">
                <a:solidFill>
                  <a:schemeClr val="bg1"/>
                </a:solidFill>
              </a:rPr>
              <a:t>        Башмачок      Крупноцветковый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388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:\Экологический урок\Дремлик-зимовниковый-941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0"/>
            <a:ext cx="4620589" cy="3080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I:\Экологический урок\надбородник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718" y="98909"/>
            <a:ext cx="4011162" cy="300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I:\Экологический урок\рододендрон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302" y="3356992"/>
            <a:ext cx="4083170" cy="3238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:\Экологический урок\родиола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97" y="3356992"/>
            <a:ext cx="4677943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99715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b="1" dirty="0" err="1" smtClean="0">
                <a:solidFill>
                  <a:schemeClr val="bg1"/>
                </a:solidFill>
              </a:rPr>
              <a:t>Дремлик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зимовниковый</a:t>
            </a:r>
            <a:endParaRPr lang="ru-RU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b="1" dirty="0" err="1" smtClean="0">
                <a:solidFill>
                  <a:srgbClr val="FFFF00"/>
                </a:solidFill>
              </a:rPr>
              <a:t>Родиола</a:t>
            </a:r>
            <a:r>
              <a:rPr lang="ru-RU" b="1" dirty="0" smtClean="0">
                <a:solidFill>
                  <a:srgbClr val="FFFF00"/>
                </a:solidFill>
              </a:rPr>
              <a:t> </a:t>
            </a:r>
            <a:r>
              <a:rPr lang="ru-RU" b="1" dirty="0">
                <a:solidFill>
                  <a:srgbClr val="FFFF00"/>
                </a:solidFill>
              </a:rPr>
              <a:t>розовая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436680" cy="514116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en-US" b="1" dirty="0" smtClean="0">
                <a:solidFill>
                  <a:schemeClr val="bg1"/>
                </a:solidFill>
              </a:rPr>
              <a:t>     </a:t>
            </a:r>
            <a:r>
              <a:rPr lang="ru-RU" b="1" dirty="0" err="1" smtClean="0">
                <a:solidFill>
                  <a:schemeClr val="bg1"/>
                </a:solidFill>
              </a:rPr>
              <a:t>Надбородник</a:t>
            </a:r>
            <a:r>
              <a:rPr lang="ru-RU" b="1" dirty="0" smtClean="0">
                <a:solidFill>
                  <a:schemeClr val="bg1"/>
                </a:solidFill>
              </a:rPr>
              <a:t> безлистный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b="1" dirty="0" smtClean="0">
                <a:solidFill>
                  <a:srgbClr val="FFFF00"/>
                </a:solidFill>
              </a:rPr>
              <a:t>Рододендрон </a:t>
            </a:r>
            <a:r>
              <a:rPr lang="ru-RU" b="1" dirty="0" err="1">
                <a:solidFill>
                  <a:srgbClr val="FFFF00"/>
                </a:solidFill>
              </a:rPr>
              <a:t>Редовского</a:t>
            </a:r>
            <a:r>
              <a:rPr lang="ru-RU" b="1" dirty="0">
                <a:solidFill>
                  <a:srgbClr val="FFFF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2714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Рисунок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2743">
            <a:off x="4127710" y="3490509"/>
            <a:ext cx="4886526" cy="3262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C:\Users\Зоя\Documents\lgznvsilirhvhs vq dmfbdmcxsc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" y="1736267"/>
            <a:ext cx="4573742" cy="3385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7859216" cy="1354162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/>
              <a:t> </a:t>
            </a:r>
            <a:r>
              <a:rPr lang="ru-RU" sz="3200" b="1" dirty="0" smtClean="0">
                <a:solidFill>
                  <a:schemeClr val="bg1"/>
                </a:solidFill>
              </a:rPr>
              <a:t>Фауна заповедника</a:t>
            </a: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32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3200" b="1" dirty="0" err="1" smtClean="0">
                <a:solidFill>
                  <a:schemeClr val="bg1"/>
                </a:solidFill>
              </a:rPr>
              <a:t>Баргузинский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>
                <a:solidFill>
                  <a:schemeClr val="bg1"/>
                </a:solidFill>
              </a:rPr>
              <a:t>соболь </a:t>
            </a:r>
            <a:r>
              <a:rPr lang="ru-RU" sz="3200" b="1" dirty="0" smtClean="0">
                <a:solidFill>
                  <a:schemeClr val="bg1"/>
                </a:solidFill>
              </a:rPr>
              <a:t>- эмблема </a:t>
            </a:r>
            <a:r>
              <a:rPr lang="ru-RU" sz="3200" b="1" dirty="0">
                <a:solidFill>
                  <a:schemeClr val="bg1"/>
                </a:solidFill>
              </a:rPr>
              <a:t>заповедника </a:t>
            </a:r>
          </a:p>
        </p:txBody>
      </p:sp>
    </p:spTree>
    <p:extLst>
      <p:ext uri="{BB962C8B-B14F-4D97-AF65-F5344CB8AC3E}">
        <p14:creationId xmlns:p14="http://schemas.microsoft.com/office/powerpoint/2010/main" val="1707889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Рисунок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8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chemeClr val="bg1"/>
                </a:solidFill>
              </a:rPr>
              <a:t>Млекопитающие, занесенные в Красную книгу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b="1" dirty="0" smtClean="0">
                <a:solidFill>
                  <a:schemeClr val="bg1"/>
                </a:solidFill>
              </a:rPr>
              <a:t>                  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chemeClr val="bg1"/>
                </a:solidFill>
              </a:rPr>
              <a:t>Соболь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14116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 algn="ctr">
              <a:buNone/>
            </a:pPr>
            <a:endParaRPr lang="ru-RU" b="1" dirty="0" smtClean="0"/>
          </a:p>
          <a:p>
            <a:pPr marL="0" indent="0" algn="ctr">
              <a:buNone/>
            </a:pPr>
            <a:endParaRPr lang="ru-RU" b="1" dirty="0"/>
          </a:p>
          <a:p>
            <a:pPr marL="0" indent="0" algn="ctr">
              <a:buNone/>
            </a:pPr>
            <a:endParaRPr lang="ru-RU" b="1" dirty="0" smtClean="0"/>
          </a:p>
          <a:p>
            <a:pPr marL="0" indent="0" algn="ctr">
              <a:buNone/>
            </a:pPr>
            <a:r>
              <a:rPr lang="ru-RU" sz="3000" b="1" dirty="0" smtClean="0"/>
              <a:t>Благородный олень (Изюбрь)</a:t>
            </a:r>
            <a:endParaRPr lang="ru-RU" sz="3000" b="1" dirty="0"/>
          </a:p>
        </p:txBody>
      </p:sp>
      <p:pic>
        <p:nvPicPr>
          <p:cNvPr id="6" name="Содержимое 3" descr="Cervus elaphus xanthopygus.JP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338" y="2492896"/>
            <a:ext cx="4717728" cy="3296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63" y="1412775"/>
            <a:ext cx="4029075" cy="338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836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Рисунок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50"/>
            <a:ext cx="9207044" cy="688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Млекопитающие, </a:t>
            </a:r>
            <a:r>
              <a:rPr lang="ru-RU" b="1" dirty="0">
                <a:solidFill>
                  <a:schemeClr val="bg1"/>
                </a:solidFill>
              </a:rPr>
              <a:t>занесенные в Красную книгу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b="1" dirty="0" smtClean="0">
                <a:solidFill>
                  <a:schemeClr val="bg1"/>
                </a:solidFill>
              </a:rPr>
              <a:t>Бурый медведь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14116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Черношапочный сурок</a:t>
            </a:r>
            <a:endParaRPr lang="ru-RU" b="1" dirty="0"/>
          </a:p>
        </p:txBody>
      </p:sp>
      <p:pic>
        <p:nvPicPr>
          <p:cNvPr id="5" name="Picture 46" descr="image_page_68_19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4038600" cy="3400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Зоя\Desktop\Новая папка\6228603dad20d7fb2bcb8df803f6a8e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128" y="2780928"/>
            <a:ext cx="4581709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0586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Баргузинский заповедник.">
            <a:hlinkClick r:id="rId2" tgtFrame="&quot;_blank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Копытные млекопитающие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Лось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Северный олень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5" name="Рисунок 4" descr="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32856"/>
            <a:ext cx="4283968" cy="3212976"/>
          </a:xfrm>
          <a:prstGeom prst="rect">
            <a:avLst/>
          </a:prstGeom>
        </p:spPr>
      </p:pic>
      <p:pic>
        <p:nvPicPr>
          <p:cNvPr id="5122" name="Picture 2" descr="C:\Users\1\Desktop\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201148"/>
            <a:ext cx="3945973" cy="2956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кабарга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5274" y="3679169"/>
            <a:ext cx="2224838" cy="3217643"/>
          </a:xfrm>
          <a:prstGeom prst="rect">
            <a:avLst/>
          </a:prstGeom>
          <a:ln w="28575" cmpd="sng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53594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Рисунок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5"/>
            <a:ext cx="9144000" cy="6924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Эндемики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Байкальская нерпа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Белёк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96752"/>
            <a:ext cx="4286250" cy="321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" y="1819275"/>
            <a:ext cx="4286250" cy="321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941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Рисунок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866"/>
            <a:ext cx="9187822" cy="689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водоплавающие и околоводные </a:t>
            </a:r>
            <a:r>
              <a:rPr lang="ru-RU" b="1" dirty="0" smtClean="0">
                <a:solidFill>
                  <a:schemeClr val="bg1"/>
                </a:solidFill>
              </a:rPr>
              <a:t>птицы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Чирок-свистунок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Длинноносый крохаль</a:t>
            </a:r>
            <a:endParaRPr lang="ru-RU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833" y="1484784"/>
            <a:ext cx="4176713" cy="316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32856"/>
            <a:ext cx="3548063" cy="299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035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45" y="-17140"/>
            <a:ext cx="9166854" cy="687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432048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БАРГУЗИНСКИЙ СОБОЛЬ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2492896"/>
            <a:ext cx="309634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2000" b="1" dirty="0">
                <a:solidFill>
                  <a:schemeClr val="bg1"/>
                </a:solidFill>
              </a:rPr>
              <a:t>В начале XX столетия из-за неограниченного отстрела зверек, некогда заселявший огромную территорию от Северного </a:t>
            </a:r>
            <a:r>
              <a:rPr lang="ru-RU" sz="2000" b="1" dirty="0" err="1">
                <a:solidFill>
                  <a:schemeClr val="bg1"/>
                </a:solidFill>
              </a:rPr>
              <a:t>Приуралья</a:t>
            </a:r>
            <a:r>
              <a:rPr lang="ru-RU" sz="2000" b="1" dirty="0">
                <a:solidFill>
                  <a:schemeClr val="bg1"/>
                </a:solidFill>
              </a:rPr>
              <a:t> до Сахалина, оказался на грани исчезновения. </a:t>
            </a:r>
          </a:p>
        </p:txBody>
      </p:sp>
    </p:spTree>
    <p:extLst>
      <p:ext uri="{BB962C8B-B14F-4D97-AF65-F5344CB8AC3E}">
        <p14:creationId xmlns:p14="http://schemas.microsoft.com/office/powerpoint/2010/main" val="200812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Рисунок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30" y="0"/>
            <a:ext cx="9149730" cy="6852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solidFill>
                  <a:schemeClr val="accent4">
                    <a:lumMod val="50000"/>
                  </a:schemeClr>
                </a:solidFill>
              </a:rPr>
              <a:t>На  обширных  глухих  болотах  вблизи  устьев  некоторых  рек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chemeClr val="bg1"/>
                </a:solidFill>
              </a:rPr>
              <a:t>Серый журавль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b="1" dirty="0" smtClean="0">
                <a:solidFill>
                  <a:schemeClr val="bg1"/>
                </a:solidFill>
              </a:rPr>
              <a:t>Черный журавль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1\Desktop\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21" y="2669276"/>
            <a:ext cx="4388751" cy="2695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1\Desktop\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092" y="1484784"/>
            <a:ext cx="4157547" cy="2828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412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Рисунок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877"/>
            <a:ext cx="9169170" cy="687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2852" y="116632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Пернатые хищники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Орлан белохвост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Ушастая сова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Рисунок 7" descr="35523.jpg"/>
          <p:cNvPicPr>
            <a:picLocks noChangeAspect="1"/>
          </p:cNvPicPr>
          <p:nvPr/>
        </p:nvPicPr>
        <p:blipFill>
          <a:blip r:embed="rId3"/>
          <a:srcRect b="7229"/>
          <a:stretch>
            <a:fillRect/>
          </a:stretch>
        </p:blipFill>
        <p:spPr>
          <a:xfrm>
            <a:off x="251520" y="849730"/>
            <a:ext cx="3351561" cy="2492897"/>
          </a:xfrm>
          <a:prstGeom prst="rect">
            <a:avLst/>
          </a:prstGeom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645" y="1916832"/>
            <a:ext cx="4760913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610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Рисунок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58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Отряд Куриные</a:t>
            </a:r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257800"/>
          </a:xfrm>
        </p:spPr>
        <p:txBody>
          <a:bodyPr/>
          <a:lstStyle/>
          <a:p>
            <a:pPr marL="0" indent="0">
              <a:buNone/>
            </a:pPr>
            <a:endParaRPr lang="ru-RU" dirty="0" smtClean="0">
              <a:latin typeface="Tahoma"/>
              <a:ea typeface="Times New Roman"/>
            </a:endParaRPr>
          </a:p>
          <a:p>
            <a:pPr marL="0" indent="0">
              <a:buNone/>
            </a:pPr>
            <a:endParaRPr lang="ru-RU" dirty="0">
              <a:latin typeface="Tahoma"/>
              <a:ea typeface="Times New Roman"/>
            </a:endParaRPr>
          </a:p>
          <a:p>
            <a:pPr marL="0" indent="0">
              <a:buNone/>
            </a:pPr>
            <a:endParaRPr lang="ru-RU" dirty="0" smtClean="0">
              <a:latin typeface="Tahoma"/>
              <a:ea typeface="Times New Roman"/>
            </a:endParaRPr>
          </a:p>
          <a:p>
            <a:pPr marL="0" indent="0">
              <a:buNone/>
            </a:pPr>
            <a:endParaRPr lang="ru-RU" dirty="0">
              <a:latin typeface="Tahoma"/>
              <a:ea typeface="Times New Roman"/>
            </a:endParaRPr>
          </a:p>
          <a:p>
            <a:pPr marL="0" indent="0">
              <a:buNone/>
            </a:pPr>
            <a:endParaRPr lang="ru-RU" dirty="0" smtClean="0">
              <a:latin typeface="Tahoma"/>
              <a:ea typeface="Times New Roman"/>
            </a:endParaRPr>
          </a:p>
          <a:p>
            <a:pPr marL="0" indent="0">
              <a:buNone/>
            </a:pPr>
            <a:endParaRPr lang="ru-RU" dirty="0">
              <a:latin typeface="Tahoma"/>
              <a:ea typeface="Times New Roman"/>
            </a:endParaRPr>
          </a:p>
          <a:p>
            <a:pPr marL="0" indent="0">
              <a:buNone/>
            </a:pPr>
            <a:endParaRPr lang="ru-RU" dirty="0" smtClean="0">
              <a:latin typeface="Tahoma"/>
              <a:ea typeface="Times New Roman"/>
            </a:endParaRPr>
          </a:p>
          <a:p>
            <a:pPr marL="0" indent="0">
              <a:buNone/>
            </a:pPr>
            <a:endParaRPr lang="ru-RU" dirty="0" smtClean="0">
              <a:latin typeface="Tahoma"/>
              <a:ea typeface="Times New Roman"/>
            </a:endParaRPr>
          </a:p>
          <a:p>
            <a:pPr marL="0" indent="0">
              <a:buNone/>
            </a:pPr>
            <a:endParaRPr lang="ru-RU" dirty="0">
              <a:latin typeface="Tahoma"/>
              <a:ea typeface="Times New Roman"/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chemeClr val="bg1"/>
                </a:solidFill>
                <a:latin typeface="Tahoma"/>
                <a:ea typeface="Times New Roman"/>
              </a:rPr>
              <a:t>Каменный  </a:t>
            </a:r>
            <a:r>
              <a:rPr lang="ru-RU" b="1" dirty="0">
                <a:solidFill>
                  <a:schemeClr val="bg1"/>
                </a:solidFill>
                <a:latin typeface="Tahoma"/>
                <a:ea typeface="Times New Roman"/>
              </a:rPr>
              <a:t>глухарь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b="1" dirty="0" smtClean="0">
                <a:solidFill>
                  <a:schemeClr val="bg1"/>
                </a:solidFill>
              </a:rPr>
              <a:t>Рябчик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" y="3068960"/>
            <a:ext cx="4292600" cy="311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087" y="1124744"/>
            <a:ext cx="4760913" cy="301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340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9525"/>
            <a:ext cx="91694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99715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en-US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chemeClr val="bg1"/>
                </a:solidFill>
              </a:rPr>
              <a:t>Кедровка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994"/>
            <a:ext cx="4038600" cy="612316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Синичка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55" y="1988840"/>
            <a:ext cx="4760913" cy="336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087" y="404664"/>
            <a:ext cx="4760913" cy="3779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80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Рисунок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64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Орлан – белохвост и чёрный аист внесены в Международную Красную </a:t>
            </a:r>
            <a:r>
              <a:rPr lang="ru-RU" sz="3600" b="1" dirty="0"/>
              <a:t>книгу</a:t>
            </a:r>
          </a:p>
        </p:txBody>
      </p:sp>
      <p:pic>
        <p:nvPicPr>
          <p:cNvPr id="5" name="Picture 2" descr="C:\Users\Зоя\Desktop\Новая папка\aist_3.jpg"/>
          <p:cNvPicPr>
            <a:picLocks noChangeAspect="1" noChangeArrowheads="1"/>
          </p:cNvPicPr>
          <p:nvPr/>
        </p:nvPicPr>
        <p:blipFill>
          <a:blip r:embed="rId3" cstate="print"/>
          <a:srcRect t="9132" b="9132"/>
          <a:stretch>
            <a:fillRect/>
          </a:stretch>
        </p:blipFill>
        <p:spPr bwMode="auto">
          <a:xfrm>
            <a:off x="3851920" y="1124744"/>
            <a:ext cx="5110246" cy="3600400"/>
          </a:xfrm>
          <a:prstGeom prst="rect">
            <a:avLst/>
          </a:prstGeom>
          <a:noFill/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rgbClr val="323232">
                <a:shade val="50000"/>
              </a:srgbClr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Зоя\Documents\afisha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77" y="3212976"/>
            <a:ext cx="4955704" cy="3501952"/>
          </a:xfrm>
          <a:noFill/>
        </p:spPr>
      </p:pic>
    </p:spTree>
    <p:extLst>
      <p:ext uri="{BB962C8B-B14F-4D97-AF65-F5344CB8AC3E}">
        <p14:creationId xmlns:p14="http://schemas.microsoft.com/office/powerpoint/2010/main" val="223551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DSC01500.JPG"/>
          <p:cNvPicPr>
            <a:picLocks noChangeAspect="1"/>
          </p:cNvPicPr>
          <p:nvPr/>
        </p:nvPicPr>
        <p:blipFill>
          <a:blip r:embed="rId2"/>
          <a:srcRect l="10937"/>
          <a:stretch>
            <a:fillRect/>
          </a:stretch>
        </p:blipFill>
        <p:spPr>
          <a:xfrm>
            <a:off x="-17888" y="0"/>
            <a:ext cx="916188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земноводные </a:t>
            </a:r>
            <a:r>
              <a:rPr lang="ru-RU" b="1" dirty="0">
                <a:solidFill>
                  <a:srgbClr val="002060"/>
                </a:solidFill>
              </a:rPr>
              <a:t>и </a:t>
            </a:r>
            <a:r>
              <a:rPr lang="ru-RU" b="1" dirty="0" smtClean="0">
                <a:solidFill>
                  <a:srgbClr val="002060"/>
                </a:solidFill>
              </a:rPr>
              <a:t>пресмыкающиеся 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b="1" dirty="0" smtClean="0"/>
              <a:t>Лягушка остромордая</a:t>
            </a:r>
            <a:endParaRPr lang="ru-RU" b="1" dirty="0"/>
          </a:p>
        </p:txBody>
      </p:sp>
      <p:pic>
        <p:nvPicPr>
          <p:cNvPr id="6" name="Picture 14" descr="узорчатый полоз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4008" y="2642479"/>
            <a:ext cx="4038600" cy="322280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4108450" cy="306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801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DSC01500.JPG"/>
          <p:cNvPicPr>
            <a:picLocks noChangeAspect="1"/>
          </p:cNvPicPr>
          <p:nvPr/>
        </p:nvPicPr>
        <p:blipFill>
          <a:blip r:embed="rId2"/>
          <a:srcRect l="10937"/>
          <a:stretch>
            <a:fillRect/>
          </a:stretch>
        </p:blipFill>
        <p:spPr>
          <a:xfrm>
            <a:off x="13375" y="-25188"/>
            <a:ext cx="916188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Виды рыб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smtClean="0"/>
              <a:t>Байкальский сиг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Байкальский омуль</a:t>
            </a:r>
            <a:endParaRPr lang="ru-RU" dirty="0"/>
          </a:p>
        </p:txBody>
      </p:sp>
      <p:pic>
        <p:nvPicPr>
          <p:cNvPr id="7" name="Picture 3" descr="C:\Users\Зоя\Documents\sig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992" y="2276872"/>
            <a:ext cx="4321175" cy="378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Зоя\Documents\baikal-omu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183" y="1268760"/>
            <a:ext cx="4798662" cy="3196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8043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SC01500.JPG"/>
          <p:cNvPicPr>
            <a:picLocks noChangeAspect="1"/>
          </p:cNvPicPr>
          <p:nvPr/>
        </p:nvPicPr>
        <p:blipFill>
          <a:blip r:embed="rId2"/>
          <a:srcRect l="10937"/>
          <a:stretch>
            <a:fillRect/>
          </a:stretch>
        </p:blipFill>
        <p:spPr>
          <a:xfrm>
            <a:off x="0" y="-17431"/>
            <a:ext cx="9185175" cy="6875431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7" name="Picture 17" descr="осётр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419872" y="188640"/>
            <a:ext cx="4038600" cy="302895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8" name="Picture 14" descr="таймень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788024" y="3645024"/>
            <a:ext cx="4135930" cy="3068259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9" name="Picture 15" descr="хариус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19" y="2924944"/>
            <a:ext cx="4435725" cy="2873819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85536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golomyank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25" y="0"/>
            <a:ext cx="959160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Голомянка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87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H:\Экологический урок2\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1857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18258"/>
          </a:xfrm>
        </p:spPr>
        <p:txBody>
          <a:bodyPr>
            <a:normAutofit fontScale="90000"/>
          </a:bodyPr>
          <a:lstStyle/>
          <a:p>
            <a:r>
              <a:rPr lang="ru-RU" b="1" dirty="0" err="1">
                <a:solidFill>
                  <a:srgbClr val="002060"/>
                </a:solidFill>
                <a:latin typeface="Times New Roman"/>
                <a:ea typeface="Times New Roman"/>
              </a:rPr>
              <a:t>Баргузинский</a:t>
            </a:r>
            <a:r>
              <a:rPr lang="ru-RU" b="1" dirty="0">
                <a:solidFill>
                  <a:srgbClr val="002060"/>
                </a:solidFill>
                <a:latin typeface="Times New Roman"/>
                <a:ea typeface="Times New Roman"/>
              </a:rPr>
              <a:t> государственный заповедник </a:t>
            </a:r>
            <a:r>
              <a:rPr lang="ru-RU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-  один из </a:t>
            </a:r>
            <a:r>
              <a:rPr lang="ru-RU" b="1" dirty="0">
                <a:solidFill>
                  <a:srgbClr val="002060"/>
                </a:solidFill>
                <a:latin typeface="Times New Roman"/>
                <a:ea typeface="Times New Roman"/>
              </a:rPr>
              <a:t>красивейших мест в России и на планете. 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15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oopt.info/_publications/history-barguz/barguz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9573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283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Рисунок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www.bestreferat.ru/images/paper/58/34/9673458.jpe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04664"/>
            <a:ext cx="4968552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565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Рисунок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082"/>
            <a:ext cx="9164110" cy="687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712968" cy="6669360"/>
          </a:xfrm>
        </p:spPr>
        <p:txBody>
          <a:bodyPr>
            <a:normAutofit/>
          </a:bodyPr>
          <a:lstStyle/>
          <a:p>
            <a:pPr marR="179705" algn="l">
              <a:spcAft>
                <a:spcPts val="0"/>
              </a:spcAft>
            </a:pPr>
            <a:r>
              <a:rPr lang="ru-RU" sz="3600" b="1" dirty="0" smtClean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Пять </a:t>
            </a:r>
            <a:r>
              <a:rPr lang="ru-RU" sz="3600" b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причин, по которым нужно побывать в </a:t>
            </a:r>
            <a:r>
              <a:rPr lang="ru-RU" sz="3600" b="1" dirty="0" err="1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Баргузинском</a:t>
            </a:r>
            <a:r>
              <a:rPr lang="ru-RU" sz="3600" b="1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 биосферном заповеднике</a:t>
            </a:r>
            <a:r>
              <a:rPr lang="ru-RU" sz="3600" b="1" dirty="0" smtClean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:</a:t>
            </a:r>
            <a:r>
              <a:rPr lang="ru-RU" sz="36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36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3600" b="1" dirty="0">
                <a:solidFill>
                  <a:schemeClr val="bg1"/>
                </a:solidFill>
                <a:ea typeface="Calibri"/>
                <a:cs typeface="Times New Roman"/>
              </a:rPr>
              <a:t/>
            </a:r>
            <a:br>
              <a:rPr lang="ru-RU" sz="3600" b="1" dirty="0">
                <a:solidFill>
                  <a:schemeClr val="bg1"/>
                </a:solidFill>
                <a:ea typeface="Calibri"/>
                <a:cs typeface="Times New Roman"/>
              </a:rPr>
            </a:br>
            <a:r>
              <a:rPr lang="ru-RU" sz="36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Насыщенная </a:t>
            </a:r>
            <a:r>
              <a:rPr lang="ru-RU" sz="36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жизнь флоры и фауны.</a:t>
            </a:r>
            <a:r>
              <a:rPr lang="ru-RU" sz="3600" b="1" dirty="0">
                <a:solidFill>
                  <a:schemeClr val="bg1"/>
                </a:solidFill>
                <a:ea typeface="Calibri"/>
                <a:cs typeface="Times New Roman"/>
              </a:rPr>
              <a:t/>
            </a:r>
            <a:br>
              <a:rPr lang="ru-RU" sz="3600" b="1" dirty="0">
                <a:solidFill>
                  <a:schemeClr val="bg1"/>
                </a:solidFill>
                <a:ea typeface="Calibri"/>
                <a:cs typeface="Times New Roman"/>
              </a:rPr>
            </a:br>
            <a:r>
              <a:rPr lang="ru-RU" sz="36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Девственная </a:t>
            </a:r>
            <a:r>
              <a:rPr lang="ru-RU" sz="36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природа.</a:t>
            </a:r>
            <a:r>
              <a:rPr lang="ru-RU" sz="3600" b="1" dirty="0">
                <a:solidFill>
                  <a:schemeClr val="bg1"/>
                </a:solidFill>
                <a:ea typeface="Calibri"/>
                <a:cs typeface="Times New Roman"/>
              </a:rPr>
              <a:t/>
            </a:r>
            <a:br>
              <a:rPr lang="ru-RU" sz="3600" b="1" dirty="0">
                <a:solidFill>
                  <a:schemeClr val="bg1"/>
                </a:solidFill>
                <a:ea typeface="Calibri"/>
                <a:cs typeface="Times New Roman"/>
              </a:rPr>
            </a:br>
            <a:r>
              <a:rPr lang="ru-RU" sz="36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Активный </a:t>
            </a:r>
            <a:r>
              <a:rPr lang="ru-RU" sz="36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отдых.</a:t>
            </a:r>
            <a:r>
              <a:rPr lang="ru-RU" sz="3600" b="1" dirty="0">
                <a:solidFill>
                  <a:schemeClr val="bg1"/>
                </a:solidFill>
                <a:ea typeface="Calibri"/>
                <a:cs typeface="Times New Roman"/>
              </a:rPr>
              <a:t/>
            </a:r>
            <a:br>
              <a:rPr lang="ru-RU" sz="3600" b="1" dirty="0">
                <a:solidFill>
                  <a:schemeClr val="bg1"/>
                </a:solidFill>
                <a:ea typeface="Calibri"/>
                <a:cs typeface="Times New Roman"/>
              </a:rPr>
            </a:br>
            <a:r>
              <a:rPr lang="ru-RU" sz="36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Незабываемые </a:t>
            </a:r>
            <a:r>
              <a:rPr lang="ru-RU" sz="36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красота.</a:t>
            </a:r>
            <a:r>
              <a:rPr lang="ru-RU" sz="3600" b="1" dirty="0">
                <a:solidFill>
                  <a:schemeClr val="bg1"/>
                </a:solidFill>
                <a:ea typeface="Calibri"/>
                <a:cs typeface="Times New Roman"/>
              </a:rPr>
              <a:t/>
            </a:r>
            <a:br>
              <a:rPr lang="ru-RU" sz="3600" b="1" dirty="0">
                <a:solidFill>
                  <a:schemeClr val="bg1"/>
                </a:solidFill>
                <a:ea typeface="Calibri"/>
                <a:cs typeface="Times New Roman"/>
              </a:rPr>
            </a:br>
            <a:r>
              <a:rPr lang="ru-RU" sz="36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Захватывающие </a:t>
            </a:r>
            <a:r>
              <a:rPr lang="ru-RU" sz="36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приключения.</a:t>
            </a:r>
            <a:r>
              <a:rPr lang="ru-RU" sz="4000" dirty="0">
                <a:ea typeface="Calibri"/>
                <a:cs typeface="Times New Roman"/>
              </a:rPr>
              <a:t/>
            </a:r>
            <a:br>
              <a:rPr lang="ru-RU" sz="4000" dirty="0">
                <a:ea typeface="Calibri"/>
                <a:cs typeface="Times New Roman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392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1\Desktop\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068960"/>
            <a:ext cx="8229600" cy="3600400"/>
          </a:xfrm>
        </p:spPr>
        <p:txBody>
          <a:bodyPr>
            <a:normAutofit fontScale="90000"/>
          </a:bodyPr>
          <a:lstStyle/>
          <a:p>
            <a:pPr algn="l"/>
            <a:r>
              <a:rPr lang="ru-RU" sz="2400" b="1" dirty="0" smtClean="0">
                <a:solidFill>
                  <a:schemeClr val="bg1"/>
                </a:solidFill>
              </a:rPr>
              <a:t>Фотографии и материал взяты </a:t>
            </a:r>
            <a:r>
              <a:rPr lang="ru-RU" sz="2400" b="1" dirty="0">
                <a:solidFill>
                  <a:schemeClr val="bg1"/>
                </a:solidFill>
              </a:rPr>
              <a:t>с сайтов</a:t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>
                <a:solidFill>
                  <a:schemeClr val="bg1"/>
                </a:solidFill>
              </a:rPr>
              <a:t>krasotyrossii.ru 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Баргузинский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>
                <a:solidFill>
                  <a:schemeClr val="bg1"/>
                </a:solidFill>
              </a:rPr>
              <a:t>государственный заповедник, Бурятия.</a:t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>
                <a:solidFill>
                  <a:schemeClr val="bg1"/>
                </a:solidFill>
              </a:rPr>
              <a:t>http://fanatbaikala.livejournal.com/48750.html 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Баргузинский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>
                <a:solidFill>
                  <a:schemeClr val="bg1"/>
                </a:solidFill>
              </a:rPr>
              <a:t>заповедник - первый заповедник в России.</a:t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>
                <a:solidFill>
                  <a:schemeClr val="bg1"/>
                </a:solidFill>
              </a:rPr>
              <a:t>http://tainyvselennoi.ru 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Баргузинский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>
                <a:solidFill>
                  <a:schemeClr val="bg1"/>
                </a:solidFill>
              </a:rPr>
              <a:t>заповедник. </a:t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>
                <a:solidFill>
                  <a:schemeClr val="bg1"/>
                </a:solidFill>
              </a:rPr>
              <a:t>http://www.den-za-dnem.ru/page.php?article=1003 Государственный природный биосферный </a:t>
            </a:r>
            <a:r>
              <a:rPr lang="ru-RU" sz="2400" b="1" dirty="0" err="1">
                <a:solidFill>
                  <a:schemeClr val="bg1"/>
                </a:solidFill>
              </a:rPr>
              <a:t>Баргузинский</a:t>
            </a:r>
            <a:r>
              <a:rPr lang="ru-RU" sz="2400" b="1" dirty="0">
                <a:solidFill>
                  <a:schemeClr val="bg1"/>
                </a:solidFill>
              </a:rPr>
              <a:t> заповедник. </a:t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>
                <a:solidFill>
                  <a:schemeClr val="bg1"/>
                </a:solidFill>
              </a:rPr>
              <a:t>http://zapovednoe-podlemorye.ru/territory/barguzin/   </a:t>
            </a:r>
            <a:r>
              <a:rPr lang="ru-RU" sz="2400" b="1" dirty="0" err="1">
                <a:solidFill>
                  <a:schemeClr val="bg1"/>
                </a:solidFill>
              </a:rPr>
              <a:t>Баргузинский</a:t>
            </a:r>
            <a:r>
              <a:rPr lang="ru-RU" sz="2400" b="1" dirty="0">
                <a:solidFill>
                  <a:schemeClr val="bg1"/>
                </a:solidFill>
              </a:rPr>
              <a:t> государственный природный биосферный заповедник</a:t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</a:rPr>
              <a:t>https://yandex.ru/images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864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47500" lnSpcReduction="20000"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sz="3300" b="1" dirty="0" err="1" smtClean="0"/>
              <a:t>Г.Г.Доппельмаир</a:t>
            </a:r>
            <a:r>
              <a:rPr lang="ru-RU" sz="3300" b="1" dirty="0" smtClean="0"/>
              <a:t> </a:t>
            </a:r>
            <a:r>
              <a:rPr lang="ru-RU" sz="3300" b="1" dirty="0"/>
              <a:t>(1880-1951) руководитель Байкальской экспедиции</a:t>
            </a:r>
            <a:br>
              <a:rPr lang="ru-RU" sz="3300" b="1" dirty="0"/>
            </a:br>
            <a:r>
              <a:rPr lang="ru-RU" sz="3300" b="1" dirty="0"/>
              <a:t>(Фото из архива) 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60648"/>
            <a:ext cx="4038600" cy="5865515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dirty="0">
                <a:latin typeface="Times New Roman"/>
                <a:ea typeface="Times New Roman"/>
              </a:rPr>
              <a:t/>
            </a:r>
            <a:br>
              <a:rPr lang="ru-RU" dirty="0">
                <a:latin typeface="Times New Roman"/>
                <a:ea typeface="Times New Roman"/>
              </a:rPr>
            </a:br>
            <a:endParaRPr lang="ru-RU" dirty="0" smtClean="0">
              <a:latin typeface="Times New Roman"/>
              <a:ea typeface="Times New Roman"/>
            </a:endParaRPr>
          </a:p>
          <a:p>
            <a:pPr marL="0" indent="0">
              <a:buNone/>
            </a:pPr>
            <a:r>
              <a:rPr lang="ru-RU" sz="3600" dirty="0">
                <a:latin typeface="Times New Roman"/>
                <a:ea typeface="Times New Roman"/>
              </a:rPr>
              <a:t>1 июля 1914 года на байкальском берегу, в бухте Сосновка, высадилась экспедиция под руководством видного ученого-зоолога Г</a:t>
            </a:r>
            <a:r>
              <a:rPr lang="ru-RU" sz="3600" dirty="0" smtClean="0">
                <a:latin typeface="Times New Roman"/>
                <a:ea typeface="Times New Roman"/>
              </a:rPr>
              <a:t>. Г. </a:t>
            </a:r>
            <a:r>
              <a:rPr lang="ru-RU" sz="3600" dirty="0" err="1" smtClean="0">
                <a:latin typeface="Times New Roman"/>
                <a:ea typeface="Times New Roman"/>
              </a:rPr>
              <a:t>Доппельмаира</a:t>
            </a:r>
            <a:r>
              <a:rPr lang="ru-RU" sz="3600" dirty="0">
                <a:latin typeface="Times New Roman"/>
                <a:ea typeface="Times New Roman"/>
              </a:rPr>
              <a:t>.  Почти </a:t>
            </a:r>
            <a:r>
              <a:rPr lang="ru-RU" sz="3600" dirty="0" smtClean="0">
                <a:latin typeface="Times New Roman"/>
                <a:ea typeface="Times New Roman"/>
              </a:rPr>
              <a:t>два года </a:t>
            </a:r>
            <a:r>
              <a:rPr lang="ru-RU" sz="3600" dirty="0">
                <a:latin typeface="Times New Roman"/>
                <a:ea typeface="Times New Roman"/>
              </a:rPr>
              <a:t>велась напряженная изыскательская работа, в результате которой появился проект заповедника.  В год его создания там едва можно было насчитать тридцать зверьков.  В конце столетия их численность приближалась к 1200, как в лучшую пору.</a:t>
            </a:r>
          </a:p>
          <a:p>
            <a:pPr marL="0" indent="0">
              <a:buNone/>
            </a:pPr>
            <a:endParaRPr lang="ru-RU" dirty="0">
              <a:latin typeface="Times New Roman"/>
              <a:ea typeface="Times New Roman"/>
            </a:endParaRPr>
          </a:p>
          <a:p>
            <a:endParaRPr lang="ru-RU" dirty="0" smtClean="0">
              <a:latin typeface="Times New Roman"/>
              <a:ea typeface="Times New Roman"/>
            </a:endParaRPr>
          </a:p>
          <a:p>
            <a:endParaRPr lang="ru-RU" dirty="0">
              <a:latin typeface="Times New Roman"/>
              <a:ea typeface="Times New Roman"/>
            </a:endParaRPr>
          </a:p>
          <a:p>
            <a:pPr marL="0" indent="0">
              <a:buNone/>
            </a:pPr>
            <a:endParaRPr lang="ru-RU" dirty="0" smtClean="0">
              <a:latin typeface="Times New Roman"/>
              <a:ea typeface="Times New Roman"/>
            </a:endParaRPr>
          </a:p>
          <a:p>
            <a:pPr marL="0" indent="0">
              <a:buNone/>
            </a:pPr>
            <a:endParaRPr lang="ru-RU" dirty="0">
              <a:latin typeface="Times New Roman"/>
              <a:ea typeface="Times New Roman"/>
            </a:endParaRPr>
          </a:p>
          <a:p>
            <a:pPr marL="0" indent="0">
              <a:buNone/>
            </a:pPr>
            <a:endParaRPr lang="ru-RU" dirty="0" smtClean="0">
              <a:latin typeface="Times New Roman"/>
              <a:ea typeface="Times New Roman"/>
            </a:endParaRPr>
          </a:p>
          <a:p>
            <a:pPr marL="0" indent="0">
              <a:buNone/>
            </a:pPr>
            <a:endParaRPr lang="ru-RU" dirty="0">
              <a:latin typeface="Times New Roman"/>
              <a:ea typeface="Times New Roman"/>
            </a:endParaRPr>
          </a:p>
          <a:p>
            <a:pPr marL="0" indent="0">
              <a:buNone/>
            </a:pPr>
            <a:endParaRPr lang="ru-RU" dirty="0" smtClean="0">
              <a:latin typeface="Times New Roman"/>
              <a:ea typeface="Times New Roman"/>
            </a:endParaRPr>
          </a:p>
          <a:p>
            <a:pPr marL="0" indent="0">
              <a:buNone/>
            </a:pPr>
            <a:endParaRPr lang="ru-RU" dirty="0">
              <a:latin typeface="Times New Roman"/>
              <a:ea typeface="Times New Roman"/>
            </a:endParaRPr>
          </a:p>
          <a:p>
            <a:pPr marL="0" indent="0">
              <a:buNone/>
            </a:pPr>
            <a:endParaRPr lang="ru-RU" dirty="0" smtClean="0">
              <a:latin typeface="Times New Roman"/>
              <a:ea typeface="Times New Roman"/>
            </a:endParaRPr>
          </a:p>
          <a:p>
            <a:pPr marL="0" indent="0">
              <a:buNone/>
            </a:pPr>
            <a:endParaRPr lang="ru-RU" dirty="0">
              <a:latin typeface="Times New Roman"/>
              <a:ea typeface="Times New Roman"/>
            </a:endParaRPr>
          </a:p>
          <a:p>
            <a:pPr marL="0" indent="0">
              <a:buNone/>
            </a:pPr>
            <a:endParaRPr lang="ru-RU" dirty="0" smtClean="0">
              <a:latin typeface="Times New Roman"/>
              <a:ea typeface="Times New Roman"/>
            </a:endParaRPr>
          </a:p>
          <a:p>
            <a:pPr marL="0" indent="0">
              <a:buNone/>
            </a:pPr>
            <a:endParaRPr lang="ru-RU" dirty="0">
              <a:latin typeface="Times New Roman"/>
              <a:ea typeface="Times New Roman"/>
            </a:endParaRPr>
          </a:p>
          <a:p>
            <a:pPr marL="0" indent="0">
              <a:buNone/>
            </a:pPr>
            <a:endParaRPr lang="ru-RU" dirty="0" smtClean="0">
              <a:latin typeface="Times New Roman"/>
              <a:ea typeface="Times New Roman"/>
            </a:endParaRPr>
          </a:p>
        </p:txBody>
      </p:sp>
      <p:pic>
        <p:nvPicPr>
          <p:cNvPr id="5" name="Рисунок 16" descr="Описание: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0648"/>
            <a:ext cx="3240360" cy="486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3774">
            <a:off x="4908531" y="3908330"/>
            <a:ext cx="4341813" cy="3049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254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9632" y="188641"/>
            <a:ext cx="6336704" cy="230425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dirty="0"/>
              <a:t>Учрежденный в 1916 году, </a:t>
            </a:r>
            <a:r>
              <a:rPr lang="ru-RU" b="1" dirty="0" err="1"/>
              <a:t>Баргузинский</a:t>
            </a:r>
            <a:r>
              <a:rPr lang="ru-RU" b="1" dirty="0"/>
              <a:t> заповедник стал первым в России охотничьим заповедником на государственных землях.  В его задачу входило сохранение и изучение соболя. </a:t>
            </a:r>
          </a:p>
        </p:txBody>
      </p:sp>
      <p:pic>
        <p:nvPicPr>
          <p:cNvPr id="4099" name="Picture 3" descr="C:\Users\user\Desktop\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2" y="2449513"/>
            <a:ext cx="5376863" cy="440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0891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-39687"/>
            <a:ext cx="7124328" cy="3007022"/>
          </a:xfrm>
        </p:spPr>
        <p:txBody>
          <a:bodyPr>
            <a:normAutofit/>
          </a:bodyPr>
          <a:lstStyle/>
          <a:p>
            <a:r>
              <a:rPr lang="ru-RU" sz="2800" b="1" dirty="0"/>
              <a:t>Двадцать пять лет (1935 – 1960 </a:t>
            </a:r>
            <a:r>
              <a:rPr lang="ru-RU" sz="2800" b="1" dirty="0" err="1"/>
              <a:t>г.г</a:t>
            </a:r>
            <a:r>
              <a:rPr lang="ru-RU" sz="2800" b="1" dirty="0"/>
              <a:t>.) понадобилось </a:t>
            </a:r>
            <a:r>
              <a:rPr lang="ru-RU" sz="2800" b="1" dirty="0" err="1"/>
              <a:t>баргузинским</a:t>
            </a:r>
            <a:r>
              <a:rPr lang="ru-RU" sz="2800" b="1" dirty="0"/>
              <a:t> зоологам, чтобы восстановить ареал соболя.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83568" y="2930830"/>
            <a:ext cx="648072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56" y="2542287"/>
            <a:ext cx="5376863" cy="4408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818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925</TotalTime>
  <Words>648</Words>
  <Application>Microsoft Office PowerPoint</Application>
  <PresentationFormat>Экран (4:3)</PresentationFormat>
  <Paragraphs>416</Paragraphs>
  <Slides>62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63" baseType="lpstr">
      <vt:lpstr>Тема Office</vt:lpstr>
      <vt:lpstr>В краю кристальных вод, тайги и соболей</vt:lpstr>
      <vt:lpstr>11 января 2017 г -  День 100-летнего юбилея заповедной системы Российской Федерации </vt:lpstr>
      <vt:lpstr>Презентация PowerPoint</vt:lpstr>
      <vt:lpstr>История создания  Баргузинского заповедника </vt:lpstr>
      <vt:lpstr>БАРГУЗИНСКИЙ СОБОЛЬ</vt:lpstr>
      <vt:lpstr>Презентация PowerPoint</vt:lpstr>
      <vt:lpstr>Презентация PowerPoint</vt:lpstr>
      <vt:lpstr>Презентация PowerPoint</vt:lpstr>
      <vt:lpstr>Двадцать пять лет (1935 – 1960 г.г.) понадобилось баргузинским зоологам, чтобы восстановить ареал соболя.  </vt:lpstr>
      <vt:lpstr>«Баргузинский соболь не уцелел бы, если бы своевременно не был организован Баргузинский заповедник»</vt:lpstr>
      <vt:lpstr>В 1996 году территория заповедника вошла в состав объекта Всемирного природного наследия ЮНЕСКО «Озеро Байкал» </vt:lpstr>
      <vt:lpstr>Свидетельством международного признания заслуг заповедника не только в изучении и восстановлении соболя, но и в сохранении всего природного комплекса явилось присвоение ему в 1986 году статуса биосферного.</vt:lpstr>
      <vt:lpstr>Физико-географическое положение</vt:lpstr>
      <vt:lpstr>Заповедник расположен на западных склонах Забайкальского хребта, обращенном к северо-восточному побережью Байкала в Северо-Байкальском районе Республики Бурятия.</vt:lpstr>
      <vt:lpstr>Презентация PowerPoint</vt:lpstr>
      <vt:lpstr>Баргузинский хребет в истоках реки Левой Сосновки поднимается до 2840 метров.  Это самая высокая точка на заповедной территории.   </vt:lpstr>
      <vt:lpstr>Троговая долина</vt:lpstr>
      <vt:lpstr>Мелководные заливы Байкала</vt:lpstr>
      <vt:lpstr> На территории заповедника берут начало 11 рек, впадающих в Байкал</vt:lpstr>
      <vt:lpstr>Территория заповедника богата озерами - 523 озера общей площадью 2004 га. Наиболее крупные из них озеро Лосиное и Хариусовые озера</vt:lpstr>
      <vt:lpstr>Достопримечательности Баргузинского заповедника </vt:lpstr>
      <vt:lpstr>Река Шумилиха</vt:lpstr>
      <vt:lpstr>Нижнее озеро  реки Шумилиха</vt:lpstr>
      <vt:lpstr>Водопад на реке Шумилиха</vt:lpstr>
      <vt:lpstr>Мыс Валукан</vt:lpstr>
      <vt:lpstr>Река Южный Бирикан</vt:lpstr>
      <vt:lpstr>Меандр на реке Большая</vt:lpstr>
      <vt:lpstr>Карасевые озера </vt:lpstr>
      <vt:lpstr>Хариусовые  озера </vt:lpstr>
      <vt:lpstr>Геотермальные источники </vt:lpstr>
      <vt:lpstr>«Долина семи озер» </vt:lpstr>
      <vt:lpstr>Озеро Лосиное</vt:lpstr>
      <vt:lpstr>Исторические места </vt:lpstr>
      <vt:lpstr>Исторические места </vt:lpstr>
      <vt:lpstr>Флора Баргузинского заповедника</vt:lpstr>
      <vt:lpstr>Тайга</vt:lpstr>
      <vt:lpstr>Презентация PowerPoint</vt:lpstr>
      <vt:lpstr>Цветение лотоса</vt:lpstr>
      <vt:lpstr>Эндемичные виды растений </vt:lpstr>
      <vt:lpstr>Некоторые растения сохранились со времён ледникового периода</vt:lpstr>
      <vt:lpstr>Редкие виды растений</vt:lpstr>
      <vt:lpstr>Презентация PowerPoint</vt:lpstr>
      <vt:lpstr>Презентация PowerPoint</vt:lpstr>
      <vt:lpstr> Фауна заповедника Баргузинский соболь - эмблема заповедника </vt:lpstr>
      <vt:lpstr>Млекопитающие, занесенные в Красную книгу</vt:lpstr>
      <vt:lpstr>Млекопитающие, занесенные в Красную книгу</vt:lpstr>
      <vt:lpstr>Копытные млекопитающие</vt:lpstr>
      <vt:lpstr>Эндемики</vt:lpstr>
      <vt:lpstr>водоплавающие и околоводные птицы</vt:lpstr>
      <vt:lpstr>На  обширных  глухих  болотах  вблизи  устьев  некоторых  рек </vt:lpstr>
      <vt:lpstr>Пернатые хищники</vt:lpstr>
      <vt:lpstr>Отряд Куриные</vt:lpstr>
      <vt:lpstr>Презентация PowerPoint</vt:lpstr>
      <vt:lpstr>Орлан – белохвост и чёрный аист внесены в Международную Красную книгу</vt:lpstr>
      <vt:lpstr>земноводные и пресмыкающиеся </vt:lpstr>
      <vt:lpstr>Виды рыб</vt:lpstr>
      <vt:lpstr>Презентация PowerPoint</vt:lpstr>
      <vt:lpstr>Голомянка</vt:lpstr>
      <vt:lpstr>Баргузинский государственный заповедник -  один из красивейших мест в России и на планете. </vt:lpstr>
      <vt:lpstr>Презентация PowerPoint</vt:lpstr>
      <vt:lpstr>Пять причин, по которым нужно побывать в Баргузинском биосферном заповеднике:  Насыщенная жизнь флоры и фауны. Девственная природа. Активный отдых. Незабываемые красота. Захватывающие приключения. </vt:lpstr>
      <vt:lpstr>Фотографии и материал взяты с сайтов krasotyrossii.ru  Баргузинский государственный заповедник, Бурятия. http://fanatbaikala.livejournal.com/48750.html  Баргузинский заповедник - первый заповедник в России. http://tainyvselennoi.ru  Баргузинский заповедник.  http://www.den-za-dnem.ru/page.php?article=1003 Государственный природный биосферный Баргузинский заповедник.  http://zapovednoe-podlemorye.ru/territory/barguzin/   Баргузинский государственный природный биосферный заповедник https://yandex.ru/images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 краю кристальных вод, тайги и соболей</dc:title>
  <dc:creator>1</dc:creator>
  <cp:lastModifiedBy>user</cp:lastModifiedBy>
  <cp:revision>77</cp:revision>
  <dcterms:created xsi:type="dcterms:W3CDTF">2017-01-06T10:43:15Z</dcterms:created>
  <dcterms:modified xsi:type="dcterms:W3CDTF">2017-02-02T15:16:58Z</dcterms:modified>
</cp:coreProperties>
</file>