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 id="2147483711" r:id="rId5"/>
    <p:sldMasterId id="2147483714" r:id="rId6"/>
  </p:sldMasterIdLst>
  <p:notesMasterIdLst>
    <p:notesMasterId r:id="rId53"/>
  </p:notesMasterIdLst>
  <p:sldIdLst>
    <p:sldId id="256" r:id="rId7"/>
    <p:sldId id="258" r:id="rId8"/>
    <p:sldId id="259" r:id="rId9"/>
    <p:sldId id="260" r:id="rId10"/>
    <p:sldId id="261" r:id="rId11"/>
    <p:sldId id="262" r:id="rId12"/>
    <p:sldId id="263" r:id="rId13"/>
    <p:sldId id="264" r:id="rId14"/>
    <p:sldId id="265" r:id="rId15"/>
    <p:sldId id="266" r:id="rId16"/>
    <p:sldId id="267" r:id="rId17"/>
    <p:sldId id="268" r:id="rId18"/>
    <p:sldId id="297" r:id="rId19"/>
    <p:sldId id="269" r:id="rId20"/>
    <p:sldId id="270" r:id="rId21"/>
    <p:sldId id="271" r:id="rId22"/>
    <p:sldId id="295" r:id="rId23"/>
    <p:sldId id="296"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310" r:id="rId43"/>
    <p:sldId id="291" r:id="rId44"/>
    <p:sldId id="298" r:id="rId45"/>
    <p:sldId id="299" r:id="rId46"/>
    <p:sldId id="311" r:id="rId47"/>
    <p:sldId id="312" r:id="rId48"/>
    <p:sldId id="314" r:id="rId49"/>
    <p:sldId id="309" r:id="rId50"/>
    <p:sldId id="293" r:id="rId51"/>
    <p:sldId id="294" r:id="rId5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E3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48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A5EC14-E362-47D6-8037-783078EA0F89}" type="datetimeFigureOut">
              <a:rPr lang="ru-RU" smtClean="0"/>
              <a:t>26.01.2017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646B1-2488-4412-BF38-F8914EA84B1B}" type="slidenum">
              <a:rPr lang="ru-RU" smtClean="0"/>
              <a:t>‹#›</a:t>
            </a:fld>
            <a:endParaRPr lang="ru-RU"/>
          </a:p>
        </p:txBody>
      </p:sp>
    </p:spTree>
    <p:extLst>
      <p:ext uri="{BB962C8B-B14F-4D97-AF65-F5344CB8AC3E}">
        <p14:creationId xmlns:p14="http://schemas.microsoft.com/office/powerpoint/2010/main" val="287291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4A57BE-88DF-4725-88ED-5A54C1C230D8}"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735021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5B2B456-92DF-4713-A345-3DBF9264CC6E}" type="datetimeFigureOut">
              <a:rPr lang="ru-RU" smtClean="0"/>
              <a:t>26.01.2017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136737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B2B456-92DF-4713-A345-3DBF9264CC6E}" type="datetimeFigureOut">
              <a:rPr lang="ru-RU" smtClean="0"/>
              <a:t>26.01.2017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848501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B2B456-92DF-4713-A345-3DBF9264CC6E}" type="datetimeFigureOut">
              <a:rPr lang="ru-RU" smtClean="0"/>
              <a:t>26.01.2017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2289039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741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647833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517250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456195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412943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563787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5008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016673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5B2B456-92DF-4713-A345-3DBF9264CC6E}" type="datetimeFigureOut">
              <a:rPr lang="ru-RU" smtClean="0"/>
              <a:t>26.01.2017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3307790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004075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969624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517148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65470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191428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415446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883215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088296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60371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57001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5B2B456-92DF-4713-A345-3DBF9264CC6E}" type="datetimeFigureOut">
              <a:rPr lang="ru-RU" smtClean="0"/>
              <a:t>26.01.2017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438856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32559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285021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8" name="Footer Placeholder 7"/>
          <p:cNvSpPr>
            <a:spLocks noGrp="1"/>
          </p:cNvSpPr>
          <p:nvPr>
            <p:ph type="ftr" sz="quarter" idx="11"/>
          </p:nvPr>
        </p:nvSpPr>
        <p:spPr/>
        <p:txBody>
          <a:bodyPr/>
          <a:lstStyle/>
          <a:p>
            <a:endParaRPr lang="ru-RU">
              <a:solidFill>
                <a:prstClr val="white">
                  <a:tint val="75000"/>
                </a:prstClr>
              </a:solidFill>
            </a:endParaRPr>
          </a:p>
        </p:txBody>
      </p:sp>
      <p:sp>
        <p:nvSpPr>
          <p:cNvPr id="9" name="Slide Number Placeholder 8"/>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71442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4" name="Footer Placeholder 3"/>
          <p:cNvSpPr>
            <a:spLocks noGrp="1"/>
          </p:cNvSpPr>
          <p:nvPr>
            <p:ph type="ftr" sz="quarter" idx="11"/>
          </p:nvPr>
        </p:nvSpPr>
        <p:spPr/>
        <p:txBody>
          <a:bodyPr/>
          <a:lstStyle/>
          <a:p>
            <a:endParaRPr lang="ru-RU">
              <a:solidFill>
                <a:prstClr val="white">
                  <a:tint val="75000"/>
                </a:prstClr>
              </a:solidFill>
            </a:endParaRPr>
          </a:p>
        </p:txBody>
      </p:sp>
      <p:sp>
        <p:nvSpPr>
          <p:cNvPr id="5" name="Slide Number Placeholder 4"/>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99093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3" name="Footer Placeholder 2"/>
          <p:cNvSpPr>
            <a:spLocks noGrp="1"/>
          </p:cNvSpPr>
          <p:nvPr>
            <p:ph type="ftr" sz="quarter" idx="11"/>
          </p:nvPr>
        </p:nvSpPr>
        <p:spPr/>
        <p:txBody>
          <a:bodyPr/>
          <a:lstStyle/>
          <a:p>
            <a:endParaRPr lang="ru-RU">
              <a:solidFill>
                <a:prstClr val="white">
                  <a:tint val="75000"/>
                </a:prstClr>
              </a:solidFill>
            </a:endParaRPr>
          </a:p>
        </p:txBody>
      </p:sp>
      <p:sp>
        <p:nvSpPr>
          <p:cNvPr id="4" name="Slide Number Placeholder 3"/>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33432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99198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00643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72344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739381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97516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5B2B456-92DF-4713-A345-3DBF9264CC6E}" type="datetimeFigureOut">
              <a:rPr lang="ru-RU" smtClean="0"/>
              <a:t>26.01.2017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4032882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57918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878055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148594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A01E7B6-E26A-413B-A06B-A4461F19AC4D}" type="datetimeFigureOut">
              <a:rPr lang="ru-RU" smtClean="0">
                <a:solidFill>
                  <a:prstClr val="white">
                    <a:tint val="75000"/>
                  </a:prstClr>
                </a:solidFill>
              </a:rPr>
              <a:pPr/>
              <a:t>26.01.2017</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B1CEBEE6-7628-4249-9FEF-A1161B3D9E66}"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783553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7"/>
            <a:ext cx="7766936" cy="1646303"/>
          </a:xfrm>
        </p:spPr>
        <p:txBody>
          <a:bodyPr anchor="b">
            <a:noAutofit/>
          </a:bodyPr>
          <a:lstStyle>
            <a:lvl1pPr algn="r">
              <a:defRPr sz="55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001221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931493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770018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6" y="2160591"/>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69" y="2160591"/>
            <a:ext cx="4184035"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561485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9" y="2160986"/>
            <a:ext cx="4185623" cy="576263"/>
          </a:xfrm>
        </p:spPr>
        <p:txBody>
          <a:bodyPr anchor="b">
            <a:noAutofit/>
          </a:bodyPr>
          <a:lstStyle>
            <a:lvl1pPr marL="0" indent="0">
              <a:buNone/>
              <a:defRPr sz="2400" b="0"/>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9" y="2737248"/>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5" y="2160986"/>
            <a:ext cx="4185619" cy="576263"/>
          </a:xfrm>
        </p:spPr>
        <p:txBody>
          <a:bodyPr anchor="b">
            <a:noAutofit/>
          </a:bodyPr>
          <a:lstStyle>
            <a:lvl1pPr marL="0" indent="0">
              <a:buNone/>
              <a:defRPr sz="2400" b="0"/>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8" y="2737248"/>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00289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423062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5B2B456-92DF-4713-A345-3DBF9264CC6E}" type="datetimeFigureOut">
              <a:rPr lang="ru-RU" smtClean="0"/>
              <a:t>26.01.2017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1293182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4270860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5"/>
            <a:ext cx="3854528" cy="1278467"/>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4"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5" y="2777073"/>
            <a:ext cx="3854528" cy="2584449"/>
          </a:xfrm>
        </p:spPr>
        <p:txBody>
          <a:bodyPr>
            <a:normAutofit/>
          </a:bodyPr>
          <a:lstStyle>
            <a:lvl1pPr marL="0" indent="0">
              <a:buNone/>
              <a:defRPr sz="1500"/>
            </a:lvl1pPr>
            <a:lvl2pPr marL="457027" indent="0">
              <a:buNone/>
              <a:defRPr sz="1500"/>
            </a:lvl2pPr>
            <a:lvl3pPr marL="914058" indent="0">
              <a:buNone/>
              <a:defRPr sz="1200"/>
            </a:lvl3pPr>
            <a:lvl4pPr marL="1371086" indent="0">
              <a:buNone/>
              <a:defRPr sz="1100"/>
            </a:lvl4pPr>
            <a:lvl5pPr marL="1828114" indent="0">
              <a:buNone/>
              <a:defRPr sz="1100"/>
            </a:lvl5pPr>
            <a:lvl6pPr marL="2285146" indent="0">
              <a:buNone/>
              <a:defRPr sz="1100"/>
            </a:lvl6pPr>
            <a:lvl7pPr marL="2742173" indent="0">
              <a:buNone/>
              <a:defRPr sz="1100"/>
            </a:lvl7pPr>
            <a:lvl8pPr marL="3199200" indent="0">
              <a:buNone/>
              <a:defRPr sz="1100"/>
            </a:lvl8pPr>
            <a:lvl9pPr marL="3656227" indent="0">
              <a:buNone/>
              <a:defRPr sz="11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136477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1"/>
            <a:ext cx="8596667" cy="566739"/>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5" y="609603"/>
            <a:ext cx="8596668" cy="3845719"/>
          </a:xfrm>
        </p:spPr>
        <p:txBody>
          <a:bodyPr anchor="t">
            <a:normAutofit/>
          </a:bodyPr>
          <a:lstStyle>
            <a:lvl1pPr marL="0" indent="0" algn="ctr">
              <a:buNone/>
              <a:defRPr sz="1600"/>
            </a:lvl1pPr>
            <a:lvl2pPr marL="457167" indent="0">
              <a:buNone/>
              <a:defRPr sz="1600"/>
            </a:lvl2pPr>
            <a:lvl3pPr marL="914332" indent="0">
              <a:buNone/>
              <a:defRPr sz="1600"/>
            </a:lvl3pPr>
            <a:lvl4pPr marL="1371498"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7"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6" y="5367339"/>
            <a:ext cx="8596667" cy="674024"/>
          </a:xfrm>
        </p:spPr>
        <p:txBody>
          <a:bodyPr>
            <a:normAutofit/>
          </a:bodyPr>
          <a:lstStyle>
            <a:lvl1pPr marL="0" indent="0">
              <a:buNone/>
              <a:defRPr sz="12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6050784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1"/>
            <a:ext cx="8596668" cy="1570963"/>
          </a:xfrm>
        </p:spPr>
        <p:txBody>
          <a:bodyPr anchor="ctr">
            <a:normAutofit/>
          </a:bodyPr>
          <a:lstStyle>
            <a:lvl1pPr marL="0" indent="0" algn="l">
              <a:buNone/>
              <a:defRPr sz="1900">
                <a:solidFill>
                  <a:schemeClr val="tx1">
                    <a:lumMod val="75000"/>
                    <a:lumOff val="2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401123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7" y="609600"/>
            <a:ext cx="809413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67" indent="0">
              <a:buFontTx/>
              <a:buNone/>
              <a:defRPr/>
            </a:lvl2pPr>
            <a:lvl3pPr marL="914332" indent="0">
              <a:buFontTx/>
              <a:buNone/>
              <a:defRPr/>
            </a:lvl3pPr>
            <a:lvl4pPr marL="1371498" indent="0">
              <a:buFontTx/>
              <a:buNone/>
              <a:defRPr/>
            </a:lvl4pPr>
            <a:lvl5pPr marL="1828664"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1"/>
            <a:ext cx="8596668" cy="1570963"/>
          </a:xfrm>
        </p:spPr>
        <p:txBody>
          <a:bodyPr anchor="ctr">
            <a:normAutofit/>
          </a:bodyPr>
          <a:lstStyle>
            <a:lvl1pPr marL="0" indent="0" algn="l">
              <a:buNone/>
              <a:defRPr sz="1900">
                <a:solidFill>
                  <a:schemeClr val="tx1">
                    <a:lumMod val="75000"/>
                    <a:lumOff val="2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
        <p:nvSpPr>
          <p:cNvPr id="20" name="TextBox 19"/>
          <p:cNvSpPr txBox="1"/>
          <p:nvPr/>
        </p:nvSpPr>
        <p:spPr>
          <a:xfrm>
            <a:off x="541871" y="790379"/>
            <a:ext cx="609600" cy="584776"/>
          </a:xfrm>
          <a:prstGeom prst="rect">
            <a:avLst/>
          </a:prstGeom>
        </p:spPr>
        <p:txBody>
          <a:bodyPr vert="horz" lIns="91434" tIns="45718" rIns="91434" bIns="45718" rtlCol="0" anchor="ctr">
            <a:noAutofit/>
          </a:bodyPr>
          <a:lstStyle/>
          <a:p>
            <a:pPr defTabSz="914332"/>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34" tIns="45718" rIns="91434" bIns="45718" rtlCol="0" anchor="ctr">
            <a:noAutofit/>
          </a:bodyPr>
          <a:lstStyle/>
          <a:p>
            <a:pPr defTabSz="914332"/>
            <a:r>
              <a:rPr lang="en-US" sz="8000" dirty="0">
                <a:ln w="3175" cmpd="sng">
                  <a:noFill/>
                </a:ln>
                <a:solidFill>
                  <a:srgbClr val="90C226">
                    <a:lumMod val="60000"/>
                    <a:lumOff val="40000"/>
                  </a:srgbClr>
                </a:solidFill>
                <a:latin typeface="Arial"/>
              </a:rPr>
              <a:t>”</a:t>
            </a:r>
            <a:endParaRPr lang="en-US" sz="1900" dirty="0">
              <a:solidFill>
                <a:srgbClr val="90C226">
                  <a:lumMod val="60000"/>
                  <a:lumOff val="40000"/>
                </a:srgbClr>
              </a:solidFill>
              <a:latin typeface="Arial"/>
            </a:endParaRPr>
          </a:p>
        </p:txBody>
      </p:sp>
    </p:spTree>
    <p:extLst>
      <p:ext uri="{BB962C8B-B14F-4D97-AF65-F5344CB8AC3E}">
        <p14:creationId xmlns:p14="http://schemas.microsoft.com/office/powerpoint/2010/main" val="362806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91"/>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75000"/>
                    <a:lumOff val="2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516912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7" y="609600"/>
            <a:ext cx="809413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67" indent="0">
              <a:buFontTx/>
              <a:buNone/>
              <a:defRPr/>
            </a:lvl2pPr>
            <a:lvl3pPr marL="914332" indent="0">
              <a:buFontTx/>
              <a:buNone/>
              <a:defRPr/>
            </a:lvl3pPr>
            <a:lvl4pPr marL="1371498" indent="0">
              <a:buFontTx/>
              <a:buNone/>
              <a:defRPr/>
            </a:lvl4pPr>
            <a:lvl5pPr marL="1828664"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50000"/>
                    <a:lumOff val="50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
        <p:nvSpPr>
          <p:cNvPr id="24" name="TextBox 23"/>
          <p:cNvSpPr txBox="1"/>
          <p:nvPr/>
        </p:nvSpPr>
        <p:spPr>
          <a:xfrm>
            <a:off x="541871" y="790379"/>
            <a:ext cx="609600" cy="584776"/>
          </a:xfrm>
          <a:prstGeom prst="rect">
            <a:avLst/>
          </a:prstGeom>
        </p:spPr>
        <p:txBody>
          <a:bodyPr vert="horz" lIns="91434" tIns="45718" rIns="91434" bIns="45718" rtlCol="0" anchor="ctr">
            <a:noAutofit/>
          </a:bodyPr>
          <a:lstStyle/>
          <a:p>
            <a:pPr defTabSz="914332"/>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34" tIns="45718" rIns="91434" bIns="45718" rtlCol="0" anchor="ctr">
            <a:noAutofit/>
          </a:bodyPr>
          <a:lstStyle/>
          <a:p>
            <a:pPr defTabSz="914332"/>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0535712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67" indent="0">
              <a:buFontTx/>
              <a:buNone/>
              <a:defRPr/>
            </a:lvl2pPr>
            <a:lvl3pPr marL="914332" indent="0">
              <a:buFontTx/>
              <a:buNone/>
              <a:defRPr/>
            </a:lvl3pPr>
            <a:lvl4pPr marL="1371498" indent="0">
              <a:buFontTx/>
              <a:buNone/>
              <a:defRPr/>
            </a:lvl4pPr>
            <a:lvl5pPr marL="1828664"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50000"/>
                    <a:lumOff val="50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41903995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642414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7" y="609601"/>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8" y="609601"/>
            <a:ext cx="7060151"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F352E6E-ACD9-484A-A2AC-C30A9EE8F674}" type="datetimeFigureOut">
              <a:rPr lang="ru-RU" smtClean="0">
                <a:solidFill>
                  <a:prstClr val="black">
                    <a:tint val="75000"/>
                  </a:prstClr>
                </a:solidFill>
              </a:rPr>
              <a:pPr/>
              <a:t>26.01.2017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A40FA465-0EDA-4F11-9E42-3A490978506C}"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45951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5B2B456-92DF-4713-A345-3DBF9264CC6E}" type="datetimeFigureOut">
              <a:rPr lang="ru-RU" smtClean="0"/>
              <a:t>26.01.2017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214915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Наружная страница">
    <p:spTree>
      <p:nvGrpSpPr>
        <p:cNvPr id="1" name=""/>
        <p:cNvGrpSpPr/>
        <p:nvPr/>
      </p:nvGrpSpPr>
      <p:grpSpPr>
        <a:xfrm>
          <a:off x="0" y="0"/>
          <a:ext cx="0" cy="0"/>
          <a:chOff x="0" y="0"/>
          <a:chExt cx="0" cy="0"/>
        </a:xfrm>
      </p:grpSpPr>
      <p:cxnSp>
        <p:nvCxnSpPr>
          <p:cNvPr id="3" name="Прямая соединительная линия 2"/>
          <p:cNvCxnSpPr/>
          <p:nvPr userDrawn="1"/>
        </p:nvCxnSpPr>
        <p:spPr>
          <a:xfrm>
            <a:off x="3990109" y="0"/>
            <a:ext cx="0" cy="685800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userDrawn="1"/>
        </p:nvCxnSpPr>
        <p:spPr>
          <a:xfrm>
            <a:off x="8091055" y="0"/>
            <a:ext cx="0" cy="685800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userDrawn="1"/>
        </p:nvSpPr>
        <p:spPr>
          <a:xfrm>
            <a:off x="554182" y="403412"/>
            <a:ext cx="2859578" cy="1613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0" name="Прямоугольник 9"/>
          <p:cNvSpPr/>
          <p:nvPr userDrawn="1"/>
        </p:nvSpPr>
        <p:spPr>
          <a:xfrm>
            <a:off x="554182" y="6047995"/>
            <a:ext cx="2859578" cy="4034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1" name="Прямоугольник 10"/>
          <p:cNvSpPr/>
          <p:nvPr userDrawn="1"/>
        </p:nvSpPr>
        <p:spPr>
          <a:xfrm>
            <a:off x="554182" y="4179346"/>
            <a:ext cx="2859578" cy="18314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ru-RU" sz="1588" dirty="0">
              <a:solidFill>
                <a:prstClr val="white"/>
              </a:solidFill>
            </a:endParaRPr>
          </a:p>
        </p:txBody>
      </p:sp>
      <p:sp>
        <p:nvSpPr>
          <p:cNvPr id="12" name="Рисунок 11"/>
          <p:cNvSpPr>
            <a:spLocks noGrp="1"/>
          </p:cNvSpPr>
          <p:nvPr>
            <p:ph type="pic" sz="quarter" idx="10"/>
          </p:nvPr>
        </p:nvSpPr>
        <p:spPr>
          <a:xfrm>
            <a:off x="554182" y="605118"/>
            <a:ext cx="2859578" cy="3533887"/>
          </a:xfrm>
        </p:spPr>
        <p:txBody>
          <a:bodyPr tIns="1097280">
            <a:normAutofit/>
          </a:bodyPr>
          <a:lstStyle>
            <a:lvl1pPr marL="0" indent="0" algn="ctr">
              <a:buNone/>
              <a:defRPr sz="1765"/>
            </a:lvl1pPr>
          </a:lstStyle>
          <a:p>
            <a:r>
              <a:rPr lang="ru-RU" smtClean="0"/>
              <a:t>Вставка рисунка</a:t>
            </a:r>
            <a:endParaRPr lang="ru-RU" dirty="0"/>
          </a:p>
        </p:txBody>
      </p:sp>
      <p:sp>
        <p:nvSpPr>
          <p:cNvPr id="13" name="Прямоугольник 12"/>
          <p:cNvSpPr/>
          <p:nvPr userDrawn="1"/>
        </p:nvSpPr>
        <p:spPr>
          <a:xfrm>
            <a:off x="4555374"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4" name="Прямоугольник 13"/>
          <p:cNvSpPr/>
          <p:nvPr userDrawn="1"/>
        </p:nvSpPr>
        <p:spPr bwMode="auto">
          <a:xfrm>
            <a:off x="4555374"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5" name="Рисунок 11"/>
          <p:cNvSpPr>
            <a:spLocks noGrp="1"/>
          </p:cNvSpPr>
          <p:nvPr>
            <p:ph type="pic" sz="quarter" idx="11"/>
          </p:nvPr>
        </p:nvSpPr>
        <p:spPr>
          <a:xfrm>
            <a:off x="4555374" y="605118"/>
            <a:ext cx="2970415" cy="3533887"/>
          </a:xfrm>
        </p:spPr>
        <p:txBody>
          <a:bodyPr tIns="1097280">
            <a:normAutofit/>
          </a:bodyPr>
          <a:lstStyle>
            <a:lvl1pPr marL="0" indent="0" algn="ctr">
              <a:buNone/>
              <a:defRPr sz="1765"/>
            </a:lvl1pPr>
          </a:lstStyle>
          <a:p>
            <a:r>
              <a:rPr lang="ru-RU" smtClean="0"/>
              <a:t>Вставка рисунка</a:t>
            </a:r>
            <a:endParaRPr lang="ru-RU" dirty="0"/>
          </a:p>
        </p:txBody>
      </p:sp>
      <p:sp>
        <p:nvSpPr>
          <p:cNvPr id="16" name="Прямоугольник 15"/>
          <p:cNvSpPr/>
          <p:nvPr userDrawn="1"/>
        </p:nvSpPr>
        <p:spPr>
          <a:xfrm>
            <a:off x="8656320"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7" name="Прямоугольник 16"/>
          <p:cNvSpPr/>
          <p:nvPr userDrawn="1"/>
        </p:nvSpPr>
        <p:spPr>
          <a:xfrm>
            <a:off x="8656321"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8" name="Рисунок 11"/>
          <p:cNvSpPr>
            <a:spLocks noGrp="1"/>
          </p:cNvSpPr>
          <p:nvPr>
            <p:ph type="pic" sz="quarter" idx="12"/>
          </p:nvPr>
        </p:nvSpPr>
        <p:spPr>
          <a:xfrm>
            <a:off x="8656321" y="1839557"/>
            <a:ext cx="2970415" cy="4171278"/>
          </a:xfrm>
        </p:spPr>
        <p:txBody>
          <a:bodyPr tIns="1097280">
            <a:normAutofit/>
          </a:bodyPr>
          <a:lstStyle>
            <a:lvl1pPr marL="0" indent="0" algn="ctr">
              <a:buNone/>
              <a:defRPr sz="1765"/>
            </a:lvl1pPr>
          </a:lstStyle>
          <a:p>
            <a:r>
              <a:rPr lang="ru-RU" smtClean="0"/>
              <a:t>Вставка рисунка</a:t>
            </a:r>
            <a:endParaRPr lang="ru-RU" dirty="0"/>
          </a:p>
        </p:txBody>
      </p:sp>
      <p:sp>
        <p:nvSpPr>
          <p:cNvPr id="20" name="Прямоугольник 19"/>
          <p:cNvSpPr/>
          <p:nvPr userDrawn="1"/>
        </p:nvSpPr>
        <p:spPr>
          <a:xfrm>
            <a:off x="8656320" y="1678193"/>
            <a:ext cx="2970415" cy="129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22" name="Текст 21"/>
          <p:cNvSpPr>
            <a:spLocks noGrp="1"/>
          </p:cNvSpPr>
          <p:nvPr>
            <p:ph type="body" sz="quarter" idx="13" hasCustomPrompt="1"/>
          </p:nvPr>
        </p:nvSpPr>
        <p:spPr>
          <a:xfrm>
            <a:off x="8657168" y="564497"/>
            <a:ext cx="2969105" cy="1113584"/>
          </a:xfrm>
        </p:spPr>
        <p:txBody>
          <a:bodyPr anchor="ctr">
            <a:noAutofit/>
          </a:bodyPr>
          <a:lstStyle>
            <a:lvl1pPr marL="0" indent="0" algn="ctr">
              <a:lnSpc>
                <a:spcPct val="85000"/>
              </a:lnSpc>
              <a:spcBef>
                <a:spcPts val="0"/>
              </a:spcBef>
              <a:buNone/>
              <a:defRPr sz="2647">
                <a:solidFill>
                  <a:schemeClr val="tx2">
                    <a:lumMod val="65000"/>
                    <a:lumOff val="35000"/>
                  </a:schemeClr>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Название организации</a:t>
            </a:r>
            <a:endParaRPr lang="ru-RU" dirty="0"/>
          </a:p>
        </p:txBody>
      </p:sp>
      <p:sp>
        <p:nvSpPr>
          <p:cNvPr id="23" name="Текст 21"/>
          <p:cNvSpPr>
            <a:spLocks noGrp="1"/>
          </p:cNvSpPr>
          <p:nvPr>
            <p:ph type="body" sz="quarter" idx="14" hasCustomPrompt="1"/>
          </p:nvPr>
        </p:nvSpPr>
        <p:spPr>
          <a:xfrm>
            <a:off x="4555375" y="4542925"/>
            <a:ext cx="2969105" cy="235135"/>
          </a:xfrm>
        </p:spPr>
        <p:txBody>
          <a:bodyPr anchor="t">
            <a:noAutofit/>
          </a:bodyPr>
          <a:lstStyle>
            <a:lvl1pPr marL="0" indent="0" algn="ctr">
              <a:lnSpc>
                <a:spcPct val="85000"/>
              </a:lnSpc>
              <a:spcBef>
                <a:spcPts val="0"/>
              </a:spcBef>
              <a:buNone/>
              <a:defRPr sz="1412">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Название организации</a:t>
            </a:r>
            <a:endParaRPr lang="ru-RU" dirty="0"/>
          </a:p>
        </p:txBody>
      </p:sp>
      <p:sp>
        <p:nvSpPr>
          <p:cNvPr id="24" name="Текст 21"/>
          <p:cNvSpPr>
            <a:spLocks noGrp="1"/>
          </p:cNvSpPr>
          <p:nvPr>
            <p:ph type="body" sz="quarter" idx="15" hasCustomPrompt="1"/>
          </p:nvPr>
        </p:nvSpPr>
        <p:spPr>
          <a:xfrm>
            <a:off x="4555375" y="4822687"/>
            <a:ext cx="2969105" cy="377542"/>
          </a:xfrm>
        </p:spPr>
        <p:txBody>
          <a:bodyPr anchor="t">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Адрес организации</a:t>
            </a:r>
            <a:endParaRPr lang="ru-RU" dirty="0"/>
          </a:p>
        </p:txBody>
      </p:sp>
      <p:sp>
        <p:nvSpPr>
          <p:cNvPr id="25" name="Текст 21"/>
          <p:cNvSpPr>
            <a:spLocks noGrp="1"/>
          </p:cNvSpPr>
          <p:nvPr>
            <p:ph type="body" sz="quarter" idx="16" hasCustomPrompt="1"/>
          </p:nvPr>
        </p:nvSpPr>
        <p:spPr>
          <a:xfrm>
            <a:off x="4555375" y="5215313"/>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телефон</a:t>
            </a:r>
            <a:endParaRPr lang="ru-RU" dirty="0"/>
          </a:p>
        </p:txBody>
      </p:sp>
      <p:sp>
        <p:nvSpPr>
          <p:cNvPr id="26" name="Текст 21"/>
          <p:cNvSpPr>
            <a:spLocks noGrp="1"/>
          </p:cNvSpPr>
          <p:nvPr>
            <p:ph type="body" sz="quarter" idx="17" hasCustomPrompt="1"/>
          </p:nvPr>
        </p:nvSpPr>
        <p:spPr>
          <a:xfrm>
            <a:off x="4555375" y="5431742"/>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ЭЛЕКТРОННАЯ ПОЧТА </a:t>
            </a:r>
            <a:endParaRPr lang="ru-RU" dirty="0"/>
          </a:p>
        </p:txBody>
      </p:sp>
      <p:sp>
        <p:nvSpPr>
          <p:cNvPr id="27" name="Текст 21"/>
          <p:cNvSpPr>
            <a:spLocks noGrp="1"/>
          </p:cNvSpPr>
          <p:nvPr>
            <p:ph type="body" sz="quarter" idx="18" hasCustomPrompt="1"/>
          </p:nvPr>
        </p:nvSpPr>
        <p:spPr>
          <a:xfrm>
            <a:off x="4555375" y="6047996"/>
            <a:ext cx="2969105" cy="395600"/>
          </a:xfrm>
        </p:spPr>
        <p:txBody>
          <a:bodyPr anchor="ctr">
            <a:noAutofit/>
          </a:bodyPr>
          <a:lstStyle>
            <a:lvl1pPr marL="0" indent="0" algn="ctr">
              <a:lnSpc>
                <a:spcPct val="10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en-US" dirty="0" smtClean="0"/>
              <a:t>URL-</a:t>
            </a:r>
            <a:r>
              <a:rPr lang="ru-RU" dirty="0" smtClean="0"/>
              <a:t>адрес веб-сайта</a:t>
            </a:r>
            <a:endParaRPr lang="ru-RU" dirty="0"/>
          </a:p>
        </p:txBody>
      </p:sp>
      <p:sp>
        <p:nvSpPr>
          <p:cNvPr id="28" name="Текст 21"/>
          <p:cNvSpPr>
            <a:spLocks noGrp="1"/>
          </p:cNvSpPr>
          <p:nvPr>
            <p:ph type="body" sz="quarter" idx="19" hasCustomPrompt="1"/>
          </p:nvPr>
        </p:nvSpPr>
        <p:spPr>
          <a:xfrm>
            <a:off x="554182" y="4179346"/>
            <a:ext cx="2859578" cy="1831489"/>
          </a:xfrm>
        </p:spPr>
        <p:txBody>
          <a:bodyPr lIns="182880" rIns="182880" anchor="ctr">
            <a:noAutofit/>
          </a:bodyPr>
          <a:lstStyle>
            <a:lvl1pPr marL="0" indent="0" algn="l">
              <a:lnSpc>
                <a:spcPct val="13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Текст </a:t>
            </a:r>
            <a:r>
              <a:rPr lang="ru-RU" dirty="0" err="1" smtClean="0"/>
              <a:t>Слaйдa</a:t>
            </a:r>
            <a:endParaRPr lang="ru-RU" dirty="0"/>
          </a:p>
        </p:txBody>
      </p:sp>
      <p:sp>
        <p:nvSpPr>
          <p:cNvPr id="31" name="Прямоугольник 30"/>
          <p:cNvSpPr/>
          <p:nvPr userDrawn="1"/>
        </p:nvSpPr>
        <p:spPr>
          <a:xfrm>
            <a:off x="12469091" y="1"/>
            <a:ext cx="2032000" cy="68539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059"/>
              </a:spcBef>
            </a:pPr>
            <a:r>
              <a:rPr lang="ru-RU" sz="1412" dirty="0" smtClean="0">
                <a:solidFill>
                  <a:srgbClr val="7F7F7F"/>
                </a:solidFill>
                <a:latin typeface="Calibri Light"/>
                <a:cs typeface="Calibri"/>
              </a:rPr>
              <a:t>Печать</a:t>
            </a:r>
          </a:p>
          <a:p>
            <a:pPr>
              <a:spcBef>
                <a:spcPts val="265"/>
              </a:spcBef>
            </a:pPr>
            <a:r>
              <a:rPr lang="ru-RU" sz="794" dirty="0" smtClean="0">
                <a:solidFill>
                  <a:srgbClr val="7F7F7F"/>
                </a:solidFill>
                <a:latin typeface="Calibri Light"/>
                <a:cs typeface="Calibri"/>
              </a:rPr>
              <a:t>Ваш принтер может печатать не так, как наши принтеры, поэтому сначала сделайте несколько пробных распечаток. Если выравнивание не получается, поэкспериментируйте с параметром "Масштабировать по листу". Его можно найти в диалоговом окне "Печать", просто нажав "Слайды размером во всю страницу".</a:t>
            </a:r>
          </a:p>
          <a:p>
            <a:pPr>
              <a:spcBef>
                <a:spcPts val="1059"/>
              </a:spcBef>
            </a:pPr>
            <a:r>
              <a:rPr lang="ru-RU" sz="794" dirty="0" smtClean="0">
                <a:solidFill>
                  <a:srgbClr val="7F7F7F"/>
                </a:solidFill>
                <a:latin typeface="Calibri Light"/>
                <a:cs typeface="Calibri"/>
              </a:rPr>
              <a:t>Обратите внимание, что мы создали метки линии сгиба. Они почти незаметны, но если вы не хотите, чтобы они отображались в вашем буклете, откройте выкладку "Вид", выберите "Образец слайда" и удалите их перед печатью.</a:t>
            </a:r>
          </a:p>
          <a:p>
            <a:pPr>
              <a:spcBef>
                <a:spcPts val="1059"/>
              </a:spcBef>
            </a:pPr>
            <a:r>
              <a:rPr lang="ru-RU" sz="1412" dirty="0" smtClean="0">
                <a:solidFill>
                  <a:srgbClr val="7F7F7F"/>
                </a:solidFill>
                <a:latin typeface="Calibri Light"/>
                <a:cs typeface="Calibri"/>
              </a:rPr>
              <a:t>Настройка содержимого</a:t>
            </a:r>
          </a:p>
          <a:p>
            <a:pPr>
              <a:spcBef>
                <a:spcPts val="265"/>
              </a:spcBef>
            </a:pPr>
            <a:r>
              <a:rPr lang="ru-RU" sz="794" dirty="0" smtClean="0">
                <a:solidFill>
                  <a:srgbClr val="7F7F7F"/>
                </a:solidFill>
                <a:latin typeface="Calibri Light"/>
                <a:cs typeface="Calibri"/>
              </a:rPr>
              <a:t>Заполнители в данном буклете уже отформатированы. Если нужно добавить или удалить маркеры в тексте, нажмите кнопку "Маркеры" на вкладке "Главная".</a:t>
            </a:r>
          </a:p>
          <a:p>
            <a:pPr>
              <a:spcBef>
                <a:spcPts val="1059"/>
              </a:spcBef>
            </a:pPr>
            <a:r>
              <a:rPr lang="ru-RU" sz="794" dirty="0" smtClean="0">
                <a:solidFill>
                  <a:srgbClr val="7F7F7F"/>
                </a:solidFill>
                <a:latin typeface="Calibri Light"/>
                <a:cs typeface="Calibri"/>
              </a:rPr>
              <a:t>Если нужно больше маркеров для заголовков, подзаголовков или основного текста, скопируйте их и перетащите на нужное место. Специальные направляющие </a:t>
            </a:r>
            <a:r>
              <a:rPr lang="ru-RU" sz="794" dirty="0" err="1" smtClean="0">
                <a:solidFill>
                  <a:srgbClr val="7F7F7F"/>
                </a:solidFill>
                <a:latin typeface="Calibri Light"/>
                <a:cs typeface="Calibri"/>
              </a:rPr>
              <a:t>PowerPoint</a:t>
            </a:r>
            <a:r>
              <a:rPr lang="ru-RU" sz="794" dirty="0" smtClean="0">
                <a:solidFill>
                  <a:srgbClr val="7F7F7F"/>
                </a:solidFill>
                <a:latin typeface="Calibri Light"/>
                <a:cs typeface="Calibri"/>
              </a:rPr>
              <a:t> помогут выровнять их с остальными элементами.</a:t>
            </a:r>
          </a:p>
          <a:p>
            <a:pPr>
              <a:spcBef>
                <a:spcPts val="1059"/>
              </a:spcBef>
            </a:pPr>
            <a:r>
              <a:rPr lang="ru-RU" sz="794" dirty="0" smtClean="0">
                <a:solidFill>
                  <a:srgbClr val="7F7F7F"/>
                </a:solidFill>
                <a:latin typeface="Calibri Light"/>
                <a:cs typeface="Calibri"/>
              </a:rPr>
              <a:t>Хотите использовать свои рисунки вместо наших? Нет проблем! Щелкните рисунок, нажмите клавишу </a:t>
            </a:r>
            <a:r>
              <a:rPr lang="ru-RU" sz="794" dirty="0" err="1" smtClean="0">
                <a:solidFill>
                  <a:srgbClr val="7F7F7F"/>
                </a:solidFill>
                <a:latin typeface="Calibri Light"/>
                <a:cs typeface="Calibri"/>
              </a:rPr>
              <a:t>Delete</a:t>
            </a:r>
            <a:r>
              <a:rPr lang="ru-RU" sz="794" dirty="0" smtClean="0">
                <a:solidFill>
                  <a:srgbClr val="7F7F7F"/>
                </a:solidFill>
                <a:latin typeface="Calibri Light"/>
                <a:cs typeface="Calibri"/>
              </a:rPr>
              <a:t> и щелкните значок, чтобы добавить рисунок.</a:t>
            </a:r>
            <a:endParaRPr lang="ru-RU" sz="838" dirty="0">
              <a:solidFill>
                <a:srgbClr val="7F7F7F"/>
              </a:solidFill>
              <a:latin typeface="Calibri Light"/>
              <a:cs typeface="Calibri"/>
            </a:endParaRPr>
          </a:p>
        </p:txBody>
      </p:sp>
    </p:spTree>
    <p:extLst>
      <p:ext uri="{BB962C8B-B14F-4D97-AF65-F5344CB8AC3E}">
        <p14:creationId xmlns:p14="http://schemas.microsoft.com/office/powerpoint/2010/main" val="439193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Внутренняя страница">
    <p:spTree>
      <p:nvGrpSpPr>
        <p:cNvPr id="1" name=""/>
        <p:cNvGrpSpPr/>
        <p:nvPr/>
      </p:nvGrpSpPr>
      <p:grpSpPr>
        <a:xfrm>
          <a:off x="0" y="0"/>
          <a:ext cx="0" cy="0"/>
          <a:chOff x="0" y="0"/>
          <a:chExt cx="0" cy="0"/>
        </a:xfrm>
      </p:grpSpPr>
      <p:cxnSp>
        <p:nvCxnSpPr>
          <p:cNvPr id="8" name="Прямая соединительная линия 7"/>
          <p:cNvCxnSpPr/>
          <p:nvPr userDrawn="1"/>
        </p:nvCxnSpPr>
        <p:spPr>
          <a:xfrm>
            <a:off x="8201891" y="0"/>
            <a:ext cx="0" cy="685800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Прямоугольник 31"/>
          <p:cNvSpPr/>
          <p:nvPr userDrawn="1"/>
        </p:nvSpPr>
        <p:spPr>
          <a:xfrm>
            <a:off x="4666211" y="605118"/>
            <a:ext cx="2970415" cy="34856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cxnSp>
        <p:nvCxnSpPr>
          <p:cNvPr id="29" name="Прямая соединительная линия 2"/>
          <p:cNvCxnSpPr/>
          <p:nvPr userDrawn="1"/>
        </p:nvCxnSpPr>
        <p:spPr>
          <a:xfrm>
            <a:off x="4100945" y="0"/>
            <a:ext cx="0" cy="685800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userDrawn="1"/>
        </p:nvSpPr>
        <p:spPr>
          <a:xfrm>
            <a:off x="554182"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0" name="Прямоугольник 9"/>
          <p:cNvSpPr/>
          <p:nvPr userDrawn="1"/>
        </p:nvSpPr>
        <p:spPr>
          <a:xfrm>
            <a:off x="554182"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2" name="Рисунок 11"/>
          <p:cNvSpPr>
            <a:spLocks noGrp="1"/>
          </p:cNvSpPr>
          <p:nvPr>
            <p:ph type="pic" sz="quarter" idx="10"/>
          </p:nvPr>
        </p:nvSpPr>
        <p:spPr>
          <a:xfrm>
            <a:off x="554182" y="605117"/>
            <a:ext cx="2970415" cy="2008991"/>
          </a:xfrm>
        </p:spPr>
        <p:txBody>
          <a:bodyPr tIns="457200">
            <a:normAutofit/>
          </a:bodyPr>
          <a:lstStyle>
            <a:lvl1pPr marL="0" indent="0" algn="ctr">
              <a:buNone/>
              <a:defRPr sz="1765"/>
            </a:lvl1pPr>
          </a:lstStyle>
          <a:p>
            <a:r>
              <a:rPr lang="ru-RU" smtClean="0"/>
              <a:t>Вставка рисунка</a:t>
            </a:r>
            <a:endParaRPr lang="ru-RU" dirty="0"/>
          </a:p>
        </p:txBody>
      </p:sp>
      <p:sp>
        <p:nvSpPr>
          <p:cNvPr id="13" name="Прямоугольник 12"/>
          <p:cNvSpPr/>
          <p:nvPr userDrawn="1"/>
        </p:nvSpPr>
        <p:spPr>
          <a:xfrm>
            <a:off x="4666211" y="403412"/>
            <a:ext cx="2970415" cy="161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4" name="Прямоугольник 13"/>
          <p:cNvSpPr/>
          <p:nvPr userDrawn="1"/>
        </p:nvSpPr>
        <p:spPr>
          <a:xfrm>
            <a:off x="4666211" y="6047995"/>
            <a:ext cx="2970415" cy="4034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6" name="Прямоугольник 15"/>
          <p:cNvSpPr/>
          <p:nvPr userDrawn="1"/>
        </p:nvSpPr>
        <p:spPr>
          <a:xfrm>
            <a:off x="8767156" y="403412"/>
            <a:ext cx="2859578"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7" name="Прямоугольник 16"/>
          <p:cNvSpPr/>
          <p:nvPr userDrawn="1"/>
        </p:nvSpPr>
        <p:spPr>
          <a:xfrm>
            <a:off x="8767156" y="6047995"/>
            <a:ext cx="2859578"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31" name="Текст 21"/>
          <p:cNvSpPr>
            <a:spLocks noGrp="1"/>
          </p:cNvSpPr>
          <p:nvPr>
            <p:ph type="body" sz="quarter" idx="20" hasCustomPrompt="1"/>
          </p:nvPr>
        </p:nvSpPr>
        <p:spPr>
          <a:xfrm>
            <a:off x="554182" y="2651269"/>
            <a:ext cx="2970415" cy="584430"/>
          </a:xfrm>
        </p:spPr>
        <p:txBody>
          <a:bodyPr lIns="91440" rIns="91440" bIns="0" anchor="b">
            <a:noAutofit/>
          </a:bodyPr>
          <a:lstStyle>
            <a:lvl1pPr marL="0" indent="0" algn="l">
              <a:lnSpc>
                <a:spcPct val="114000"/>
              </a:lnSpc>
              <a:spcBef>
                <a:spcPts val="706"/>
              </a:spcBef>
              <a:buNone/>
              <a:defRPr sz="1765">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33" name="Текст 21"/>
          <p:cNvSpPr>
            <a:spLocks noGrp="1"/>
          </p:cNvSpPr>
          <p:nvPr>
            <p:ph type="body" sz="quarter" idx="21" hasCustomPrompt="1"/>
          </p:nvPr>
        </p:nvSpPr>
        <p:spPr>
          <a:xfrm>
            <a:off x="4987636" y="806824"/>
            <a:ext cx="2355273" cy="2958353"/>
          </a:xfrm>
        </p:spPr>
        <p:txBody>
          <a:bodyPr lIns="91440" tIns="91440" rIns="91440" bIns="91440" anchor="ctr">
            <a:noAutofit/>
          </a:bodyPr>
          <a:lstStyle>
            <a:lvl1pPr marL="0" indent="0" algn="l">
              <a:lnSpc>
                <a:spcPct val="130000"/>
              </a:lnSpc>
              <a:spcBef>
                <a:spcPts val="706"/>
              </a:spcBef>
              <a:buNone/>
              <a:defRPr sz="1412">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34" name="Рисунок 11"/>
          <p:cNvSpPr>
            <a:spLocks noGrp="1"/>
          </p:cNvSpPr>
          <p:nvPr>
            <p:ph type="pic" sz="quarter" idx="22"/>
          </p:nvPr>
        </p:nvSpPr>
        <p:spPr>
          <a:xfrm>
            <a:off x="4666211" y="4138753"/>
            <a:ext cx="2970415" cy="1862317"/>
          </a:xfrm>
        </p:spPr>
        <p:txBody>
          <a:bodyPr tIns="457200">
            <a:normAutofit/>
          </a:bodyPr>
          <a:lstStyle>
            <a:lvl1pPr marL="0" indent="0" algn="ctr">
              <a:buNone/>
              <a:defRPr sz="1765"/>
            </a:lvl1pPr>
          </a:lstStyle>
          <a:p>
            <a:r>
              <a:rPr lang="ru-RU" smtClean="0"/>
              <a:t>Вставка рисунка</a:t>
            </a:r>
            <a:endParaRPr lang="ru-RU" dirty="0"/>
          </a:p>
        </p:txBody>
      </p:sp>
      <p:sp>
        <p:nvSpPr>
          <p:cNvPr id="36" name="Текст 21"/>
          <p:cNvSpPr>
            <a:spLocks noGrp="1"/>
          </p:cNvSpPr>
          <p:nvPr>
            <p:ph type="body" sz="quarter" idx="24" hasCustomPrompt="1"/>
          </p:nvPr>
        </p:nvSpPr>
        <p:spPr>
          <a:xfrm>
            <a:off x="8770389" y="4090758"/>
            <a:ext cx="2859578" cy="209165"/>
          </a:xfrm>
        </p:spPr>
        <p:txBody>
          <a:bodyPr lIns="91440" rIns="91440" bIns="0" anchor="b">
            <a:noAutofit/>
          </a:bodyPr>
          <a:lstStyle>
            <a:lvl1pPr marL="0" indent="0" algn="l">
              <a:lnSpc>
                <a:spcPct val="114000"/>
              </a:lnSpc>
              <a:spcBef>
                <a:spcPts val="706"/>
              </a:spcBef>
              <a:buNone/>
              <a:defRPr sz="971">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38" name="Текст 21"/>
          <p:cNvSpPr>
            <a:spLocks noGrp="1"/>
          </p:cNvSpPr>
          <p:nvPr>
            <p:ph type="body" sz="quarter" idx="26" hasCustomPrompt="1"/>
          </p:nvPr>
        </p:nvSpPr>
        <p:spPr>
          <a:xfrm>
            <a:off x="8770389" y="2518572"/>
            <a:ext cx="2859578" cy="209165"/>
          </a:xfrm>
        </p:spPr>
        <p:txBody>
          <a:bodyPr lIns="91440" rIns="91440" bIns="0" anchor="b">
            <a:noAutofit/>
          </a:bodyPr>
          <a:lstStyle>
            <a:lvl1pPr marL="0" indent="0" algn="l">
              <a:lnSpc>
                <a:spcPct val="114000"/>
              </a:lnSpc>
              <a:spcBef>
                <a:spcPts val="706"/>
              </a:spcBef>
              <a:buNone/>
              <a:defRPr sz="971">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40" name="Текст 21"/>
          <p:cNvSpPr>
            <a:spLocks noGrp="1"/>
          </p:cNvSpPr>
          <p:nvPr>
            <p:ph type="body" sz="quarter" idx="28" hasCustomPrompt="1"/>
          </p:nvPr>
        </p:nvSpPr>
        <p:spPr>
          <a:xfrm>
            <a:off x="8770389" y="823578"/>
            <a:ext cx="2859578" cy="209165"/>
          </a:xfrm>
        </p:spPr>
        <p:txBody>
          <a:bodyPr lIns="91440" rIns="91440" bIns="0" anchor="b">
            <a:noAutofit/>
          </a:bodyPr>
          <a:lstStyle>
            <a:lvl1pPr marL="0" indent="0" algn="l">
              <a:lnSpc>
                <a:spcPct val="114000"/>
              </a:lnSpc>
              <a:spcBef>
                <a:spcPts val="706"/>
              </a:spcBef>
              <a:buNone/>
              <a:defRPr sz="971">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43" name="Текст 21"/>
          <p:cNvSpPr>
            <a:spLocks noGrp="1"/>
          </p:cNvSpPr>
          <p:nvPr>
            <p:ph type="body" sz="quarter" idx="31" hasCustomPrompt="1"/>
          </p:nvPr>
        </p:nvSpPr>
        <p:spPr>
          <a:xfrm>
            <a:off x="554182" y="3268351"/>
            <a:ext cx="2970415" cy="2712546"/>
          </a:xfrm>
        </p:spPr>
        <p:txBody>
          <a:bodyPr lIns="91440" rIns="91440" anchor="t">
            <a:noAutofit/>
          </a:bodyPr>
          <a:lstStyle>
            <a:lvl1pPr marL="161373" indent="-161373" algn="l">
              <a:lnSpc>
                <a:spcPct val="100000"/>
              </a:lnSpc>
              <a:spcBef>
                <a:spcPts val="529"/>
              </a:spcBef>
              <a:spcAft>
                <a:spcPts val="0"/>
              </a:spcAft>
              <a:buFont typeface="Arial" panose="020B0604020202020204" pitchFamily="34" charset="0"/>
              <a:buChar char="•"/>
              <a:defRPr sz="794">
                <a:solidFill>
                  <a:schemeClr val="tx1"/>
                </a:solidFill>
              </a:defRPr>
            </a:lvl1pPr>
            <a:lvl2pPr marL="161373" indent="-161373">
              <a:lnSpc>
                <a:spcPct val="100000"/>
              </a:lnSpc>
              <a:spcBef>
                <a:spcPts val="529"/>
              </a:spcBef>
              <a:spcAft>
                <a:spcPts val="0"/>
              </a:spcAft>
              <a:buFont typeface="Arial" panose="020B0604020202020204" pitchFamily="34" charset="0"/>
              <a:buChar char="•"/>
              <a:defRPr sz="794"/>
            </a:lvl2pPr>
            <a:lvl3pPr marL="161373" indent="-161373">
              <a:lnSpc>
                <a:spcPct val="100000"/>
              </a:lnSpc>
              <a:spcBef>
                <a:spcPts val="529"/>
              </a:spcBef>
              <a:spcAft>
                <a:spcPts val="0"/>
              </a:spcAft>
              <a:buFont typeface="Arial" panose="020B0604020202020204" pitchFamily="34" charset="0"/>
              <a:buChar char="•"/>
              <a:defRPr sz="794"/>
            </a:lvl3pPr>
            <a:lvl4pPr marL="161373" indent="-161373">
              <a:lnSpc>
                <a:spcPct val="100000"/>
              </a:lnSpc>
              <a:spcBef>
                <a:spcPts val="529"/>
              </a:spcBef>
              <a:spcAft>
                <a:spcPts val="0"/>
              </a:spcAft>
              <a:buFont typeface="Arial" panose="020B0604020202020204" pitchFamily="34" charset="0"/>
              <a:buChar char="•"/>
              <a:defRPr sz="794"/>
            </a:lvl4pPr>
            <a:lvl5pPr marL="161373" indent="-161373">
              <a:lnSpc>
                <a:spcPct val="100000"/>
              </a:lnSpc>
              <a:spcBef>
                <a:spcPts val="529"/>
              </a:spcBef>
              <a:spcAft>
                <a:spcPts val="0"/>
              </a:spcAft>
              <a:buFont typeface="Arial" panose="020B0604020202020204" pitchFamily="34" charset="0"/>
              <a:buChar char="•"/>
              <a:defRPr sz="794"/>
            </a:lvl5pPr>
            <a:lvl6pPr marL="161373" indent="-161373">
              <a:lnSpc>
                <a:spcPct val="100000"/>
              </a:lnSpc>
              <a:spcBef>
                <a:spcPts val="529"/>
              </a:spcBef>
              <a:spcAft>
                <a:spcPts val="0"/>
              </a:spcAft>
              <a:defRPr sz="794"/>
            </a:lvl6pPr>
            <a:lvl7pPr marL="161373" indent="-161373">
              <a:lnSpc>
                <a:spcPct val="100000"/>
              </a:lnSpc>
              <a:spcBef>
                <a:spcPts val="529"/>
              </a:spcBef>
              <a:spcAft>
                <a:spcPts val="0"/>
              </a:spcAft>
              <a:defRPr sz="794"/>
            </a:lvl7pPr>
            <a:lvl8pPr marL="161373" indent="-161373">
              <a:lnSpc>
                <a:spcPct val="100000"/>
              </a:lnSpc>
              <a:spcBef>
                <a:spcPts val="529"/>
              </a:spcBef>
              <a:spcAft>
                <a:spcPts val="0"/>
              </a:spcAft>
              <a:defRPr sz="794"/>
            </a:lvl8pPr>
            <a:lvl9pPr marL="161373" indent="-161373">
              <a:lnSpc>
                <a:spcPct val="100000"/>
              </a:lnSpc>
              <a:spcBef>
                <a:spcPts val="529"/>
              </a:spcBef>
              <a:spcAft>
                <a:spcPts val="0"/>
              </a:spcAft>
              <a:defRPr sz="794"/>
            </a:lvl9pPr>
          </a:lstStyle>
          <a:p>
            <a:pPr lvl="0"/>
            <a:r>
              <a:rPr lang="ru-RU" dirty="0" smtClean="0"/>
              <a:t>Щелкните, чтобы добавить текст</a:t>
            </a:r>
            <a:endParaRPr lang="ru-RU" dirty="0"/>
          </a:p>
        </p:txBody>
      </p:sp>
      <p:sp>
        <p:nvSpPr>
          <p:cNvPr id="45" name="Текст 21"/>
          <p:cNvSpPr>
            <a:spLocks noGrp="1"/>
          </p:cNvSpPr>
          <p:nvPr>
            <p:ph type="body" sz="quarter" idx="33" hasCustomPrompt="1"/>
          </p:nvPr>
        </p:nvSpPr>
        <p:spPr>
          <a:xfrm>
            <a:off x="8770389" y="1032743"/>
            <a:ext cx="2859578" cy="1377041"/>
          </a:xfrm>
        </p:spPr>
        <p:txBody>
          <a:bodyPr lIns="91440" rIns="91440" anchor="t">
            <a:noAutofit/>
          </a:bodyPr>
          <a:lstStyle>
            <a:lvl1pPr marL="161373" indent="-161373" algn="l">
              <a:lnSpc>
                <a:spcPct val="100000"/>
              </a:lnSpc>
              <a:spcBef>
                <a:spcPts val="529"/>
              </a:spcBef>
              <a:spcAft>
                <a:spcPts val="0"/>
              </a:spcAft>
              <a:buFont typeface="Arial" panose="020B0604020202020204" pitchFamily="34" charset="0"/>
              <a:buChar char="•"/>
              <a:defRPr sz="794">
                <a:solidFill>
                  <a:schemeClr val="tx1"/>
                </a:solidFill>
              </a:defRPr>
            </a:lvl1pPr>
            <a:lvl2pPr marL="161373" indent="-161373">
              <a:lnSpc>
                <a:spcPct val="100000"/>
              </a:lnSpc>
              <a:spcBef>
                <a:spcPts val="529"/>
              </a:spcBef>
              <a:spcAft>
                <a:spcPts val="0"/>
              </a:spcAft>
              <a:buFont typeface="Arial" panose="020B0604020202020204" pitchFamily="34" charset="0"/>
              <a:buChar char="•"/>
              <a:defRPr sz="794"/>
            </a:lvl2pPr>
            <a:lvl3pPr marL="161373" indent="-161373">
              <a:lnSpc>
                <a:spcPct val="100000"/>
              </a:lnSpc>
              <a:spcBef>
                <a:spcPts val="529"/>
              </a:spcBef>
              <a:spcAft>
                <a:spcPts val="0"/>
              </a:spcAft>
              <a:buFont typeface="Arial" panose="020B0604020202020204" pitchFamily="34" charset="0"/>
              <a:buChar char="•"/>
              <a:defRPr sz="794"/>
            </a:lvl3pPr>
            <a:lvl4pPr marL="161373" indent="-161373">
              <a:lnSpc>
                <a:spcPct val="100000"/>
              </a:lnSpc>
              <a:spcBef>
                <a:spcPts val="529"/>
              </a:spcBef>
              <a:spcAft>
                <a:spcPts val="0"/>
              </a:spcAft>
              <a:buFont typeface="Arial" panose="020B0604020202020204" pitchFamily="34" charset="0"/>
              <a:buChar char="•"/>
              <a:defRPr sz="794"/>
            </a:lvl4pPr>
            <a:lvl5pPr marL="161373" indent="-161373">
              <a:lnSpc>
                <a:spcPct val="100000"/>
              </a:lnSpc>
              <a:spcBef>
                <a:spcPts val="529"/>
              </a:spcBef>
              <a:spcAft>
                <a:spcPts val="0"/>
              </a:spcAft>
              <a:buFont typeface="Arial" panose="020B0604020202020204" pitchFamily="34" charset="0"/>
              <a:buChar char="•"/>
              <a:defRPr sz="794"/>
            </a:lvl5pPr>
            <a:lvl6pPr marL="161373" indent="-161373">
              <a:lnSpc>
                <a:spcPct val="100000"/>
              </a:lnSpc>
              <a:spcBef>
                <a:spcPts val="529"/>
              </a:spcBef>
              <a:spcAft>
                <a:spcPts val="0"/>
              </a:spcAft>
              <a:defRPr sz="794"/>
            </a:lvl6pPr>
            <a:lvl7pPr marL="161373" indent="-161373">
              <a:lnSpc>
                <a:spcPct val="100000"/>
              </a:lnSpc>
              <a:spcBef>
                <a:spcPts val="529"/>
              </a:spcBef>
              <a:spcAft>
                <a:spcPts val="0"/>
              </a:spcAft>
              <a:defRPr sz="794"/>
            </a:lvl7pPr>
            <a:lvl8pPr marL="161373" indent="-161373">
              <a:lnSpc>
                <a:spcPct val="100000"/>
              </a:lnSpc>
              <a:spcBef>
                <a:spcPts val="529"/>
              </a:spcBef>
              <a:spcAft>
                <a:spcPts val="0"/>
              </a:spcAft>
              <a:defRPr sz="794"/>
            </a:lvl8pPr>
            <a:lvl9pPr marL="161373" indent="-161373">
              <a:lnSpc>
                <a:spcPct val="100000"/>
              </a:lnSpc>
              <a:spcBef>
                <a:spcPts val="529"/>
              </a:spcBef>
              <a:spcAft>
                <a:spcPts val="0"/>
              </a:spcAft>
              <a:defRPr sz="794"/>
            </a:lvl9pPr>
          </a:lstStyle>
          <a:p>
            <a:pPr lvl="0"/>
            <a:r>
              <a:rPr lang="ru-RU" dirty="0" smtClean="0"/>
              <a:t>Щелкните, чтобы добавить текст</a:t>
            </a:r>
            <a:endParaRPr lang="ru-RU" dirty="0"/>
          </a:p>
        </p:txBody>
      </p:sp>
      <p:sp>
        <p:nvSpPr>
          <p:cNvPr id="46" name="Текст 21"/>
          <p:cNvSpPr>
            <a:spLocks noGrp="1"/>
          </p:cNvSpPr>
          <p:nvPr>
            <p:ph type="body" sz="quarter" idx="34" hasCustomPrompt="1"/>
          </p:nvPr>
        </p:nvSpPr>
        <p:spPr>
          <a:xfrm>
            <a:off x="8770389" y="2727739"/>
            <a:ext cx="2859578" cy="1229274"/>
          </a:xfrm>
        </p:spPr>
        <p:txBody>
          <a:bodyPr lIns="91440" rIns="91440" anchor="t">
            <a:noAutofit/>
          </a:bodyPr>
          <a:lstStyle>
            <a:lvl1pPr marL="161373" indent="-161373" algn="l">
              <a:lnSpc>
                <a:spcPct val="100000"/>
              </a:lnSpc>
              <a:spcBef>
                <a:spcPts val="529"/>
              </a:spcBef>
              <a:spcAft>
                <a:spcPts val="0"/>
              </a:spcAft>
              <a:buFont typeface="Arial" panose="020B0604020202020204" pitchFamily="34" charset="0"/>
              <a:buChar char="•"/>
              <a:defRPr sz="794">
                <a:solidFill>
                  <a:schemeClr val="tx1"/>
                </a:solidFill>
              </a:defRPr>
            </a:lvl1pPr>
            <a:lvl2pPr marL="161373" indent="-161373">
              <a:lnSpc>
                <a:spcPct val="100000"/>
              </a:lnSpc>
              <a:spcBef>
                <a:spcPts val="529"/>
              </a:spcBef>
              <a:spcAft>
                <a:spcPts val="0"/>
              </a:spcAft>
              <a:buFont typeface="Arial" panose="020B0604020202020204" pitchFamily="34" charset="0"/>
              <a:buChar char="•"/>
              <a:defRPr sz="794"/>
            </a:lvl2pPr>
            <a:lvl3pPr marL="161373" indent="-161373">
              <a:lnSpc>
                <a:spcPct val="100000"/>
              </a:lnSpc>
              <a:spcBef>
                <a:spcPts val="529"/>
              </a:spcBef>
              <a:spcAft>
                <a:spcPts val="0"/>
              </a:spcAft>
              <a:buFont typeface="Arial" panose="020B0604020202020204" pitchFamily="34" charset="0"/>
              <a:buChar char="•"/>
              <a:defRPr sz="794"/>
            </a:lvl3pPr>
            <a:lvl4pPr marL="161373" indent="-161373">
              <a:lnSpc>
                <a:spcPct val="100000"/>
              </a:lnSpc>
              <a:spcBef>
                <a:spcPts val="529"/>
              </a:spcBef>
              <a:spcAft>
                <a:spcPts val="0"/>
              </a:spcAft>
              <a:buFont typeface="Arial" panose="020B0604020202020204" pitchFamily="34" charset="0"/>
              <a:buChar char="•"/>
              <a:defRPr sz="794"/>
            </a:lvl4pPr>
            <a:lvl5pPr marL="161373" indent="-161373">
              <a:lnSpc>
                <a:spcPct val="100000"/>
              </a:lnSpc>
              <a:spcBef>
                <a:spcPts val="529"/>
              </a:spcBef>
              <a:spcAft>
                <a:spcPts val="0"/>
              </a:spcAft>
              <a:buFont typeface="Arial" panose="020B0604020202020204" pitchFamily="34" charset="0"/>
              <a:buChar char="•"/>
              <a:defRPr sz="794"/>
            </a:lvl5pPr>
            <a:lvl6pPr marL="161373" indent="-161373">
              <a:lnSpc>
                <a:spcPct val="100000"/>
              </a:lnSpc>
              <a:spcBef>
                <a:spcPts val="529"/>
              </a:spcBef>
              <a:spcAft>
                <a:spcPts val="0"/>
              </a:spcAft>
              <a:defRPr sz="794"/>
            </a:lvl6pPr>
            <a:lvl7pPr marL="161373" indent="-161373">
              <a:lnSpc>
                <a:spcPct val="100000"/>
              </a:lnSpc>
              <a:spcBef>
                <a:spcPts val="529"/>
              </a:spcBef>
              <a:spcAft>
                <a:spcPts val="0"/>
              </a:spcAft>
              <a:defRPr sz="794"/>
            </a:lvl7pPr>
            <a:lvl8pPr marL="161373" indent="-161373">
              <a:lnSpc>
                <a:spcPct val="100000"/>
              </a:lnSpc>
              <a:spcBef>
                <a:spcPts val="529"/>
              </a:spcBef>
              <a:spcAft>
                <a:spcPts val="0"/>
              </a:spcAft>
              <a:defRPr sz="794"/>
            </a:lvl8pPr>
            <a:lvl9pPr marL="161373" indent="-161373">
              <a:lnSpc>
                <a:spcPct val="100000"/>
              </a:lnSpc>
              <a:spcBef>
                <a:spcPts val="529"/>
              </a:spcBef>
              <a:spcAft>
                <a:spcPts val="0"/>
              </a:spcAft>
              <a:defRPr sz="794"/>
            </a:lvl9pPr>
          </a:lstStyle>
          <a:p>
            <a:pPr lvl="0"/>
            <a:r>
              <a:rPr lang="ru-RU" dirty="0" smtClean="0"/>
              <a:t>Щелкните, чтобы добавить текст</a:t>
            </a:r>
            <a:endParaRPr lang="ru-RU" dirty="0"/>
          </a:p>
        </p:txBody>
      </p:sp>
      <p:sp>
        <p:nvSpPr>
          <p:cNvPr id="47" name="Текст 21"/>
          <p:cNvSpPr>
            <a:spLocks noGrp="1"/>
          </p:cNvSpPr>
          <p:nvPr>
            <p:ph type="body" sz="quarter" idx="35" hasCustomPrompt="1"/>
          </p:nvPr>
        </p:nvSpPr>
        <p:spPr>
          <a:xfrm>
            <a:off x="8770389" y="4299923"/>
            <a:ext cx="2859578" cy="1680974"/>
          </a:xfrm>
        </p:spPr>
        <p:txBody>
          <a:bodyPr lIns="91440" rIns="91440" anchor="t">
            <a:noAutofit/>
          </a:bodyPr>
          <a:lstStyle>
            <a:lvl1pPr marL="161373" indent="-161373" algn="l">
              <a:lnSpc>
                <a:spcPct val="100000"/>
              </a:lnSpc>
              <a:spcBef>
                <a:spcPts val="529"/>
              </a:spcBef>
              <a:spcAft>
                <a:spcPts val="0"/>
              </a:spcAft>
              <a:buFont typeface="Arial" panose="020B0604020202020204" pitchFamily="34" charset="0"/>
              <a:buChar char="•"/>
              <a:defRPr sz="794">
                <a:solidFill>
                  <a:schemeClr val="tx1"/>
                </a:solidFill>
              </a:defRPr>
            </a:lvl1pPr>
            <a:lvl2pPr marL="161373" indent="-161373">
              <a:lnSpc>
                <a:spcPct val="100000"/>
              </a:lnSpc>
              <a:spcBef>
                <a:spcPts val="529"/>
              </a:spcBef>
              <a:spcAft>
                <a:spcPts val="0"/>
              </a:spcAft>
              <a:buFont typeface="Arial" panose="020B0604020202020204" pitchFamily="34" charset="0"/>
              <a:buChar char="•"/>
              <a:defRPr sz="794"/>
            </a:lvl2pPr>
            <a:lvl3pPr marL="161373" indent="-161373">
              <a:lnSpc>
                <a:spcPct val="100000"/>
              </a:lnSpc>
              <a:spcBef>
                <a:spcPts val="529"/>
              </a:spcBef>
              <a:spcAft>
                <a:spcPts val="0"/>
              </a:spcAft>
              <a:buFont typeface="Arial" panose="020B0604020202020204" pitchFamily="34" charset="0"/>
              <a:buChar char="•"/>
              <a:defRPr sz="794"/>
            </a:lvl3pPr>
            <a:lvl4pPr marL="161373" indent="-161373">
              <a:lnSpc>
                <a:spcPct val="100000"/>
              </a:lnSpc>
              <a:spcBef>
                <a:spcPts val="529"/>
              </a:spcBef>
              <a:spcAft>
                <a:spcPts val="0"/>
              </a:spcAft>
              <a:buFont typeface="Arial" panose="020B0604020202020204" pitchFamily="34" charset="0"/>
              <a:buChar char="•"/>
              <a:defRPr sz="794"/>
            </a:lvl4pPr>
            <a:lvl5pPr marL="161373" indent="-161373">
              <a:lnSpc>
                <a:spcPct val="100000"/>
              </a:lnSpc>
              <a:spcBef>
                <a:spcPts val="529"/>
              </a:spcBef>
              <a:spcAft>
                <a:spcPts val="0"/>
              </a:spcAft>
              <a:buFont typeface="Arial" panose="020B0604020202020204" pitchFamily="34" charset="0"/>
              <a:buChar char="•"/>
              <a:defRPr sz="794"/>
            </a:lvl5pPr>
            <a:lvl6pPr marL="161373" indent="-161373">
              <a:lnSpc>
                <a:spcPct val="100000"/>
              </a:lnSpc>
              <a:spcBef>
                <a:spcPts val="529"/>
              </a:spcBef>
              <a:spcAft>
                <a:spcPts val="0"/>
              </a:spcAft>
              <a:defRPr sz="794"/>
            </a:lvl6pPr>
            <a:lvl7pPr marL="161373" indent="-161373">
              <a:lnSpc>
                <a:spcPct val="100000"/>
              </a:lnSpc>
              <a:spcBef>
                <a:spcPts val="529"/>
              </a:spcBef>
              <a:spcAft>
                <a:spcPts val="0"/>
              </a:spcAft>
              <a:defRPr sz="794"/>
            </a:lvl7pPr>
            <a:lvl8pPr marL="161373" indent="-161373">
              <a:lnSpc>
                <a:spcPct val="100000"/>
              </a:lnSpc>
              <a:spcBef>
                <a:spcPts val="529"/>
              </a:spcBef>
              <a:spcAft>
                <a:spcPts val="0"/>
              </a:spcAft>
              <a:defRPr sz="794"/>
            </a:lvl8pPr>
            <a:lvl9pPr marL="161373" indent="-161373">
              <a:lnSpc>
                <a:spcPct val="100000"/>
              </a:lnSpc>
              <a:spcBef>
                <a:spcPts val="529"/>
              </a:spcBef>
              <a:spcAft>
                <a:spcPts val="0"/>
              </a:spcAft>
              <a:defRPr sz="794"/>
            </a:lvl9pPr>
          </a:lstStyle>
          <a:p>
            <a:pPr lvl="0"/>
            <a:r>
              <a:rPr lang="ru-RU" dirty="0" smtClean="0"/>
              <a:t>Щелкните, чтобы добавить текст</a:t>
            </a:r>
            <a:endParaRPr lang="ru-RU" dirty="0"/>
          </a:p>
        </p:txBody>
      </p:sp>
      <p:sp>
        <p:nvSpPr>
          <p:cNvPr id="25" name="Прямоугольник 24"/>
          <p:cNvSpPr/>
          <p:nvPr userDrawn="1"/>
        </p:nvSpPr>
        <p:spPr>
          <a:xfrm>
            <a:off x="12469091" y="1"/>
            <a:ext cx="2032000" cy="68539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059"/>
              </a:spcBef>
            </a:pPr>
            <a:r>
              <a:rPr lang="ru-RU" sz="1412" dirty="0" smtClean="0">
                <a:solidFill>
                  <a:srgbClr val="7F7F7F"/>
                </a:solidFill>
                <a:latin typeface="Calibri Light"/>
                <a:cs typeface="Calibri"/>
              </a:rPr>
              <a:t>Печать</a:t>
            </a:r>
          </a:p>
          <a:p>
            <a:pPr>
              <a:spcBef>
                <a:spcPts val="265"/>
              </a:spcBef>
            </a:pPr>
            <a:r>
              <a:rPr lang="ru-RU" sz="794" dirty="0" smtClean="0">
                <a:solidFill>
                  <a:srgbClr val="7F7F7F"/>
                </a:solidFill>
                <a:latin typeface="Calibri Light"/>
                <a:cs typeface="Calibri"/>
              </a:rPr>
              <a:t>Ваш принтер может печатать не так, как наши принтеры, поэтому сначала сделайте несколько пробных распечаток. Если выравнивание не получается, поэкспериментируйте с параметром "Масштабировать по листу". Его можно найти в диалоговом окне "Печать", просто нажав "Слайды размером во всю страницу".</a:t>
            </a:r>
          </a:p>
          <a:p>
            <a:pPr>
              <a:spcBef>
                <a:spcPts val="1059"/>
              </a:spcBef>
            </a:pPr>
            <a:r>
              <a:rPr lang="ru-RU" sz="794" dirty="0" smtClean="0">
                <a:solidFill>
                  <a:srgbClr val="7F7F7F"/>
                </a:solidFill>
                <a:latin typeface="Calibri Light"/>
                <a:cs typeface="Calibri"/>
              </a:rPr>
              <a:t>Обратите внимание, что мы создали метки линии сгиба. Они почти незаметны, но если вы не хотите, чтобы они отображались в вашем буклете, откройте выкладку "Вид", выберите "Образец слайда" и удалите их перед печатью.</a:t>
            </a:r>
            <a:endParaRPr lang="ru-RU" sz="882" dirty="0" smtClean="0">
              <a:solidFill>
                <a:srgbClr val="7F7F7F"/>
              </a:solidFill>
              <a:latin typeface="Calibri Light"/>
              <a:cs typeface="Calibri"/>
            </a:endParaRPr>
          </a:p>
          <a:p>
            <a:pPr>
              <a:spcBef>
                <a:spcPts val="1059"/>
              </a:spcBef>
            </a:pPr>
            <a:r>
              <a:rPr lang="ru-RU" sz="1412" dirty="0" smtClean="0">
                <a:solidFill>
                  <a:srgbClr val="7F7F7F"/>
                </a:solidFill>
                <a:latin typeface="Calibri Light"/>
                <a:cs typeface="Calibri"/>
              </a:rPr>
              <a:t>Настройка содержимого</a:t>
            </a:r>
          </a:p>
          <a:p>
            <a:pPr>
              <a:spcBef>
                <a:spcPts val="265"/>
              </a:spcBef>
            </a:pPr>
            <a:r>
              <a:rPr lang="ru-RU" sz="794" dirty="0" smtClean="0">
                <a:solidFill>
                  <a:srgbClr val="7F7F7F"/>
                </a:solidFill>
                <a:latin typeface="Calibri Light"/>
                <a:cs typeface="Calibri"/>
              </a:rPr>
              <a:t>Заполнители в данном буклете уже отформатированы. Если нужно добавить или удалить маркеры в тексте, нажмите кнопку "Маркеры" на вкладке "Главная".</a:t>
            </a:r>
          </a:p>
          <a:p>
            <a:pPr>
              <a:spcBef>
                <a:spcPts val="1059"/>
              </a:spcBef>
            </a:pPr>
            <a:r>
              <a:rPr lang="ru-RU" sz="794" dirty="0" smtClean="0">
                <a:solidFill>
                  <a:srgbClr val="7F7F7F"/>
                </a:solidFill>
                <a:latin typeface="Calibri Light"/>
                <a:cs typeface="Calibri"/>
              </a:rPr>
              <a:t>Если нужно больше маркеров для заголовков, подзаголовков или основного текста, скопируйте их и перетащите на нужное место. Специальные направляющие </a:t>
            </a:r>
            <a:r>
              <a:rPr lang="ru-RU" sz="794" dirty="0" err="1" smtClean="0">
                <a:solidFill>
                  <a:srgbClr val="7F7F7F"/>
                </a:solidFill>
                <a:latin typeface="Calibri Light"/>
                <a:cs typeface="Calibri"/>
              </a:rPr>
              <a:t>PowerPoint</a:t>
            </a:r>
            <a:r>
              <a:rPr lang="ru-RU" sz="794" dirty="0" smtClean="0">
                <a:solidFill>
                  <a:srgbClr val="7F7F7F"/>
                </a:solidFill>
                <a:latin typeface="Calibri Light"/>
                <a:cs typeface="Calibri"/>
              </a:rPr>
              <a:t> помогут выровнять их с остальными элементами.</a:t>
            </a:r>
          </a:p>
          <a:p>
            <a:pPr>
              <a:spcBef>
                <a:spcPts val="1059"/>
              </a:spcBef>
            </a:pPr>
            <a:r>
              <a:rPr lang="ru-RU" sz="794" dirty="0" smtClean="0">
                <a:solidFill>
                  <a:srgbClr val="7F7F7F"/>
                </a:solidFill>
                <a:latin typeface="Calibri Light"/>
                <a:cs typeface="Calibri"/>
              </a:rPr>
              <a:t>Хотите использовать свои рисунки вместо наших? Нет проблем! Щелкните рисунок, нажмите клавишу </a:t>
            </a:r>
            <a:r>
              <a:rPr lang="ru-RU" sz="794" dirty="0" err="1" smtClean="0">
                <a:solidFill>
                  <a:srgbClr val="7F7F7F"/>
                </a:solidFill>
                <a:latin typeface="Calibri Light"/>
                <a:cs typeface="Calibri"/>
              </a:rPr>
              <a:t>Delete</a:t>
            </a:r>
            <a:r>
              <a:rPr lang="ru-RU" sz="794" dirty="0" smtClean="0">
                <a:solidFill>
                  <a:srgbClr val="7F7F7F"/>
                </a:solidFill>
                <a:latin typeface="Calibri Light"/>
                <a:cs typeface="Calibri"/>
              </a:rPr>
              <a:t> и щелкните значок, чтобы добавить рисунок.</a:t>
            </a:r>
            <a:endParaRPr lang="ru-RU" sz="882" dirty="0">
              <a:solidFill>
                <a:srgbClr val="7F7F7F"/>
              </a:solidFill>
              <a:latin typeface="Calibri Light"/>
              <a:cs typeface="Calibri"/>
            </a:endParaRPr>
          </a:p>
        </p:txBody>
      </p:sp>
    </p:spTree>
    <p:extLst>
      <p:ext uri="{BB962C8B-B14F-4D97-AF65-F5344CB8AC3E}">
        <p14:creationId xmlns:p14="http://schemas.microsoft.com/office/powerpoint/2010/main" val="1413949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Наружная страница">
    <p:spTree>
      <p:nvGrpSpPr>
        <p:cNvPr id="1" name=""/>
        <p:cNvGrpSpPr/>
        <p:nvPr/>
      </p:nvGrpSpPr>
      <p:grpSpPr>
        <a:xfrm>
          <a:off x="0" y="0"/>
          <a:ext cx="0" cy="0"/>
          <a:chOff x="0" y="0"/>
          <a:chExt cx="0" cy="0"/>
        </a:xfrm>
      </p:grpSpPr>
      <p:cxnSp>
        <p:nvCxnSpPr>
          <p:cNvPr id="3" name="Прямая соединительная линия 2"/>
          <p:cNvCxnSpPr/>
          <p:nvPr userDrawn="1"/>
        </p:nvCxnSpPr>
        <p:spPr>
          <a:xfrm>
            <a:off x="3990109"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userDrawn="1"/>
        </p:nvCxnSpPr>
        <p:spPr>
          <a:xfrm>
            <a:off x="8091055"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userDrawn="1"/>
        </p:nvSpPr>
        <p:spPr>
          <a:xfrm>
            <a:off x="554182" y="403412"/>
            <a:ext cx="2859578" cy="1613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0" name="Прямоугольник 9"/>
          <p:cNvSpPr/>
          <p:nvPr userDrawn="1"/>
        </p:nvSpPr>
        <p:spPr>
          <a:xfrm>
            <a:off x="554182" y="6047995"/>
            <a:ext cx="2859578" cy="4034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1" name="Прямоугольник 10"/>
          <p:cNvSpPr/>
          <p:nvPr userDrawn="1"/>
        </p:nvSpPr>
        <p:spPr>
          <a:xfrm>
            <a:off x="554182" y="4179346"/>
            <a:ext cx="2859578" cy="18314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ru-RU" sz="1588" dirty="0">
              <a:solidFill>
                <a:prstClr val="white"/>
              </a:solidFill>
            </a:endParaRPr>
          </a:p>
        </p:txBody>
      </p:sp>
      <p:sp>
        <p:nvSpPr>
          <p:cNvPr id="12" name="Рисунок 11"/>
          <p:cNvSpPr>
            <a:spLocks noGrp="1"/>
          </p:cNvSpPr>
          <p:nvPr>
            <p:ph type="pic" sz="quarter" idx="10"/>
          </p:nvPr>
        </p:nvSpPr>
        <p:spPr>
          <a:xfrm>
            <a:off x="554182" y="605118"/>
            <a:ext cx="2859578" cy="3533887"/>
          </a:xfrm>
        </p:spPr>
        <p:txBody>
          <a:bodyPr tIns="1097280">
            <a:normAutofit/>
          </a:bodyPr>
          <a:lstStyle>
            <a:lvl1pPr marL="0" indent="0" algn="ctr">
              <a:buNone/>
              <a:defRPr sz="1765"/>
            </a:lvl1pPr>
          </a:lstStyle>
          <a:p>
            <a:r>
              <a:rPr lang="ru-RU" smtClean="0"/>
              <a:t>Вставка рисунка</a:t>
            </a:r>
            <a:endParaRPr lang="ru-RU" dirty="0"/>
          </a:p>
        </p:txBody>
      </p:sp>
      <p:sp>
        <p:nvSpPr>
          <p:cNvPr id="13" name="Прямоугольник 12"/>
          <p:cNvSpPr/>
          <p:nvPr userDrawn="1"/>
        </p:nvSpPr>
        <p:spPr>
          <a:xfrm>
            <a:off x="4555374"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4" name="Прямоугольник 13"/>
          <p:cNvSpPr/>
          <p:nvPr userDrawn="1"/>
        </p:nvSpPr>
        <p:spPr bwMode="auto">
          <a:xfrm>
            <a:off x="4555374"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5" name="Рисунок 11"/>
          <p:cNvSpPr>
            <a:spLocks noGrp="1"/>
          </p:cNvSpPr>
          <p:nvPr>
            <p:ph type="pic" sz="quarter" idx="11"/>
          </p:nvPr>
        </p:nvSpPr>
        <p:spPr>
          <a:xfrm>
            <a:off x="4555374" y="605118"/>
            <a:ext cx="2970415" cy="3533887"/>
          </a:xfrm>
        </p:spPr>
        <p:txBody>
          <a:bodyPr tIns="1097280">
            <a:normAutofit/>
          </a:bodyPr>
          <a:lstStyle>
            <a:lvl1pPr marL="0" indent="0" algn="ctr">
              <a:buNone/>
              <a:defRPr sz="1765"/>
            </a:lvl1pPr>
          </a:lstStyle>
          <a:p>
            <a:r>
              <a:rPr lang="ru-RU" smtClean="0"/>
              <a:t>Вставка рисунка</a:t>
            </a:r>
            <a:endParaRPr lang="ru-RU" dirty="0"/>
          </a:p>
        </p:txBody>
      </p:sp>
      <p:sp>
        <p:nvSpPr>
          <p:cNvPr id="16" name="Прямоугольник 15"/>
          <p:cNvSpPr/>
          <p:nvPr userDrawn="1"/>
        </p:nvSpPr>
        <p:spPr>
          <a:xfrm>
            <a:off x="8656320"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7" name="Прямоугольник 16"/>
          <p:cNvSpPr/>
          <p:nvPr userDrawn="1"/>
        </p:nvSpPr>
        <p:spPr>
          <a:xfrm>
            <a:off x="8656321"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8" name="Рисунок 11"/>
          <p:cNvSpPr>
            <a:spLocks noGrp="1"/>
          </p:cNvSpPr>
          <p:nvPr>
            <p:ph type="pic" sz="quarter" idx="12"/>
          </p:nvPr>
        </p:nvSpPr>
        <p:spPr>
          <a:xfrm>
            <a:off x="8656321" y="1839557"/>
            <a:ext cx="2970415" cy="4171278"/>
          </a:xfrm>
        </p:spPr>
        <p:txBody>
          <a:bodyPr tIns="1097280">
            <a:normAutofit/>
          </a:bodyPr>
          <a:lstStyle>
            <a:lvl1pPr marL="0" indent="0" algn="ctr">
              <a:buNone/>
              <a:defRPr sz="1765"/>
            </a:lvl1pPr>
          </a:lstStyle>
          <a:p>
            <a:r>
              <a:rPr lang="ru-RU" smtClean="0"/>
              <a:t>Вставка рисунка</a:t>
            </a:r>
            <a:endParaRPr lang="ru-RU" dirty="0"/>
          </a:p>
        </p:txBody>
      </p:sp>
      <p:sp>
        <p:nvSpPr>
          <p:cNvPr id="20" name="Прямоугольник 19"/>
          <p:cNvSpPr/>
          <p:nvPr userDrawn="1"/>
        </p:nvSpPr>
        <p:spPr>
          <a:xfrm>
            <a:off x="8656320" y="1678193"/>
            <a:ext cx="2970415" cy="12909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22" name="Текст 21"/>
          <p:cNvSpPr>
            <a:spLocks noGrp="1"/>
          </p:cNvSpPr>
          <p:nvPr>
            <p:ph type="body" sz="quarter" idx="13" hasCustomPrompt="1"/>
          </p:nvPr>
        </p:nvSpPr>
        <p:spPr>
          <a:xfrm>
            <a:off x="8657168" y="564497"/>
            <a:ext cx="2969105" cy="1113584"/>
          </a:xfrm>
        </p:spPr>
        <p:txBody>
          <a:bodyPr anchor="ctr">
            <a:noAutofit/>
          </a:bodyPr>
          <a:lstStyle>
            <a:lvl1pPr marL="0" indent="0" algn="ctr">
              <a:lnSpc>
                <a:spcPct val="85000"/>
              </a:lnSpc>
              <a:spcBef>
                <a:spcPts val="0"/>
              </a:spcBef>
              <a:buNone/>
              <a:defRPr sz="2471">
                <a:solidFill>
                  <a:schemeClr val="tx2"/>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Название организации</a:t>
            </a:r>
            <a:endParaRPr lang="ru-RU" dirty="0"/>
          </a:p>
        </p:txBody>
      </p:sp>
      <p:sp>
        <p:nvSpPr>
          <p:cNvPr id="23" name="Текст 21"/>
          <p:cNvSpPr>
            <a:spLocks noGrp="1"/>
          </p:cNvSpPr>
          <p:nvPr>
            <p:ph type="body" sz="quarter" idx="14" hasCustomPrompt="1"/>
          </p:nvPr>
        </p:nvSpPr>
        <p:spPr>
          <a:xfrm>
            <a:off x="4555375" y="4542925"/>
            <a:ext cx="2969105" cy="235135"/>
          </a:xfrm>
        </p:spPr>
        <p:txBody>
          <a:bodyPr anchor="t">
            <a:noAutofit/>
          </a:bodyPr>
          <a:lstStyle>
            <a:lvl1pPr marL="0" indent="0" algn="ctr">
              <a:lnSpc>
                <a:spcPct val="85000"/>
              </a:lnSpc>
              <a:spcBef>
                <a:spcPts val="0"/>
              </a:spcBef>
              <a:buNone/>
              <a:defRPr sz="1412">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Название организации</a:t>
            </a:r>
            <a:endParaRPr lang="ru-RU" dirty="0"/>
          </a:p>
        </p:txBody>
      </p:sp>
      <p:sp>
        <p:nvSpPr>
          <p:cNvPr id="24" name="Текст 21"/>
          <p:cNvSpPr>
            <a:spLocks noGrp="1"/>
          </p:cNvSpPr>
          <p:nvPr>
            <p:ph type="body" sz="quarter" idx="15" hasCustomPrompt="1"/>
          </p:nvPr>
        </p:nvSpPr>
        <p:spPr>
          <a:xfrm>
            <a:off x="4555375" y="4822687"/>
            <a:ext cx="2969105" cy="377542"/>
          </a:xfrm>
        </p:spPr>
        <p:txBody>
          <a:bodyPr anchor="t">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Адрес организации</a:t>
            </a:r>
            <a:endParaRPr lang="ru-RU" dirty="0"/>
          </a:p>
        </p:txBody>
      </p:sp>
      <p:sp>
        <p:nvSpPr>
          <p:cNvPr id="25" name="Текст 21"/>
          <p:cNvSpPr>
            <a:spLocks noGrp="1"/>
          </p:cNvSpPr>
          <p:nvPr>
            <p:ph type="body" sz="quarter" idx="16" hasCustomPrompt="1"/>
          </p:nvPr>
        </p:nvSpPr>
        <p:spPr>
          <a:xfrm>
            <a:off x="4555375" y="5215313"/>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телефон</a:t>
            </a:r>
            <a:endParaRPr lang="ru-RU" dirty="0"/>
          </a:p>
        </p:txBody>
      </p:sp>
      <p:sp>
        <p:nvSpPr>
          <p:cNvPr id="26" name="Текст 21"/>
          <p:cNvSpPr>
            <a:spLocks noGrp="1"/>
          </p:cNvSpPr>
          <p:nvPr>
            <p:ph type="body" sz="quarter" idx="17" hasCustomPrompt="1"/>
          </p:nvPr>
        </p:nvSpPr>
        <p:spPr>
          <a:xfrm>
            <a:off x="4555375" y="5431742"/>
            <a:ext cx="2969105" cy="164087"/>
          </a:xfrm>
        </p:spPr>
        <p:txBody>
          <a:bodyPr anchor="ctr">
            <a:noAutofit/>
          </a:bodyPr>
          <a:lstStyle>
            <a:lvl1pPr marL="0" indent="0" algn="ctr">
              <a:lnSpc>
                <a:spcPct val="100000"/>
              </a:lnSpc>
              <a:spcBef>
                <a:spcPts val="0"/>
              </a:spcBef>
              <a:buNone/>
              <a:defRPr sz="971">
                <a:solidFill>
                  <a:schemeClr val="tx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ЭЛЕКТРОННАЯ ПОЧТА </a:t>
            </a:r>
            <a:endParaRPr lang="ru-RU" dirty="0"/>
          </a:p>
        </p:txBody>
      </p:sp>
      <p:sp>
        <p:nvSpPr>
          <p:cNvPr id="27" name="Текст 21"/>
          <p:cNvSpPr>
            <a:spLocks noGrp="1"/>
          </p:cNvSpPr>
          <p:nvPr>
            <p:ph type="body" sz="quarter" idx="18" hasCustomPrompt="1"/>
          </p:nvPr>
        </p:nvSpPr>
        <p:spPr>
          <a:xfrm>
            <a:off x="4555375" y="6047996"/>
            <a:ext cx="2969105" cy="395600"/>
          </a:xfrm>
        </p:spPr>
        <p:txBody>
          <a:bodyPr anchor="ctr">
            <a:noAutofit/>
          </a:bodyPr>
          <a:lstStyle>
            <a:lvl1pPr marL="0" indent="0" algn="ctr">
              <a:lnSpc>
                <a:spcPct val="10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URL-адрес веб-сайта</a:t>
            </a:r>
            <a:endParaRPr lang="ru-RU" dirty="0"/>
          </a:p>
        </p:txBody>
      </p:sp>
      <p:sp>
        <p:nvSpPr>
          <p:cNvPr id="28" name="Текст 21"/>
          <p:cNvSpPr>
            <a:spLocks noGrp="1"/>
          </p:cNvSpPr>
          <p:nvPr>
            <p:ph type="body" sz="quarter" idx="19" hasCustomPrompt="1"/>
          </p:nvPr>
        </p:nvSpPr>
        <p:spPr>
          <a:xfrm>
            <a:off x="554182" y="4179346"/>
            <a:ext cx="2859578" cy="1831489"/>
          </a:xfrm>
        </p:spPr>
        <p:txBody>
          <a:bodyPr lIns="182880" rIns="182880" anchor="ctr">
            <a:noAutofit/>
          </a:bodyPr>
          <a:lstStyle>
            <a:lvl1pPr marL="0" indent="0" algn="l">
              <a:lnSpc>
                <a:spcPct val="130000"/>
              </a:lnSpc>
              <a:spcBef>
                <a:spcPts val="0"/>
              </a:spcBef>
              <a:buNone/>
              <a:defRPr sz="971">
                <a:solidFill>
                  <a:schemeClr val="bg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Tree>
    <p:extLst>
      <p:ext uri="{BB962C8B-B14F-4D97-AF65-F5344CB8AC3E}">
        <p14:creationId xmlns:p14="http://schemas.microsoft.com/office/powerpoint/2010/main" val="261480212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Внутренняя страница">
    <p:spTree>
      <p:nvGrpSpPr>
        <p:cNvPr id="1" name=""/>
        <p:cNvGrpSpPr/>
        <p:nvPr/>
      </p:nvGrpSpPr>
      <p:grpSpPr>
        <a:xfrm>
          <a:off x="0" y="0"/>
          <a:ext cx="0" cy="0"/>
          <a:chOff x="0" y="0"/>
          <a:chExt cx="0" cy="0"/>
        </a:xfrm>
      </p:grpSpPr>
      <p:cxnSp>
        <p:nvCxnSpPr>
          <p:cNvPr id="8" name="Прямая соединительная линия 7"/>
          <p:cNvCxnSpPr/>
          <p:nvPr userDrawn="1"/>
        </p:nvCxnSpPr>
        <p:spPr>
          <a:xfrm>
            <a:off x="8201891"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sp>
        <p:nvSpPr>
          <p:cNvPr id="32" name="Прямоугольник 31"/>
          <p:cNvSpPr/>
          <p:nvPr userDrawn="1"/>
        </p:nvSpPr>
        <p:spPr>
          <a:xfrm>
            <a:off x="4666211" y="605118"/>
            <a:ext cx="2970415" cy="3485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cxnSp>
        <p:nvCxnSpPr>
          <p:cNvPr id="29" name="Прямая соединительная линия 2"/>
          <p:cNvCxnSpPr/>
          <p:nvPr userDrawn="1"/>
        </p:nvCxnSpPr>
        <p:spPr>
          <a:xfrm>
            <a:off x="4100945" y="0"/>
            <a:ext cx="0" cy="68580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userDrawn="1"/>
        </p:nvSpPr>
        <p:spPr>
          <a:xfrm>
            <a:off x="554182" y="403412"/>
            <a:ext cx="2970415"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0" name="Прямоугольник 9"/>
          <p:cNvSpPr/>
          <p:nvPr userDrawn="1"/>
        </p:nvSpPr>
        <p:spPr>
          <a:xfrm>
            <a:off x="554182" y="6047995"/>
            <a:ext cx="2970415"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2" name="Рисунок 11"/>
          <p:cNvSpPr>
            <a:spLocks noGrp="1"/>
          </p:cNvSpPr>
          <p:nvPr>
            <p:ph type="pic" sz="quarter" idx="10"/>
          </p:nvPr>
        </p:nvSpPr>
        <p:spPr>
          <a:xfrm>
            <a:off x="554182" y="605117"/>
            <a:ext cx="2970415" cy="2008991"/>
          </a:xfrm>
        </p:spPr>
        <p:txBody>
          <a:bodyPr tIns="457200">
            <a:normAutofit/>
          </a:bodyPr>
          <a:lstStyle>
            <a:lvl1pPr marL="0" indent="0" algn="ctr">
              <a:buNone/>
              <a:defRPr sz="1765"/>
            </a:lvl1pPr>
          </a:lstStyle>
          <a:p>
            <a:r>
              <a:rPr lang="ru-RU" smtClean="0"/>
              <a:t>Вставка рисунка</a:t>
            </a:r>
            <a:endParaRPr lang="ru-RU" dirty="0"/>
          </a:p>
        </p:txBody>
      </p:sp>
      <p:sp>
        <p:nvSpPr>
          <p:cNvPr id="13" name="Прямоугольник 12"/>
          <p:cNvSpPr/>
          <p:nvPr userDrawn="1"/>
        </p:nvSpPr>
        <p:spPr>
          <a:xfrm>
            <a:off x="4666211" y="403412"/>
            <a:ext cx="2970415" cy="1613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4" name="Прямоугольник 13"/>
          <p:cNvSpPr/>
          <p:nvPr userDrawn="1"/>
        </p:nvSpPr>
        <p:spPr>
          <a:xfrm>
            <a:off x="4666211" y="6047995"/>
            <a:ext cx="2970415" cy="4034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6" name="Прямоугольник 15"/>
          <p:cNvSpPr/>
          <p:nvPr userDrawn="1"/>
        </p:nvSpPr>
        <p:spPr>
          <a:xfrm>
            <a:off x="8767156" y="403412"/>
            <a:ext cx="2859578" cy="161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17" name="Прямоугольник 16"/>
          <p:cNvSpPr/>
          <p:nvPr userDrawn="1"/>
        </p:nvSpPr>
        <p:spPr>
          <a:xfrm>
            <a:off x="8767156" y="6047995"/>
            <a:ext cx="2859578" cy="403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dirty="0">
              <a:solidFill>
                <a:prstClr val="white"/>
              </a:solidFill>
            </a:endParaRPr>
          </a:p>
        </p:txBody>
      </p:sp>
      <p:sp>
        <p:nvSpPr>
          <p:cNvPr id="31" name="Текст 21"/>
          <p:cNvSpPr>
            <a:spLocks noGrp="1"/>
          </p:cNvSpPr>
          <p:nvPr>
            <p:ph type="body" sz="quarter" idx="20" hasCustomPrompt="1"/>
          </p:nvPr>
        </p:nvSpPr>
        <p:spPr>
          <a:xfrm>
            <a:off x="554182" y="2651269"/>
            <a:ext cx="2970415" cy="584430"/>
          </a:xfrm>
        </p:spPr>
        <p:txBody>
          <a:bodyPr lIns="91440" rIns="91440" bIns="0" anchor="b">
            <a:noAutofit/>
          </a:bodyPr>
          <a:lstStyle>
            <a:lvl1pPr marL="0" indent="0" algn="l">
              <a:lnSpc>
                <a:spcPct val="114000"/>
              </a:lnSpc>
              <a:spcBef>
                <a:spcPts val="706"/>
              </a:spcBef>
              <a:buNone/>
              <a:defRPr sz="1765">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33" name="Текст 21"/>
          <p:cNvSpPr>
            <a:spLocks noGrp="1"/>
          </p:cNvSpPr>
          <p:nvPr>
            <p:ph type="body" sz="quarter" idx="21" hasCustomPrompt="1"/>
          </p:nvPr>
        </p:nvSpPr>
        <p:spPr>
          <a:xfrm>
            <a:off x="4987636" y="806824"/>
            <a:ext cx="2355273" cy="2958353"/>
          </a:xfrm>
        </p:spPr>
        <p:txBody>
          <a:bodyPr lIns="91440" tIns="91440" rIns="91440" bIns="91440" anchor="ctr">
            <a:noAutofit/>
          </a:bodyPr>
          <a:lstStyle>
            <a:lvl1pPr marL="0" indent="0" algn="l">
              <a:lnSpc>
                <a:spcPct val="130000"/>
              </a:lnSpc>
              <a:spcBef>
                <a:spcPts val="706"/>
              </a:spcBef>
              <a:buNone/>
              <a:defRPr sz="1412">
                <a:solidFill>
                  <a:schemeClr val="accent2">
                    <a:lumMod val="75000"/>
                  </a:schemeClr>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34" name="Рисунок 11"/>
          <p:cNvSpPr>
            <a:spLocks noGrp="1"/>
          </p:cNvSpPr>
          <p:nvPr>
            <p:ph type="pic" sz="quarter" idx="22"/>
          </p:nvPr>
        </p:nvSpPr>
        <p:spPr>
          <a:xfrm>
            <a:off x="4666211" y="4138753"/>
            <a:ext cx="2970415" cy="1862317"/>
          </a:xfrm>
        </p:spPr>
        <p:txBody>
          <a:bodyPr tIns="457200">
            <a:normAutofit/>
          </a:bodyPr>
          <a:lstStyle>
            <a:lvl1pPr marL="0" indent="0" algn="ctr">
              <a:buNone/>
              <a:defRPr sz="1765"/>
            </a:lvl1pPr>
          </a:lstStyle>
          <a:p>
            <a:r>
              <a:rPr lang="ru-RU" smtClean="0"/>
              <a:t>Вставка рисунка</a:t>
            </a:r>
            <a:endParaRPr lang="ru-RU" dirty="0"/>
          </a:p>
        </p:txBody>
      </p:sp>
      <p:sp>
        <p:nvSpPr>
          <p:cNvPr id="36" name="Текст 21"/>
          <p:cNvSpPr>
            <a:spLocks noGrp="1"/>
          </p:cNvSpPr>
          <p:nvPr>
            <p:ph type="body" sz="quarter" idx="24" hasCustomPrompt="1"/>
          </p:nvPr>
        </p:nvSpPr>
        <p:spPr>
          <a:xfrm>
            <a:off x="8770389" y="4090758"/>
            <a:ext cx="2859578" cy="209165"/>
          </a:xfrm>
        </p:spPr>
        <p:txBody>
          <a:bodyPr lIns="91440" rIns="91440" bIns="0" anchor="b">
            <a:noAutofit/>
          </a:bodyPr>
          <a:lstStyle>
            <a:lvl1pPr marL="0" indent="0" algn="l">
              <a:lnSpc>
                <a:spcPct val="114000"/>
              </a:lnSpc>
              <a:spcBef>
                <a:spcPts val="706"/>
              </a:spcBef>
              <a:buNone/>
              <a:defRPr sz="971">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38" name="Текст 21"/>
          <p:cNvSpPr>
            <a:spLocks noGrp="1"/>
          </p:cNvSpPr>
          <p:nvPr>
            <p:ph type="body" sz="quarter" idx="26" hasCustomPrompt="1"/>
          </p:nvPr>
        </p:nvSpPr>
        <p:spPr>
          <a:xfrm>
            <a:off x="8770389" y="2518572"/>
            <a:ext cx="2859578" cy="209165"/>
          </a:xfrm>
        </p:spPr>
        <p:txBody>
          <a:bodyPr lIns="91440" rIns="91440" bIns="0" anchor="b">
            <a:noAutofit/>
          </a:bodyPr>
          <a:lstStyle>
            <a:lvl1pPr marL="0" indent="0" algn="l">
              <a:lnSpc>
                <a:spcPct val="114000"/>
              </a:lnSpc>
              <a:spcBef>
                <a:spcPts val="706"/>
              </a:spcBef>
              <a:buNone/>
              <a:defRPr sz="971">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40" name="Текст 21"/>
          <p:cNvSpPr>
            <a:spLocks noGrp="1"/>
          </p:cNvSpPr>
          <p:nvPr>
            <p:ph type="body" sz="quarter" idx="28" hasCustomPrompt="1"/>
          </p:nvPr>
        </p:nvSpPr>
        <p:spPr>
          <a:xfrm>
            <a:off x="8770389" y="823578"/>
            <a:ext cx="2859578" cy="209165"/>
          </a:xfrm>
        </p:spPr>
        <p:txBody>
          <a:bodyPr lIns="91440" rIns="91440" bIns="0" anchor="b">
            <a:noAutofit/>
          </a:bodyPr>
          <a:lstStyle>
            <a:lvl1pPr marL="0" indent="0" algn="l">
              <a:lnSpc>
                <a:spcPct val="114000"/>
              </a:lnSpc>
              <a:spcBef>
                <a:spcPts val="706"/>
              </a:spcBef>
              <a:buNone/>
              <a:defRPr sz="971">
                <a:solidFill>
                  <a:schemeClr val="accent1"/>
                </a:solidFill>
              </a:defRPr>
            </a:lvl1pPr>
            <a:lvl2pPr marL="0" indent="0">
              <a:spcBef>
                <a:spcPts val="0"/>
              </a:spcBef>
              <a:buNone/>
              <a:defRPr sz="3177"/>
            </a:lvl2pPr>
            <a:lvl3pPr marL="0" indent="0">
              <a:spcBef>
                <a:spcPts val="0"/>
              </a:spcBef>
              <a:buNone/>
              <a:defRPr sz="3177"/>
            </a:lvl3pPr>
            <a:lvl4pPr marL="0" indent="0">
              <a:spcBef>
                <a:spcPts val="0"/>
              </a:spcBef>
              <a:buNone/>
              <a:defRPr sz="3177"/>
            </a:lvl4pPr>
            <a:lvl5pPr marL="0" indent="0">
              <a:spcBef>
                <a:spcPts val="0"/>
              </a:spcBef>
              <a:buNone/>
              <a:defRPr sz="3177"/>
            </a:lvl5pPr>
          </a:lstStyle>
          <a:p>
            <a:pPr lvl="0"/>
            <a:r>
              <a:rPr lang="ru-RU" dirty="0" smtClean="0"/>
              <a:t>Щелкните, чтобы добавить текст</a:t>
            </a:r>
            <a:endParaRPr lang="ru-RU" dirty="0"/>
          </a:p>
        </p:txBody>
      </p:sp>
      <p:sp>
        <p:nvSpPr>
          <p:cNvPr id="43" name="Текст 21"/>
          <p:cNvSpPr>
            <a:spLocks noGrp="1"/>
          </p:cNvSpPr>
          <p:nvPr>
            <p:ph type="body" sz="quarter" idx="31" hasCustomPrompt="1"/>
          </p:nvPr>
        </p:nvSpPr>
        <p:spPr>
          <a:xfrm>
            <a:off x="554182" y="3268351"/>
            <a:ext cx="2970415" cy="2712546"/>
          </a:xfrm>
        </p:spPr>
        <p:txBody>
          <a:bodyPr lIns="91440" rIns="91440" anchor="t">
            <a:noAutofit/>
          </a:bodyPr>
          <a:lstStyle>
            <a:lvl1pPr marL="161373" indent="-161373" algn="l">
              <a:lnSpc>
                <a:spcPct val="100000"/>
              </a:lnSpc>
              <a:spcBef>
                <a:spcPts val="529"/>
              </a:spcBef>
              <a:spcAft>
                <a:spcPts val="0"/>
              </a:spcAft>
              <a:buFont typeface="Arial" panose="020B0604020202020204" pitchFamily="34" charset="0"/>
              <a:buChar char="•"/>
              <a:defRPr sz="794">
                <a:solidFill>
                  <a:schemeClr val="tx1"/>
                </a:solidFill>
              </a:defRPr>
            </a:lvl1pPr>
            <a:lvl2pPr marL="161373" indent="-161373">
              <a:lnSpc>
                <a:spcPct val="100000"/>
              </a:lnSpc>
              <a:spcBef>
                <a:spcPts val="529"/>
              </a:spcBef>
              <a:spcAft>
                <a:spcPts val="0"/>
              </a:spcAft>
              <a:buFont typeface="Arial" panose="020B0604020202020204" pitchFamily="34" charset="0"/>
              <a:buChar char="•"/>
              <a:defRPr sz="794"/>
            </a:lvl2pPr>
            <a:lvl3pPr marL="161373" indent="-161373">
              <a:lnSpc>
                <a:spcPct val="100000"/>
              </a:lnSpc>
              <a:spcBef>
                <a:spcPts val="529"/>
              </a:spcBef>
              <a:spcAft>
                <a:spcPts val="0"/>
              </a:spcAft>
              <a:buFont typeface="Arial" panose="020B0604020202020204" pitchFamily="34" charset="0"/>
              <a:buChar char="•"/>
              <a:defRPr sz="794"/>
            </a:lvl3pPr>
            <a:lvl4pPr marL="161373" indent="-161373">
              <a:lnSpc>
                <a:spcPct val="100000"/>
              </a:lnSpc>
              <a:spcBef>
                <a:spcPts val="529"/>
              </a:spcBef>
              <a:spcAft>
                <a:spcPts val="0"/>
              </a:spcAft>
              <a:buFont typeface="Arial" panose="020B0604020202020204" pitchFamily="34" charset="0"/>
              <a:buChar char="•"/>
              <a:defRPr sz="794"/>
            </a:lvl4pPr>
            <a:lvl5pPr marL="161373" indent="-161373">
              <a:lnSpc>
                <a:spcPct val="100000"/>
              </a:lnSpc>
              <a:spcBef>
                <a:spcPts val="529"/>
              </a:spcBef>
              <a:spcAft>
                <a:spcPts val="0"/>
              </a:spcAft>
              <a:buFont typeface="Arial" panose="020B0604020202020204" pitchFamily="34" charset="0"/>
              <a:buChar char="•"/>
              <a:defRPr sz="794"/>
            </a:lvl5pPr>
            <a:lvl6pPr marL="161373" indent="-161373">
              <a:lnSpc>
                <a:spcPct val="100000"/>
              </a:lnSpc>
              <a:spcBef>
                <a:spcPts val="529"/>
              </a:spcBef>
              <a:spcAft>
                <a:spcPts val="0"/>
              </a:spcAft>
              <a:defRPr sz="794"/>
            </a:lvl6pPr>
            <a:lvl7pPr marL="161373" indent="-161373">
              <a:lnSpc>
                <a:spcPct val="100000"/>
              </a:lnSpc>
              <a:spcBef>
                <a:spcPts val="529"/>
              </a:spcBef>
              <a:spcAft>
                <a:spcPts val="0"/>
              </a:spcAft>
              <a:defRPr sz="794"/>
            </a:lvl7pPr>
            <a:lvl8pPr marL="161373" indent="-161373">
              <a:lnSpc>
                <a:spcPct val="100000"/>
              </a:lnSpc>
              <a:spcBef>
                <a:spcPts val="529"/>
              </a:spcBef>
              <a:spcAft>
                <a:spcPts val="0"/>
              </a:spcAft>
              <a:defRPr sz="794"/>
            </a:lvl8pPr>
            <a:lvl9pPr marL="161373" indent="-161373">
              <a:lnSpc>
                <a:spcPct val="100000"/>
              </a:lnSpc>
              <a:spcBef>
                <a:spcPts val="529"/>
              </a:spcBef>
              <a:spcAft>
                <a:spcPts val="0"/>
              </a:spcAft>
              <a:defRPr sz="794"/>
            </a:lvl9pPr>
          </a:lstStyle>
          <a:p>
            <a:pPr lvl="0"/>
            <a:r>
              <a:rPr lang="ru-RU" dirty="0" smtClean="0"/>
              <a:t>Щелкните, чтобы добавить текст</a:t>
            </a:r>
            <a:endParaRPr lang="ru-RU" dirty="0"/>
          </a:p>
        </p:txBody>
      </p:sp>
      <p:sp>
        <p:nvSpPr>
          <p:cNvPr id="45" name="Текст 21"/>
          <p:cNvSpPr>
            <a:spLocks noGrp="1"/>
          </p:cNvSpPr>
          <p:nvPr>
            <p:ph type="body" sz="quarter" idx="33" hasCustomPrompt="1"/>
          </p:nvPr>
        </p:nvSpPr>
        <p:spPr>
          <a:xfrm>
            <a:off x="8770389" y="1032743"/>
            <a:ext cx="2859578" cy="1377041"/>
          </a:xfrm>
        </p:spPr>
        <p:txBody>
          <a:bodyPr lIns="91440" rIns="91440" anchor="t">
            <a:noAutofit/>
          </a:bodyPr>
          <a:lstStyle>
            <a:lvl1pPr marL="161373" indent="-161373" algn="l">
              <a:lnSpc>
                <a:spcPct val="100000"/>
              </a:lnSpc>
              <a:spcBef>
                <a:spcPts val="529"/>
              </a:spcBef>
              <a:spcAft>
                <a:spcPts val="0"/>
              </a:spcAft>
              <a:buFont typeface="Arial" panose="020B0604020202020204" pitchFamily="34" charset="0"/>
              <a:buChar char="•"/>
              <a:defRPr sz="794">
                <a:solidFill>
                  <a:schemeClr val="tx1"/>
                </a:solidFill>
              </a:defRPr>
            </a:lvl1pPr>
            <a:lvl2pPr marL="161373" indent="-161373">
              <a:lnSpc>
                <a:spcPct val="100000"/>
              </a:lnSpc>
              <a:spcBef>
                <a:spcPts val="529"/>
              </a:spcBef>
              <a:spcAft>
                <a:spcPts val="0"/>
              </a:spcAft>
              <a:buFont typeface="Arial" panose="020B0604020202020204" pitchFamily="34" charset="0"/>
              <a:buChar char="•"/>
              <a:defRPr sz="794"/>
            </a:lvl2pPr>
            <a:lvl3pPr marL="161373" indent="-161373">
              <a:lnSpc>
                <a:spcPct val="100000"/>
              </a:lnSpc>
              <a:spcBef>
                <a:spcPts val="529"/>
              </a:spcBef>
              <a:spcAft>
                <a:spcPts val="0"/>
              </a:spcAft>
              <a:buFont typeface="Arial" panose="020B0604020202020204" pitchFamily="34" charset="0"/>
              <a:buChar char="•"/>
              <a:defRPr sz="794"/>
            </a:lvl3pPr>
            <a:lvl4pPr marL="161373" indent="-161373">
              <a:lnSpc>
                <a:spcPct val="100000"/>
              </a:lnSpc>
              <a:spcBef>
                <a:spcPts val="529"/>
              </a:spcBef>
              <a:spcAft>
                <a:spcPts val="0"/>
              </a:spcAft>
              <a:buFont typeface="Arial" panose="020B0604020202020204" pitchFamily="34" charset="0"/>
              <a:buChar char="•"/>
              <a:defRPr sz="794"/>
            </a:lvl4pPr>
            <a:lvl5pPr marL="161373" indent="-161373">
              <a:lnSpc>
                <a:spcPct val="100000"/>
              </a:lnSpc>
              <a:spcBef>
                <a:spcPts val="529"/>
              </a:spcBef>
              <a:spcAft>
                <a:spcPts val="0"/>
              </a:spcAft>
              <a:buFont typeface="Arial" panose="020B0604020202020204" pitchFamily="34" charset="0"/>
              <a:buChar char="•"/>
              <a:defRPr sz="794"/>
            </a:lvl5pPr>
            <a:lvl6pPr marL="161373" indent="-161373">
              <a:lnSpc>
                <a:spcPct val="100000"/>
              </a:lnSpc>
              <a:spcBef>
                <a:spcPts val="529"/>
              </a:spcBef>
              <a:spcAft>
                <a:spcPts val="0"/>
              </a:spcAft>
              <a:defRPr sz="794"/>
            </a:lvl6pPr>
            <a:lvl7pPr marL="161373" indent="-161373">
              <a:lnSpc>
                <a:spcPct val="100000"/>
              </a:lnSpc>
              <a:spcBef>
                <a:spcPts val="529"/>
              </a:spcBef>
              <a:spcAft>
                <a:spcPts val="0"/>
              </a:spcAft>
              <a:defRPr sz="794"/>
            </a:lvl7pPr>
            <a:lvl8pPr marL="161373" indent="-161373">
              <a:lnSpc>
                <a:spcPct val="100000"/>
              </a:lnSpc>
              <a:spcBef>
                <a:spcPts val="529"/>
              </a:spcBef>
              <a:spcAft>
                <a:spcPts val="0"/>
              </a:spcAft>
              <a:defRPr sz="794"/>
            </a:lvl8pPr>
            <a:lvl9pPr marL="161373" indent="-161373">
              <a:lnSpc>
                <a:spcPct val="100000"/>
              </a:lnSpc>
              <a:spcBef>
                <a:spcPts val="529"/>
              </a:spcBef>
              <a:spcAft>
                <a:spcPts val="0"/>
              </a:spcAft>
              <a:defRPr sz="794"/>
            </a:lvl9pPr>
          </a:lstStyle>
          <a:p>
            <a:pPr lvl="0"/>
            <a:r>
              <a:rPr lang="ru-RU" dirty="0" smtClean="0"/>
              <a:t>Щелкните, чтобы добавить текст</a:t>
            </a:r>
            <a:endParaRPr lang="ru-RU" dirty="0"/>
          </a:p>
        </p:txBody>
      </p:sp>
      <p:sp>
        <p:nvSpPr>
          <p:cNvPr id="46" name="Текст 21"/>
          <p:cNvSpPr>
            <a:spLocks noGrp="1"/>
          </p:cNvSpPr>
          <p:nvPr>
            <p:ph type="body" sz="quarter" idx="34" hasCustomPrompt="1"/>
          </p:nvPr>
        </p:nvSpPr>
        <p:spPr>
          <a:xfrm>
            <a:off x="8770389" y="2727739"/>
            <a:ext cx="2859578" cy="1229274"/>
          </a:xfrm>
        </p:spPr>
        <p:txBody>
          <a:bodyPr lIns="91440" rIns="91440" anchor="t">
            <a:noAutofit/>
          </a:bodyPr>
          <a:lstStyle>
            <a:lvl1pPr marL="161373" indent="-161373" algn="l">
              <a:lnSpc>
                <a:spcPct val="100000"/>
              </a:lnSpc>
              <a:spcBef>
                <a:spcPts val="529"/>
              </a:spcBef>
              <a:spcAft>
                <a:spcPts val="0"/>
              </a:spcAft>
              <a:buFont typeface="Arial" panose="020B0604020202020204" pitchFamily="34" charset="0"/>
              <a:buChar char="•"/>
              <a:defRPr sz="794">
                <a:solidFill>
                  <a:schemeClr val="tx1"/>
                </a:solidFill>
              </a:defRPr>
            </a:lvl1pPr>
            <a:lvl2pPr marL="161373" indent="-161373">
              <a:lnSpc>
                <a:spcPct val="100000"/>
              </a:lnSpc>
              <a:spcBef>
                <a:spcPts val="529"/>
              </a:spcBef>
              <a:spcAft>
                <a:spcPts val="0"/>
              </a:spcAft>
              <a:buFont typeface="Arial" panose="020B0604020202020204" pitchFamily="34" charset="0"/>
              <a:buChar char="•"/>
              <a:defRPr sz="794"/>
            </a:lvl2pPr>
            <a:lvl3pPr marL="161373" indent="-161373">
              <a:lnSpc>
                <a:spcPct val="100000"/>
              </a:lnSpc>
              <a:spcBef>
                <a:spcPts val="529"/>
              </a:spcBef>
              <a:spcAft>
                <a:spcPts val="0"/>
              </a:spcAft>
              <a:buFont typeface="Arial" panose="020B0604020202020204" pitchFamily="34" charset="0"/>
              <a:buChar char="•"/>
              <a:defRPr sz="794"/>
            </a:lvl3pPr>
            <a:lvl4pPr marL="161373" indent="-161373">
              <a:lnSpc>
                <a:spcPct val="100000"/>
              </a:lnSpc>
              <a:spcBef>
                <a:spcPts val="529"/>
              </a:spcBef>
              <a:spcAft>
                <a:spcPts val="0"/>
              </a:spcAft>
              <a:buFont typeface="Arial" panose="020B0604020202020204" pitchFamily="34" charset="0"/>
              <a:buChar char="•"/>
              <a:defRPr sz="794"/>
            </a:lvl4pPr>
            <a:lvl5pPr marL="161373" indent="-161373">
              <a:lnSpc>
                <a:spcPct val="100000"/>
              </a:lnSpc>
              <a:spcBef>
                <a:spcPts val="529"/>
              </a:spcBef>
              <a:spcAft>
                <a:spcPts val="0"/>
              </a:spcAft>
              <a:buFont typeface="Arial" panose="020B0604020202020204" pitchFamily="34" charset="0"/>
              <a:buChar char="•"/>
              <a:defRPr sz="794"/>
            </a:lvl5pPr>
            <a:lvl6pPr marL="161373" indent="-161373">
              <a:lnSpc>
                <a:spcPct val="100000"/>
              </a:lnSpc>
              <a:spcBef>
                <a:spcPts val="529"/>
              </a:spcBef>
              <a:spcAft>
                <a:spcPts val="0"/>
              </a:spcAft>
              <a:defRPr sz="794"/>
            </a:lvl6pPr>
            <a:lvl7pPr marL="161373" indent="-161373">
              <a:lnSpc>
                <a:spcPct val="100000"/>
              </a:lnSpc>
              <a:spcBef>
                <a:spcPts val="529"/>
              </a:spcBef>
              <a:spcAft>
                <a:spcPts val="0"/>
              </a:spcAft>
              <a:defRPr sz="794"/>
            </a:lvl7pPr>
            <a:lvl8pPr marL="161373" indent="-161373">
              <a:lnSpc>
                <a:spcPct val="100000"/>
              </a:lnSpc>
              <a:spcBef>
                <a:spcPts val="529"/>
              </a:spcBef>
              <a:spcAft>
                <a:spcPts val="0"/>
              </a:spcAft>
              <a:defRPr sz="794"/>
            </a:lvl8pPr>
            <a:lvl9pPr marL="161373" indent="-161373">
              <a:lnSpc>
                <a:spcPct val="100000"/>
              </a:lnSpc>
              <a:spcBef>
                <a:spcPts val="529"/>
              </a:spcBef>
              <a:spcAft>
                <a:spcPts val="0"/>
              </a:spcAft>
              <a:defRPr sz="794"/>
            </a:lvl9pPr>
          </a:lstStyle>
          <a:p>
            <a:pPr lvl="0"/>
            <a:r>
              <a:rPr lang="ru-RU" dirty="0" smtClean="0"/>
              <a:t>Щелкните, чтобы добавить текст</a:t>
            </a:r>
            <a:endParaRPr lang="ru-RU" dirty="0"/>
          </a:p>
        </p:txBody>
      </p:sp>
      <p:sp>
        <p:nvSpPr>
          <p:cNvPr id="47" name="Текст 21"/>
          <p:cNvSpPr>
            <a:spLocks noGrp="1"/>
          </p:cNvSpPr>
          <p:nvPr>
            <p:ph type="body" sz="quarter" idx="35" hasCustomPrompt="1"/>
          </p:nvPr>
        </p:nvSpPr>
        <p:spPr>
          <a:xfrm>
            <a:off x="8770389" y="4299923"/>
            <a:ext cx="2859578" cy="1680974"/>
          </a:xfrm>
        </p:spPr>
        <p:txBody>
          <a:bodyPr lIns="91440" rIns="91440" anchor="t">
            <a:noAutofit/>
          </a:bodyPr>
          <a:lstStyle>
            <a:lvl1pPr marL="161373" indent="-161373" algn="l">
              <a:lnSpc>
                <a:spcPct val="100000"/>
              </a:lnSpc>
              <a:spcBef>
                <a:spcPts val="529"/>
              </a:spcBef>
              <a:spcAft>
                <a:spcPts val="0"/>
              </a:spcAft>
              <a:buFont typeface="Arial" panose="020B0604020202020204" pitchFamily="34" charset="0"/>
              <a:buChar char="•"/>
              <a:defRPr sz="794">
                <a:solidFill>
                  <a:schemeClr val="tx1"/>
                </a:solidFill>
              </a:defRPr>
            </a:lvl1pPr>
            <a:lvl2pPr marL="161373" indent="-161373">
              <a:lnSpc>
                <a:spcPct val="100000"/>
              </a:lnSpc>
              <a:spcBef>
                <a:spcPts val="529"/>
              </a:spcBef>
              <a:spcAft>
                <a:spcPts val="0"/>
              </a:spcAft>
              <a:buFont typeface="Arial" panose="020B0604020202020204" pitchFamily="34" charset="0"/>
              <a:buChar char="•"/>
              <a:defRPr sz="794"/>
            </a:lvl2pPr>
            <a:lvl3pPr marL="161373" indent="-161373">
              <a:lnSpc>
                <a:spcPct val="100000"/>
              </a:lnSpc>
              <a:spcBef>
                <a:spcPts val="529"/>
              </a:spcBef>
              <a:spcAft>
                <a:spcPts val="0"/>
              </a:spcAft>
              <a:buFont typeface="Arial" panose="020B0604020202020204" pitchFamily="34" charset="0"/>
              <a:buChar char="•"/>
              <a:defRPr sz="794"/>
            </a:lvl3pPr>
            <a:lvl4pPr marL="161373" indent="-161373">
              <a:lnSpc>
                <a:spcPct val="100000"/>
              </a:lnSpc>
              <a:spcBef>
                <a:spcPts val="529"/>
              </a:spcBef>
              <a:spcAft>
                <a:spcPts val="0"/>
              </a:spcAft>
              <a:buFont typeface="Arial" panose="020B0604020202020204" pitchFamily="34" charset="0"/>
              <a:buChar char="•"/>
              <a:defRPr sz="794"/>
            </a:lvl4pPr>
            <a:lvl5pPr marL="161373" indent="-161373">
              <a:lnSpc>
                <a:spcPct val="100000"/>
              </a:lnSpc>
              <a:spcBef>
                <a:spcPts val="529"/>
              </a:spcBef>
              <a:spcAft>
                <a:spcPts val="0"/>
              </a:spcAft>
              <a:buFont typeface="Arial" panose="020B0604020202020204" pitchFamily="34" charset="0"/>
              <a:buChar char="•"/>
              <a:defRPr sz="794"/>
            </a:lvl5pPr>
            <a:lvl6pPr marL="161373" indent="-161373">
              <a:lnSpc>
                <a:spcPct val="100000"/>
              </a:lnSpc>
              <a:spcBef>
                <a:spcPts val="529"/>
              </a:spcBef>
              <a:spcAft>
                <a:spcPts val="0"/>
              </a:spcAft>
              <a:defRPr sz="794"/>
            </a:lvl6pPr>
            <a:lvl7pPr marL="161373" indent="-161373">
              <a:lnSpc>
                <a:spcPct val="100000"/>
              </a:lnSpc>
              <a:spcBef>
                <a:spcPts val="529"/>
              </a:spcBef>
              <a:spcAft>
                <a:spcPts val="0"/>
              </a:spcAft>
              <a:defRPr sz="794"/>
            </a:lvl7pPr>
            <a:lvl8pPr marL="161373" indent="-161373">
              <a:lnSpc>
                <a:spcPct val="100000"/>
              </a:lnSpc>
              <a:spcBef>
                <a:spcPts val="529"/>
              </a:spcBef>
              <a:spcAft>
                <a:spcPts val="0"/>
              </a:spcAft>
              <a:defRPr sz="794"/>
            </a:lvl8pPr>
            <a:lvl9pPr marL="161373" indent="-161373">
              <a:lnSpc>
                <a:spcPct val="100000"/>
              </a:lnSpc>
              <a:spcBef>
                <a:spcPts val="529"/>
              </a:spcBef>
              <a:spcAft>
                <a:spcPts val="0"/>
              </a:spcAft>
              <a:defRPr sz="794"/>
            </a:lvl9pPr>
          </a:lstStyle>
          <a:p>
            <a:pPr lvl="0"/>
            <a:r>
              <a:rPr lang="ru-RU" dirty="0" smtClean="0"/>
              <a:t>Щелкните, чтобы добавить текст</a:t>
            </a:r>
            <a:endParaRPr lang="ru-RU" dirty="0"/>
          </a:p>
        </p:txBody>
      </p:sp>
    </p:spTree>
    <p:extLst>
      <p:ext uri="{BB962C8B-B14F-4D97-AF65-F5344CB8AC3E}">
        <p14:creationId xmlns:p14="http://schemas.microsoft.com/office/powerpoint/2010/main" val="30049147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B2B456-92DF-4713-A345-3DBF9264CC6E}" type="datetimeFigureOut">
              <a:rPr lang="ru-RU" smtClean="0"/>
              <a:t>26.01.2017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254841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5B2B456-92DF-4713-A345-3DBF9264CC6E}" type="datetimeFigureOut">
              <a:rPr lang="ru-RU" smtClean="0"/>
              <a:t>26.01.2017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3113899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5B2B456-92DF-4713-A345-3DBF9264CC6E}" type="datetimeFigureOut">
              <a:rPr lang="ru-RU" smtClean="0"/>
              <a:t>26.01.2017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ECBD97-7489-4A50-A3B3-352DFEDE2055}" type="slidenum">
              <a:rPr lang="ru-RU" smtClean="0"/>
              <a:t>‹#›</a:t>
            </a:fld>
            <a:endParaRPr lang="ru-RU"/>
          </a:p>
        </p:txBody>
      </p:sp>
    </p:spTree>
    <p:extLst>
      <p:ext uri="{BB962C8B-B14F-4D97-AF65-F5344CB8AC3E}">
        <p14:creationId xmlns:p14="http://schemas.microsoft.com/office/powerpoint/2010/main" val="3155906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2B456-92DF-4713-A345-3DBF9264CC6E}" type="datetimeFigureOut">
              <a:rPr lang="ru-RU" smtClean="0"/>
              <a:t>26.01.2017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CBD97-7489-4A50-A3B3-352DFEDE2055}" type="slidenum">
              <a:rPr lang="ru-RU" smtClean="0"/>
              <a:t>‹#›</a:t>
            </a:fld>
            <a:endParaRPr lang="ru-RU"/>
          </a:p>
        </p:txBody>
      </p:sp>
    </p:spTree>
    <p:extLst>
      <p:ext uri="{BB962C8B-B14F-4D97-AF65-F5344CB8AC3E}">
        <p14:creationId xmlns:p14="http://schemas.microsoft.com/office/powerpoint/2010/main" val="4156098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ru-RU">
              <a:solidFill>
                <a:srgbClr val="000000"/>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ctr" fontAlgn="base">
              <a:spcBef>
                <a:spcPct val="0"/>
              </a:spcBef>
              <a:spcAft>
                <a:spcPct val="0"/>
              </a:spcAft>
              <a:defRPr/>
            </a:pPr>
            <a:endParaRPr lang="ru-RU">
              <a:solidFill>
                <a:srgbClr val="000000"/>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pPr>
            <a:fld id="{1C27B68F-1430-41F0-83ED-F4C3EEBBC2E0}" type="slidenum">
              <a:rPr lang="ru-RU" altLang="ru-RU" smtClean="0">
                <a:solidFill>
                  <a:srgbClr val="000000"/>
                </a:solidFill>
              </a:rPr>
              <a:pPr fontAlgn="base">
                <a:spcBef>
                  <a:spcPct val="0"/>
                </a:spcBef>
                <a:spcAft>
                  <a:spcPct val="0"/>
                </a:spcAft>
              </a:pPr>
              <a:t>‹#›</a:t>
            </a:fld>
            <a:endParaRPr lang="ru-RU" altLang="ru-RU" smtClean="0">
              <a:solidFill>
                <a:srgbClr val="000000"/>
              </a:solidFill>
            </a:endParaRPr>
          </a:p>
        </p:txBody>
      </p:sp>
    </p:spTree>
    <p:extLst>
      <p:ext uri="{BB962C8B-B14F-4D97-AF65-F5344CB8AC3E}">
        <p14:creationId xmlns:p14="http://schemas.microsoft.com/office/powerpoint/2010/main" val="635864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ru-RU">
              <a:solidFill>
                <a:srgbClr val="000000"/>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ctr" fontAlgn="base">
              <a:spcBef>
                <a:spcPct val="0"/>
              </a:spcBef>
              <a:spcAft>
                <a:spcPct val="0"/>
              </a:spcAft>
              <a:defRPr/>
            </a:pPr>
            <a:endParaRPr lang="ru-RU">
              <a:solidFill>
                <a:srgbClr val="000000"/>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pPr>
            <a:fld id="{1C27B68F-1430-41F0-83ED-F4C3EEBBC2E0}" type="slidenum">
              <a:rPr lang="ru-RU" altLang="ru-RU" smtClean="0">
                <a:solidFill>
                  <a:srgbClr val="000000"/>
                </a:solidFill>
              </a:rPr>
              <a:pPr fontAlgn="base">
                <a:spcBef>
                  <a:spcPct val="0"/>
                </a:spcBef>
                <a:spcAft>
                  <a:spcPct val="0"/>
                </a:spcAft>
              </a:pPr>
              <a:t>‹#›</a:t>
            </a:fld>
            <a:endParaRPr lang="ru-RU" altLang="ru-RU" smtClean="0">
              <a:solidFill>
                <a:srgbClr val="000000"/>
              </a:solidFill>
            </a:endParaRPr>
          </a:p>
        </p:txBody>
      </p:sp>
    </p:spTree>
    <p:extLst>
      <p:ext uri="{BB962C8B-B14F-4D97-AF65-F5344CB8AC3E}">
        <p14:creationId xmlns:p14="http://schemas.microsoft.com/office/powerpoint/2010/main" val="39977151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34" tIns="45718" rIns="91434" bIns="45718"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5" y="2160591"/>
            <a:ext cx="8596668" cy="3880773"/>
          </a:xfrm>
          <a:prstGeom prst="rect">
            <a:avLst/>
          </a:prstGeom>
        </p:spPr>
        <p:txBody>
          <a:bodyPr vert="horz" lIns="91434" tIns="45718" rIns="91434" bIns="45718"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34" tIns="45718" rIns="91434" bIns="45718" rtlCol="0" anchor="ctr"/>
          <a:lstStyle>
            <a:lvl1pPr algn="r">
              <a:defRPr sz="900">
                <a:solidFill>
                  <a:schemeClr val="tx1">
                    <a:tint val="75000"/>
                  </a:schemeClr>
                </a:solidFill>
              </a:defRPr>
            </a:lvl1pPr>
          </a:lstStyle>
          <a:p>
            <a:pPr defTabSz="914332" fontAlgn="base">
              <a:spcBef>
                <a:spcPct val="0"/>
              </a:spcBef>
              <a:spcAft>
                <a:spcPct val="0"/>
              </a:spcAft>
              <a:defRPr/>
            </a:pPr>
            <a:endParaRPr lang="ru-RU">
              <a:solidFill>
                <a:srgbClr val="000000"/>
              </a:solidFill>
            </a:endParaRPr>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34" tIns="45718" rIns="91434" bIns="45718" rtlCol="0" anchor="ctr"/>
          <a:lstStyle>
            <a:lvl1pPr algn="l">
              <a:defRPr sz="900">
                <a:solidFill>
                  <a:schemeClr val="tx1">
                    <a:tint val="75000"/>
                  </a:schemeClr>
                </a:solidFill>
              </a:defRPr>
            </a:lvl1pPr>
          </a:lstStyle>
          <a:p>
            <a:pPr algn="ctr" defTabSz="914332" fontAlgn="base">
              <a:spcBef>
                <a:spcPct val="0"/>
              </a:spcBef>
              <a:spcAft>
                <a:spcPct val="0"/>
              </a:spcAft>
              <a:defRPr/>
            </a:pPr>
            <a:endParaRPr lang="ru-RU">
              <a:solidFill>
                <a:srgbClr val="000000"/>
              </a:solidFill>
            </a:endParaRPr>
          </a:p>
        </p:txBody>
      </p:sp>
      <p:sp>
        <p:nvSpPr>
          <p:cNvPr id="6" name="Slide Number Placeholder 5"/>
          <p:cNvSpPr>
            <a:spLocks noGrp="1"/>
          </p:cNvSpPr>
          <p:nvPr>
            <p:ph type="sldNum" sz="quarter" idx="4"/>
          </p:nvPr>
        </p:nvSpPr>
        <p:spPr>
          <a:xfrm>
            <a:off x="8590665" y="6041364"/>
            <a:ext cx="683339" cy="365125"/>
          </a:xfrm>
          <a:prstGeom prst="rect">
            <a:avLst/>
          </a:prstGeom>
        </p:spPr>
        <p:txBody>
          <a:bodyPr vert="horz" lIns="91434" tIns="45718" rIns="91434" bIns="45718" rtlCol="0" anchor="ctr"/>
          <a:lstStyle>
            <a:lvl1pPr algn="r">
              <a:defRPr sz="900">
                <a:solidFill>
                  <a:schemeClr val="accent1"/>
                </a:solidFill>
              </a:defRPr>
            </a:lvl1pPr>
          </a:lstStyle>
          <a:p>
            <a:pPr defTabSz="914332" fontAlgn="base">
              <a:spcBef>
                <a:spcPct val="0"/>
              </a:spcBef>
              <a:spcAft>
                <a:spcPct val="0"/>
              </a:spcAft>
            </a:pPr>
            <a:fld id="{1C27B68F-1430-41F0-83ED-F4C3EEBBC2E0}" type="slidenum">
              <a:rPr lang="ru-RU" altLang="ru-RU" smtClean="0">
                <a:solidFill>
                  <a:srgbClr val="000000"/>
                </a:solidFill>
              </a:rPr>
              <a:pPr defTabSz="914332" fontAlgn="base">
                <a:spcBef>
                  <a:spcPct val="0"/>
                </a:spcBef>
                <a:spcAft>
                  <a:spcPct val="0"/>
                </a:spcAft>
              </a:pPr>
              <a:t>‹#›</a:t>
            </a:fld>
            <a:endParaRPr lang="ru-RU" altLang="ru-RU" smtClean="0">
              <a:solidFill>
                <a:srgbClr val="000000"/>
              </a:solidFill>
            </a:endParaRPr>
          </a:p>
        </p:txBody>
      </p:sp>
    </p:spTree>
    <p:extLst>
      <p:ext uri="{BB962C8B-B14F-4D97-AF65-F5344CB8AC3E}">
        <p14:creationId xmlns:p14="http://schemas.microsoft.com/office/powerpoint/2010/main" val="287796207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167"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74" indent="-342874" algn="l" defTabSz="457167" rtl="0" eaLnBrk="1" latinLnBrk="0" hangingPunct="1">
        <a:spcBef>
          <a:spcPts val="1000"/>
        </a:spcBef>
        <a:spcAft>
          <a:spcPts val="0"/>
        </a:spcAft>
        <a:buClr>
          <a:schemeClr val="accent1"/>
        </a:buClr>
        <a:buSzPct val="80000"/>
        <a:buFont typeface="Wingdings 3" charset="2"/>
        <a:buChar char=""/>
        <a:defRPr sz="1900" kern="1200">
          <a:solidFill>
            <a:schemeClr val="tx1">
              <a:lumMod val="75000"/>
              <a:lumOff val="25000"/>
            </a:schemeClr>
          </a:solidFill>
          <a:latin typeface="+mn-lt"/>
          <a:ea typeface="+mn-ea"/>
          <a:cs typeface="+mn-cs"/>
        </a:defRPr>
      </a:lvl1pPr>
      <a:lvl2pPr marL="742895" indent="-285730" algn="l" defTabSz="457167"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14" indent="-228584" algn="l" defTabSz="457167" rtl="0" eaLnBrk="1" latinLnBrk="0" hangingPunct="1">
        <a:spcBef>
          <a:spcPts val="1000"/>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3pPr>
      <a:lvl4pPr marL="1600080"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247"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412"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578"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744"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910" indent="-228584" algn="l" defTabSz="457167"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a:t>
            </a:r>
            <a:r>
              <a:rPr lang="ru-RU" noProof="0" dirty="0" smtClean="0"/>
              <a:t>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FC7BAE6A-DCF3-43E4-B2A0-33D0CF1225FC}" type="datetimeFigureOut">
              <a:rPr lang="ru-RU" smtClean="0">
                <a:solidFill>
                  <a:srgbClr val="595959">
                    <a:tint val="75000"/>
                  </a:srgbClr>
                </a:solidFill>
              </a:rPr>
              <a:pPr/>
              <a:t>26.01.2017</a:t>
            </a:fld>
            <a:endParaRPr lang="ru-RU" dirty="0">
              <a:solidFill>
                <a:srgbClr val="595959">
                  <a:tint val="75000"/>
                </a:srgbClr>
              </a:solidFill>
            </a:endParaRP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ru-RU" dirty="0">
              <a:solidFill>
                <a:srgbClr val="595959">
                  <a:tint val="75000"/>
                </a:srgbClr>
              </a:solidFill>
            </a:endParaRPr>
          </a:p>
        </p:txBody>
      </p:sp>
      <p:sp>
        <p:nvSpPr>
          <p:cNvPr id="6" name="Номер слайда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9F6761A3-4CAC-4C5F-AC82-8DB08D526BC2}" type="slidenum">
              <a:rPr lang="ru-RU" smtClean="0">
                <a:solidFill>
                  <a:srgbClr val="595959">
                    <a:tint val="75000"/>
                  </a:srgbClr>
                </a:solidFill>
              </a:rPr>
              <a:pPr/>
              <a:t>‹#›</a:t>
            </a:fld>
            <a:endParaRPr lang="ru-RU" dirty="0">
              <a:solidFill>
                <a:srgbClr val="595959">
                  <a:tint val="75000"/>
                </a:srgbClr>
              </a:solidFill>
            </a:endParaRPr>
          </a:p>
        </p:txBody>
      </p:sp>
    </p:spTree>
    <p:extLst>
      <p:ext uri="{BB962C8B-B14F-4D97-AF65-F5344CB8AC3E}">
        <p14:creationId xmlns:p14="http://schemas.microsoft.com/office/powerpoint/2010/main" val="2488672893"/>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l" defTabSz="887553" rtl="0" eaLnBrk="1" latinLnBrk="0" hangingPunct="1">
        <a:lnSpc>
          <a:spcPct val="90000"/>
        </a:lnSpc>
        <a:spcBef>
          <a:spcPct val="0"/>
        </a:spcBef>
        <a:buNone/>
        <a:defRPr sz="2824"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1765"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412"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235"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235"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a:t>
            </a:r>
            <a:r>
              <a:rPr lang="ru-RU" noProof="0" dirty="0" smtClean="0"/>
              <a:t>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65">
                <a:solidFill>
                  <a:schemeClr val="tx1">
                    <a:tint val="75000"/>
                  </a:schemeClr>
                </a:solidFill>
              </a:defRPr>
            </a:lvl1pPr>
          </a:lstStyle>
          <a:p>
            <a:fld id="{FC7BAE6A-DCF3-43E4-B2A0-33D0CF1225FC}" type="datetimeFigureOut">
              <a:rPr lang="ru-RU" smtClean="0">
                <a:solidFill>
                  <a:srgbClr val="595959">
                    <a:tint val="75000"/>
                  </a:srgbClr>
                </a:solidFill>
              </a:rPr>
              <a:pPr/>
              <a:t>26.01.2017</a:t>
            </a:fld>
            <a:endParaRPr lang="ru-RU" dirty="0">
              <a:solidFill>
                <a:srgbClr val="595959">
                  <a:tint val="75000"/>
                </a:srgbClr>
              </a:solidFill>
            </a:endParaRP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65">
                <a:solidFill>
                  <a:schemeClr val="tx1">
                    <a:tint val="75000"/>
                  </a:schemeClr>
                </a:solidFill>
              </a:defRPr>
            </a:lvl1pPr>
          </a:lstStyle>
          <a:p>
            <a:endParaRPr lang="ru-RU" dirty="0">
              <a:solidFill>
                <a:srgbClr val="595959">
                  <a:tint val="75000"/>
                </a:srgbClr>
              </a:solidFill>
            </a:endParaRPr>
          </a:p>
        </p:txBody>
      </p:sp>
      <p:sp>
        <p:nvSpPr>
          <p:cNvPr id="6" name="Номер слайда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65">
                <a:solidFill>
                  <a:schemeClr val="tx1">
                    <a:tint val="75000"/>
                  </a:schemeClr>
                </a:solidFill>
              </a:defRPr>
            </a:lvl1pPr>
          </a:lstStyle>
          <a:p>
            <a:fld id="{9F6761A3-4CAC-4C5F-AC82-8DB08D526BC2}" type="slidenum">
              <a:rPr lang="ru-RU" smtClean="0">
                <a:solidFill>
                  <a:srgbClr val="595959">
                    <a:tint val="75000"/>
                  </a:srgbClr>
                </a:solidFill>
              </a:rPr>
              <a:pPr/>
              <a:t>‹#›</a:t>
            </a:fld>
            <a:endParaRPr lang="ru-RU" dirty="0">
              <a:solidFill>
                <a:srgbClr val="595959">
                  <a:tint val="75000"/>
                </a:srgbClr>
              </a:solidFill>
            </a:endParaRPr>
          </a:p>
        </p:txBody>
      </p:sp>
      <p:sp>
        <p:nvSpPr>
          <p:cNvPr id="7" name="Прямоугольник 6"/>
          <p:cNvSpPr/>
          <p:nvPr userDrawn="1"/>
        </p:nvSpPr>
        <p:spPr>
          <a:xfrm>
            <a:off x="12469091" y="1"/>
            <a:ext cx="2216727" cy="68539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059"/>
              </a:spcBef>
            </a:pPr>
            <a:r>
              <a:rPr lang="ru-RU" sz="1235" dirty="0" smtClean="0">
                <a:solidFill>
                  <a:srgbClr val="7F7F7F"/>
                </a:solidFill>
                <a:latin typeface="Calibri Light"/>
                <a:cs typeface="Calibri"/>
              </a:rPr>
              <a:t>Печать</a:t>
            </a:r>
          </a:p>
          <a:p>
            <a:pPr>
              <a:spcBef>
                <a:spcPts val="265"/>
              </a:spcBef>
            </a:pPr>
            <a:r>
              <a:rPr lang="ru-RU" sz="794" dirty="0" smtClean="0">
                <a:solidFill>
                  <a:srgbClr val="7F7F7F"/>
                </a:solidFill>
                <a:latin typeface="Calibri Light"/>
                <a:cs typeface="Calibri"/>
              </a:rPr>
              <a:t>Печать на разных принтерах может отличаться, поэтому обязательно сделайте несколько пробных распечаток. Если выравнивание не идеально, поэкспериментируйте с параметром "Масштабировать по листу". Чтобы отобразить его, в диалоговом окне "Печать" нажмите "Слайды размером во всю страницу".</a:t>
            </a:r>
          </a:p>
          <a:p>
            <a:pPr>
              <a:spcBef>
                <a:spcPts val="529"/>
              </a:spcBef>
            </a:pPr>
            <a:r>
              <a:rPr lang="ru-RU" sz="794" dirty="0" smtClean="0">
                <a:solidFill>
                  <a:srgbClr val="7F7F7F"/>
                </a:solidFill>
                <a:latin typeface="Calibri Light"/>
                <a:cs typeface="Calibri"/>
              </a:rPr>
              <a:t>Вы заметили метки на линии сгиба? Они едва видны, но если вы не хотите, чтобы они отображались в вашей брошюре, последовательно нажмите "Вид", "Образец слайдов" и удалите их перед печатью.</a:t>
            </a:r>
          </a:p>
          <a:p>
            <a:pPr>
              <a:spcBef>
                <a:spcPts val="529"/>
              </a:spcBef>
            </a:pPr>
            <a:r>
              <a:rPr lang="ru-RU" sz="1235" dirty="0" smtClean="0">
                <a:solidFill>
                  <a:srgbClr val="7F7F7F"/>
                </a:solidFill>
                <a:latin typeface="Calibri Light"/>
                <a:cs typeface="Calibri"/>
              </a:rPr>
              <a:t>Настройка содержимого</a:t>
            </a:r>
          </a:p>
          <a:p>
            <a:pPr>
              <a:spcBef>
                <a:spcPts val="265"/>
              </a:spcBef>
            </a:pPr>
            <a:r>
              <a:rPr lang="ru-RU" sz="794" dirty="0" smtClean="0">
                <a:solidFill>
                  <a:srgbClr val="7F7F7F"/>
                </a:solidFill>
                <a:latin typeface="Calibri Light"/>
                <a:cs typeface="Calibri"/>
              </a:rPr>
              <a:t>Заполнители в этой брошюре уже отформатированы. Если вы хотите добавить в текст маркеры или удалить их, на вкладке "Главная" нажмите кнопку "Маркеры".</a:t>
            </a:r>
          </a:p>
          <a:p>
            <a:pPr>
              <a:spcBef>
                <a:spcPts val="529"/>
              </a:spcBef>
            </a:pPr>
            <a:r>
              <a:rPr lang="ru-RU" sz="794" dirty="0" smtClean="0">
                <a:solidFill>
                  <a:srgbClr val="7F7F7F"/>
                </a:solidFill>
                <a:latin typeface="Calibri Light"/>
                <a:cs typeface="Calibri"/>
              </a:rPr>
              <a:t>Если требуются дополнительные заполнители для заголовков, субтитров или основного текста, скопируйте нужное содержимое и перетащите его в соответствующее место. Смарт-направляющие </a:t>
            </a:r>
            <a:r>
              <a:rPr lang="ru-RU" sz="794" dirty="0" err="1" smtClean="0">
                <a:solidFill>
                  <a:srgbClr val="7F7F7F"/>
                </a:solidFill>
                <a:latin typeface="Calibri Light"/>
                <a:cs typeface="Calibri"/>
              </a:rPr>
              <a:t>PowerPoint</a:t>
            </a:r>
            <a:r>
              <a:rPr lang="ru-RU" sz="794" dirty="0" smtClean="0">
                <a:solidFill>
                  <a:srgbClr val="7F7F7F"/>
                </a:solidFill>
                <a:latin typeface="Calibri Light"/>
                <a:cs typeface="Calibri"/>
              </a:rPr>
              <a:t> помогут вам выровнять его относительно других элементов на странице.</a:t>
            </a:r>
          </a:p>
          <a:p>
            <a:pPr>
              <a:spcBef>
                <a:spcPts val="529"/>
              </a:spcBef>
            </a:pPr>
            <a:r>
              <a:rPr lang="ru-RU" sz="794" dirty="0" smtClean="0">
                <a:solidFill>
                  <a:srgbClr val="7F7F7F"/>
                </a:solidFill>
                <a:latin typeface="Calibri Light"/>
                <a:cs typeface="Calibri"/>
              </a:rPr>
              <a:t>Хотите заменить предложенные изображения? Нет проблем! Выберите изображение, нажмите клавишу Удалить, а затем — значок для добавления вашей картинки.</a:t>
            </a:r>
          </a:p>
          <a:p>
            <a:pPr>
              <a:spcBef>
                <a:spcPts val="529"/>
              </a:spcBef>
            </a:pPr>
            <a:r>
              <a:rPr lang="ru-RU" sz="794" dirty="0" smtClean="0">
                <a:solidFill>
                  <a:srgbClr val="7F7F7F"/>
                </a:solidFill>
                <a:latin typeface="Calibri Light"/>
                <a:cs typeface="Calibri"/>
              </a:rPr>
              <a:t>Если вставленная фотография  не совсем подходит по размеру, ее легко обрезать. Для этого выберите изображение, а затем в разделе "Работа с рисунками" на вкладке "Формат" в группе "Размер" нажмите кнопку "Обрезка".</a:t>
            </a:r>
            <a:endParaRPr lang="ru-RU" sz="794" dirty="0">
              <a:solidFill>
                <a:srgbClr val="7F7F7F"/>
              </a:solidFill>
              <a:latin typeface="Calibri Light"/>
              <a:cs typeface="Calibri"/>
            </a:endParaRPr>
          </a:p>
        </p:txBody>
      </p:sp>
    </p:spTree>
    <p:extLst>
      <p:ext uri="{BB962C8B-B14F-4D97-AF65-F5344CB8AC3E}">
        <p14:creationId xmlns:p14="http://schemas.microsoft.com/office/powerpoint/2010/main" val="2046180868"/>
      </p:ext>
    </p:extLst>
  </p:cSld>
  <p:clrMap bg1="lt1" tx1="dk1" bg2="lt2" tx2="dk2" accent1="accent1" accent2="accent2" accent3="accent3" accent4="accent4" accent5="accent5" accent6="accent6" hlink="hlink" folHlink="folHlink"/>
  <p:sldLayoutIdLst>
    <p:sldLayoutId id="2147483715" r:id="rId1"/>
    <p:sldLayoutId id="2147483716" r:id="rId2"/>
  </p:sldLayoutIdLst>
  <p:timing>
    <p:tnLst>
      <p:par>
        <p:cTn id="1" dur="indefinite" restart="never" nodeType="tmRoot"/>
      </p:par>
    </p:tnLst>
  </p:timing>
  <p:txStyles>
    <p:titleStyle>
      <a:lvl1pPr algn="l" defTabSz="887553" rtl="0" eaLnBrk="1" latinLnBrk="0" hangingPunct="1">
        <a:lnSpc>
          <a:spcPct val="90000"/>
        </a:lnSpc>
        <a:spcBef>
          <a:spcPct val="0"/>
        </a:spcBef>
        <a:buNone/>
        <a:defRPr sz="2824" kern="1200">
          <a:solidFill>
            <a:schemeClr val="tx1"/>
          </a:solidFill>
          <a:latin typeface="+mj-lt"/>
          <a:ea typeface="+mj-ea"/>
          <a:cs typeface="+mj-cs"/>
        </a:defRPr>
      </a:lvl1pPr>
    </p:titleStyle>
    <p:bodyStyle>
      <a:lvl1pPr marL="221888" indent="-221888" algn="l" defTabSz="887553" rtl="0" eaLnBrk="1" latinLnBrk="0" hangingPunct="1">
        <a:lnSpc>
          <a:spcPct val="90000"/>
        </a:lnSpc>
        <a:spcBef>
          <a:spcPts val="971"/>
        </a:spcBef>
        <a:buFont typeface="Arial" panose="020B0604020202020204" pitchFamily="34" charset="0"/>
        <a:buChar char="•"/>
        <a:defRPr sz="1765" kern="1200">
          <a:solidFill>
            <a:schemeClr val="tx1"/>
          </a:solidFill>
          <a:latin typeface="+mn-lt"/>
          <a:ea typeface="+mn-ea"/>
          <a:cs typeface="+mn-cs"/>
        </a:defRPr>
      </a:lvl1pPr>
      <a:lvl2pPr marL="665665" indent="-221888" algn="l" defTabSz="887553" rtl="0" eaLnBrk="1" latinLnBrk="0" hangingPunct="1">
        <a:lnSpc>
          <a:spcPct val="90000"/>
        </a:lnSpc>
        <a:spcBef>
          <a:spcPts val="485"/>
        </a:spcBef>
        <a:buFont typeface="Arial" panose="020B0604020202020204" pitchFamily="34" charset="0"/>
        <a:buChar char="•"/>
        <a:defRPr sz="1588" kern="1200">
          <a:solidFill>
            <a:schemeClr val="tx1"/>
          </a:solidFill>
          <a:latin typeface="+mn-lt"/>
          <a:ea typeface="+mn-ea"/>
          <a:cs typeface="+mn-cs"/>
        </a:defRPr>
      </a:lvl2pPr>
      <a:lvl3pPr marL="1109442" indent="-221888" algn="l" defTabSz="887553" rtl="0" eaLnBrk="1" latinLnBrk="0" hangingPunct="1">
        <a:lnSpc>
          <a:spcPct val="90000"/>
        </a:lnSpc>
        <a:spcBef>
          <a:spcPts val="485"/>
        </a:spcBef>
        <a:buFont typeface="Arial" panose="020B0604020202020204" pitchFamily="34" charset="0"/>
        <a:buChar char="•"/>
        <a:defRPr sz="1412" kern="1200">
          <a:solidFill>
            <a:schemeClr val="tx1"/>
          </a:solidFill>
          <a:latin typeface="+mn-lt"/>
          <a:ea typeface="+mn-ea"/>
          <a:cs typeface="+mn-cs"/>
        </a:defRPr>
      </a:lvl3pPr>
      <a:lvl4pPr marL="1553218" indent="-221888" algn="l" defTabSz="887553" rtl="0" eaLnBrk="1" latinLnBrk="0" hangingPunct="1">
        <a:lnSpc>
          <a:spcPct val="90000"/>
        </a:lnSpc>
        <a:spcBef>
          <a:spcPts val="485"/>
        </a:spcBef>
        <a:buFont typeface="Arial" panose="020B0604020202020204" pitchFamily="34" charset="0"/>
        <a:buChar char="•"/>
        <a:defRPr sz="1235" kern="1200">
          <a:solidFill>
            <a:schemeClr val="tx1"/>
          </a:solidFill>
          <a:latin typeface="+mn-lt"/>
          <a:ea typeface="+mn-ea"/>
          <a:cs typeface="+mn-cs"/>
        </a:defRPr>
      </a:lvl4pPr>
      <a:lvl5pPr marL="1996995" indent="-221888" algn="l" defTabSz="887553" rtl="0" eaLnBrk="1" latinLnBrk="0" hangingPunct="1">
        <a:lnSpc>
          <a:spcPct val="90000"/>
        </a:lnSpc>
        <a:spcBef>
          <a:spcPts val="485"/>
        </a:spcBef>
        <a:buFont typeface="Arial" panose="020B0604020202020204" pitchFamily="34" charset="0"/>
        <a:buChar char="•"/>
        <a:defRPr sz="1235"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nr.gov.ru/upload/iblock/9e7/brandbook_GE_2017%20a3y.pdf" TargetMode="External"/><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1.gif"/><Relationship Id="rId2" Type="http://schemas.openxmlformats.org/officeDocument/2006/relationships/hyperlink" Target="http://webeko.ru/201506241020/ekoprostranstvo/novosti/krasnuu-knigu-moskvy-pereizdadut.html" TargetMode="External"/><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29.jpeg"/><Relationship Id="rId4" Type="http://schemas.openxmlformats.org/officeDocument/2006/relationships/hyperlink" Target="http://givotnie.com/ptisi/sokol-sapsan/"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zoofayna.ru/sokol-sapsan/" TargetMode="External"/><Relationship Id="rId3" Type="http://schemas.openxmlformats.org/officeDocument/2006/relationships/image" Target="../media/image11.gif"/><Relationship Id="rId7" Type="http://schemas.openxmlformats.org/officeDocument/2006/relationships/image" Target="../media/image31.png"/><Relationship Id="rId2" Type="http://schemas.openxmlformats.org/officeDocument/2006/relationships/slide" Target="slide3.xml"/><Relationship Id="rId1" Type="http://schemas.openxmlformats.org/officeDocument/2006/relationships/slideLayout" Target="../slideLayouts/slideLayout13.xml"/><Relationship Id="rId6" Type="http://schemas.openxmlformats.org/officeDocument/2006/relationships/hyperlink" Target="http://www.kartinki24.ru/kartinki/sokoly/18977.html" TargetMode="External"/><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hyperlink" Target="http://melarusart.ru/ru/content/%D1%86%D0%B0%D1%80%D1%81%D0%BA%D0%B0%D1%8F-%D0%BE%D1%85%D0%BE%D1%82%D0%B0" TargetMode="External"/><Relationship Id="rId4" Type="http://schemas.openxmlformats.org/officeDocument/2006/relationships/hyperlink" Target="http://chudopomolitve.ortox.ru/pravoslavnye_istorii/view/id/1106936" TargetMode="Externa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1-4.mioo.ru/mod/forum/discuss.php?d=1016279" TargetMode="Externa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slide" Target="slide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programmes.putin.kremlin.ru/tiger/program" TargetMode="External"/><Relationship Id="rId1" Type="http://schemas.openxmlformats.org/officeDocument/2006/relationships/slideLayout" Target="../slideLayouts/slideLayout13.xml"/><Relationship Id="rId5" Type="http://schemas.openxmlformats.org/officeDocument/2006/relationships/image" Target="../media/image11.gif"/><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komotoz.ru/zhivotnye/polyarnaya_sova.php" TargetMode="External"/><Relationship Id="rId1" Type="http://schemas.openxmlformats.org/officeDocument/2006/relationships/slideLayout" Target="../slideLayouts/slideLayout17.xml"/><Relationship Id="rId6" Type="http://schemas.openxmlformats.org/officeDocument/2006/relationships/image" Target="../media/image11.gif"/><Relationship Id="rId5" Type="http://schemas.openxmlformats.org/officeDocument/2006/relationships/slide" Target="slide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hyperlink" Target="http://alexey-bezrukov.livejournal.com/2234.html?thread=168378" TargetMode="External"/><Relationship Id="rId2" Type="http://schemas.openxmlformats.org/officeDocument/2006/relationships/hyperlink" Target="http://ustlensky.ru/fotogalereya/2012-09-29-04-13-39/2012-09-29-04-13-39/2012-09-29-04-13-39/fauna-1-241.html" TargetMode="Externa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1.gif"/><Relationship Id="rId4" Type="http://schemas.openxmlformats.org/officeDocument/2006/relationships/hyperlink" Target="http://ustlensky.ru/fotogalereya/2012-09-29-04-13-39/2012-09-29-04-13-39/2012-09-29-04-13-39/ptitsy-na-bolshom-lyakhovskom-1-518.html" TargetMode="External"/><Relationship Id="rId9"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hyperlink" Target="https://ru.wikipedia.org/wiki/%D0%90%D0%B7%D0%B8%D0%B0%D1%82%D1%81%D0%BA%D0%B8%D0%B9_%D0%B1%D1%83%D1%80%D1%83%D0%BD%D0%B4%D1%83%D0%BA" TargetMode="External"/><Relationship Id="rId1" Type="http://schemas.openxmlformats.org/officeDocument/2006/relationships/slideLayout" Target="../slideLayouts/slideLayout45.xml"/><Relationship Id="rId6" Type="http://schemas.openxmlformats.org/officeDocument/2006/relationships/hyperlink" Target="http://www.hunt-dogs.ru/zhivotnoe-kolonok/" TargetMode="External"/><Relationship Id="rId11" Type="http://schemas.openxmlformats.org/officeDocument/2006/relationships/image" Target="../media/image11.gif"/><Relationship Id="rId5" Type="http://schemas.openxmlformats.org/officeDocument/2006/relationships/image" Target="../media/image45.png"/><Relationship Id="rId10" Type="http://schemas.openxmlformats.org/officeDocument/2006/relationships/slide" Target="slide3.xml"/><Relationship Id="rId4" Type="http://schemas.openxmlformats.org/officeDocument/2006/relationships/hyperlink" Target="http://turizm-altay.ru/page/3/" TargetMode="External"/><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hyperlink" Target="http://www.elki1.ru/posadka-pihty/?tree_name_rus=pihta_sibirskaya" TargetMode="External"/><Relationship Id="rId12" Type="http://schemas.openxmlformats.org/officeDocument/2006/relationships/image" Target="../media/image11.gif"/><Relationship Id="rId2" Type="http://schemas.openxmlformats.org/officeDocument/2006/relationships/hyperlink" Target="http://www.zapoved.net/index.php/News/%D0%A0%D0%B5%D0%B3%D0%B8%D0%BE%D0%BD%D1%8B/%D0%A1%D0%B8%D0%B1%D0%B8%D1%80%D1%81%D0%BA%D0%B8%D0%B9_%D0%BE%D0%BA%D1%80%D1%83%D0%B3/%D0%A0%D0%B5%D1%81%D0%BF%D1%83%D0%B1%D0%BB%D0%B8%D0%BA%D0%B0_%D0%91%D1%83%D1%80%D1%8F%D1%82%D0%B8%D1%8F/%D0%91%D0%B0%D1%80%D0%B3%D1%83%D0%B7%D0%B8%D0%BD%D1%81%D0%BA%D0%B8%D0%B9_%D1%80%D0%B0%D0%B9%D0%BE%D0%BD/%D0%A3%D1%81%D1%82%D1%8C%C2%AD-%D0%91%D0%B0%D1%80%D0%B3%D1%83%D0%B7%D0%B8%D0%BD/%D0%BF%D0%B0%D1%80%D0%BA_%D0%97%D0%B0%D0%B1%D0%B0%D0%B9%D0%BA%D0%B0%D0%BB%D1%8C%D1%81%D0%BA%D0%B8%D0%B9" TargetMode="External"/><Relationship Id="rId1" Type="http://schemas.openxmlformats.org/officeDocument/2006/relationships/slideLayout" Target="../slideLayouts/slideLayout45.xml"/><Relationship Id="rId6" Type="http://schemas.openxmlformats.org/officeDocument/2006/relationships/image" Target="../media/image51.png"/><Relationship Id="rId11" Type="http://schemas.openxmlformats.org/officeDocument/2006/relationships/slide" Target="slide3.xml"/><Relationship Id="rId5" Type="http://schemas.openxmlformats.org/officeDocument/2006/relationships/hyperlink" Target="http://www.zapoved.net/index.php/%D0%9A%D0%B0%D1%82%D0%B0%D0%BB%D0%BE%D0%B3/%D0%A0%D0%B5%D0%B3%D0%B8%D0%BE%D0%BD%D1%8B/%D0%A1%D0%B8%D0%B1%D0%B8%D1%80%D1%81%D0%BA%D0%B8%D0%B9_%D0%BE%D0%BA%D1%80%D1%83%D0%B3/%D0%A0%D0%B5%D1%81%D0%BF%D1%83%D0%B1%D0%BB%D0%B8%D0%BA%D0%B0_%D0%91%D1%83%D1%80%D1%8F%D1%82%D0%B8%D1%8F/%D0%91%D0%B0%D1%80%D0%B3%D1%83%D0%B7%D0%B8%D0%BD%D1%81%D0%BA%D0%B8%D0%B9_%D1%80%D0%B0%D0%B9%D0%BE%D0%BD/%D0%A3%D1%81%D1%82%D1%8C%C2%AD-%D0%91%D0%B0%D1%80%D0%B3%D1%83%D0%B7%D0%B8%D0%BD/%D0%BF%D0%B0%D1%80%D0%BA_%D0%97%D0%B0%D0%B1%D0%B0%D0%B9%D0%BA%D0%B0%D0%BB%D1%8C%D1%81%D0%BA%D0%B8%D0%B9" TargetMode="External"/><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hyperlink" Target="http://www.magicbaikal.ru/info/map-of-reserves.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lifestylenatural.si/319/Spreminjam-navade-ne-pa-podnebja" TargetMode="Externa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slide" Target="slide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znayuvse.ru/ekologiya/parnikovyiy-effekt-prichinyi-i-posledstviya" TargetMode="Externa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slide" Target="slide3.xml"/><Relationship Id="rId4" Type="http://schemas.openxmlformats.org/officeDocument/2006/relationships/image" Target="../media/image56.emf"/></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poetrysunset.com/ru/article/grecheskaya-civilizaciya" TargetMode="Externa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slide" Target="slide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oxini-broxi1.wikidot.com/eikones/" TargetMode="Externa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slide" Target="slide3.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11.gif"/><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1.gif"/><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35.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ildfrontier.ru/mir-krokodilov-samye-bolshie-krokodily-video-foto/" TargetMode="External"/><Relationship Id="rId1" Type="http://schemas.openxmlformats.org/officeDocument/2006/relationships/slideLayout" Target="../slideLayouts/slideLayout13.xml"/><Relationship Id="rId5" Type="http://schemas.openxmlformats.org/officeDocument/2006/relationships/image" Target="../media/image11.gif"/><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1.gif"/><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35.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3.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hyperlink" Target="http://lesnoy-dar.ru/derevya-i-kustarniki/sosna-obyknovennaya.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fb.ru/article/166909/belyie-medvedi-krasnaya-kniga-rossii" TargetMode="Externa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slide" Target="slide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3" Type="http://schemas.openxmlformats.org/officeDocument/2006/relationships/slide" Target="slide21.xml"/><Relationship Id="rId18" Type="http://schemas.openxmlformats.org/officeDocument/2006/relationships/slide" Target="slide23.xml"/><Relationship Id="rId26" Type="http://schemas.openxmlformats.org/officeDocument/2006/relationships/slide" Target="slide35.xml"/><Relationship Id="rId39" Type="http://schemas.openxmlformats.org/officeDocument/2006/relationships/image" Target="../media/image10.png"/><Relationship Id="rId21" Type="http://schemas.openxmlformats.org/officeDocument/2006/relationships/slide" Target="slide45.xml"/><Relationship Id="rId34" Type="http://schemas.openxmlformats.org/officeDocument/2006/relationships/hyperlink" Target="http://www.gowirelessgogreen.org/what-you-can-do/recycling-wireless-devices.aspx" TargetMode="External"/><Relationship Id="rId7" Type="http://schemas.openxmlformats.org/officeDocument/2006/relationships/slide" Target="slide30.xml"/><Relationship Id="rId12" Type="http://schemas.openxmlformats.org/officeDocument/2006/relationships/slide" Target="slide14.xml"/><Relationship Id="rId17" Type="http://schemas.openxmlformats.org/officeDocument/2006/relationships/slide" Target="slide16.xml"/><Relationship Id="rId25" Type="http://schemas.openxmlformats.org/officeDocument/2006/relationships/image" Target="../media/image5.gif"/><Relationship Id="rId33" Type="http://schemas.openxmlformats.org/officeDocument/2006/relationships/image" Target="../media/image7.png"/><Relationship Id="rId38" Type="http://schemas.openxmlformats.org/officeDocument/2006/relationships/hyperlink" Target="http://lapku.ru/polezno-znat/interesnye-fakty/zhivotnye-v-krasnoy-knige-urala.html" TargetMode="External"/><Relationship Id="rId2" Type="http://schemas.openxmlformats.org/officeDocument/2006/relationships/notesSlide" Target="../notesSlides/notesSlide1.xml"/><Relationship Id="rId16" Type="http://schemas.openxmlformats.org/officeDocument/2006/relationships/slide" Target="slide8.xml"/><Relationship Id="rId20" Type="http://schemas.openxmlformats.org/officeDocument/2006/relationships/slide" Target="slide7.xml"/><Relationship Id="rId29" Type="http://schemas.openxmlformats.org/officeDocument/2006/relationships/slide" Target="slide38.xml"/><Relationship Id="rId1" Type="http://schemas.openxmlformats.org/officeDocument/2006/relationships/slideLayout" Target="../slideLayouts/slideLayout18.xml"/><Relationship Id="rId6" Type="http://schemas.openxmlformats.org/officeDocument/2006/relationships/slide" Target="slide19.xml"/><Relationship Id="rId11" Type="http://schemas.openxmlformats.org/officeDocument/2006/relationships/slide" Target="slide9.xml"/><Relationship Id="rId24" Type="http://schemas.openxmlformats.org/officeDocument/2006/relationships/slide" Target="slide32.xml"/><Relationship Id="rId32" Type="http://schemas.openxmlformats.org/officeDocument/2006/relationships/hyperlink" Target="http://www.ufa-lib.ru/%D0%B3%D0%BE%D0%B4-%D0%BE%D1%85%D1%80%D0%B0%D0%BD%D1%8B-%D0%BE%D0%BA%D1%80%D1%83%D0%B6%D0%B0%D1%8E%D1%89%D0%B5%D0%B9-%D1%81%D1%80%D0%B5%D0%B4%D1%8B" TargetMode="External"/><Relationship Id="rId37" Type="http://schemas.openxmlformats.org/officeDocument/2006/relationships/image" Target="../media/image9.png"/><Relationship Id="rId5" Type="http://schemas.openxmlformats.org/officeDocument/2006/relationships/slide" Target="slide12.xml"/><Relationship Id="rId15" Type="http://schemas.openxmlformats.org/officeDocument/2006/relationships/slide" Target="slide29.xml"/><Relationship Id="rId23" Type="http://schemas.openxmlformats.org/officeDocument/2006/relationships/slide" Target="slide25.xml"/><Relationship Id="rId28" Type="http://schemas.openxmlformats.org/officeDocument/2006/relationships/slide" Target="slide36.xml"/><Relationship Id="rId36" Type="http://schemas.openxmlformats.org/officeDocument/2006/relationships/hyperlink" Target="http://znayuvse.ru/ekologiya/parnikovyiy-effekt-prichinyi-i-posledstviya" TargetMode="External"/><Relationship Id="rId10" Type="http://schemas.openxmlformats.org/officeDocument/2006/relationships/slide" Target="slide6.xml"/><Relationship Id="rId19" Type="http://schemas.openxmlformats.org/officeDocument/2006/relationships/slide" Target="slide31.xml"/><Relationship Id="rId31" Type="http://schemas.openxmlformats.org/officeDocument/2006/relationships/image" Target="../media/image6.gif"/><Relationship Id="rId4" Type="http://schemas.openxmlformats.org/officeDocument/2006/relationships/slide" Target="slide4.xml"/><Relationship Id="rId9" Type="http://schemas.openxmlformats.org/officeDocument/2006/relationships/slide" Target="slide11.xml"/><Relationship Id="rId14" Type="http://schemas.openxmlformats.org/officeDocument/2006/relationships/slide" Target="slide34.xml"/><Relationship Id="rId22" Type="http://schemas.openxmlformats.org/officeDocument/2006/relationships/slide" Target="slide17.xml"/><Relationship Id="rId27" Type="http://schemas.openxmlformats.org/officeDocument/2006/relationships/slide" Target="slide3.xml"/><Relationship Id="rId30" Type="http://schemas.openxmlformats.org/officeDocument/2006/relationships/hyperlink" Target="http://shortzilla.com/cartoons/cartoon-bear-page-3.html" TargetMode="External"/><Relationship Id="rId35" Type="http://schemas.openxmlformats.org/officeDocument/2006/relationships/image" Target="../media/image8.png"/><Relationship Id="rId8" Type="http://schemas.openxmlformats.org/officeDocument/2006/relationships/slide" Target="slide27.xml"/><Relationship Id="rId3"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1.gif"/><Relationship Id="rId2" Type="http://schemas.openxmlformats.org/officeDocument/2006/relationships/hyperlink" Target="http://world-of-animals.ru/belyj-medved.html" TargetMode="External"/><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71.png"/><Relationship Id="rId4" Type="http://schemas.openxmlformats.org/officeDocument/2006/relationships/hyperlink" Target="http://programmes.putin.kremlin.ru/en/bear/history" TargetMode="Externa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gif"/><Relationship Id="rId1" Type="http://schemas.openxmlformats.org/officeDocument/2006/relationships/slideLayout" Target="../slideLayouts/slideLayout29.xml"/><Relationship Id="rId4" Type="http://schemas.openxmlformats.org/officeDocument/2006/relationships/image" Target="../media/image11.gif"/></Relationships>
</file>

<file path=ppt/slides/_rels/slide3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http://www.tvc.ru/news/show/id/86100" TargetMode="External"/><Relationship Id="rId7" Type="http://schemas.openxmlformats.org/officeDocument/2006/relationships/image" Target="../media/image35.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hyperlink" Target="http://avtosid.ru/catalog/reagentyi.html" TargetMode="External"/><Relationship Id="rId4" Type="http://schemas.openxmlformats.org/officeDocument/2006/relationships/image" Target="../media/image73.png"/><Relationship Id="rId9" Type="http://schemas.openxmlformats.org/officeDocument/2006/relationships/image" Target="../media/image11.gif"/></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yvision.kz/post/715564" TargetMode="External"/><Relationship Id="rId1" Type="http://schemas.openxmlformats.org/officeDocument/2006/relationships/slideLayout" Target="../slideLayouts/slideLayout13.xml"/><Relationship Id="rId5" Type="http://schemas.openxmlformats.org/officeDocument/2006/relationships/image" Target="../media/image11.gif"/><Relationship Id="rId4" Type="http://schemas.openxmlformats.org/officeDocument/2006/relationships/slide" Target="slide3.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1.gif"/></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80.jpe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11.gif"/></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5.png"/><Relationship Id="rId1" Type="http://schemas.openxmlformats.org/officeDocument/2006/relationships/slideLayout" Target="../slideLayouts/slideLayout13.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11.gif"/><Relationship Id="rId2" Type="http://schemas.openxmlformats.org/officeDocument/2006/relationships/image" Target="../media/image82.emf"/><Relationship Id="rId1" Type="http://schemas.openxmlformats.org/officeDocument/2006/relationships/slideLayout" Target="../slideLayouts/slideLayout13.xml"/><Relationship Id="rId6" Type="http://schemas.openxmlformats.org/officeDocument/2006/relationships/image" Target="../media/image86.png"/><Relationship Id="rId11" Type="http://schemas.openxmlformats.org/officeDocument/2006/relationships/slide" Target="slide3.xml"/><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11.gif"/></Relationships>
</file>

<file path=ppt/slides/_rels/slide39.xml.rels><?xml version="1.0" encoding="UTF-8" standalone="yes"?>
<Relationships xmlns="http://schemas.openxmlformats.org/package/2006/relationships"><Relationship Id="rId8" Type="http://schemas.openxmlformats.org/officeDocument/2006/relationships/hyperlink" Target="http://tigerstrail.ru/" TargetMode="External"/><Relationship Id="rId3" Type="http://schemas.openxmlformats.org/officeDocument/2006/relationships/image" Target="../media/image93.png"/><Relationship Id="rId7" Type="http://schemas.openxmlformats.org/officeDocument/2006/relationships/image" Target="../media/image95.jpeg"/><Relationship Id="rId2" Type="http://schemas.openxmlformats.org/officeDocument/2006/relationships/hyperlink" Target="http://animalbox.ru/animals/ussurijskij-tigr-panthera-tigris-altaica" TargetMode="External"/><Relationship Id="rId1" Type="http://schemas.openxmlformats.org/officeDocument/2006/relationships/slideLayout" Target="../slideLayouts/slideLayout60.xml"/><Relationship Id="rId6" Type="http://schemas.openxmlformats.org/officeDocument/2006/relationships/hyperlink" Target="http://forum.guns.ru/forummessage/14/125183.html" TargetMode="External"/><Relationship Id="rId11" Type="http://schemas.openxmlformats.org/officeDocument/2006/relationships/image" Target="../media/image11.gif"/><Relationship Id="rId5" Type="http://schemas.openxmlformats.org/officeDocument/2006/relationships/image" Target="../media/image94.jpeg"/><Relationship Id="rId10" Type="http://schemas.openxmlformats.org/officeDocument/2006/relationships/slide" Target="slide3.xml"/><Relationship Id="rId4" Type="http://schemas.openxmlformats.org/officeDocument/2006/relationships/hyperlink" Target="http://www.pearl-of-dragon.ru/flora-i-fauna/fauna/dikie-zhivotnye/amurskii-tigr.php" TargetMode="External"/><Relationship Id="rId9"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hyperlink" Target="http://cosmozz.info/nauka/fauna/390-krasnaya-kniga.html"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97.jpeg"/><Relationship Id="rId7" Type="http://schemas.openxmlformats.org/officeDocument/2006/relationships/slide" Target="slide3.xml"/><Relationship Id="rId2" Type="http://schemas.openxmlformats.org/officeDocument/2006/relationships/hyperlink" Target="http://www.fonstola.ru/137203-zima-tigr-sneg-bolshaja-koshka-hishnik.html" TargetMode="External"/><Relationship Id="rId1" Type="http://schemas.openxmlformats.org/officeDocument/2006/relationships/slideLayout" Target="../slideLayouts/slideLayout61.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hyperlink" Target="http://www.vesti.ru/doc.html?id=270810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62.xml"/><Relationship Id="rId4" Type="http://schemas.openxmlformats.org/officeDocument/2006/relationships/image" Target="../media/image102.jp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ru.wikipedia.org/wiki/%D0%98%D0%BB%D1%8C%D0%BC%D0%B5%D0%BD%D1%81%D0%BA%D0%B8%D0%B9_%D0%B7%D0%B0%D0%BF%D0%BE%D0%B2%D0%B5%D0%B4%D0%BD%D0%B8%D0%BA" TargetMode="External"/><Relationship Id="rId1" Type="http://schemas.openxmlformats.org/officeDocument/2006/relationships/slideLayout" Target="../slideLayouts/slideLayout63.xml"/><Relationship Id="rId4" Type="http://schemas.openxmlformats.org/officeDocument/2006/relationships/image" Target="../media/image104.JP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g"/><Relationship Id="rId2" Type="http://schemas.openxmlformats.org/officeDocument/2006/relationships/image" Target="../media/image107.jpg"/><Relationship Id="rId1" Type="http://schemas.openxmlformats.org/officeDocument/2006/relationships/slideLayout" Target="../slideLayouts/slideLayout13.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www.google.ru/search?q=%D1%81%D0%BE%D0%B2%D0%B0&amp;newwindow=1&amp;rlz=1C1CHVZ_ruRU667RU667&amp;espv=2&amp;biw=1220&amp;bih=954&amp;source=lnms&amp;tbm=isch&amp;sa=X&amp;ved=0ahUKEwjm-KC_yOLQAhVMtI8KHWWjDuEQ_AUIBigB#imgrc=EU-vth3MrNYO4M%3A" TargetMode="External"/><Relationship Id="rId2" Type="http://schemas.openxmlformats.org/officeDocument/2006/relationships/hyperlink" Target="http://www.ecosystema.ru/04materials/guides/index.htm" TargetMode="External"/><Relationship Id="rId1" Type="http://schemas.openxmlformats.org/officeDocument/2006/relationships/slideLayout" Target="../slideLayouts/slideLayout13.xml"/><Relationship Id="rId5" Type="http://schemas.openxmlformats.org/officeDocument/2006/relationships/hyperlink" Target="http://programmes.putin.kremlin.ru/" TargetMode="External"/><Relationship Id="rId4" Type="http://schemas.openxmlformats.org/officeDocument/2006/relationships/hyperlink" Target="http://alexey-bezrukov.livejournal.com/2234.html?thread=16837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liveinternet.ru/tags/%EA%F0%E0%F1%ED%E0%FF+%EA%ED%E8%E3%E0/" TargetMode="External"/><Relationship Id="rId1" Type="http://schemas.openxmlformats.org/officeDocument/2006/relationships/slideLayout" Target="../slideLayouts/slideLayout13.xml"/><Relationship Id="rId5" Type="http://schemas.openxmlformats.org/officeDocument/2006/relationships/image" Target="../media/image11.gif"/><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gif"/><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slide" Target="slide3.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slide" Target="slide6.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slide" Target="slide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26.png"/><Relationship Id="rId2" Type="http://schemas.openxmlformats.org/officeDocument/2006/relationships/slide" Target="slide3.xml"/><Relationship Id="rId1" Type="http://schemas.openxmlformats.org/officeDocument/2006/relationships/slideLayout" Target="../slideLayouts/slideLayout13.xml"/><Relationship Id="rId6" Type="http://schemas.openxmlformats.org/officeDocument/2006/relationships/hyperlink" Target="http://nature.sfu-kras.ru/node/429" TargetMode="External"/><Relationship Id="rId5" Type="http://schemas.openxmlformats.org/officeDocument/2006/relationships/image" Target="../media/image25.png"/><Relationship Id="rId4" Type="http://schemas.openxmlformats.org/officeDocument/2006/relationships/hyperlink" Target="http://www.liveinternet.ru/tags/%E1%E5%EB%E0%FF+%F2%F0%FF%F1%EE%E3%F3%E7%EA%E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animalsprotectiontribune.ru/nnnn688.html" TargetMode="External"/><Relationship Id="rId1" Type="http://schemas.openxmlformats.org/officeDocument/2006/relationships/slideLayout" Target="../slideLayouts/slideLayout13.xml"/><Relationship Id="rId5" Type="http://schemas.openxmlformats.org/officeDocument/2006/relationships/image" Target="../media/image11.gif"/><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303497" y="4672957"/>
            <a:ext cx="6380915" cy="1655762"/>
          </a:xfrm>
        </p:spPr>
        <p:txBody>
          <a:bodyPr>
            <a:normAutofit fontScale="25000" lnSpcReduction="20000"/>
            <a:scene3d>
              <a:camera prst="orthographicFront"/>
              <a:lightRig rig="harsh" dir="t"/>
            </a:scene3d>
            <a:sp3d extrusionH="57150" prstMaterial="matte">
              <a:bevelT w="63500" h="12700" prst="angle"/>
              <a:contourClr>
                <a:schemeClr val="bg1">
                  <a:lumMod val="65000"/>
                </a:schemeClr>
              </a:contourClr>
            </a:sp3d>
          </a:bodyPr>
          <a:lstStyle/>
          <a:p>
            <a:r>
              <a:rPr lang="ru-RU" sz="7200" b="1" dirty="0">
                <a:ln/>
                <a:solidFill>
                  <a:schemeClr val="accent6">
                    <a:lumMod val="75000"/>
                  </a:schemeClr>
                </a:solidFill>
              </a:rPr>
              <a:t>Над проектом работали : </a:t>
            </a:r>
            <a:r>
              <a:rPr lang="ru-RU" sz="7200" b="1" dirty="0" smtClean="0">
                <a:ln/>
                <a:solidFill>
                  <a:schemeClr val="accent6">
                    <a:lumMod val="75000"/>
                  </a:schemeClr>
                </a:solidFill>
              </a:rPr>
              <a:t>ученики 4</a:t>
            </a:r>
            <a:r>
              <a:rPr lang="ru-RU" sz="7200" b="1" dirty="0" smtClean="0">
                <a:ln/>
                <a:solidFill>
                  <a:schemeClr val="accent6">
                    <a:lumMod val="75000"/>
                  </a:schemeClr>
                </a:solidFill>
              </a:rPr>
              <a:t>, 6</a:t>
            </a:r>
            <a:r>
              <a:rPr lang="ru-RU" sz="7200" b="1" dirty="0" smtClean="0">
                <a:ln/>
                <a:solidFill>
                  <a:schemeClr val="accent6">
                    <a:lumMod val="75000"/>
                  </a:schemeClr>
                </a:solidFill>
              </a:rPr>
              <a:t>, </a:t>
            </a:r>
            <a:r>
              <a:rPr lang="ru-RU" sz="7200" b="1" dirty="0" smtClean="0">
                <a:ln/>
                <a:solidFill>
                  <a:schemeClr val="accent6">
                    <a:lumMod val="75000"/>
                  </a:schemeClr>
                </a:solidFill>
              </a:rPr>
              <a:t>7, </a:t>
            </a:r>
            <a:r>
              <a:rPr lang="ru-RU" sz="7200" b="1" dirty="0">
                <a:ln/>
                <a:solidFill>
                  <a:schemeClr val="accent6">
                    <a:lumMod val="75000"/>
                  </a:schemeClr>
                </a:solidFill>
              </a:rPr>
              <a:t>9 классов </a:t>
            </a:r>
          </a:p>
          <a:p>
            <a:r>
              <a:rPr lang="ru-RU" sz="7200" b="1" dirty="0">
                <a:ln/>
                <a:solidFill>
                  <a:schemeClr val="accent6">
                    <a:lumMod val="75000"/>
                  </a:schemeClr>
                </a:solidFill>
              </a:rPr>
              <a:t>Руководители:         </a:t>
            </a:r>
          </a:p>
          <a:p>
            <a:pPr algn="l">
              <a:lnSpc>
                <a:spcPct val="120000"/>
              </a:lnSpc>
            </a:pPr>
            <a:r>
              <a:rPr lang="ru-RU" sz="7200" b="1" dirty="0">
                <a:ln/>
                <a:solidFill>
                  <a:schemeClr val="accent6">
                    <a:lumMod val="75000"/>
                  </a:schemeClr>
                </a:solidFill>
              </a:rPr>
              <a:t>учитель географии  Черепанова Наталья </a:t>
            </a:r>
            <a:r>
              <a:rPr lang="ru-RU" sz="7200" b="1" dirty="0" smtClean="0">
                <a:ln/>
                <a:solidFill>
                  <a:schemeClr val="accent6">
                    <a:lumMod val="75000"/>
                  </a:schemeClr>
                </a:solidFill>
              </a:rPr>
              <a:t>Петровна</a:t>
            </a:r>
            <a:endParaRPr lang="ru-RU" sz="7200" b="1" dirty="0" smtClean="0">
              <a:ln/>
              <a:solidFill>
                <a:schemeClr val="accent6">
                  <a:lumMod val="75000"/>
                </a:schemeClr>
              </a:solidFill>
            </a:endParaRPr>
          </a:p>
          <a:p>
            <a:pPr algn="l">
              <a:lnSpc>
                <a:spcPct val="120000"/>
              </a:lnSpc>
            </a:pPr>
            <a:r>
              <a:rPr lang="ru-RU" sz="7200" b="1" dirty="0" smtClean="0">
                <a:ln/>
                <a:solidFill>
                  <a:schemeClr val="accent6">
                    <a:lumMod val="75000"/>
                  </a:schemeClr>
                </a:solidFill>
              </a:rPr>
              <a:t>учитель  </a:t>
            </a:r>
            <a:r>
              <a:rPr lang="ru-RU" sz="7200" b="1" dirty="0">
                <a:ln/>
                <a:solidFill>
                  <a:schemeClr val="accent6">
                    <a:lumMod val="75000"/>
                  </a:schemeClr>
                </a:solidFill>
              </a:rPr>
              <a:t>информатики Данилова Людмила </a:t>
            </a:r>
            <a:r>
              <a:rPr lang="ru-RU" sz="7200" b="1" dirty="0" smtClean="0">
                <a:ln/>
                <a:solidFill>
                  <a:schemeClr val="accent6">
                    <a:lumMod val="75000"/>
                  </a:schemeClr>
                </a:solidFill>
              </a:rPr>
              <a:t>Сергеевна </a:t>
            </a:r>
            <a:endParaRPr lang="ru-RU" sz="7200" b="1" dirty="0" smtClean="0">
              <a:ln/>
              <a:solidFill>
                <a:schemeClr val="accent6">
                  <a:lumMod val="75000"/>
                </a:schemeClr>
              </a:solidFill>
            </a:endParaRPr>
          </a:p>
          <a:p>
            <a:pPr algn="l">
              <a:lnSpc>
                <a:spcPct val="120000"/>
              </a:lnSpc>
            </a:pPr>
            <a:r>
              <a:rPr lang="ru-RU" sz="7200" b="1" dirty="0" smtClean="0">
                <a:ln/>
                <a:solidFill>
                  <a:schemeClr val="accent6">
                    <a:lumMod val="75000"/>
                  </a:schemeClr>
                </a:solidFill>
              </a:rPr>
              <a:t>учитель  </a:t>
            </a:r>
            <a:r>
              <a:rPr lang="ru-RU" sz="7200" b="1" dirty="0">
                <a:ln/>
                <a:solidFill>
                  <a:schemeClr val="accent6">
                    <a:lumMod val="75000"/>
                  </a:schemeClr>
                </a:solidFill>
              </a:rPr>
              <a:t>ИЗО </a:t>
            </a:r>
            <a:r>
              <a:rPr lang="ru-RU" sz="7200" b="1" dirty="0" err="1">
                <a:ln/>
                <a:solidFill>
                  <a:schemeClr val="accent6">
                    <a:lumMod val="75000"/>
                  </a:schemeClr>
                </a:solidFill>
              </a:rPr>
              <a:t>Плыгунова</a:t>
            </a:r>
            <a:r>
              <a:rPr lang="ru-RU" sz="7200" b="1" dirty="0">
                <a:ln/>
                <a:solidFill>
                  <a:schemeClr val="accent6">
                    <a:lumMod val="75000"/>
                  </a:schemeClr>
                </a:solidFill>
              </a:rPr>
              <a:t> Галина </a:t>
            </a:r>
            <a:r>
              <a:rPr lang="ru-RU" sz="7200" b="1" dirty="0" smtClean="0">
                <a:ln/>
                <a:solidFill>
                  <a:schemeClr val="accent6">
                    <a:lumMod val="75000"/>
                  </a:schemeClr>
                </a:solidFill>
              </a:rPr>
              <a:t>Константиновна</a:t>
            </a:r>
          </a:p>
        </p:txBody>
      </p:sp>
      <p:sp>
        <p:nvSpPr>
          <p:cNvPr id="4" name="Прямоугольник 3"/>
          <p:cNvSpPr/>
          <p:nvPr/>
        </p:nvSpPr>
        <p:spPr>
          <a:xfrm>
            <a:off x="3649362" y="190205"/>
            <a:ext cx="6096000" cy="923330"/>
          </a:xfrm>
          <a:prstGeom prst="rect">
            <a:avLst/>
          </a:prstGeom>
        </p:spPr>
        <p:txBody>
          <a:bodyPr>
            <a:spAutoFit/>
          </a:bodyPr>
          <a:lstStyle/>
          <a:p>
            <a:r>
              <a:rPr lang="ru-RU" dirty="0">
                <a:solidFill>
                  <a:schemeClr val="accent6">
                    <a:lumMod val="50000"/>
                  </a:schemeClr>
                </a:solidFill>
              </a:rPr>
              <a:t>ДЕПАРТАМЕНТ ОБРАЗОВАНИЯ ГОРОДА МОСКВЫ</a:t>
            </a:r>
          </a:p>
          <a:p>
            <a:r>
              <a:rPr lang="ru-RU" dirty="0">
                <a:solidFill>
                  <a:schemeClr val="accent6">
                    <a:lumMod val="50000"/>
                  </a:schemeClr>
                </a:solidFill>
              </a:rPr>
              <a:t>ГОСУДАРСТВЕННОЕ  БЮДЖЕТНОЕ ОБЩЕОБРАЗОВАТЕЛЬНОЕ УЧРЕЖДЕНИЕ  ГОРОДА МОСКВЫ «ШКОЛА 1741»</a:t>
            </a:r>
          </a:p>
        </p:txBody>
      </p:sp>
      <p:sp>
        <p:nvSpPr>
          <p:cNvPr id="5" name="Заголовок 4"/>
          <p:cNvSpPr>
            <a:spLocks noGrp="1"/>
          </p:cNvSpPr>
          <p:nvPr>
            <p:ph type="ctrTitle"/>
          </p:nvPr>
        </p:nvSpPr>
        <p:spPr>
          <a:xfrm>
            <a:off x="2298357" y="1499287"/>
            <a:ext cx="9144000" cy="2364260"/>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lang="ru-RU" b="1" dirty="0">
                <a:ln/>
                <a:solidFill>
                  <a:srgbClr val="92D050"/>
                </a:solidFill>
              </a:rPr>
              <a:t>«Сохранить природу — сохранить жизнь!»</a:t>
            </a:r>
            <a:r>
              <a:rPr lang="ru-RU" b="1" dirty="0">
                <a:ln/>
                <a:solidFill>
                  <a:schemeClr val="accent3"/>
                </a:solidFill>
              </a:rPr>
              <a:t/>
            </a:r>
            <a:br>
              <a:rPr lang="ru-RU" b="1" dirty="0">
                <a:ln/>
                <a:solidFill>
                  <a:schemeClr val="accent3"/>
                </a:solidFill>
              </a:rPr>
            </a:br>
            <a:endParaRPr lang="ru-RU" b="1" dirty="0">
              <a:ln/>
              <a:solidFill>
                <a:schemeClr val="accent3"/>
              </a:solidFill>
            </a:endParaRPr>
          </a:p>
        </p:txBody>
      </p:sp>
      <p:sp>
        <p:nvSpPr>
          <p:cNvPr id="6" name="Прямоугольник 5"/>
          <p:cNvSpPr/>
          <p:nvPr/>
        </p:nvSpPr>
        <p:spPr>
          <a:xfrm>
            <a:off x="6776017" y="3277285"/>
            <a:ext cx="3435877" cy="369332"/>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ru-RU" b="1" dirty="0">
                <a:ln/>
                <a:solidFill>
                  <a:schemeClr val="accent4"/>
                </a:solidFill>
              </a:rPr>
              <a:t>Экологическая  игра  (Своя игра)</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29" y="386894"/>
            <a:ext cx="671384" cy="671384"/>
          </a:xfrm>
          <a:prstGeom prst="rect">
            <a:avLst/>
          </a:prstGeom>
        </p:spPr>
      </p:pic>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866" y="106958"/>
            <a:ext cx="671384" cy="671384"/>
          </a:xfrm>
          <a:prstGeom prst="rect">
            <a:avLst/>
          </a:prstGeom>
        </p:spPr>
      </p:pic>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29" y="1338364"/>
            <a:ext cx="671384" cy="671384"/>
          </a:xfrm>
          <a:prstGeom prst="rect">
            <a:avLst/>
          </a:prstGeom>
        </p:spPr>
      </p:pic>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245" y="827903"/>
            <a:ext cx="671384" cy="671384"/>
          </a:xfrm>
          <a:prstGeom prst="rect">
            <a:avLst/>
          </a:prstGeom>
        </p:spPr>
      </p:pic>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519" y="1079849"/>
            <a:ext cx="671384" cy="671384"/>
          </a:xfrm>
          <a:prstGeom prst="rect">
            <a:avLst/>
          </a:prstGeom>
        </p:spPr>
      </p:pic>
      <p:pic>
        <p:nvPicPr>
          <p:cNvPr id="2" name="Рисунок 1">
            <a:hlinkClick r:id="rId3"/>
          </p:cNvPr>
          <p:cNvPicPr>
            <a:picLocks noChangeAspect="1"/>
          </p:cNvPicPr>
          <p:nvPr/>
        </p:nvPicPr>
        <p:blipFill>
          <a:blip r:embed="rId4"/>
          <a:stretch>
            <a:fillRect/>
          </a:stretch>
        </p:blipFill>
        <p:spPr>
          <a:xfrm>
            <a:off x="9805893" y="651870"/>
            <a:ext cx="2267909" cy="847417"/>
          </a:xfrm>
          <a:prstGeom prst="rect">
            <a:avLst/>
          </a:prstGeom>
        </p:spPr>
      </p:pic>
    </p:spTree>
    <p:extLst>
      <p:ext uri="{BB962C8B-B14F-4D97-AF65-F5344CB8AC3E}">
        <p14:creationId xmlns:p14="http://schemas.microsoft.com/office/powerpoint/2010/main" val="2091015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2528479" y="204398"/>
            <a:ext cx="6189162" cy="922724"/>
          </a:xfrm>
        </p:spPr>
        <p:txBody>
          <a:bodyPr>
            <a:prstTxWarp prst="textCurveDown">
              <a:avLst/>
            </a:prstTxWarp>
          </a:bodyPr>
          <a:lstStyle/>
          <a:p>
            <a:r>
              <a:rPr lang="ru-RU" cap="none" dirty="0" smtClean="0">
                <a:ln w="0"/>
                <a:solidFill>
                  <a:srgbClr val="C00000"/>
                </a:solidFill>
                <a:effectLst>
                  <a:outerShdw blurRad="38100" dist="25400" dir="5400000" algn="ctr" rotWithShape="0">
                    <a:srgbClr val="6E747A">
                      <a:alpha val="43000"/>
                    </a:srgbClr>
                  </a:outerShdw>
                </a:effectLst>
              </a:rPr>
              <a:t>Красная книга</a:t>
            </a:r>
            <a:endParaRPr lang="ru-RU" cap="none" dirty="0">
              <a:ln w="0"/>
              <a:solidFill>
                <a:srgbClr val="C00000"/>
              </a:solidFill>
              <a:effectLst>
                <a:outerShdw blurRad="38100" dist="25400" dir="5400000" algn="ctr" rotWithShape="0">
                  <a:srgbClr val="6E747A">
                    <a:alpha val="43000"/>
                  </a:srgbClr>
                </a:outerShdw>
              </a:effectLst>
            </a:endParaRPr>
          </a:p>
        </p:txBody>
      </p:sp>
      <p:sp>
        <p:nvSpPr>
          <p:cNvPr id="12" name="Содержимое 11"/>
          <p:cNvSpPr>
            <a:spLocks noGrp="1"/>
          </p:cNvSpPr>
          <p:nvPr>
            <p:ph idx="1"/>
          </p:nvPr>
        </p:nvSpPr>
        <p:spPr>
          <a:xfrm>
            <a:off x="3809984" y="4005065"/>
            <a:ext cx="1925976" cy="1621033"/>
          </a:xfrm>
        </p:spPr>
        <p:txBody>
          <a:bodyPr>
            <a:normAutofit/>
          </a:bodyPr>
          <a:lstStyle/>
          <a:p>
            <a:pPr>
              <a:buNone/>
            </a:pPr>
            <a:r>
              <a:rPr lang="ru-RU" b="1" dirty="0" smtClean="0"/>
              <a:t>       </a:t>
            </a:r>
            <a:endParaRPr lang="ru-RU" b="1" dirty="0">
              <a:solidFill>
                <a:schemeClr val="bg1"/>
              </a:solidFill>
            </a:endParaRPr>
          </a:p>
        </p:txBody>
      </p:sp>
      <p:sp>
        <p:nvSpPr>
          <p:cNvPr id="8" name="Пятно 1 7"/>
          <p:cNvSpPr/>
          <p:nvPr/>
        </p:nvSpPr>
        <p:spPr>
          <a:xfrm>
            <a:off x="9666751" y="1031354"/>
            <a:ext cx="2143140" cy="1857388"/>
          </a:xfrm>
          <a:prstGeom prst="irregularSeal1">
            <a:avLst/>
          </a:prstGeom>
          <a:solidFill>
            <a:srgbClr val="FFFF00"/>
          </a:solidFill>
          <a:ln w="57150">
            <a:solidFill>
              <a:srgbClr val="FFC0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0" b="1" dirty="0">
              <a:solidFill>
                <a:srgbClr val="FF0000"/>
              </a:solidFill>
            </a:endParaRPr>
          </a:p>
        </p:txBody>
      </p:sp>
      <p:sp>
        <p:nvSpPr>
          <p:cNvPr id="10" name="TextBox 9"/>
          <p:cNvSpPr txBox="1"/>
          <p:nvPr/>
        </p:nvSpPr>
        <p:spPr>
          <a:xfrm>
            <a:off x="9939351" y="1568136"/>
            <a:ext cx="1714512" cy="584775"/>
          </a:xfrm>
          <a:prstGeom prst="rect">
            <a:avLst/>
          </a:prstGeom>
          <a:noFill/>
        </p:spPr>
        <p:txBody>
          <a:bodyPr wrap="square" rtlCol="0">
            <a:spAutoFit/>
          </a:bodyPr>
          <a:lstStyle/>
          <a:p>
            <a:r>
              <a:rPr lang="ru-RU" sz="3200" b="1" dirty="0" smtClean="0">
                <a:solidFill>
                  <a:srgbClr val="4BCAAD">
                    <a:lumMod val="75000"/>
                  </a:srgbClr>
                </a:solidFill>
              </a:rPr>
              <a:t>4балла</a:t>
            </a:r>
            <a:endParaRPr lang="ru-RU" sz="3200" b="1" dirty="0">
              <a:solidFill>
                <a:srgbClr val="4BCAAD">
                  <a:lumMod val="75000"/>
                </a:srgbClr>
              </a:solidFill>
            </a:endParaRPr>
          </a:p>
        </p:txBody>
      </p:sp>
      <p:pic>
        <p:nvPicPr>
          <p:cNvPr id="2" name="Рисунок 1">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603" y="1204819"/>
            <a:ext cx="3399812" cy="4187412"/>
          </a:xfrm>
          <a:prstGeom prst="rect">
            <a:avLst/>
          </a:prstGeom>
        </p:spPr>
      </p:pic>
      <p:pic>
        <p:nvPicPr>
          <p:cNvPr id="13" name="Picture 12" descr="43699_2">
            <a:hlinkClick r:id="rId4"/>
          </p:cNvPr>
          <p:cNvPicPr>
            <a:picLocks noChangeAspect="1" noChangeArrowheads="1"/>
          </p:cNvPicPr>
          <p:nvPr/>
        </p:nvPicPr>
        <p:blipFill>
          <a:blip r:embed="rId5" cstate="email">
            <a:lum contrast="12000"/>
            <a:extLst>
              <a:ext uri="{28A0092B-C50C-407E-A947-70E740481C1C}">
                <a14:useLocalDpi xmlns:a14="http://schemas.microsoft.com/office/drawing/2010/main"/>
              </a:ext>
            </a:extLst>
          </a:blip>
          <a:srcRect/>
          <a:stretch>
            <a:fillRect/>
          </a:stretch>
        </p:blipFill>
        <p:spPr bwMode="auto">
          <a:xfrm>
            <a:off x="4772972" y="1960048"/>
            <a:ext cx="4242251" cy="3169996"/>
          </a:xfrm>
          <a:prstGeom prst="rect">
            <a:avLst/>
          </a:prstGeom>
          <a:noFill/>
          <a:ln w="9525">
            <a:solidFill>
              <a:srgbClr val="000000"/>
            </a:solidFill>
            <a:miter lim="800000"/>
            <a:headEnd/>
            <a:tailEnd/>
          </a:ln>
          <a:effectLst>
            <a:softEdge rad="127000"/>
          </a:effectLst>
        </p:spPr>
      </p:pic>
      <p:sp>
        <p:nvSpPr>
          <p:cNvPr id="3" name="Прямоугольник 2"/>
          <p:cNvSpPr/>
          <p:nvPr/>
        </p:nvSpPr>
        <p:spPr>
          <a:xfrm>
            <a:off x="1520311" y="5719633"/>
            <a:ext cx="8995719" cy="646331"/>
          </a:xfrm>
          <a:prstGeom prst="rect">
            <a:avLst/>
          </a:prstGeom>
        </p:spPr>
        <p:txBody>
          <a:bodyPr wrap="square">
            <a:spAutoFit/>
          </a:bodyPr>
          <a:lstStyle/>
          <a:p>
            <a:r>
              <a:rPr lang="ru-RU" dirty="0">
                <a:solidFill>
                  <a:prstClr val="black"/>
                </a:solidFill>
              </a:rPr>
              <a:t>Какая птица изображена на обложке Красной книги </a:t>
            </a:r>
            <a:r>
              <a:rPr lang="ru-RU" dirty="0" smtClean="0">
                <a:solidFill>
                  <a:prstClr val="black"/>
                </a:solidFill>
              </a:rPr>
              <a:t>Москвы 2011 года издания? </a:t>
            </a:r>
            <a:r>
              <a:rPr lang="ru-RU" dirty="0">
                <a:solidFill>
                  <a:prstClr val="black"/>
                </a:solidFill>
              </a:rPr>
              <a:t>Почему?</a:t>
            </a:r>
          </a:p>
        </p:txBody>
      </p:sp>
      <p:pic>
        <p:nvPicPr>
          <p:cNvPr id="14" name="Picture 30" descr="ar27">
            <a:hlinkClick r:id="rId6" action="ppaction://hlinksldjump"/>
          </p:cNvPr>
          <p:cNvPicPr>
            <a:picLocks noChangeAspect="1" noChangeArrowheads="1" noCrop="1"/>
          </p:cNvPicPr>
          <p:nvPr/>
        </p:nvPicPr>
        <p:blipFill>
          <a:blip r:embed="rId7" cstate="print">
            <a:duotone>
              <a:prstClr val="black"/>
              <a:schemeClr val="accent1">
                <a:tint val="45000"/>
                <a:satMod val="400000"/>
              </a:schemeClr>
            </a:duotone>
          </a:blip>
          <a:srcRect/>
          <a:stretch>
            <a:fillRect/>
          </a:stretch>
        </p:blipFill>
        <p:spPr bwMode="auto">
          <a:xfrm>
            <a:off x="11357792" y="6230378"/>
            <a:ext cx="592142" cy="469279"/>
          </a:xfrm>
          <a:prstGeom prst="rect">
            <a:avLst/>
          </a:prstGeom>
          <a:noFill/>
          <a:ln w="9525">
            <a:noFill/>
            <a:miter lim="800000"/>
            <a:headEnd/>
            <a:tailEnd/>
          </a:ln>
        </p:spPr>
      </p:pic>
    </p:spTree>
    <p:extLst>
      <p:ext uri="{BB962C8B-B14F-4D97-AF65-F5344CB8AC3E}">
        <p14:creationId xmlns:p14="http://schemas.microsoft.com/office/powerpoint/2010/main" val="2000165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31818" y="4969736"/>
            <a:ext cx="2915036" cy="1340577"/>
          </a:xfrm>
        </p:spPr>
        <p:txBody>
          <a:bodyPr/>
          <a:lstStyle/>
          <a:p>
            <a:endParaRPr lang="ru-RU" dirty="0" smtClean="0"/>
          </a:p>
          <a:p>
            <a:endParaRPr lang="ru-RU" dirty="0"/>
          </a:p>
        </p:txBody>
      </p:sp>
      <p:pic>
        <p:nvPicPr>
          <p:cNvPr id="9" name="Picture 30" descr="ar27">
            <a:hlinkClick r:id="rId2" action="ppaction://hlinksldjump"/>
          </p:cNvPr>
          <p:cNvPicPr>
            <a:picLocks noChangeAspect="1" noChangeArrowheads="1" noCrop="1"/>
          </p:cNvPicPr>
          <p:nvPr/>
        </p:nvPicPr>
        <p:blipFill>
          <a:blip r:embed="rId3" cstate="print">
            <a:duotone>
              <a:prstClr val="black"/>
              <a:schemeClr val="accent1">
                <a:tint val="45000"/>
                <a:satMod val="400000"/>
              </a:schemeClr>
            </a:duotone>
          </a:blip>
          <a:srcRect/>
          <a:stretch>
            <a:fillRect/>
          </a:stretch>
        </p:blipFill>
        <p:spPr bwMode="auto">
          <a:xfrm>
            <a:off x="11621403" y="6326660"/>
            <a:ext cx="397603" cy="344016"/>
          </a:xfrm>
          <a:prstGeom prst="rect">
            <a:avLst/>
          </a:prstGeom>
          <a:noFill/>
          <a:ln w="9525">
            <a:noFill/>
            <a:miter lim="800000"/>
            <a:headEnd/>
            <a:tailEnd/>
          </a:ln>
        </p:spPr>
      </p:pic>
      <p:sp>
        <p:nvSpPr>
          <p:cNvPr id="4" name="Прямоугольник 3"/>
          <p:cNvSpPr/>
          <p:nvPr/>
        </p:nvSpPr>
        <p:spPr>
          <a:xfrm>
            <a:off x="3001629" y="722419"/>
            <a:ext cx="5386622" cy="4247317"/>
          </a:xfrm>
          <a:prstGeom prst="rect">
            <a:avLst/>
          </a:prstGeom>
        </p:spPr>
        <p:txBody>
          <a:bodyPr wrap="square">
            <a:spAutoFit/>
          </a:bodyPr>
          <a:lstStyle/>
          <a:p>
            <a:r>
              <a:rPr lang="ru-RU" dirty="0" smtClean="0">
                <a:solidFill>
                  <a:prstClr val="black"/>
                </a:solidFill>
              </a:rPr>
              <a:t>    В </a:t>
            </a:r>
            <a:r>
              <a:rPr lang="ru-RU" dirty="0">
                <a:solidFill>
                  <a:prstClr val="black"/>
                </a:solidFill>
              </a:rPr>
              <a:t>древнем мире поклонялись силе и ловкости хищных птиц, обожествляли их. Об этом свидетельствуют стенные росписи, рукописи, легенды.</a:t>
            </a:r>
          </a:p>
          <a:p>
            <a:r>
              <a:rPr lang="ru-RU" dirty="0" smtClean="0">
                <a:solidFill>
                  <a:prstClr val="black"/>
                </a:solidFill>
              </a:rPr>
              <a:t>   Одна </a:t>
            </a:r>
            <a:r>
              <a:rPr lang="ru-RU" dirty="0">
                <a:solidFill>
                  <a:prstClr val="black"/>
                </a:solidFill>
              </a:rPr>
              <a:t>из самых </a:t>
            </a:r>
            <a:r>
              <a:rPr lang="ru-RU" dirty="0" smtClean="0">
                <a:solidFill>
                  <a:prstClr val="black"/>
                </a:solidFill>
              </a:rPr>
              <a:t>эффектных </a:t>
            </a:r>
            <a:r>
              <a:rPr lang="ru-RU" dirty="0">
                <a:solidFill>
                  <a:prstClr val="black"/>
                </a:solidFill>
              </a:rPr>
              <a:t>и </a:t>
            </a:r>
            <a:r>
              <a:rPr lang="ru-RU" dirty="0" smtClean="0">
                <a:solidFill>
                  <a:prstClr val="black"/>
                </a:solidFill>
              </a:rPr>
              <a:t>эффективных </a:t>
            </a:r>
            <a:r>
              <a:rPr lang="ru-RU" dirty="0">
                <a:solidFill>
                  <a:prstClr val="black"/>
                </a:solidFill>
              </a:rPr>
              <a:t>ловчих птиц сокол Сапсан. </a:t>
            </a:r>
          </a:p>
          <a:p>
            <a:r>
              <a:rPr lang="ru-RU" dirty="0">
                <a:solidFill>
                  <a:prstClr val="black"/>
                </a:solidFill>
              </a:rPr>
              <a:t>Сапсаны считаются символом Москвы. Именно этой птице обязаны своими названиями районы Сокольники и Соколиная гора. Соколиная охота на Руси – это не только яркая страница истории России, но и символ национальной традиции, отмеченный царскими указами и даже покровительством православного святого Трифона.</a:t>
            </a:r>
          </a:p>
        </p:txBody>
      </p:sp>
      <p:pic>
        <p:nvPicPr>
          <p:cNvPr id="5" name="Рисунок 4">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818" y="156517"/>
            <a:ext cx="2422278" cy="2836391"/>
          </a:xfrm>
          <a:prstGeom prst="rect">
            <a:avLst/>
          </a:prstGeom>
        </p:spPr>
      </p:pic>
      <p:pic>
        <p:nvPicPr>
          <p:cNvPr id="7" name="Рисунок 6">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35784" y="657610"/>
            <a:ext cx="2220540" cy="1383928"/>
          </a:xfrm>
          <a:prstGeom prst="rect">
            <a:avLst/>
          </a:prstGeom>
          <a:effectLst>
            <a:softEdge rad="31750"/>
          </a:effectLst>
        </p:spPr>
      </p:pic>
      <p:pic>
        <p:nvPicPr>
          <p:cNvPr id="8" name="Рисунок 7">
            <a:hlinkClick r:id="rId8"/>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57382" y="4639277"/>
            <a:ext cx="2713421" cy="2031399"/>
          </a:xfrm>
          <a:prstGeom prst="rect">
            <a:avLst/>
          </a:prstGeom>
          <a:effectLst>
            <a:softEdge rad="63500"/>
          </a:effectLst>
        </p:spPr>
      </p:pic>
      <p:pic>
        <p:nvPicPr>
          <p:cNvPr id="11" name="Рисунок 10">
            <a:hlinkClick r:id="rId10"/>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4818" y="4639277"/>
            <a:ext cx="3028907" cy="2031399"/>
          </a:xfrm>
          <a:prstGeom prst="rect">
            <a:avLst/>
          </a:prstGeom>
        </p:spPr>
      </p:pic>
    </p:spTree>
    <p:extLst>
      <p:ext uri="{BB962C8B-B14F-4D97-AF65-F5344CB8AC3E}">
        <p14:creationId xmlns:p14="http://schemas.microsoft.com/office/powerpoint/2010/main" val="728492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63430" y="264293"/>
            <a:ext cx="7354110" cy="1350498"/>
          </a:xfrm>
        </p:spPr>
        <p:txBody>
          <a:bodyPr>
            <a:prstTxWarp prst="textCurveDown">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ru-RU" b="1" dirty="0">
                <a:ln/>
                <a:solidFill>
                  <a:schemeClr val="accent2">
                    <a:lumMod val="60000"/>
                    <a:lumOff val="40000"/>
                  </a:schemeClr>
                </a:solidFill>
              </a:rPr>
              <a:t>Экологическое значение вида</a:t>
            </a:r>
            <a:br>
              <a:rPr lang="ru-RU" b="1" dirty="0">
                <a:ln/>
                <a:solidFill>
                  <a:schemeClr val="accent2">
                    <a:lumMod val="60000"/>
                    <a:lumOff val="40000"/>
                  </a:schemeClr>
                </a:solidFill>
              </a:rPr>
            </a:br>
            <a:endParaRPr lang="ru-RU" b="1" dirty="0">
              <a:ln/>
              <a:solidFill>
                <a:schemeClr val="accent2">
                  <a:lumMod val="60000"/>
                  <a:lumOff val="40000"/>
                </a:schemeClr>
              </a:solidFill>
            </a:endParaRPr>
          </a:p>
        </p:txBody>
      </p:sp>
      <p:pic>
        <p:nvPicPr>
          <p:cNvPr id="6" name="Рисунок 5">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105" y="1215240"/>
            <a:ext cx="5532738" cy="3200309"/>
          </a:xfrm>
          <a:prstGeom prst="rect">
            <a:avLst/>
          </a:prstGeom>
        </p:spPr>
      </p:pic>
      <p:sp>
        <p:nvSpPr>
          <p:cNvPr id="3" name="Объект 2"/>
          <p:cNvSpPr>
            <a:spLocks noGrp="1"/>
          </p:cNvSpPr>
          <p:nvPr>
            <p:ph idx="1"/>
          </p:nvPr>
        </p:nvSpPr>
        <p:spPr>
          <a:xfrm>
            <a:off x="5523821" y="1964987"/>
            <a:ext cx="4217773" cy="3994650"/>
          </a:xfrm>
        </p:spPr>
        <p:txBody>
          <a:bodyPr>
            <a:normAutofit fontScale="85000" lnSpcReduction="20000"/>
          </a:bodyPr>
          <a:lstStyle/>
          <a:p>
            <a:pPr marL="0" indent="0">
              <a:buNone/>
            </a:pPr>
            <a:r>
              <a:rPr lang="ru-RU" dirty="0"/>
              <a:t>Укажите </a:t>
            </a:r>
            <a:r>
              <a:rPr lang="ru-RU" dirty="0" smtClean="0"/>
              <a:t>названия </a:t>
            </a:r>
            <a:r>
              <a:rPr lang="ru-RU" dirty="0"/>
              <a:t>двух животных, которых может встретить в естественных природных условиях уссурийский тигр</a:t>
            </a:r>
            <a:r>
              <a:rPr lang="ru-RU" dirty="0" smtClean="0"/>
              <a:t>:</a:t>
            </a:r>
          </a:p>
          <a:p>
            <a:pPr marL="0" indent="0">
              <a:buNone/>
            </a:pPr>
            <a:r>
              <a:rPr lang="ru-RU" dirty="0" smtClean="0"/>
              <a:t> </a:t>
            </a:r>
            <a:r>
              <a:rPr lang="ru-RU" dirty="0"/>
              <a:t>1) барибал, </a:t>
            </a:r>
            <a:endParaRPr lang="ru-RU" dirty="0" smtClean="0"/>
          </a:p>
          <a:p>
            <a:pPr marL="0" indent="0">
              <a:buNone/>
            </a:pPr>
            <a:r>
              <a:rPr lang="ru-RU" dirty="0" smtClean="0"/>
              <a:t>2</a:t>
            </a:r>
            <a:r>
              <a:rPr lang="ru-RU" dirty="0"/>
              <a:t>) динго, </a:t>
            </a:r>
            <a:endParaRPr lang="ru-RU" dirty="0" smtClean="0"/>
          </a:p>
          <a:p>
            <a:pPr marL="0" indent="0">
              <a:buNone/>
            </a:pPr>
            <a:r>
              <a:rPr lang="ru-RU" dirty="0" smtClean="0"/>
              <a:t>3</a:t>
            </a:r>
            <a:r>
              <a:rPr lang="ru-RU" dirty="0"/>
              <a:t>) капибара, </a:t>
            </a:r>
            <a:endParaRPr lang="ru-RU" dirty="0" smtClean="0"/>
          </a:p>
          <a:p>
            <a:pPr marL="0" indent="0">
              <a:buNone/>
            </a:pPr>
            <a:r>
              <a:rPr lang="ru-RU" dirty="0" smtClean="0"/>
              <a:t>4</a:t>
            </a:r>
            <a:r>
              <a:rPr lang="ru-RU" dirty="0"/>
              <a:t>) горилла, </a:t>
            </a:r>
            <a:endParaRPr lang="ru-RU" dirty="0" smtClean="0"/>
          </a:p>
          <a:p>
            <a:pPr marL="0" indent="0">
              <a:buNone/>
            </a:pPr>
            <a:r>
              <a:rPr lang="ru-RU" dirty="0" smtClean="0"/>
              <a:t>5</a:t>
            </a:r>
            <a:r>
              <a:rPr lang="ru-RU" dirty="0"/>
              <a:t>) пятнистый олень</a:t>
            </a:r>
            <a:r>
              <a:rPr lang="ru-RU" dirty="0" smtClean="0"/>
              <a:t>,</a:t>
            </a:r>
          </a:p>
          <a:p>
            <a:pPr marL="0" indent="0">
              <a:buNone/>
            </a:pPr>
            <a:r>
              <a:rPr lang="ru-RU" dirty="0" smtClean="0"/>
              <a:t> </a:t>
            </a:r>
            <a:r>
              <a:rPr lang="ru-RU" dirty="0"/>
              <a:t>6) карибу, </a:t>
            </a:r>
            <a:endParaRPr lang="ru-RU" dirty="0" smtClean="0"/>
          </a:p>
          <a:p>
            <a:pPr marL="0" indent="0">
              <a:buNone/>
            </a:pPr>
            <a:r>
              <a:rPr lang="ru-RU" dirty="0" smtClean="0"/>
              <a:t>7</a:t>
            </a:r>
            <a:r>
              <a:rPr lang="ru-RU" dirty="0"/>
              <a:t>) коала, </a:t>
            </a:r>
            <a:endParaRPr lang="ru-RU" dirty="0" smtClean="0"/>
          </a:p>
          <a:p>
            <a:pPr marL="0" indent="0">
              <a:buNone/>
            </a:pPr>
            <a:r>
              <a:rPr lang="ru-RU" dirty="0" smtClean="0"/>
              <a:t>8</a:t>
            </a:r>
            <a:r>
              <a:rPr lang="ru-RU" dirty="0"/>
              <a:t>) гималайский медведь, </a:t>
            </a:r>
            <a:endParaRPr lang="ru-RU" dirty="0" smtClean="0"/>
          </a:p>
          <a:p>
            <a:pPr marL="0" indent="0">
              <a:buNone/>
            </a:pPr>
            <a:r>
              <a:rPr lang="ru-RU" dirty="0" smtClean="0"/>
              <a:t>9</a:t>
            </a:r>
            <a:r>
              <a:rPr lang="ru-RU" dirty="0"/>
              <a:t>) лемур, </a:t>
            </a:r>
            <a:endParaRPr lang="ru-RU" dirty="0" smtClean="0"/>
          </a:p>
          <a:p>
            <a:pPr marL="0" indent="0">
              <a:buNone/>
            </a:pPr>
            <a:r>
              <a:rPr lang="ru-RU" dirty="0" smtClean="0"/>
              <a:t>10</a:t>
            </a:r>
            <a:r>
              <a:rPr lang="ru-RU" dirty="0"/>
              <a:t>) антилопа гну. </a:t>
            </a:r>
          </a:p>
          <a:p>
            <a:endParaRPr lang="ru-RU" dirty="0"/>
          </a:p>
        </p:txBody>
      </p:sp>
      <p:pic>
        <p:nvPicPr>
          <p:cNvPr id="5" name="Рисунок 4"/>
          <p:cNvPicPr>
            <a:picLocks noChangeAspect="1"/>
          </p:cNvPicPr>
          <p:nvPr/>
        </p:nvPicPr>
        <p:blipFill>
          <a:blip r:embed="rId4"/>
          <a:stretch>
            <a:fillRect/>
          </a:stretch>
        </p:blipFill>
        <p:spPr>
          <a:xfrm>
            <a:off x="9741594" y="563140"/>
            <a:ext cx="2383743" cy="2103302"/>
          </a:xfrm>
          <a:prstGeom prst="rect">
            <a:avLst/>
          </a:prstGeom>
        </p:spPr>
      </p:pic>
      <p:pic>
        <p:nvPicPr>
          <p:cNvPr id="7" name="Picture 30" descr="ar27">
            <a:hlinkClick r:id="rId5" action="ppaction://hlinksldjump"/>
          </p:cNvPr>
          <p:cNvPicPr>
            <a:picLocks noChangeAspect="1" noChangeArrowheads="1" noCrop="1"/>
          </p:cNvPicPr>
          <p:nvPr/>
        </p:nvPicPr>
        <p:blipFill>
          <a:blip r:embed="rId6" cstate="print">
            <a:duotone>
              <a:prstClr val="black"/>
              <a:schemeClr val="accent1">
                <a:tint val="45000"/>
                <a:satMod val="400000"/>
              </a:schemeClr>
            </a:duotone>
          </a:blip>
          <a:srcRect/>
          <a:stretch>
            <a:fillRect/>
          </a:stretch>
        </p:blipFill>
        <p:spPr bwMode="auto">
          <a:xfrm>
            <a:off x="11398983" y="6243981"/>
            <a:ext cx="592142" cy="469279"/>
          </a:xfrm>
          <a:prstGeom prst="rect">
            <a:avLst/>
          </a:prstGeom>
          <a:noFill/>
          <a:ln w="9525">
            <a:noFill/>
            <a:miter lim="800000"/>
            <a:headEnd/>
            <a:tailEnd/>
          </a:ln>
        </p:spPr>
      </p:pic>
      <p:sp>
        <p:nvSpPr>
          <p:cNvPr id="8" name="TextBox 7"/>
          <p:cNvSpPr txBox="1"/>
          <p:nvPr/>
        </p:nvSpPr>
        <p:spPr>
          <a:xfrm>
            <a:off x="10066639" y="1322403"/>
            <a:ext cx="1540474" cy="584775"/>
          </a:xfrm>
          <a:prstGeom prst="rect">
            <a:avLst/>
          </a:prstGeom>
          <a:noFill/>
        </p:spPr>
        <p:txBody>
          <a:bodyPr wrap="square" rtlCol="0">
            <a:spAutoFit/>
          </a:bodyPr>
          <a:lstStyle/>
          <a:p>
            <a:r>
              <a:rPr lang="ru-RU" sz="3200" b="1" dirty="0" smtClean="0">
                <a:solidFill>
                  <a:srgbClr val="0070C0"/>
                </a:solidFill>
              </a:rPr>
              <a:t>1балл</a:t>
            </a:r>
            <a:endParaRPr lang="ru-RU" sz="3200" b="1" dirty="0">
              <a:solidFill>
                <a:srgbClr val="0070C0"/>
              </a:solidFill>
            </a:endParaRPr>
          </a:p>
        </p:txBody>
      </p:sp>
    </p:spTree>
    <p:extLst>
      <p:ext uri="{BB962C8B-B14F-4D97-AF65-F5344CB8AC3E}">
        <p14:creationId xmlns:p14="http://schemas.microsoft.com/office/powerpoint/2010/main" val="1988471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hlinkClick r:id="rId2"/>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6091" y="1156784"/>
            <a:ext cx="4913802" cy="3877392"/>
          </a:xfrm>
          <a:prstGeom prst="rect">
            <a:avLst/>
          </a:prstGeom>
        </p:spPr>
      </p:pic>
      <p:sp>
        <p:nvSpPr>
          <p:cNvPr id="5" name="TextBox 4"/>
          <p:cNvSpPr txBox="1"/>
          <p:nvPr/>
        </p:nvSpPr>
        <p:spPr>
          <a:xfrm>
            <a:off x="5719482" y="1147482"/>
            <a:ext cx="3567953" cy="3970318"/>
          </a:xfrm>
          <a:prstGeom prst="rect">
            <a:avLst/>
          </a:prstGeom>
          <a:noFill/>
        </p:spPr>
        <p:txBody>
          <a:bodyPr wrap="square" rtlCol="0">
            <a:spAutoFit/>
          </a:bodyPr>
          <a:lstStyle/>
          <a:p>
            <a:r>
              <a:rPr lang="ru-RU" dirty="0" smtClean="0"/>
              <a:t>В дикой природе осталось всего около 500 амурских тигров.</a:t>
            </a:r>
          </a:p>
          <a:p>
            <a:r>
              <a:rPr lang="ru-RU" dirty="0" smtClean="0"/>
              <a:t>Места обитания тигров- кедровые леса Уссурийской тайги.</a:t>
            </a:r>
          </a:p>
          <a:p>
            <a:r>
              <a:rPr lang="ru-RU" dirty="0" smtClean="0"/>
              <a:t>Самцу тигра требуется до 100 км глухой тайги.</a:t>
            </a:r>
          </a:p>
          <a:p>
            <a:r>
              <a:rPr lang="ru-RU" dirty="0" smtClean="0"/>
              <a:t>В </a:t>
            </a:r>
            <a:r>
              <a:rPr lang="ru-RU" dirty="0"/>
              <a:t>дикой природе амурские тигры предпочитают питаться копытными животными: благородные и пятнистые олени, кабаны, косули и кабарги. </a:t>
            </a:r>
          </a:p>
        </p:txBody>
      </p:sp>
      <p:sp>
        <p:nvSpPr>
          <p:cNvPr id="6" name="TextBox 5"/>
          <p:cNvSpPr txBox="1"/>
          <p:nvPr/>
        </p:nvSpPr>
        <p:spPr>
          <a:xfrm>
            <a:off x="4390039" y="411408"/>
            <a:ext cx="4052047" cy="369332"/>
          </a:xfrm>
          <a:prstGeom prst="rect">
            <a:avLst/>
          </a:prstGeom>
          <a:noFill/>
        </p:spPr>
        <p:txBody>
          <a:bodyPr wrap="square" rtlCol="0">
            <a:spAutoFit/>
          </a:bodyPr>
          <a:lstStyle/>
          <a:p>
            <a:r>
              <a:rPr lang="ru-RU" dirty="0" smtClean="0"/>
              <a:t>Амурский тигр – достояние России</a:t>
            </a:r>
            <a:endParaRPr lang="ru-RU" dirty="0"/>
          </a:p>
        </p:txBody>
      </p:sp>
      <p:pic>
        <p:nvPicPr>
          <p:cNvPr id="7" name="Picture 30" descr="ar27">
            <a:hlinkClick r:id="rId4" action="ppaction://hlinksldjump"/>
          </p:cNvPr>
          <p:cNvPicPr>
            <a:picLocks noChangeAspect="1" noChangeArrowheads="1" noCrop="1"/>
          </p:cNvPicPr>
          <p:nvPr/>
        </p:nvPicPr>
        <p:blipFill>
          <a:blip r:embed="rId5" cstate="print">
            <a:duotone>
              <a:prstClr val="black"/>
              <a:schemeClr val="accent1">
                <a:tint val="45000"/>
                <a:satMod val="400000"/>
              </a:schemeClr>
            </a:duotone>
          </a:blip>
          <a:srcRect/>
          <a:stretch>
            <a:fillRect/>
          </a:stretch>
        </p:blipFill>
        <p:spPr bwMode="auto">
          <a:xfrm>
            <a:off x="11398983" y="6243981"/>
            <a:ext cx="592142" cy="469279"/>
          </a:xfrm>
          <a:prstGeom prst="rect">
            <a:avLst/>
          </a:prstGeom>
          <a:noFill/>
          <a:ln w="9525">
            <a:noFill/>
            <a:miter lim="800000"/>
            <a:headEnd/>
            <a:tailEnd/>
          </a:ln>
        </p:spPr>
      </p:pic>
    </p:spTree>
    <p:extLst>
      <p:ext uri="{BB962C8B-B14F-4D97-AF65-F5344CB8AC3E}">
        <p14:creationId xmlns:p14="http://schemas.microsoft.com/office/powerpoint/2010/main" val="1392932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solidFill>
                  <a:schemeClr val="tx2">
                    <a:lumMod val="60000"/>
                    <a:lumOff val="40000"/>
                  </a:schemeClr>
                </a:solidFill>
              </a:rPr>
              <a:t/>
            </a:r>
            <a:br>
              <a:rPr lang="ru-RU" dirty="0">
                <a:solidFill>
                  <a:schemeClr val="tx2">
                    <a:lumMod val="60000"/>
                    <a:lumOff val="40000"/>
                  </a:schemeClr>
                </a:solidFill>
              </a:rPr>
            </a:br>
            <a:endParaRPr lang="ru-RU" dirty="0">
              <a:solidFill>
                <a:schemeClr val="tx2">
                  <a:lumMod val="60000"/>
                  <a:lumOff val="40000"/>
                </a:schemeClr>
              </a:solidFill>
            </a:endParaRPr>
          </a:p>
        </p:txBody>
      </p:sp>
      <p:sp>
        <p:nvSpPr>
          <p:cNvPr id="9" name="Объект 8"/>
          <p:cNvSpPr>
            <a:spLocks noGrp="1"/>
          </p:cNvSpPr>
          <p:nvPr>
            <p:ph idx="4294967295"/>
          </p:nvPr>
        </p:nvSpPr>
        <p:spPr>
          <a:xfrm>
            <a:off x="677689" y="2163861"/>
            <a:ext cx="8596313" cy="793750"/>
          </a:xfrm>
        </p:spPr>
        <p:txBody>
          <a:bodyPr/>
          <a:lstStyle/>
          <a:p>
            <a:r>
              <a:rPr lang="ru-RU" dirty="0" smtClean="0"/>
              <a:t>Какое значения </a:t>
            </a:r>
            <a:r>
              <a:rPr lang="ru-RU" dirty="0"/>
              <a:t>для экологической системы </a:t>
            </a:r>
            <a:r>
              <a:rPr lang="ru-RU" dirty="0" smtClean="0"/>
              <a:t>Арктики имеет популяция </a:t>
            </a:r>
            <a:r>
              <a:rPr lang="ru-RU" dirty="0"/>
              <a:t>полярных </a:t>
            </a:r>
            <a:r>
              <a:rPr lang="ru-RU" dirty="0" smtClean="0"/>
              <a:t>сов?</a:t>
            </a:r>
            <a:endParaRPr lang="ru-RU" dirty="0"/>
          </a:p>
        </p:txBody>
      </p:sp>
      <p:pic>
        <p:nvPicPr>
          <p:cNvPr id="3" name="Рисунок 2">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317" y="3244334"/>
            <a:ext cx="5039483" cy="3041407"/>
          </a:xfrm>
          <a:prstGeom prst="rect">
            <a:avLst/>
          </a:prstGeom>
          <a:effectLst>
            <a:softEdge rad="31750"/>
          </a:effectLst>
        </p:spPr>
      </p:pic>
      <p:pic>
        <p:nvPicPr>
          <p:cNvPr id="6" name="Рисунок 5"/>
          <p:cNvPicPr>
            <a:picLocks noChangeAspect="1"/>
          </p:cNvPicPr>
          <p:nvPr/>
        </p:nvPicPr>
        <p:blipFill>
          <a:blip r:embed="rId4"/>
          <a:stretch>
            <a:fillRect/>
          </a:stretch>
        </p:blipFill>
        <p:spPr>
          <a:xfrm>
            <a:off x="9808257" y="558277"/>
            <a:ext cx="2383743" cy="2103302"/>
          </a:xfrm>
          <a:prstGeom prst="rect">
            <a:avLst/>
          </a:prstGeom>
        </p:spPr>
      </p:pic>
      <p:sp>
        <p:nvSpPr>
          <p:cNvPr id="7" name="Прямоугольник 6"/>
          <p:cNvSpPr/>
          <p:nvPr/>
        </p:nvSpPr>
        <p:spPr>
          <a:xfrm>
            <a:off x="1400783" y="609599"/>
            <a:ext cx="7873219" cy="646331"/>
          </a:xfrm>
          <a:prstGeom prst="rect">
            <a:avLst/>
          </a:prstGeom>
        </p:spPr>
        <p:txBody>
          <a:bodyPr wrap="square">
            <a:prstTxWarp prst="textCurveDown">
              <a:avLst/>
            </a:prstTxWarp>
            <a:spAutoFit/>
            <a:scene3d>
              <a:camera prst="orthographicFront"/>
              <a:lightRig rig="harsh" dir="t"/>
            </a:scene3d>
            <a:sp3d extrusionH="57150" prstMaterial="matte">
              <a:bevelT w="63500" h="12700" prst="angle"/>
              <a:contourClr>
                <a:schemeClr val="bg1">
                  <a:lumMod val="65000"/>
                </a:schemeClr>
              </a:contourClr>
            </a:sp3d>
          </a:bodyPr>
          <a:lstStyle/>
          <a:p>
            <a:r>
              <a:rPr lang="ru-RU" sz="3600" b="1" dirty="0">
                <a:ln/>
                <a:solidFill>
                  <a:schemeClr val="accent2">
                    <a:lumMod val="60000"/>
                    <a:lumOff val="40000"/>
                  </a:schemeClr>
                </a:solidFill>
              </a:rPr>
              <a:t>Экологическое значение вида</a:t>
            </a:r>
          </a:p>
        </p:txBody>
      </p:sp>
      <p:pic>
        <p:nvPicPr>
          <p:cNvPr id="8" name="Picture 30" descr="ar27">
            <a:hlinkClick r:id="rId5" action="ppaction://hlinksldjump"/>
          </p:cNvPr>
          <p:cNvPicPr>
            <a:picLocks noChangeAspect="1" noChangeArrowheads="1" noCrop="1"/>
          </p:cNvPicPr>
          <p:nvPr/>
        </p:nvPicPr>
        <p:blipFill>
          <a:blip r:embed="rId6" cstate="print">
            <a:duotone>
              <a:prstClr val="black"/>
              <a:schemeClr val="accent1">
                <a:tint val="45000"/>
                <a:satMod val="400000"/>
              </a:schemeClr>
            </a:duotone>
          </a:blip>
          <a:srcRect/>
          <a:stretch>
            <a:fillRect/>
          </a:stretch>
        </p:blipFill>
        <p:spPr bwMode="auto">
          <a:xfrm>
            <a:off x="11217750" y="6112476"/>
            <a:ext cx="592142" cy="469279"/>
          </a:xfrm>
          <a:prstGeom prst="rect">
            <a:avLst/>
          </a:prstGeom>
          <a:noFill/>
          <a:ln w="9525">
            <a:noFill/>
            <a:miter lim="800000"/>
            <a:headEnd/>
            <a:tailEnd/>
          </a:ln>
        </p:spPr>
      </p:pic>
      <p:sp>
        <p:nvSpPr>
          <p:cNvPr id="5" name="Прямоугольник 4"/>
          <p:cNvSpPr/>
          <p:nvPr/>
        </p:nvSpPr>
        <p:spPr>
          <a:xfrm>
            <a:off x="10216186" y="1307182"/>
            <a:ext cx="1593706" cy="584775"/>
          </a:xfrm>
          <a:prstGeom prst="rect">
            <a:avLst/>
          </a:prstGeom>
        </p:spPr>
        <p:txBody>
          <a:bodyPr wrap="none">
            <a:spAutoFit/>
          </a:bodyPr>
          <a:lstStyle/>
          <a:p>
            <a:r>
              <a:rPr lang="ru-RU" sz="3200" b="1" dirty="0">
                <a:solidFill>
                  <a:srgbClr val="0070C0"/>
                </a:solidFill>
              </a:rPr>
              <a:t>2</a:t>
            </a:r>
            <a:r>
              <a:rPr lang="ru-RU" sz="3200" b="1" dirty="0" smtClean="0">
                <a:solidFill>
                  <a:srgbClr val="0070C0"/>
                </a:solidFill>
              </a:rPr>
              <a:t>балла</a:t>
            </a:r>
            <a:endParaRPr lang="ru-RU" sz="3200" b="1" dirty="0">
              <a:solidFill>
                <a:srgbClr val="0070C0"/>
              </a:solidFill>
            </a:endParaRPr>
          </a:p>
        </p:txBody>
      </p:sp>
    </p:spTree>
    <p:extLst>
      <p:ext uri="{BB962C8B-B14F-4D97-AF65-F5344CB8AC3E}">
        <p14:creationId xmlns:p14="http://schemas.microsoft.com/office/powerpoint/2010/main" val="1226020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430" y="223198"/>
            <a:ext cx="8596668" cy="1310735"/>
          </a:xfrm>
        </p:spPr>
        <p:txBody>
          <a:bodyPr>
            <a:prstTxWarp prst="textCurveDown">
              <a:avLst/>
            </a:prstTxWarp>
            <a:normAutofit/>
            <a:scene3d>
              <a:camera prst="orthographicFront"/>
              <a:lightRig rig="harsh" dir="t"/>
            </a:scene3d>
            <a:sp3d extrusionH="57150" prstMaterial="matte">
              <a:bevelT w="63500" h="12700" prst="angle"/>
              <a:contourClr>
                <a:schemeClr val="bg1">
                  <a:lumMod val="65000"/>
                </a:schemeClr>
              </a:contourClr>
            </a:sp3d>
          </a:bodyPr>
          <a:lstStyle/>
          <a:p>
            <a:r>
              <a:rPr lang="ru-RU" b="1" dirty="0">
                <a:ln/>
                <a:solidFill>
                  <a:schemeClr val="accent2">
                    <a:lumMod val="60000"/>
                    <a:lumOff val="40000"/>
                  </a:schemeClr>
                </a:solidFill>
              </a:rPr>
              <a:t>Экологическое значение вида</a:t>
            </a:r>
            <a:br>
              <a:rPr lang="ru-RU" b="1" dirty="0">
                <a:ln/>
                <a:solidFill>
                  <a:schemeClr val="accent2">
                    <a:lumMod val="60000"/>
                    <a:lumOff val="40000"/>
                  </a:schemeClr>
                </a:solidFill>
              </a:rPr>
            </a:br>
            <a:endParaRPr lang="ru-RU" b="1" dirty="0">
              <a:ln/>
              <a:solidFill>
                <a:schemeClr val="accent2">
                  <a:lumMod val="60000"/>
                  <a:lumOff val="40000"/>
                </a:schemeClr>
              </a:solidFill>
            </a:endParaRPr>
          </a:p>
        </p:txBody>
      </p:sp>
      <p:sp>
        <p:nvSpPr>
          <p:cNvPr id="3" name="Объект 2"/>
          <p:cNvSpPr>
            <a:spLocks noGrp="1"/>
          </p:cNvSpPr>
          <p:nvPr>
            <p:ph idx="1"/>
          </p:nvPr>
        </p:nvSpPr>
        <p:spPr>
          <a:xfrm>
            <a:off x="677334" y="2160589"/>
            <a:ext cx="6604915" cy="3880773"/>
          </a:xfrm>
        </p:spPr>
        <p:txBody>
          <a:bodyPr/>
          <a:lstStyle/>
          <a:p>
            <a:r>
              <a:rPr lang="ru-RU" dirty="0"/>
              <a:t>Полярные совы играют одну из ключевых ролей в тундровой </a:t>
            </a:r>
            <a:r>
              <a:rPr lang="ru-RU" dirty="0" err="1"/>
              <a:t>биоте</a:t>
            </a:r>
            <a:r>
              <a:rPr lang="ru-RU" dirty="0"/>
              <a:t>, будучи одним из главных истребителей грызунов, а также фактором успешного гнездования некоторых тундровых птиц. Используя крайнюю агрессивность белых сов при защите гнездовой территории, на ней гнездятся утки, гуси, казарки, кулики. Совы не трогают птиц, зато успешно прогоняют со своей территории песцов, разоряющих </a:t>
            </a:r>
            <a:r>
              <a:rPr lang="ru-RU" dirty="0" err="1" smtClean="0"/>
              <a:t>гнёзда.Белая</a:t>
            </a:r>
            <a:r>
              <a:rPr lang="ru-RU" dirty="0" smtClean="0"/>
              <a:t> </a:t>
            </a:r>
            <a:r>
              <a:rPr lang="ru-RU" dirty="0"/>
              <a:t>сова занесена в красную </a:t>
            </a:r>
            <a:r>
              <a:rPr lang="ru-RU" dirty="0" smtClean="0"/>
              <a:t>книгу.</a:t>
            </a:r>
            <a:endParaRPr lang="ru-RU" dirty="0"/>
          </a:p>
        </p:txBody>
      </p:sp>
      <p:pic>
        <p:nvPicPr>
          <p:cNvPr id="6" name="Рисунок 5">
            <a:hlinkClick r:id="rId2"/>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73299" y="2877540"/>
            <a:ext cx="3282121" cy="1908903"/>
          </a:xfrm>
          <a:prstGeom prst="rect">
            <a:avLst/>
          </a:prstGeom>
        </p:spPr>
      </p:pic>
      <p:grpSp>
        <p:nvGrpSpPr>
          <p:cNvPr id="11" name="Группа 10"/>
          <p:cNvGrpSpPr/>
          <p:nvPr/>
        </p:nvGrpSpPr>
        <p:grpSpPr>
          <a:xfrm>
            <a:off x="9323175" y="393813"/>
            <a:ext cx="2491946" cy="2920531"/>
            <a:chOff x="7598270" y="164419"/>
            <a:chExt cx="2491946" cy="2920531"/>
          </a:xfrm>
        </p:grpSpPr>
        <p:pic>
          <p:nvPicPr>
            <p:cNvPr id="5" name="Рисунок 4">
              <a:hlinkClick r:id="rId4"/>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98270" y="1675309"/>
              <a:ext cx="2491946" cy="1409641"/>
            </a:xfrm>
            <a:prstGeom prst="rect">
              <a:avLst/>
            </a:prstGeom>
          </p:spPr>
        </p:pic>
        <p:pic>
          <p:nvPicPr>
            <p:cNvPr id="8" name="Рисунок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98270" y="164419"/>
              <a:ext cx="2491946" cy="1660259"/>
            </a:xfrm>
            <a:prstGeom prst="rect">
              <a:avLst/>
            </a:prstGeom>
          </p:spPr>
        </p:pic>
      </p:grpSp>
      <p:pic>
        <p:nvPicPr>
          <p:cNvPr id="10" name="Рисунок 9">
            <a:hlinkClick r:id="rId7"/>
          </p:cNvPr>
          <p:cNvPicPr>
            <a:picLocks noChangeAspect="1"/>
          </p:cNvPicPr>
          <p:nvPr/>
        </p:nvPicPr>
        <p:blipFill>
          <a:blip r:embed="rId8"/>
          <a:stretch>
            <a:fillRect/>
          </a:stretch>
        </p:blipFill>
        <p:spPr>
          <a:xfrm>
            <a:off x="7812667" y="4508839"/>
            <a:ext cx="2209530" cy="1472099"/>
          </a:xfrm>
          <a:prstGeom prst="rect">
            <a:avLst/>
          </a:prstGeom>
        </p:spPr>
      </p:pic>
      <p:pic>
        <p:nvPicPr>
          <p:cNvPr id="12" name="Picture 30" descr="ar27">
            <a:hlinkClick r:id="rId9" action="ppaction://hlinksldjump"/>
          </p:cNvPr>
          <p:cNvPicPr>
            <a:picLocks noChangeAspect="1" noChangeArrowheads="1" noCrop="1"/>
          </p:cNvPicPr>
          <p:nvPr/>
        </p:nvPicPr>
        <p:blipFill>
          <a:blip r:embed="rId10" cstate="print">
            <a:duotone>
              <a:prstClr val="black"/>
              <a:schemeClr val="accent1">
                <a:tint val="45000"/>
                <a:satMod val="400000"/>
              </a:schemeClr>
            </a:duotone>
          </a:blip>
          <a:srcRect/>
          <a:stretch>
            <a:fillRect/>
          </a:stretch>
        </p:blipFill>
        <p:spPr bwMode="auto">
          <a:xfrm>
            <a:off x="11463278" y="6295084"/>
            <a:ext cx="592142" cy="469279"/>
          </a:xfrm>
          <a:prstGeom prst="rect">
            <a:avLst/>
          </a:prstGeom>
          <a:noFill/>
          <a:ln w="9525">
            <a:noFill/>
            <a:miter lim="800000"/>
            <a:headEnd/>
            <a:tailEnd/>
          </a:ln>
        </p:spPr>
      </p:pic>
    </p:spTree>
    <p:extLst>
      <p:ext uri="{BB962C8B-B14F-4D97-AF65-F5344CB8AC3E}">
        <p14:creationId xmlns:p14="http://schemas.microsoft.com/office/powerpoint/2010/main" val="133177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223" y="269189"/>
            <a:ext cx="7115688" cy="1046205"/>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ru-RU" sz="7200" b="1" dirty="0" smtClean="0">
                <a:ln/>
                <a:solidFill>
                  <a:schemeClr val="accent3"/>
                </a:solidFill>
                <a:latin typeface="Comic Sans MS" panose="030F0702030302020204" pitchFamily="66" charset="0"/>
              </a:rPr>
              <a:t>Кот в мешке</a:t>
            </a:r>
            <a:endParaRPr lang="ru-RU" sz="7200" b="1" dirty="0">
              <a:ln/>
              <a:solidFill>
                <a:schemeClr val="accent3"/>
              </a:solidFill>
              <a:latin typeface="Comic Sans MS" panose="030F0702030302020204" pitchFamily="66" charset="0"/>
            </a:endParaRPr>
          </a:p>
        </p:txBody>
      </p:sp>
      <p:pic>
        <p:nvPicPr>
          <p:cNvPr id="6" name="Кот">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394829" y="4931290"/>
            <a:ext cx="609600" cy="609600"/>
          </a:xfrm>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9469" y="1932084"/>
            <a:ext cx="3859102" cy="4359018"/>
          </a:xfrm>
          <a:prstGeom prst="rect">
            <a:avLst/>
          </a:prstGeom>
        </p:spPr>
      </p:pic>
      <p:pic>
        <p:nvPicPr>
          <p:cNvPr id="5" name="Picture 30" descr="ar27">
            <a:hlinkClick r:id="rId6" action="ppaction://hlinksldjump"/>
          </p:cNvPr>
          <p:cNvPicPr>
            <a:picLocks noChangeAspect="1" noChangeArrowheads="1" noCrop="1"/>
          </p:cNvPicPr>
          <p:nvPr/>
        </p:nvPicPr>
        <p:blipFill>
          <a:blip r:embed="rId7" cstate="print">
            <a:duotone>
              <a:prstClr val="black"/>
              <a:schemeClr val="accent1">
                <a:tint val="45000"/>
                <a:satMod val="400000"/>
              </a:schemeClr>
            </a:duotone>
          </a:blip>
          <a:srcRect/>
          <a:stretch>
            <a:fillRect/>
          </a:stretch>
        </p:blipFill>
        <p:spPr bwMode="auto">
          <a:xfrm>
            <a:off x="11217750" y="6112476"/>
            <a:ext cx="592142" cy="469279"/>
          </a:xfrm>
          <a:prstGeom prst="rect">
            <a:avLst/>
          </a:prstGeom>
          <a:noFill/>
          <a:ln w="9525">
            <a:noFill/>
            <a:miter lim="800000"/>
            <a:headEnd/>
            <a:tailEnd/>
          </a:ln>
        </p:spPr>
      </p:pic>
    </p:spTree>
    <p:extLst>
      <p:ext uri="{BB962C8B-B14F-4D97-AF65-F5344CB8AC3E}">
        <p14:creationId xmlns:p14="http://schemas.microsoft.com/office/powerpoint/2010/main" val="281122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39" y="700478"/>
            <a:ext cx="8596668" cy="634315"/>
          </a:xfrm>
        </p:spPr>
        <p:txBody>
          <a:bodyPr>
            <a:prstTxWarp prst="textCurveDown">
              <a:avLst/>
            </a:prstTxWarp>
            <a:normAutofit fontScale="90000"/>
            <a:scene3d>
              <a:camera prst="orthographicFront"/>
              <a:lightRig rig="harsh" dir="t"/>
            </a:scene3d>
            <a:sp3d extrusionH="57150" prstMaterial="matte">
              <a:bevelT w="63500" h="12700" prst="angle"/>
              <a:contourClr>
                <a:schemeClr val="bg1">
                  <a:lumMod val="65000"/>
                </a:schemeClr>
              </a:contourClr>
            </a:sp3d>
          </a:bodyPr>
          <a:lstStyle/>
          <a:p>
            <a:r>
              <a:rPr lang="ru-RU" b="1" dirty="0" smtClean="0">
                <a:ln/>
                <a:solidFill>
                  <a:schemeClr val="accent2">
                    <a:lumMod val="60000"/>
                    <a:lumOff val="40000"/>
                  </a:schemeClr>
                </a:solidFill>
              </a:rPr>
              <a:t>Экологическое значение вида</a:t>
            </a:r>
            <a:endParaRPr lang="ru-RU" b="1" dirty="0">
              <a:ln/>
              <a:solidFill>
                <a:schemeClr val="accent2">
                  <a:lumMod val="60000"/>
                  <a:lumOff val="40000"/>
                </a:schemeClr>
              </a:solidFill>
            </a:endParaRPr>
          </a:p>
        </p:txBody>
      </p:sp>
      <p:sp>
        <p:nvSpPr>
          <p:cNvPr id="8" name="Объект 7"/>
          <p:cNvSpPr>
            <a:spLocks noGrp="1"/>
          </p:cNvSpPr>
          <p:nvPr>
            <p:ph idx="1"/>
          </p:nvPr>
        </p:nvSpPr>
        <p:spPr>
          <a:xfrm>
            <a:off x="677335" y="2160592"/>
            <a:ext cx="8596668" cy="1645290"/>
          </a:xfrm>
        </p:spPr>
        <p:txBody>
          <a:bodyPr/>
          <a:lstStyle/>
          <a:p>
            <a:r>
              <a:rPr lang="ru-RU" dirty="0"/>
              <a:t> Группа зарубежных туристов своими глазами хочет увидеть места обитания бурундука, кабарги и колонков в России. Какой национальный парк им необходимо для этого посетить</a:t>
            </a:r>
            <a:r>
              <a:rPr lang="ru-RU" dirty="0" smtClean="0"/>
              <a:t>?</a:t>
            </a:r>
          </a:p>
          <a:p>
            <a:pPr marL="0" indent="0">
              <a:buNone/>
            </a:pPr>
            <a:r>
              <a:rPr lang="ru-RU" dirty="0" smtClean="0"/>
              <a:t>        </a:t>
            </a:r>
            <a:r>
              <a:rPr lang="ru-RU" dirty="0"/>
              <a:t>1) Забайкальский 3) Сочинский 2) Ненецкий 4) </a:t>
            </a:r>
            <a:r>
              <a:rPr lang="ru-RU" dirty="0" err="1"/>
              <a:t>Хоперский</a:t>
            </a:r>
            <a:r>
              <a:rPr lang="ru-RU" dirty="0"/>
              <a:t> </a:t>
            </a:r>
          </a:p>
        </p:txBody>
      </p:sp>
      <p:pic>
        <p:nvPicPr>
          <p:cNvPr id="5" name="Рисунок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39" y="4297581"/>
            <a:ext cx="2157883" cy="2299126"/>
          </a:xfrm>
          <a:prstGeom prst="rect">
            <a:avLst/>
          </a:prstGeom>
        </p:spPr>
      </p:pic>
      <p:pic>
        <p:nvPicPr>
          <p:cNvPr id="6" name="Рисунок 5">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6646" y="4233874"/>
            <a:ext cx="3150443" cy="2362833"/>
          </a:xfrm>
          <a:prstGeom prst="rect">
            <a:avLst/>
          </a:prstGeom>
        </p:spPr>
      </p:pic>
      <p:pic>
        <p:nvPicPr>
          <p:cNvPr id="7" name="Рисунок 6">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7228" y="4461692"/>
            <a:ext cx="4106048" cy="1970903"/>
          </a:xfrm>
          <a:prstGeom prst="rect">
            <a:avLst/>
          </a:prstGeom>
        </p:spPr>
      </p:pic>
      <p:pic>
        <p:nvPicPr>
          <p:cNvPr id="3" name="Рисунок 2"/>
          <p:cNvPicPr>
            <a:picLocks noChangeAspect="1"/>
          </p:cNvPicPr>
          <p:nvPr/>
        </p:nvPicPr>
        <p:blipFill>
          <a:blip r:embed="rId8"/>
          <a:stretch>
            <a:fillRect/>
          </a:stretch>
        </p:blipFill>
        <p:spPr>
          <a:xfrm>
            <a:off x="9393750" y="283142"/>
            <a:ext cx="2383743" cy="2103302"/>
          </a:xfrm>
          <a:prstGeom prst="rect">
            <a:avLst/>
          </a:prstGeom>
        </p:spPr>
      </p:pic>
      <p:pic>
        <p:nvPicPr>
          <p:cNvPr id="4" name="Рисунок 3"/>
          <p:cNvPicPr>
            <a:picLocks noChangeAspect="1"/>
          </p:cNvPicPr>
          <p:nvPr/>
        </p:nvPicPr>
        <p:blipFill>
          <a:blip r:embed="rId9"/>
          <a:stretch>
            <a:fillRect/>
          </a:stretch>
        </p:blipFill>
        <p:spPr>
          <a:xfrm>
            <a:off x="9464365" y="835692"/>
            <a:ext cx="2011854" cy="853514"/>
          </a:xfrm>
          <a:prstGeom prst="rect">
            <a:avLst/>
          </a:prstGeom>
        </p:spPr>
      </p:pic>
      <p:pic>
        <p:nvPicPr>
          <p:cNvPr id="9" name="Picture 30" descr="ar27">
            <a:hlinkClick r:id="rId10" action="ppaction://hlinksldjump"/>
          </p:cNvPr>
          <p:cNvPicPr>
            <a:picLocks noChangeAspect="1" noChangeArrowheads="1" noCrop="1"/>
          </p:cNvPicPr>
          <p:nvPr/>
        </p:nvPicPr>
        <p:blipFill>
          <a:blip r:embed="rId11" cstate="print">
            <a:duotone>
              <a:prstClr val="black"/>
              <a:schemeClr val="accent1">
                <a:tint val="45000"/>
                <a:satMod val="400000"/>
              </a:schemeClr>
            </a:duotone>
          </a:blip>
          <a:srcRect/>
          <a:stretch>
            <a:fillRect/>
          </a:stretch>
        </p:blipFill>
        <p:spPr bwMode="auto">
          <a:xfrm>
            <a:off x="11217750" y="6112476"/>
            <a:ext cx="592142" cy="469279"/>
          </a:xfrm>
          <a:prstGeom prst="rect">
            <a:avLst/>
          </a:prstGeom>
          <a:noFill/>
          <a:ln w="9525">
            <a:noFill/>
            <a:miter lim="800000"/>
            <a:headEnd/>
            <a:tailEnd/>
          </a:ln>
        </p:spPr>
      </p:pic>
    </p:spTree>
    <p:extLst>
      <p:ext uri="{BB962C8B-B14F-4D97-AF65-F5344CB8AC3E}">
        <p14:creationId xmlns:p14="http://schemas.microsoft.com/office/powerpoint/2010/main" val="396543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5617" y="39133"/>
            <a:ext cx="8596668" cy="650789"/>
          </a:xfrm>
        </p:spPr>
        <p:txBody>
          <a:bodyPr/>
          <a:lstStyle/>
          <a:p>
            <a:r>
              <a:rPr lang="ru-RU" dirty="0" smtClean="0"/>
              <a:t>Забайкальский национальный парк</a:t>
            </a:r>
            <a:endParaRPr lang="ru-RU" dirty="0"/>
          </a:p>
        </p:txBody>
      </p:sp>
      <p:pic>
        <p:nvPicPr>
          <p:cNvPr id="4" name="Объект 3">
            <a:hlinkClick r:id="rId2"/>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242" y="759557"/>
            <a:ext cx="4735041" cy="3481648"/>
          </a:xfrm>
          <a:prstGeom prst="rect">
            <a:avLst/>
          </a:prstGeom>
        </p:spPr>
      </p:pic>
      <p:sp>
        <p:nvSpPr>
          <p:cNvPr id="5" name="Прямоугольник 4"/>
          <p:cNvSpPr/>
          <p:nvPr/>
        </p:nvSpPr>
        <p:spPr>
          <a:xfrm>
            <a:off x="84094" y="5003711"/>
            <a:ext cx="6096000" cy="969496"/>
          </a:xfrm>
          <a:prstGeom prst="rect">
            <a:avLst/>
          </a:prstGeom>
        </p:spPr>
        <p:txBody>
          <a:bodyPr>
            <a:spAutoFit/>
          </a:bodyPr>
          <a:lstStyle/>
          <a:p>
            <a:pPr defTabSz="914332"/>
            <a:r>
              <a:rPr lang="ru-RU" sz="1900" dirty="0">
                <a:solidFill>
                  <a:prstClr val="black"/>
                </a:solidFill>
              </a:rPr>
              <a:t>Площадь Забайкальского национального парка составляет 269,1 тыс. га, из которых 37 тыс. га (13,8%) - акватория озера Байкал. </a:t>
            </a:r>
          </a:p>
        </p:txBody>
      </p:sp>
      <p:pic>
        <p:nvPicPr>
          <p:cNvPr id="6" name="Рисунок 5">
            <a:hlinkClick r:id="rId2"/>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8660" y="4934076"/>
            <a:ext cx="3196286" cy="1923924"/>
          </a:xfrm>
          <a:prstGeom prst="rect">
            <a:avLst/>
          </a:prstGeom>
          <a:effectLst>
            <a:softEdge rad="63500"/>
          </a:effectLst>
        </p:spPr>
      </p:pic>
      <p:pic>
        <p:nvPicPr>
          <p:cNvPr id="8" name="Рисунок 7">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74946" y="3024300"/>
            <a:ext cx="3138889" cy="2676608"/>
          </a:xfrm>
          <a:prstGeom prst="rect">
            <a:avLst/>
          </a:prstGeom>
          <a:effectLst>
            <a:softEdge rad="63500"/>
          </a:effectLst>
        </p:spPr>
      </p:pic>
      <p:pic>
        <p:nvPicPr>
          <p:cNvPr id="9" name="Рисунок 8">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22630" y="531647"/>
            <a:ext cx="1912548" cy="2146664"/>
          </a:xfrm>
          <a:prstGeom prst="rect">
            <a:avLst/>
          </a:prstGeom>
          <a:effectLst>
            <a:softEdge rad="63500"/>
          </a:effectLst>
        </p:spPr>
      </p:pic>
      <p:pic>
        <p:nvPicPr>
          <p:cNvPr id="11" name="Рисунок 10">
            <a:hlinkClick r:id="rId9"/>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23951" y="689922"/>
            <a:ext cx="2720834" cy="4107832"/>
          </a:xfrm>
          <a:prstGeom prst="rect">
            <a:avLst/>
          </a:prstGeom>
        </p:spPr>
      </p:pic>
      <p:pic>
        <p:nvPicPr>
          <p:cNvPr id="12" name="Picture 30" descr="ar27">
            <a:hlinkClick r:id="rId11" action="ppaction://hlinksldjump"/>
          </p:cNvPr>
          <p:cNvPicPr>
            <a:picLocks noChangeAspect="1" noChangeArrowheads="1" noCrop="1"/>
          </p:cNvPicPr>
          <p:nvPr/>
        </p:nvPicPr>
        <p:blipFill>
          <a:blip r:embed="rId12" cstate="print">
            <a:duotone>
              <a:prstClr val="black"/>
              <a:schemeClr val="accent1">
                <a:tint val="45000"/>
                <a:satMod val="400000"/>
              </a:schemeClr>
            </a:duotone>
          </a:blip>
          <a:srcRect/>
          <a:stretch>
            <a:fillRect/>
          </a:stretch>
        </p:blipFill>
        <p:spPr bwMode="auto">
          <a:xfrm>
            <a:off x="11217750" y="6112476"/>
            <a:ext cx="592142" cy="469279"/>
          </a:xfrm>
          <a:prstGeom prst="rect">
            <a:avLst/>
          </a:prstGeom>
          <a:noFill/>
          <a:ln w="9525">
            <a:noFill/>
            <a:miter lim="800000"/>
            <a:headEnd/>
            <a:tailEnd/>
          </a:ln>
        </p:spPr>
      </p:pic>
    </p:spTree>
    <p:extLst>
      <p:ext uri="{BB962C8B-B14F-4D97-AF65-F5344CB8AC3E}">
        <p14:creationId xmlns:p14="http://schemas.microsoft.com/office/powerpoint/2010/main" val="130842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4432" y="190152"/>
            <a:ext cx="5486399" cy="831340"/>
          </a:xfrm>
        </p:spPr>
        <p:txBody>
          <a:bodyPr>
            <a:prstTxWarp prst="textCurveDown">
              <a:avLst/>
            </a:prstTxWarp>
            <a:scene3d>
              <a:camera prst="orthographicFront"/>
              <a:lightRig rig="harsh" dir="t"/>
            </a:scene3d>
            <a:sp3d extrusionH="57150" prstMaterial="matte">
              <a:bevelT w="63500" h="12700" prst="angle"/>
              <a:contourClr>
                <a:schemeClr val="bg1">
                  <a:lumMod val="65000"/>
                </a:schemeClr>
              </a:contourClr>
            </a:sp3d>
          </a:bodyPr>
          <a:lstStyle/>
          <a:p>
            <a:r>
              <a:rPr lang="ru-RU" b="1" dirty="0" smtClean="0">
                <a:ln/>
                <a:solidFill>
                  <a:schemeClr val="accent2">
                    <a:lumMod val="60000"/>
                    <a:lumOff val="40000"/>
                  </a:schemeClr>
                </a:solidFill>
              </a:rPr>
              <a:t>Изменение климата</a:t>
            </a:r>
            <a:endParaRPr lang="ru-RU" b="1" dirty="0">
              <a:ln/>
              <a:solidFill>
                <a:schemeClr val="accent2">
                  <a:lumMod val="60000"/>
                  <a:lumOff val="40000"/>
                </a:schemeClr>
              </a:solidFill>
            </a:endParaRPr>
          </a:p>
        </p:txBody>
      </p:sp>
      <p:sp>
        <p:nvSpPr>
          <p:cNvPr id="3" name="Объект 2"/>
          <p:cNvSpPr>
            <a:spLocks noGrp="1"/>
          </p:cNvSpPr>
          <p:nvPr>
            <p:ph idx="1"/>
          </p:nvPr>
        </p:nvSpPr>
        <p:spPr>
          <a:xfrm>
            <a:off x="864340" y="5037653"/>
            <a:ext cx="8596668" cy="1315779"/>
          </a:xfrm>
        </p:spPr>
        <p:txBody>
          <a:bodyPr/>
          <a:lstStyle/>
          <a:p>
            <a:r>
              <a:rPr lang="ru-RU" dirty="0"/>
              <a:t>Выберите из списка газы, накопление которых в атмосфере Земли приводит к «парниковому эффекту»: гелий, сероводород, углекислый газ, водяной пар, азот, метан, кислород  </a:t>
            </a:r>
          </a:p>
        </p:txBody>
      </p:sp>
      <p:pic>
        <p:nvPicPr>
          <p:cNvPr id="5" name="Рисунок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4517" y="1379379"/>
            <a:ext cx="6496313" cy="3499985"/>
          </a:xfrm>
          <a:prstGeom prst="rect">
            <a:avLst/>
          </a:prstGeom>
        </p:spPr>
      </p:pic>
      <p:pic>
        <p:nvPicPr>
          <p:cNvPr id="6" name="Рисунок 5"/>
          <p:cNvPicPr>
            <a:picLocks noChangeAspect="1"/>
          </p:cNvPicPr>
          <p:nvPr/>
        </p:nvPicPr>
        <p:blipFill>
          <a:blip r:embed="rId4"/>
          <a:stretch>
            <a:fillRect/>
          </a:stretch>
        </p:blipFill>
        <p:spPr>
          <a:xfrm>
            <a:off x="9660954" y="431817"/>
            <a:ext cx="2383743" cy="2103302"/>
          </a:xfrm>
          <a:prstGeom prst="rect">
            <a:avLst/>
          </a:prstGeom>
        </p:spPr>
      </p:pic>
      <p:pic>
        <p:nvPicPr>
          <p:cNvPr id="7" name="Picture 30" descr="ar27">
            <a:hlinkClick r:id="rId5" action="ppaction://hlinksldjump"/>
          </p:cNvPr>
          <p:cNvPicPr>
            <a:picLocks noChangeAspect="1" noChangeArrowheads="1" noCrop="1"/>
          </p:cNvPicPr>
          <p:nvPr/>
        </p:nvPicPr>
        <p:blipFill>
          <a:blip r:embed="rId6" cstate="print">
            <a:duotone>
              <a:prstClr val="black"/>
              <a:schemeClr val="accent1">
                <a:tint val="45000"/>
                <a:satMod val="400000"/>
              </a:schemeClr>
            </a:duotone>
          </a:blip>
          <a:srcRect/>
          <a:stretch>
            <a:fillRect/>
          </a:stretch>
        </p:blipFill>
        <p:spPr bwMode="auto">
          <a:xfrm>
            <a:off x="11452555" y="6257774"/>
            <a:ext cx="592142" cy="469279"/>
          </a:xfrm>
          <a:prstGeom prst="rect">
            <a:avLst/>
          </a:prstGeom>
          <a:noFill/>
          <a:ln w="9525">
            <a:noFill/>
            <a:miter lim="800000"/>
            <a:headEnd/>
            <a:tailEnd/>
          </a:ln>
        </p:spPr>
      </p:pic>
      <p:sp>
        <p:nvSpPr>
          <p:cNvPr id="8" name="TextBox 7"/>
          <p:cNvSpPr txBox="1"/>
          <p:nvPr/>
        </p:nvSpPr>
        <p:spPr>
          <a:xfrm>
            <a:off x="10017211" y="1086991"/>
            <a:ext cx="1534198" cy="584775"/>
          </a:xfrm>
          <a:prstGeom prst="rect">
            <a:avLst/>
          </a:prstGeom>
          <a:noFill/>
        </p:spPr>
        <p:txBody>
          <a:bodyPr wrap="square" rtlCol="0">
            <a:spAutoFit/>
          </a:bodyPr>
          <a:lstStyle/>
          <a:p>
            <a:r>
              <a:rPr lang="ru-RU" sz="3200" b="1" dirty="0" smtClean="0">
                <a:solidFill>
                  <a:srgbClr val="0070C0"/>
                </a:solidFill>
              </a:rPr>
              <a:t>1 балл</a:t>
            </a:r>
            <a:endParaRPr lang="ru-RU" sz="3200" b="1" dirty="0">
              <a:solidFill>
                <a:srgbClr val="0070C0"/>
              </a:solidFill>
            </a:endParaRPr>
          </a:p>
        </p:txBody>
      </p:sp>
    </p:spTree>
    <p:extLst>
      <p:ext uri="{BB962C8B-B14F-4D97-AF65-F5344CB8AC3E}">
        <p14:creationId xmlns:p14="http://schemas.microsoft.com/office/powerpoint/2010/main" val="1392508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0" y="970099"/>
            <a:ext cx="3566984" cy="920506"/>
          </a:xfrm>
        </p:spPr>
        <p:txBody>
          <a:bodyPr>
            <a:scene3d>
              <a:camera prst="orthographicFront"/>
              <a:lightRig rig="threePt" dir="t"/>
            </a:scene3d>
            <a:sp3d extrusionH="57150">
              <a:bevelT w="38100" h="38100" prst="angle"/>
            </a:sp3d>
          </a:bodyPr>
          <a:lstStyle/>
          <a:p>
            <a:r>
              <a:rPr lang="ru-RU" dirty="0" smtClean="0">
                <a:solidFill>
                  <a:schemeClr val="accent1">
                    <a:lumMod val="75000"/>
                  </a:schemeClr>
                </a:solidFill>
              </a:rPr>
              <a:t>Правила игры</a:t>
            </a:r>
            <a:endParaRPr lang="ru-RU" dirty="0">
              <a:solidFill>
                <a:schemeClr val="accent1">
                  <a:lumMod val="75000"/>
                </a:schemeClr>
              </a:solidFill>
            </a:endParaRPr>
          </a:p>
        </p:txBody>
      </p:sp>
      <p:sp>
        <p:nvSpPr>
          <p:cNvPr id="3" name="Содержимое 2"/>
          <p:cNvSpPr>
            <a:spLocks noGrp="1"/>
          </p:cNvSpPr>
          <p:nvPr>
            <p:ph idx="1"/>
          </p:nvPr>
        </p:nvSpPr>
        <p:spPr>
          <a:xfrm>
            <a:off x="959708" y="2185086"/>
            <a:ext cx="8229600" cy="4900634"/>
          </a:xfrm>
        </p:spPr>
        <p:txBody>
          <a:bodyPr>
            <a:normAutofit/>
          </a:bodyPr>
          <a:lstStyle/>
          <a:p>
            <a:r>
              <a:rPr lang="ru-RU" dirty="0" smtClean="0"/>
              <a:t>В игре принимают участие две команды. Их основная цель – отвечать на вопросы и зарабатывать баллы.</a:t>
            </a:r>
          </a:p>
          <a:p>
            <a:r>
              <a:rPr lang="ru-RU" dirty="0" smtClean="0"/>
              <a:t>Игра содержит 20 вопросов – по четыре в каждой из пяти тем.</a:t>
            </a:r>
          </a:p>
          <a:p>
            <a:r>
              <a:rPr lang="ru-RU" dirty="0" smtClean="0"/>
              <a:t>Команды по очереди выбирают один из вопросов и должны на него ответить. В случае правильного ответа баллы начисляются на счёт команды. Если команда не отвечает, вопрос переходит  следующей команде. Если никто не отвечает, ведущий делает это сам, в этом случае баллов никто не получает.</a:t>
            </a:r>
          </a:p>
          <a:p>
            <a:r>
              <a:rPr lang="ru-RU" dirty="0" smtClean="0"/>
              <a:t>Если команде достается «Кот в мешке», она передает право ответа на вопрос другой команде.</a:t>
            </a:r>
          </a:p>
          <a:p>
            <a:pPr>
              <a:buNone/>
            </a:pPr>
            <a:endParaRPr lang="ru-RU" dirty="0" smtClean="0"/>
          </a:p>
        </p:txBody>
      </p:sp>
      <p:pic>
        <p:nvPicPr>
          <p:cNvPr id="4" name="Picture 11" descr="nik"/>
          <p:cNvPicPr>
            <a:picLocks noChangeAspect="1" noChangeArrowheads="1" noCrop="1"/>
          </p:cNvPicPr>
          <p:nvPr/>
        </p:nvPicPr>
        <p:blipFill>
          <a:blip r:embed="rId2" cstate="print">
            <a:lum bright="-24000" contrast="36000"/>
          </a:blip>
          <a:srcRect/>
          <a:stretch>
            <a:fillRect/>
          </a:stretch>
        </p:blipFill>
        <p:spPr bwMode="auto">
          <a:xfrm>
            <a:off x="0" y="419200"/>
            <a:ext cx="2376488" cy="1330325"/>
          </a:xfrm>
          <a:prstGeom prst="rect">
            <a:avLst/>
          </a:prstGeom>
          <a:noFill/>
        </p:spPr>
      </p:pic>
    </p:spTree>
    <p:extLst>
      <p:ext uri="{BB962C8B-B14F-4D97-AF65-F5344CB8AC3E}">
        <p14:creationId xmlns:p14="http://schemas.microsoft.com/office/powerpoint/2010/main" val="40826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40016" y="504784"/>
            <a:ext cx="8596668" cy="475519"/>
          </a:xfrm>
        </p:spPr>
        <p:txBody>
          <a:bodyPr/>
          <a:lstStyle/>
          <a:p>
            <a:r>
              <a:rPr lang="ru-RU" dirty="0"/>
              <a:t>Ответ: Углекислый газ, водяной пар, метан. </a:t>
            </a:r>
          </a:p>
          <a:p>
            <a:endParaRPr lang="ru-RU" dirty="0"/>
          </a:p>
        </p:txBody>
      </p:sp>
      <p:pic>
        <p:nvPicPr>
          <p:cNvPr id="5" name="Рисунок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497" y="265455"/>
            <a:ext cx="1013811" cy="954175"/>
          </a:xfrm>
          <a:prstGeom prst="rect">
            <a:avLst/>
          </a:prstGeom>
        </p:spPr>
      </p:pic>
      <p:pic>
        <p:nvPicPr>
          <p:cNvPr id="2" name="Рисунок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4749" y="1443897"/>
            <a:ext cx="4417077" cy="3372732"/>
          </a:xfrm>
          <a:prstGeom prst="rect">
            <a:avLst/>
          </a:prstGeom>
        </p:spPr>
      </p:pic>
      <p:sp>
        <p:nvSpPr>
          <p:cNvPr id="6" name="Прямоугольник 5"/>
          <p:cNvSpPr/>
          <p:nvPr/>
        </p:nvSpPr>
        <p:spPr>
          <a:xfrm>
            <a:off x="527222" y="2091543"/>
            <a:ext cx="6096000" cy="3416320"/>
          </a:xfrm>
          <a:prstGeom prst="rect">
            <a:avLst/>
          </a:prstGeom>
        </p:spPr>
        <p:txBody>
          <a:bodyPr>
            <a:spAutoFit/>
          </a:bodyPr>
          <a:lstStyle/>
          <a:p>
            <a:r>
              <a:rPr lang="ru-RU" dirty="0">
                <a:solidFill>
                  <a:prstClr val="black"/>
                </a:solidFill>
              </a:rPr>
              <a:t>Планета с устойчивой атмосферой, такая как Земля, испытывает парниковый эффект в глобальном масштабе. Чтобы поддерживать постоянную температуру, Земле необходимо самой излучать столько же энергии, сколько она поглощает из видимого света, излучаемого в нашу сторону Солнцем. Атмосфера служит, как бы, стеклом в парнике — она не столь прозрачна для инфракрасного излучения, как для солнечного света. Молекулы различных веществ в атмосфере (в основном </a:t>
            </a:r>
            <a:r>
              <a:rPr lang="ru-RU" dirty="0" smtClean="0">
                <a:solidFill>
                  <a:prstClr val="black"/>
                </a:solidFill>
              </a:rPr>
              <a:t>СО</a:t>
            </a:r>
            <a:r>
              <a:rPr lang="ru-RU" sz="800" b="1" dirty="0" smtClean="0">
                <a:solidFill>
                  <a:prstClr val="black"/>
                </a:solidFill>
              </a:rPr>
              <a:t>2</a:t>
            </a:r>
            <a:r>
              <a:rPr lang="ru-RU" dirty="0" smtClean="0">
                <a:solidFill>
                  <a:prstClr val="black"/>
                </a:solidFill>
              </a:rPr>
              <a:t> и пары воды) поглощают инфракрасное излучение, действуя </a:t>
            </a:r>
            <a:r>
              <a:rPr lang="ru-RU" dirty="0">
                <a:solidFill>
                  <a:prstClr val="black"/>
                </a:solidFill>
              </a:rPr>
              <a:t>как парниковые газы. </a:t>
            </a:r>
          </a:p>
        </p:txBody>
      </p:sp>
      <p:pic>
        <p:nvPicPr>
          <p:cNvPr id="7" name="Picture 30" descr="ar27">
            <a:hlinkClick r:id="rId5" action="ppaction://hlinksldjump"/>
          </p:cNvPr>
          <p:cNvPicPr>
            <a:picLocks noChangeAspect="1" noChangeArrowheads="1" noCrop="1"/>
          </p:cNvPicPr>
          <p:nvPr/>
        </p:nvPicPr>
        <p:blipFill>
          <a:blip r:embed="rId6" cstate="print">
            <a:duotone>
              <a:prstClr val="black"/>
              <a:schemeClr val="accent1">
                <a:tint val="45000"/>
                <a:satMod val="400000"/>
              </a:schemeClr>
            </a:duotone>
          </a:blip>
          <a:srcRect/>
          <a:stretch>
            <a:fillRect/>
          </a:stretch>
        </p:blipFill>
        <p:spPr bwMode="auto">
          <a:xfrm>
            <a:off x="11435100" y="6261103"/>
            <a:ext cx="592142" cy="469279"/>
          </a:xfrm>
          <a:prstGeom prst="rect">
            <a:avLst/>
          </a:prstGeom>
          <a:noFill/>
          <a:ln w="9525">
            <a:noFill/>
            <a:miter lim="800000"/>
            <a:headEnd/>
            <a:tailEnd/>
          </a:ln>
        </p:spPr>
      </p:pic>
    </p:spTree>
    <p:extLst>
      <p:ext uri="{BB962C8B-B14F-4D97-AF65-F5344CB8AC3E}">
        <p14:creationId xmlns:p14="http://schemas.microsoft.com/office/powerpoint/2010/main" val="3386469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3898" y="272530"/>
            <a:ext cx="6044471" cy="992066"/>
          </a:xfrm>
        </p:spPr>
        <p:txBody>
          <a:bodyPr>
            <a:prstTxWarp prst="textCurveDown">
              <a:avLst/>
            </a:prstTxWarp>
            <a:scene3d>
              <a:camera prst="orthographicFront"/>
              <a:lightRig rig="harsh" dir="t"/>
            </a:scene3d>
            <a:sp3d extrusionH="57150" prstMaterial="matte">
              <a:bevelT w="63500" h="12700" prst="angle"/>
              <a:contourClr>
                <a:schemeClr val="bg1">
                  <a:lumMod val="65000"/>
                </a:schemeClr>
              </a:contourClr>
            </a:sp3d>
          </a:bodyPr>
          <a:lstStyle/>
          <a:p>
            <a:r>
              <a:rPr lang="ru-RU" b="1" dirty="0">
                <a:ln/>
                <a:solidFill>
                  <a:schemeClr val="accent2">
                    <a:lumMod val="60000"/>
                    <a:lumOff val="40000"/>
                  </a:schemeClr>
                </a:solidFill>
              </a:rPr>
              <a:t>Изменение климата</a:t>
            </a:r>
          </a:p>
        </p:txBody>
      </p:sp>
      <p:sp>
        <p:nvSpPr>
          <p:cNvPr id="3" name="Объект 2"/>
          <p:cNvSpPr>
            <a:spLocks noGrp="1"/>
          </p:cNvSpPr>
          <p:nvPr>
            <p:ph idx="1"/>
          </p:nvPr>
        </p:nvSpPr>
        <p:spPr>
          <a:xfrm>
            <a:off x="5026133" y="2143060"/>
            <a:ext cx="4657731" cy="3951552"/>
          </a:xfrm>
        </p:spPr>
        <p:txBody>
          <a:bodyPr>
            <a:noAutofit/>
          </a:bodyPr>
          <a:lstStyle/>
          <a:p>
            <a:r>
              <a:rPr lang="ru-RU" sz="2000" dirty="0"/>
              <a:t>На фотографии изображены статуи, называемые Кариатидами, которые были возведены в Акрополе в Афинах более 2500 лет назад. Статуи были выполнены из горной породы, которая называется мрамором. Мрамор состоит из карбоната кальция</a:t>
            </a:r>
            <a:r>
              <a:rPr lang="ru-RU" sz="2000" dirty="0" smtClean="0"/>
              <a:t>. Почему в </a:t>
            </a:r>
            <a:r>
              <a:rPr lang="ru-RU" sz="2000" dirty="0"/>
              <a:t>1980 году подлинные статуи были перенесены в музей Акрополя, а их заменили </a:t>
            </a:r>
            <a:r>
              <a:rPr lang="ru-RU" sz="2000" dirty="0" smtClean="0"/>
              <a:t>копиями? </a:t>
            </a:r>
            <a:endParaRPr lang="ru-RU" sz="2000" dirty="0"/>
          </a:p>
        </p:txBody>
      </p:sp>
      <p:pic>
        <p:nvPicPr>
          <p:cNvPr id="8" name="Рисунок 7">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295" y="2143060"/>
            <a:ext cx="3414056" cy="2176461"/>
          </a:xfrm>
          <a:prstGeom prst="rect">
            <a:avLst/>
          </a:prstGeom>
        </p:spPr>
      </p:pic>
      <p:pic>
        <p:nvPicPr>
          <p:cNvPr id="5" name="Рисунок 4"/>
          <p:cNvPicPr>
            <a:picLocks noChangeAspect="1"/>
          </p:cNvPicPr>
          <p:nvPr/>
        </p:nvPicPr>
        <p:blipFill>
          <a:blip r:embed="rId4"/>
          <a:stretch>
            <a:fillRect/>
          </a:stretch>
        </p:blipFill>
        <p:spPr>
          <a:xfrm>
            <a:off x="9602588" y="363724"/>
            <a:ext cx="2383743" cy="2103302"/>
          </a:xfrm>
          <a:prstGeom prst="rect">
            <a:avLst/>
          </a:prstGeom>
        </p:spPr>
      </p:pic>
      <p:pic>
        <p:nvPicPr>
          <p:cNvPr id="7" name="Picture 30" descr="ar27">
            <a:hlinkClick r:id="rId5" action="ppaction://hlinksldjump"/>
          </p:cNvPr>
          <p:cNvPicPr>
            <a:picLocks noChangeAspect="1" noChangeArrowheads="1" noCrop="1"/>
          </p:cNvPicPr>
          <p:nvPr/>
        </p:nvPicPr>
        <p:blipFill>
          <a:blip r:embed="rId6" cstate="print">
            <a:duotone>
              <a:prstClr val="black"/>
              <a:schemeClr val="accent1">
                <a:tint val="45000"/>
                <a:satMod val="400000"/>
              </a:schemeClr>
            </a:duotone>
          </a:blip>
          <a:srcRect/>
          <a:stretch>
            <a:fillRect/>
          </a:stretch>
        </p:blipFill>
        <p:spPr bwMode="auto">
          <a:xfrm>
            <a:off x="11435971" y="6293708"/>
            <a:ext cx="592142" cy="469279"/>
          </a:xfrm>
          <a:prstGeom prst="rect">
            <a:avLst/>
          </a:prstGeom>
          <a:noFill/>
          <a:ln w="9525">
            <a:noFill/>
            <a:miter lim="800000"/>
            <a:headEnd/>
            <a:tailEnd/>
          </a:ln>
        </p:spPr>
      </p:pic>
      <p:sp>
        <p:nvSpPr>
          <p:cNvPr id="6" name="TextBox 5"/>
          <p:cNvSpPr txBox="1"/>
          <p:nvPr/>
        </p:nvSpPr>
        <p:spPr>
          <a:xfrm>
            <a:off x="9849723" y="1042174"/>
            <a:ext cx="1732677" cy="584775"/>
          </a:xfrm>
          <a:prstGeom prst="rect">
            <a:avLst/>
          </a:prstGeom>
          <a:noFill/>
        </p:spPr>
        <p:txBody>
          <a:bodyPr wrap="square" rtlCol="0">
            <a:spAutoFit/>
          </a:bodyPr>
          <a:lstStyle/>
          <a:p>
            <a:r>
              <a:rPr lang="ru-RU" sz="3200" b="1" dirty="0" smtClean="0">
                <a:solidFill>
                  <a:srgbClr val="0070C0"/>
                </a:solidFill>
              </a:rPr>
              <a:t>2 балла</a:t>
            </a:r>
            <a:endParaRPr lang="ru-RU" sz="3200" b="1" dirty="0">
              <a:solidFill>
                <a:srgbClr val="0070C0"/>
              </a:solidFill>
            </a:endParaRPr>
          </a:p>
        </p:txBody>
      </p:sp>
    </p:spTree>
    <p:extLst>
      <p:ext uri="{BB962C8B-B14F-4D97-AF65-F5344CB8AC3E}">
        <p14:creationId xmlns:p14="http://schemas.microsoft.com/office/powerpoint/2010/main" val="880595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46632" y="823784"/>
            <a:ext cx="4949137" cy="5115697"/>
          </a:xfrm>
        </p:spPr>
        <p:txBody>
          <a:bodyPr>
            <a:normAutofit fontScale="85000" lnSpcReduction="10000"/>
          </a:bodyPr>
          <a:lstStyle/>
          <a:p>
            <a:r>
              <a:rPr lang="ru-RU" dirty="0"/>
              <a:t>"Кислотный дождь" - широко распространенный термин, обозначающий явление выпадения осадков, содержащих смесь влаги и мельчайших частиц оксида азота и оксида серы в концентрациях, превышающих нормальный природный фон. Источниками возникновения кислотных дождей являются как природные процессы (вулканическая деятельность, гниение растительных остатков), так и деятельность человека, в первую очередь выбросы диоксида серы (</a:t>
            </a:r>
            <a:r>
              <a:rPr lang="ru-RU" dirty="0" smtClean="0"/>
              <a:t>SO</a:t>
            </a:r>
            <a:r>
              <a:rPr lang="ru-RU" sz="900" dirty="0" smtClean="0"/>
              <a:t>2</a:t>
            </a:r>
            <a:r>
              <a:rPr lang="ru-RU" dirty="0" smtClean="0"/>
              <a:t>) </a:t>
            </a:r>
            <a:r>
              <a:rPr lang="ru-RU" dirty="0"/>
              <a:t>и оксидов азота (NO, </a:t>
            </a:r>
            <a:r>
              <a:rPr lang="ru-RU" dirty="0" smtClean="0"/>
              <a:t>NO</a:t>
            </a:r>
            <a:r>
              <a:rPr lang="ru-RU" sz="900" dirty="0" smtClean="0"/>
              <a:t>2</a:t>
            </a:r>
            <a:r>
              <a:rPr lang="ru-RU" dirty="0" smtClean="0"/>
              <a:t>, N</a:t>
            </a:r>
            <a:r>
              <a:rPr lang="ru-RU" sz="900" dirty="0" smtClean="0"/>
              <a:t>2</a:t>
            </a:r>
            <a:r>
              <a:rPr lang="ru-RU" dirty="0" smtClean="0"/>
              <a:t> O</a:t>
            </a:r>
            <a:r>
              <a:rPr lang="ru-RU" sz="900" dirty="0" smtClean="0"/>
              <a:t>3</a:t>
            </a:r>
            <a:r>
              <a:rPr lang="ru-RU" dirty="0" smtClean="0"/>
              <a:t>) </a:t>
            </a:r>
            <a:r>
              <a:rPr lang="ru-RU" dirty="0"/>
              <a:t>при сжигании ископаемого и моторного топлива. </a:t>
            </a:r>
            <a:r>
              <a:rPr lang="ru-RU" dirty="0" smtClean="0"/>
              <a:t>Кислотные </a:t>
            </a:r>
            <a:r>
              <a:rPr lang="ru-RU" dirty="0"/>
              <a:t>дожди происходят тогда, когда выбросы газов вступают в атмосфере в реакцию с водой, кислородом и другими химическими элементами, формируя различные кислотные соединения. Кислотный дождь оказывает отрицательное воздействие на </a:t>
            </a:r>
            <a:r>
              <a:rPr lang="ru-RU" dirty="0" smtClean="0"/>
              <a:t>водоёмы. Он </a:t>
            </a:r>
            <a:r>
              <a:rPr lang="ru-RU" dirty="0"/>
              <a:t>также уничтожает растительность на суше. Кроме того, кислотные дожди разрушают здания и памятники культуры, трубопроводы, приводят в негодность автомобили, понижают плодородие почвы и могут приводить к просачиванию токсичных металлов в водоносные слои почвы.</a:t>
            </a:r>
          </a:p>
        </p:txBody>
      </p:sp>
      <p:pic>
        <p:nvPicPr>
          <p:cNvPr id="5" name="Рисунок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491" y="1059975"/>
            <a:ext cx="2914141" cy="3767655"/>
          </a:xfrm>
          <a:prstGeom prst="rect">
            <a:avLst/>
          </a:prstGeom>
        </p:spPr>
      </p:pic>
      <p:pic>
        <p:nvPicPr>
          <p:cNvPr id="2" name="Рисунок 1">
            <a:hlinkClick r:id="rId2"/>
          </p:cNvPr>
          <p:cNvPicPr>
            <a:picLocks noChangeAspect="1"/>
          </p:cNvPicPr>
          <p:nvPr/>
        </p:nvPicPr>
        <p:blipFill>
          <a:blip r:embed="rId4"/>
          <a:stretch>
            <a:fillRect/>
          </a:stretch>
        </p:blipFill>
        <p:spPr>
          <a:xfrm>
            <a:off x="8095769" y="1653164"/>
            <a:ext cx="3810000" cy="2581275"/>
          </a:xfrm>
          <a:prstGeom prst="rect">
            <a:avLst/>
          </a:prstGeom>
        </p:spPr>
      </p:pic>
      <p:pic>
        <p:nvPicPr>
          <p:cNvPr id="6" name="Picture 30" descr="ar27">
            <a:hlinkClick r:id="rId5" action="ppaction://hlinksldjump"/>
          </p:cNvPr>
          <p:cNvPicPr>
            <a:picLocks noChangeAspect="1" noChangeArrowheads="1" noCrop="1"/>
          </p:cNvPicPr>
          <p:nvPr/>
        </p:nvPicPr>
        <p:blipFill>
          <a:blip r:embed="rId6" cstate="print">
            <a:duotone>
              <a:prstClr val="black"/>
              <a:schemeClr val="accent1">
                <a:tint val="45000"/>
                <a:satMod val="400000"/>
              </a:schemeClr>
            </a:duotone>
          </a:blip>
          <a:srcRect/>
          <a:stretch>
            <a:fillRect/>
          </a:stretch>
        </p:blipFill>
        <p:spPr bwMode="auto">
          <a:xfrm>
            <a:off x="11453145" y="6285470"/>
            <a:ext cx="592142" cy="469279"/>
          </a:xfrm>
          <a:prstGeom prst="rect">
            <a:avLst/>
          </a:prstGeom>
          <a:noFill/>
          <a:ln w="9525">
            <a:noFill/>
            <a:miter lim="800000"/>
            <a:headEnd/>
            <a:tailEnd/>
          </a:ln>
        </p:spPr>
      </p:pic>
    </p:spTree>
    <p:extLst>
      <p:ext uri="{BB962C8B-B14F-4D97-AF65-F5344CB8AC3E}">
        <p14:creationId xmlns:p14="http://schemas.microsoft.com/office/powerpoint/2010/main" val="549899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4519" y="173676"/>
            <a:ext cx="6021421" cy="1266018"/>
          </a:xfrm>
        </p:spPr>
        <p:txBody>
          <a:bodyPr>
            <a:prstTxWarp prst="textCurveDown">
              <a:avLst/>
            </a:prstTxWarp>
            <a:normAutofit/>
            <a:scene3d>
              <a:camera prst="orthographicFront"/>
              <a:lightRig rig="harsh" dir="t"/>
            </a:scene3d>
            <a:sp3d extrusionH="57150" prstMaterial="matte">
              <a:bevelT w="63500" h="12700" prst="angle"/>
              <a:contourClr>
                <a:schemeClr val="bg1">
                  <a:lumMod val="65000"/>
                </a:schemeClr>
              </a:contourClr>
            </a:sp3d>
          </a:bodyPr>
          <a:lstStyle/>
          <a:p>
            <a:r>
              <a:rPr lang="ru-RU" b="1" dirty="0">
                <a:ln/>
                <a:solidFill>
                  <a:schemeClr val="accent2">
                    <a:lumMod val="60000"/>
                    <a:lumOff val="40000"/>
                  </a:schemeClr>
                </a:solidFill>
              </a:rPr>
              <a:t>Изменение климата</a:t>
            </a:r>
          </a:p>
        </p:txBody>
      </p:sp>
      <p:pic>
        <p:nvPicPr>
          <p:cNvPr id="4" name="Объект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87733" y="2161004"/>
            <a:ext cx="4903339" cy="3247666"/>
          </a:xfrm>
        </p:spPr>
      </p:pic>
      <p:sp>
        <p:nvSpPr>
          <p:cNvPr id="6" name="TextBox 5"/>
          <p:cNvSpPr txBox="1"/>
          <p:nvPr/>
        </p:nvSpPr>
        <p:spPr>
          <a:xfrm>
            <a:off x="6509293" y="2842507"/>
            <a:ext cx="2383885" cy="1200329"/>
          </a:xfrm>
          <a:prstGeom prst="rect">
            <a:avLst/>
          </a:prstGeom>
          <a:noFill/>
        </p:spPr>
        <p:txBody>
          <a:bodyPr wrap="square" rtlCol="0">
            <a:spAutoFit/>
          </a:bodyPr>
          <a:lstStyle/>
          <a:p>
            <a:r>
              <a:rPr lang="ru-RU" dirty="0" smtClean="0">
                <a:solidFill>
                  <a:prstClr val="black"/>
                </a:solidFill>
              </a:rPr>
              <a:t>Псковская область</a:t>
            </a:r>
            <a:r>
              <a:rPr lang="ru-RU" dirty="0">
                <a:solidFill>
                  <a:prstClr val="black"/>
                </a:solidFill>
              </a:rPr>
              <a:t>. Кустистый </a:t>
            </a:r>
            <a:r>
              <a:rPr lang="ru-RU" dirty="0" smtClean="0">
                <a:solidFill>
                  <a:prstClr val="black"/>
                </a:solidFill>
              </a:rPr>
              <a:t>лишайник на деревянном заборе.</a:t>
            </a:r>
            <a:endParaRPr lang="ru-RU" dirty="0">
              <a:solidFill>
                <a:prstClr val="black"/>
              </a:solidFill>
            </a:endParaRPr>
          </a:p>
        </p:txBody>
      </p:sp>
      <p:sp>
        <p:nvSpPr>
          <p:cNvPr id="5" name="TextBox 4"/>
          <p:cNvSpPr txBox="1"/>
          <p:nvPr/>
        </p:nvSpPr>
        <p:spPr>
          <a:xfrm>
            <a:off x="430306" y="5954468"/>
            <a:ext cx="10157011" cy="369332"/>
          </a:xfrm>
          <a:prstGeom prst="rect">
            <a:avLst/>
          </a:prstGeom>
          <a:noFill/>
        </p:spPr>
        <p:txBody>
          <a:bodyPr wrap="square" rtlCol="0">
            <a:spAutoFit/>
          </a:bodyPr>
          <a:lstStyle/>
          <a:p>
            <a:r>
              <a:rPr lang="ru-RU" dirty="0" smtClean="0">
                <a:solidFill>
                  <a:prstClr val="black"/>
                </a:solidFill>
              </a:rPr>
              <a:t>Глядя на фотографию, какой можно сделать вывод о качестве воздуха в Псковской области?</a:t>
            </a:r>
            <a:endParaRPr lang="ru-RU" dirty="0">
              <a:solidFill>
                <a:prstClr val="black"/>
              </a:solidFill>
            </a:endParaRPr>
          </a:p>
        </p:txBody>
      </p:sp>
      <p:pic>
        <p:nvPicPr>
          <p:cNvPr id="7" name="Рисунок 6"/>
          <p:cNvPicPr>
            <a:picLocks noChangeAspect="1"/>
          </p:cNvPicPr>
          <p:nvPr/>
        </p:nvPicPr>
        <p:blipFill>
          <a:blip r:embed="rId3"/>
          <a:stretch>
            <a:fillRect/>
          </a:stretch>
        </p:blipFill>
        <p:spPr>
          <a:xfrm>
            <a:off x="9396466" y="173676"/>
            <a:ext cx="2383743" cy="2103302"/>
          </a:xfrm>
          <a:prstGeom prst="rect">
            <a:avLst/>
          </a:prstGeom>
        </p:spPr>
      </p:pic>
      <p:pic>
        <p:nvPicPr>
          <p:cNvPr id="8" name="Picture 30" descr="ar27">
            <a:hlinkClick r:id="rId4" action="ppaction://hlinksldjump"/>
          </p:cNvPr>
          <p:cNvPicPr>
            <a:picLocks noChangeAspect="1" noChangeArrowheads="1" noCrop="1"/>
          </p:cNvPicPr>
          <p:nvPr/>
        </p:nvPicPr>
        <p:blipFill>
          <a:blip r:embed="rId5" cstate="print">
            <a:duotone>
              <a:prstClr val="black"/>
              <a:schemeClr val="accent1">
                <a:tint val="45000"/>
                <a:satMod val="400000"/>
              </a:schemeClr>
            </a:duotone>
          </a:blip>
          <a:srcRect/>
          <a:stretch>
            <a:fillRect/>
          </a:stretch>
        </p:blipFill>
        <p:spPr bwMode="auto">
          <a:xfrm>
            <a:off x="11484138" y="6323800"/>
            <a:ext cx="592142" cy="469279"/>
          </a:xfrm>
          <a:prstGeom prst="rect">
            <a:avLst/>
          </a:prstGeom>
          <a:noFill/>
          <a:ln w="9525">
            <a:noFill/>
            <a:miter lim="800000"/>
            <a:headEnd/>
            <a:tailEnd/>
          </a:ln>
        </p:spPr>
      </p:pic>
      <p:sp>
        <p:nvSpPr>
          <p:cNvPr id="9" name="TextBox 8"/>
          <p:cNvSpPr txBox="1"/>
          <p:nvPr/>
        </p:nvSpPr>
        <p:spPr>
          <a:xfrm>
            <a:off x="9679459" y="854919"/>
            <a:ext cx="1606378" cy="584775"/>
          </a:xfrm>
          <a:prstGeom prst="rect">
            <a:avLst/>
          </a:prstGeom>
          <a:noFill/>
        </p:spPr>
        <p:txBody>
          <a:bodyPr wrap="square" rtlCol="0">
            <a:spAutoFit/>
          </a:bodyPr>
          <a:lstStyle/>
          <a:p>
            <a:r>
              <a:rPr lang="ru-RU" sz="3200" b="1" dirty="0" smtClean="0">
                <a:solidFill>
                  <a:srgbClr val="0070C0"/>
                </a:solidFill>
              </a:rPr>
              <a:t>3балла</a:t>
            </a:r>
            <a:endParaRPr lang="ru-RU" sz="3200" b="1" dirty="0">
              <a:solidFill>
                <a:srgbClr val="0070C0"/>
              </a:solidFill>
            </a:endParaRPr>
          </a:p>
        </p:txBody>
      </p:sp>
    </p:spTree>
    <p:extLst>
      <p:ext uri="{BB962C8B-B14F-4D97-AF65-F5344CB8AC3E}">
        <p14:creationId xmlns:p14="http://schemas.microsoft.com/office/powerpoint/2010/main" val="2540107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84426" y="891962"/>
            <a:ext cx="8596668" cy="5253465"/>
          </a:xfrm>
        </p:spPr>
        <p:txBody>
          <a:bodyPr>
            <a:normAutofit/>
          </a:bodyPr>
          <a:lstStyle/>
          <a:p>
            <a:r>
              <a:rPr lang="ru-RU" dirty="0"/>
              <a:t>Лиша́йники — симбиотические ассоциации грибов и микроскопических зелёных водорослей. Лишайники, как правило, предъявляют скромные требования к потреблению минеральных веществ, получая их, большей частью, из пыли в воздухе или с дождевой водой, в связи с этим они могут жить на открытых незащищённых поверхностях (камни, кора деревьев, бетон и даже ржавеющий металл). </a:t>
            </a:r>
            <a:endParaRPr lang="ru-RU" dirty="0" smtClean="0"/>
          </a:p>
          <a:p>
            <a:r>
              <a:rPr lang="ru-RU" dirty="0" smtClean="0"/>
              <a:t>Лишайники </a:t>
            </a:r>
            <a:r>
              <a:rPr lang="ru-RU" dirty="0"/>
              <a:t>как организмы, чутко реагирующие на загрязнения атмосферы, широко используются в биологической индикации – методе оценки состояния окружающей среды при помощи биологических объектов. Оценка состояния среды с помощью лишайников получила название </a:t>
            </a:r>
            <a:r>
              <a:rPr lang="ru-RU" dirty="0" err="1"/>
              <a:t>лихеноиндикации</a:t>
            </a:r>
            <a:r>
              <a:rPr lang="ru-RU" dirty="0"/>
              <a:t>. Но вот в сильно загрязненных районах лишайники не </a:t>
            </a:r>
            <a:r>
              <a:rPr lang="ru-RU" dirty="0" smtClean="0"/>
              <a:t>встречаются, так как из </a:t>
            </a:r>
            <a:r>
              <a:rPr lang="ru-RU" dirty="0"/>
              <a:t>воздуха или с дождём поступают без всяких препятствий в лишайник вместе с питательными и токсичные вещества, это происходит потому, что лишайники не имеют никаких специальных органов для извлечения влаги из субстрата, а поглощают её всем талломом. Поэтому они особенно уязвимы к загрязнению воздуха.</a:t>
            </a:r>
          </a:p>
          <a:p>
            <a:endParaRPr lang="ru-RU" dirty="0"/>
          </a:p>
          <a:p>
            <a:endParaRPr lang="ru-RU" dirty="0"/>
          </a:p>
        </p:txBody>
      </p:sp>
      <p:pic>
        <p:nvPicPr>
          <p:cNvPr id="4" name="Picture 30" descr="ar27">
            <a:hlinkClick r:id="rId2" action="ppaction://hlinksldjump"/>
          </p:cNvPr>
          <p:cNvPicPr>
            <a:picLocks noChangeAspect="1" noChangeArrowheads="1" noCrop="1"/>
          </p:cNvPicPr>
          <p:nvPr/>
        </p:nvPicPr>
        <p:blipFill>
          <a:blip r:embed="rId3" cstate="print">
            <a:duotone>
              <a:prstClr val="black"/>
              <a:schemeClr val="accent1">
                <a:tint val="45000"/>
                <a:satMod val="400000"/>
              </a:schemeClr>
            </a:duotone>
          </a:blip>
          <a:srcRect/>
          <a:stretch>
            <a:fillRect/>
          </a:stretch>
        </p:blipFill>
        <p:spPr bwMode="auto">
          <a:xfrm>
            <a:off x="11481361" y="6260757"/>
            <a:ext cx="592142" cy="469279"/>
          </a:xfrm>
          <a:prstGeom prst="rect">
            <a:avLst/>
          </a:prstGeom>
          <a:noFill/>
          <a:ln w="9525">
            <a:noFill/>
            <a:miter lim="800000"/>
            <a:headEnd/>
            <a:tailEnd/>
          </a:ln>
        </p:spPr>
      </p:pic>
    </p:spTree>
    <p:extLst>
      <p:ext uri="{BB962C8B-B14F-4D97-AF65-F5344CB8AC3E}">
        <p14:creationId xmlns:p14="http://schemas.microsoft.com/office/powerpoint/2010/main" val="2587866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02855" y="201447"/>
            <a:ext cx="6163324" cy="1432799"/>
          </a:xfrm>
        </p:spPr>
        <p:txBody>
          <a:bodyPr>
            <a:prstTxWarp prst="textCurveDown">
              <a:avLst/>
            </a:prstTxWarp>
            <a:scene3d>
              <a:camera prst="orthographicFront"/>
              <a:lightRig rig="harsh" dir="t"/>
            </a:scene3d>
            <a:sp3d extrusionH="57150" prstMaterial="matte">
              <a:bevelT w="63500" h="12700" prst="angle"/>
              <a:contourClr>
                <a:schemeClr val="bg1">
                  <a:lumMod val="65000"/>
                </a:schemeClr>
              </a:contourClr>
            </a:sp3d>
          </a:bodyPr>
          <a:lstStyle/>
          <a:p>
            <a:r>
              <a:rPr lang="ru-RU" b="1" dirty="0">
                <a:ln/>
                <a:solidFill>
                  <a:schemeClr val="accent2">
                    <a:lumMod val="60000"/>
                    <a:lumOff val="40000"/>
                  </a:schemeClr>
                </a:solidFill>
              </a:rPr>
              <a:t>Изменение климата</a:t>
            </a:r>
          </a:p>
        </p:txBody>
      </p:sp>
      <p:pic>
        <p:nvPicPr>
          <p:cNvPr id="5" name="Объект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536152" y="1736754"/>
            <a:ext cx="5284887" cy="3858605"/>
          </a:xfrm>
          <a:prstGeom prst="rect">
            <a:avLst/>
          </a:prstGeom>
          <a:effectLst>
            <a:softEdge rad="63500"/>
          </a:effectLst>
        </p:spPr>
      </p:pic>
      <p:pic>
        <p:nvPicPr>
          <p:cNvPr id="8" name="Рисунок 7"/>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1686" y="3193270"/>
            <a:ext cx="832499" cy="887206"/>
          </a:xfrm>
          <a:prstGeom prst="rect">
            <a:avLst/>
          </a:prstGeom>
        </p:spPr>
      </p:pic>
      <p:pic>
        <p:nvPicPr>
          <p:cNvPr id="2050" name="Picture 2" descr="Картинки по запросу большая буква т"/>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16864" y="3193270"/>
            <a:ext cx="737078" cy="7813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5060" y="5984099"/>
            <a:ext cx="8196648" cy="369332"/>
          </a:xfrm>
          <a:prstGeom prst="rect">
            <a:avLst/>
          </a:prstGeom>
          <a:noFill/>
        </p:spPr>
        <p:txBody>
          <a:bodyPr wrap="square" rtlCol="0">
            <a:spAutoFit/>
          </a:bodyPr>
          <a:lstStyle/>
          <a:p>
            <a:r>
              <a:rPr lang="ru-RU" dirty="0" smtClean="0">
                <a:solidFill>
                  <a:prstClr val="black"/>
                </a:solidFill>
              </a:rPr>
              <a:t>Какое влияние на потомство рептилий оказывает «парниковый эффект»?</a:t>
            </a:r>
            <a:endParaRPr lang="ru-RU" dirty="0">
              <a:solidFill>
                <a:prstClr val="black"/>
              </a:solidFill>
            </a:endParaRPr>
          </a:p>
        </p:txBody>
      </p:sp>
      <p:pic>
        <p:nvPicPr>
          <p:cNvPr id="6" name="Рисунок 5"/>
          <p:cNvPicPr>
            <a:picLocks noChangeAspect="1"/>
          </p:cNvPicPr>
          <p:nvPr/>
        </p:nvPicPr>
        <p:blipFill>
          <a:blip r:embed="rId5"/>
          <a:stretch>
            <a:fillRect/>
          </a:stretch>
        </p:blipFill>
        <p:spPr>
          <a:xfrm>
            <a:off x="9808257" y="315085"/>
            <a:ext cx="2383743" cy="2103302"/>
          </a:xfrm>
          <a:prstGeom prst="rect">
            <a:avLst/>
          </a:prstGeom>
        </p:spPr>
      </p:pic>
      <p:pic>
        <p:nvPicPr>
          <p:cNvPr id="9" name="Picture 30" descr="ar27">
            <a:hlinkClick r:id="rId6" action="ppaction://hlinksldjump"/>
          </p:cNvPr>
          <p:cNvPicPr>
            <a:picLocks noChangeAspect="1" noChangeArrowheads="1" noCrop="1"/>
          </p:cNvPicPr>
          <p:nvPr/>
        </p:nvPicPr>
        <p:blipFill>
          <a:blip r:embed="rId7" cstate="print">
            <a:duotone>
              <a:prstClr val="black"/>
              <a:schemeClr val="accent1">
                <a:tint val="45000"/>
                <a:satMod val="400000"/>
              </a:schemeClr>
            </a:duotone>
          </a:blip>
          <a:srcRect/>
          <a:stretch>
            <a:fillRect/>
          </a:stretch>
        </p:blipFill>
        <p:spPr bwMode="auto">
          <a:xfrm>
            <a:off x="11467560" y="6276135"/>
            <a:ext cx="592142" cy="469279"/>
          </a:xfrm>
          <a:prstGeom prst="rect">
            <a:avLst/>
          </a:prstGeom>
          <a:noFill/>
          <a:ln w="9525">
            <a:noFill/>
            <a:miter lim="800000"/>
            <a:headEnd/>
            <a:tailEnd/>
          </a:ln>
        </p:spPr>
      </p:pic>
      <p:sp>
        <p:nvSpPr>
          <p:cNvPr id="7" name="TextBox 6"/>
          <p:cNvSpPr txBox="1"/>
          <p:nvPr/>
        </p:nvSpPr>
        <p:spPr>
          <a:xfrm>
            <a:off x="10140777" y="1031566"/>
            <a:ext cx="1622854" cy="584775"/>
          </a:xfrm>
          <a:prstGeom prst="rect">
            <a:avLst/>
          </a:prstGeom>
          <a:noFill/>
        </p:spPr>
        <p:txBody>
          <a:bodyPr wrap="square" rtlCol="0">
            <a:spAutoFit/>
          </a:bodyPr>
          <a:lstStyle/>
          <a:p>
            <a:r>
              <a:rPr lang="ru-RU" sz="3200" b="1" dirty="0" smtClean="0">
                <a:solidFill>
                  <a:srgbClr val="0070C0"/>
                </a:solidFill>
              </a:rPr>
              <a:t>4балла</a:t>
            </a:r>
            <a:endParaRPr lang="ru-RU" sz="3200" b="1" dirty="0">
              <a:solidFill>
                <a:srgbClr val="0070C0"/>
              </a:solidFill>
            </a:endParaRPr>
          </a:p>
        </p:txBody>
      </p:sp>
    </p:spTree>
    <p:extLst>
      <p:ext uri="{BB962C8B-B14F-4D97-AF65-F5344CB8AC3E}">
        <p14:creationId xmlns:p14="http://schemas.microsoft.com/office/powerpoint/2010/main" val="3349810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17377" y="2187147"/>
            <a:ext cx="8596668" cy="4670853"/>
          </a:xfrm>
        </p:spPr>
        <p:txBody>
          <a:bodyPr>
            <a:normAutofit lnSpcReduction="10000"/>
          </a:bodyPr>
          <a:lstStyle/>
          <a:p>
            <a:r>
              <a:rPr lang="ru-RU" dirty="0"/>
              <a:t>Глобальные климатические сдвиги влияют не только на среду обитания животных, но и на их пол. "Парниковый эффект", в результате которого среднегодовые температуры на планете уже достигли исторического максимума, может привести к изменениям в численном соотношении полов в некоторых популяциях.</a:t>
            </a:r>
            <a:br>
              <a:rPr lang="ru-RU" dirty="0"/>
            </a:br>
            <a:r>
              <a:rPr lang="ru-RU" dirty="0"/>
              <a:t>Наиболее серьезная угроза нависла над рептилиями. Дело в том, что у многих из них, в частности, у крокодилов, пол эмбриона не заложен на генетическом уровне, а определяется тем, при какой температуре созревают яйца</a:t>
            </a:r>
            <a:r>
              <a:rPr lang="ru-RU" dirty="0" smtClean="0"/>
              <a:t>. При </a:t>
            </a:r>
            <a:r>
              <a:rPr lang="ru-RU" dirty="0"/>
              <a:t>температуре гнезда 32 ... 33°С из яйца вылупляется мальчик, а при более низкой или высокой - на свет появляются самки. Температура на самом дне гнезда, как правило, отличается от его верха, чем и объясняются смешанные выводки.</a:t>
            </a:r>
            <a:br>
              <a:rPr lang="ru-RU" dirty="0"/>
            </a:br>
            <a:r>
              <a:rPr lang="ru-RU" dirty="0"/>
              <a:t>Глобальное потепление может привести к существенному сокращению числа мужских особей, и в итоге многие </a:t>
            </a:r>
            <a:r>
              <a:rPr lang="ru-RU" dirty="0" err="1"/>
              <a:t>крокодилихи</a:t>
            </a:r>
            <a:r>
              <a:rPr lang="ru-RU" dirty="0"/>
              <a:t> останутся без партнера. Такое развитие событий поставит этих рептилий перед угрозой исчезновения.</a:t>
            </a:r>
            <a:br>
              <a:rPr lang="ru-RU" dirty="0"/>
            </a:br>
            <a:endParaRPr lang="ru-RU" dirty="0"/>
          </a:p>
          <a:p>
            <a:endParaRPr lang="ru-RU" dirty="0"/>
          </a:p>
        </p:txBody>
      </p:sp>
      <p:pic>
        <p:nvPicPr>
          <p:cNvPr id="2" name="Рисунок 1">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6151" y="349529"/>
            <a:ext cx="3347143" cy="1689915"/>
          </a:xfrm>
          <a:prstGeom prst="rect">
            <a:avLst/>
          </a:prstGeom>
        </p:spPr>
      </p:pic>
      <p:pic>
        <p:nvPicPr>
          <p:cNvPr id="4" name="Picture 30" descr="ar27">
            <a:hlinkClick r:id="rId4" action="ppaction://hlinksldjump"/>
          </p:cNvPr>
          <p:cNvPicPr>
            <a:picLocks noChangeAspect="1" noChangeArrowheads="1" noCrop="1"/>
          </p:cNvPicPr>
          <p:nvPr/>
        </p:nvPicPr>
        <p:blipFill>
          <a:blip r:embed="rId5" cstate="print">
            <a:duotone>
              <a:prstClr val="black"/>
              <a:schemeClr val="accent1">
                <a:tint val="45000"/>
                <a:satMod val="400000"/>
              </a:schemeClr>
            </a:duotone>
          </a:blip>
          <a:srcRect/>
          <a:stretch>
            <a:fillRect/>
          </a:stretch>
        </p:blipFill>
        <p:spPr bwMode="auto">
          <a:xfrm>
            <a:off x="11448409" y="6277233"/>
            <a:ext cx="592142" cy="469279"/>
          </a:xfrm>
          <a:prstGeom prst="rect">
            <a:avLst/>
          </a:prstGeom>
          <a:noFill/>
          <a:ln w="9525">
            <a:noFill/>
            <a:miter lim="800000"/>
            <a:headEnd/>
            <a:tailEnd/>
          </a:ln>
        </p:spPr>
      </p:pic>
    </p:spTree>
    <p:extLst>
      <p:ext uri="{BB962C8B-B14F-4D97-AF65-F5344CB8AC3E}">
        <p14:creationId xmlns:p14="http://schemas.microsoft.com/office/powerpoint/2010/main" val="27519209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8043" y="140725"/>
            <a:ext cx="8823351" cy="2215297"/>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ru-RU" b="1" dirty="0">
                <a:ln/>
                <a:solidFill>
                  <a:schemeClr val="accent3"/>
                </a:solidFill>
              </a:rPr>
              <a:t>Изменение мест обитания и уничтожение отдельных видов животных и растений</a:t>
            </a:r>
          </a:p>
        </p:txBody>
      </p:sp>
      <p:sp>
        <p:nvSpPr>
          <p:cNvPr id="3" name="Объект 2"/>
          <p:cNvSpPr>
            <a:spLocks noGrp="1"/>
          </p:cNvSpPr>
          <p:nvPr>
            <p:ph idx="1"/>
          </p:nvPr>
        </p:nvSpPr>
        <p:spPr>
          <a:xfrm>
            <a:off x="702047" y="2452128"/>
            <a:ext cx="8596668" cy="1093357"/>
          </a:xfrm>
        </p:spPr>
        <p:txBody>
          <a:bodyPr/>
          <a:lstStyle/>
          <a:p>
            <a:r>
              <a:rPr lang="ru-RU" dirty="0"/>
              <a:t>Из перечисленных видов древесной растительности наиболее чутко реагирует на атмосферное загрязнение: а) сосна обыкновенная б) липа мелколистная в) тополь дрожащий г) рябина обыкновенная </a:t>
            </a:r>
          </a:p>
          <a:p>
            <a:endParaRPr lang="ru-RU" dirty="0"/>
          </a:p>
        </p:txBody>
      </p:sp>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4975" y="3641591"/>
            <a:ext cx="3456732" cy="2523963"/>
          </a:xfrm>
          <a:prstGeom prst="rect">
            <a:avLst/>
          </a:prstGeom>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1117" y="4113684"/>
            <a:ext cx="2938527" cy="1365622"/>
          </a:xfrm>
          <a:prstGeom prst="rect">
            <a:avLst/>
          </a:prstGeom>
        </p:spPr>
      </p:pic>
      <p:pic>
        <p:nvPicPr>
          <p:cNvPr id="7" name="Рисунок 6"/>
          <p:cNvPicPr>
            <a:picLocks noChangeAspect="1"/>
          </p:cNvPicPr>
          <p:nvPr/>
        </p:nvPicPr>
        <p:blipFill>
          <a:blip r:embed="rId4"/>
          <a:stretch>
            <a:fillRect/>
          </a:stretch>
        </p:blipFill>
        <p:spPr>
          <a:xfrm>
            <a:off x="306949" y="298192"/>
            <a:ext cx="609653" cy="396274"/>
          </a:xfrm>
          <a:prstGeom prst="rect">
            <a:avLst/>
          </a:prstGeom>
        </p:spPr>
      </p:pic>
      <p:pic>
        <p:nvPicPr>
          <p:cNvPr id="8" name="Рисунок 7"/>
          <p:cNvPicPr>
            <a:picLocks noChangeAspect="1"/>
          </p:cNvPicPr>
          <p:nvPr/>
        </p:nvPicPr>
        <p:blipFill>
          <a:blip r:embed="rId5"/>
          <a:stretch>
            <a:fillRect/>
          </a:stretch>
        </p:blipFill>
        <p:spPr>
          <a:xfrm>
            <a:off x="9612316" y="196722"/>
            <a:ext cx="2383743" cy="2103302"/>
          </a:xfrm>
          <a:prstGeom prst="rect">
            <a:avLst/>
          </a:prstGeom>
        </p:spPr>
      </p:pic>
      <p:pic>
        <p:nvPicPr>
          <p:cNvPr id="9" name="Picture 30" descr="ar27">
            <a:hlinkClick r:id="rId6" action="ppaction://hlinksldjump"/>
          </p:cNvPr>
          <p:cNvPicPr>
            <a:picLocks noChangeAspect="1" noChangeArrowheads="1" noCrop="1"/>
          </p:cNvPicPr>
          <p:nvPr/>
        </p:nvPicPr>
        <p:blipFill>
          <a:blip r:embed="rId7" cstate="print">
            <a:duotone>
              <a:prstClr val="black"/>
              <a:schemeClr val="accent1">
                <a:tint val="45000"/>
                <a:satMod val="400000"/>
              </a:schemeClr>
            </a:duotone>
          </a:blip>
          <a:srcRect/>
          <a:stretch>
            <a:fillRect/>
          </a:stretch>
        </p:blipFill>
        <p:spPr bwMode="auto">
          <a:xfrm>
            <a:off x="11491682" y="6314113"/>
            <a:ext cx="592142" cy="469279"/>
          </a:xfrm>
          <a:prstGeom prst="rect">
            <a:avLst/>
          </a:prstGeom>
          <a:noFill/>
          <a:ln w="9525">
            <a:noFill/>
            <a:miter lim="800000"/>
            <a:headEnd/>
            <a:tailEnd/>
          </a:ln>
        </p:spPr>
      </p:pic>
      <p:sp>
        <p:nvSpPr>
          <p:cNvPr id="10" name="TextBox 9"/>
          <p:cNvSpPr txBox="1"/>
          <p:nvPr/>
        </p:nvSpPr>
        <p:spPr>
          <a:xfrm>
            <a:off x="9992497" y="897924"/>
            <a:ext cx="1499185" cy="584775"/>
          </a:xfrm>
          <a:prstGeom prst="rect">
            <a:avLst/>
          </a:prstGeom>
          <a:noFill/>
        </p:spPr>
        <p:txBody>
          <a:bodyPr wrap="square" rtlCol="0">
            <a:spAutoFit/>
          </a:bodyPr>
          <a:lstStyle/>
          <a:p>
            <a:r>
              <a:rPr lang="ru-RU" sz="3200" b="1" dirty="0" smtClean="0">
                <a:solidFill>
                  <a:srgbClr val="0070C0"/>
                </a:solidFill>
              </a:rPr>
              <a:t>1балл</a:t>
            </a:r>
            <a:endParaRPr lang="ru-RU" sz="3200" b="1" dirty="0">
              <a:solidFill>
                <a:srgbClr val="0070C0"/>
              </a:solidFill>
            </a:endParaRPr>
          </a:p>
        </p:txBody>
      </p:sp>
    </p:spTree>
    <p:extLst>
      <p:ext uri="{BB962C8B-B14F-4D97-AF65-F5344CB8AC3E}">
        <p14:creationId xmlns:p14="http://schemas.microsoft.com/office/powerpoint/2010/main" val="2264757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26761" y="727205"/>
            <a:ext cx="8596668" cy="664989"/>
          </a:xfrm>
        </p:spPr>
        <p:txBody>
          <a:bodyPr/>
          <a:lstStyle/>
          <a:p>
            <a:r>
              <a:rPr lang="ru-RU" dirty="0"/>
              <a:t>сосна обыкновенная </a:t>
            </a:r>
          </a:p>
        </p:txBody>
      </p:sp>
      <p:pic>
        <p:nvPicPr>
          <p:cNvPr id="5" name="Picture 30" descr="ar27">
            <a:hlinkClick r:id="rId2" action="ppaction://hlinksldjump"/>
          </p:cNvPr>
          <p:cNvPicPr>
            <a:picLocks noChangeAspect="1" noChangeArrowheads="1" noCrop="1"/>
          </p:cNvPicPr>
          <p:nvPr/>
        </p:nvPicPr>
        <p:blipFill>
          <a:blip r:embed="rId3" cstate="print">
            <a:duotone>
              <a:prstClr val="black"/>
              <a:schemeClr val="accent1">
                <a:tint val="45000"/>
                <a:satMod val="400000"/>
              </a:schemeClr>
            </a:duotone>
          </a:blip>
          <a:srcRect/>
          <a:stretch>
            <a:fillRect/>
          </a:stretch>
        </p:blipFill>
        <p:spPr bwMode="auto">
          <a:xfrm>
            <a:off x="11448410" y="6293708"/>
            <a:ext cx="592142" cy="469279"/>
          </a:xfrm>
          <a:prstGeom prst="rect">
            <a:avLst/>
          </a:prstGeom>
          <a:noFill/>
          <a:ln w="9525">
            <a:noFill/>
            <a:miter lim="800000"/>
            <a:headEnd/>
            <a:tailEnd/>
          </a:ln>
        </p:spPr>
      </p:pic>
      <p:pic>
        <p:nvPicPr>
          <p:cNvPr id="4" name="Рисунок 3">
            <a:hlinkClick r:id="rId4"/>
          </p:cNvPr>
          <p:cNvPicPr>
            <a:picLocks noChangeAspect="1"/>
          </p:cNvPicPr>
          <p:nvPr/>
        </p:nvPicPr>
        <p:blipFill rotWithShape="1">
          <a:blip r:embed="rId5"/>
          <a:srcRect b="9026"/>
          <a:stretch/>
        </p:blipFill>
        <p:spPr>
          <a:xfrm>
            <a:off x="2847484" y="2340646"/>
            <a:ext cx="4762500" cy="3249449"/>
          </a:xfrm>
          <a:prstGeom prst="rect">
            <a:avLst/>
          </a:prstGeom>
        </p:spPr>
      </p:pic>
    </p:spTree>
    <p:extLst>
      <p:ext uri="{BB962C8B-B14F-4D97-AF65-F5344CB8AC3E}">
        <p14:creationId xmlns:p14="http://schemas.microsoft.com/office/powerpoint/2010/main" val="41378253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824" y="375260"/>
            <a:ext cx="8596668" cy="1320800"/>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lang="ru-RU" b="1" dirty="0">
                <a:ln/>
                <a:solidFill>
                  <a:schemeClr val="accent3"/>
                </a:solidFill>
              </a:rPr>
              <a:t>Изменение мест обитания и уничтожение отдельных видов животных и растений</a:t>
            </a:r>
          </a:p>
        </p:txBody>
      </p:sp>
      <p:sp>
        <p:nvSpPr>
          <p:cNvPr id="3" name="Объект 2"/>
          <p:cNvSpPr>
            <a:spLocks noGrp="1"/>
          </p:cNvSpPr>
          <p:nvPr>
            <p:ph idx="1"/>
          </p:nvPr>
        </p:nvSpPr>
        <p:spPr>
          <a:xfrm>
            <a:off x="726759" y="1931087"/>
            <a:ext cx="8596668" cy="930875"/>
          </a:xfrm>
        </p:spPr>
        <p:txBody>
          <a:bodyPr/>
          <a:lstStyle/>
          <a:p>
            <a:r>
              <a:rPr lang="ru-RU" dirty="0" smtClean="0"/>
              <a:t>Укажите причины сокращения численности белых медведей и что </a:t>
            </a:r>
            <a:r>
              <a:rPr lang="ru-RU" dirty="0"/>
              <a:t>больше всего влияет на популяцию белых медведей?</a:t>
            </a:r>
          </a:p>
        </p:txBody>
      </p:sp>
      <p:pic>
        <p:nvPicPr>
          <p:cNvPr id="1026" name="Picture 2" descr="Картинки по запросу Укажите причину сокращения численности белых медведей.">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8603" y="3019168"/>
            <a:ext cx="5133117" cy="329046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stretch>
            <a:fillRect/>
          </a:stretch>
        </p:blipFill>
        <p:spPr>
          <a:xfrm>
            <a:off x="9651225" y="293222"/>
            <a:ext cx="2383743" cy="2103302"/>
          </a:xfrm>
          <a:prstGeom prst="rect">
            <a:avLst/>
          </a:prstGeom>
        </p:spPr>
      </p:pic>
      <p:pic>
        <p:nvPicPr>
          <p:cNvPr id="7" name="Picture 30" descr="ar27">
            <a:hlinkClick r:id="rId5" action="ppaction://hlinksldjump"/>
          </p:cNvPr>
          <p:cNvPicPr>
            <a:picLocks noChangeAspect="1" noChangeArrowheads="1" noCrop="1"/>
          </p:cNvPicPr>
          <p:nvPr/>
        </p:nvPicPr>
        <p:blipFill>
          <a:blip r:embed="rId6" cstate="print">
            <a:duotone>
              <a:prstClr val="black"/>
              <a:schemeClr val="accent1">
                <a:tint val="45000"/>
                <a:satMod val="400000"/>
              </a:schemeClr>
            </a:duotone>
          </a:blip>
          <a:srcRect/>
          <a:stretch>
            <a:fillRect/>
          </a:stretch>
        </p:blipFill>
        <p:spPr bwMode="auto">
          <a:xfrm>
            <a:off x="11442826" y="6300834"/>
            <a:ext cx="592142" cy="469279"/>
          </a:xfrm>
          <a:prstGeom prst="rect">
            <a:avLst/>
          </a:prstGeom>
          <a:noFill/>
          <a:ln w="9525">
            <a:noFill/>
            <a:miter lim="800000"/>
            <a:headEnd/>
            <a:tailEnd/>
          </a:ln>
        </p:spPr>
      </p:pic>
      <p:sp>
        <p:nvSpPr>
          <p:cNvPr id="6" name="TextBox 5"/>
          <p:cNvSpPr txBox="1"/>
          <p:nvPr/>
        </p:nvSpPr>
        <p:spPr>
          <a:xfrm>
            <a:off x="9967785" y="947352"/>
            <a:ext cx="1598610" cy="584775"/>
          </a:xfrm>
          <a:prstGeom prst="rect">
            <a:avLst/>
          </a:prstGeom>
          <a:noFill/>
        </p:spPr>
        <p:txBody>
          <a:bodyPr wrap="square" rtlCol="0">
            <a:spAutoFit/>
          </a:bodyPr>
          <a:lstStyle/>
          <a:p>
            <a:r>
              <a:rPr lang="ru-RU" sz="3200" b="1" dirty="0" smtClean="0">
                <a:solidFill>
                  <a:srgbClr val="0070C0"/>
                </a:solidFill>
              </a:rPr>
              <a:t>2балла</a:t>
            </a:r>
            <a:endParaRPr lang="ru-RU" sz="3200" b="1" dirty="0">
              <a:solidFill>
                <a:srgbClr val="0070C0"/>
              </a:solidFill>
            </a:endParaRPr>
          </a:p>
        </p:txBody>
      </p:sp>
    </p:spTree>
    <p:extLst>
      <p:ext uri="{BB962C8B-B14F-4D97-AF65-F5344CB8AC3E}">
        <p14:creationId xmlns:p14="http://schemas.microsoft.com/office/powerpoint/2010/main" val="2273108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543414083"/>
              </p:ext>
            </p:extLst>
          </p:nvPr>
        </p:nvGraphicFramePr>
        <p:xfrm>
          <a:off x="453080" y="910345"/>
          <a:ext cx="11244651" cy="5541966"/>
        </p:xfrm>
        <a:graphic>
          <a:graphicData uri="http://schemas.openxmlformats.org/drawingml/2006/table">
            <a:tbl>
              <a:tblPr firstRow="1" bandRow="1">
                <a:tableStyleId>{5940675A-B579-460E-94D1-54222C63F5DA}</a:tableStyleId>
              </a:tblPr>
              <a:tblGrid>
                <a:gridCol w="5437986"/>
                <a:gridCol w="1474708"/>
                <a:gridCol w="1497939"/>
                <a:gridCol w="1462719"/>
                <a:gridCol w="1371299"/>
              </a:tblGrid>
              <a:tr h="1000131">
                <a:tc>
                  <a:txBody>
                    <a:bodyPr/>
                    <a:lstStyle/>
                    <a:p>
                      <a:r>
                        <a:rPr lang="ru-RU" sz="2400" b="1" dirty="0" smtClean="0">
                          <a:solidFill>
                            <a:schemeClr val="accent1">
                              <a:lumMod val="75000"/>
                            </a:schemeClr>
                          </a:solidFill>
                        </a:rPr>
                        <a:t>Красная</a:t>
                      </a:r>
                      <a:r>
                        <a:rPr lang="ru-RU" sz="2400" b="1" baseline="0" dirty="0" smtClean="0">
                          <a:solidFill>
                            <a:schemeClr val="accent1">
                              <a:lumMod val="75000"/>
                            </a:schemeClr>
                          </a:solidFill>
                        </a:rPr>
                        <a:t> книга</a:t>
                      </a:r>
                      <a:endParaRPr lang="ru-RU" sz="2400" b="1" dirty="0">
                        <a:solidFill>
                          <a:schemeClr val="accent1">
                            <a:lumMod val="75000"/>
                          </a:schemeClr>
                        </a:solidFill>
                      </a:endParaRPr>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r h="1112810">
                <a:tc>
                  <a:txBody>
                    <a:bodyPr/>
                    <a:lstStyle/>
                    <a:p>
                      <a:r>
                        <a:rPr lang="ru-RU" sz="2400" b="1" dirty="0" smtClean="0">
                          <a:solidFill>
                            <a:schemeClr val="accent1">
                              <a:lumMod val="75000"/>
                            </a:schemeClr>
                          </a:solidFill>
                        </a:rPr>
                        <a:t>Экологическое</a:t>
                      </a:r>
                      <a:r>
                        <a:rPr lang="ru-RU" sz="2400" b="1" baseline="0" dirty="0" smtClean="0">
                          <a:solidFill>
                            <a:schemeClr val="accent1">
                              <a:lumMod val="75000"/>
                            </a:schemeClr>
                          </a:solidFill>
                        </a:rPr>
                        <a:t> значение вида</a:t>
                      </a:r>
                      <a:endParaRPr lang="ru-RU" sz="2400" b="1" dirty="0">
                        <a:solidFill>
                          <a:schemeClr val="accent1">
                            <a:lumMod val="75000"/>
                          </a:schemeClr>
                        </a:solidFill>
                      </a:endParaRPr>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r h="1143009">
                <a:tc>
                  <a:txBody>
                    <a:bodyPr/>
                    <a:lstStyle/>
                    <a:p>
                      <a:r>
                        <a:rPr lang="ru-RU" sz="2400" b="1" dirty="0" smtClean="0">
                          <a:solidFill>
                            <a:schemeClr val="accent1">
                              <a:lumMod val="75000"/>
                            </a:schemeClr>
                          </a:solidFill>
                        </a:rPr>
                        <a:t>Изменение</a:t>
                      </a:r>
                      <a:r>
                        <a:rPr lang="ru-RU" sz="2400" b="1" baseline="0" dirty="0" smtClean="0">
                          <a:solidFill>
                            <a:schemeClr val="accent1">
                              <a:lumMod val="75000"/>
                            </a:schemeClr>
                          </a:solidFill>
                        </a:rPr>
                        <a:t> климата</a:t>
                      </a:r>
                      <a:endParaRPr lang="ru-RU" sz="2400" b="1" dirty="0">
                        <a:solidFill>
                          <a:schemeClr val="accent1">
                            <a:lumMod val="75000"/>
                          </a:schemeClr>
                        </a:solidFill>
                      </a:endParaRPr>
                    </a:p>
                  </a:txBody>
                  <a:tcPr/>
                </a:tc>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r>
              <a:tr h="1214446">
                <a:tc>
                  <a:txBody>
                    <a:bodyPr/>
                    <a:lstStyle/>
                    <a:p>
                      <a:r>
                        <a:rPr lang="ru-RU" sz="2400" b="1" dirty="0" smtClean="0">
                          <a:solidFill>
                            <a:schemeClr val="accent1">
                              <a:lumMod val="75000"/>
                            </a:schemeClr>
                          </a:solidFill>
                        </a:rPr>
                        <a:t>Изменение</a:t>
                      </a:r>
                      <a:r>
                        <a:rPr lang="ru-RU" sz="2400" b="1" baseline="0" dirty="0" smtClean="0">
                          <a:solidFill>
                            <a:schemeClr val="accent1">
                              <a:lumMod val="75000"/>
                            </a:schemeClr>
                          </a:solidFill>
                        </a:rPr>
                        <a:t> мест обитания</a:t>
                      </a:r>
                    </a:p>
                    <a:p>
                      <a:r>
                        <a:rPr lang="ru-RU" sz="2400" b="1" baseline="0" dirty="0" smtClean="0">
                          <a:solidFill>
                            <a:schemeClr val="accent1">
                              <a:lumMod val="75000"/>
                            </a:schemeClr>
                          </a:solidFill>
                        </a:rPr>
                        <a:t>и уничтожение отдельных      видов животных и растений</a:t>
                      </a:r>
                      <a:endParaRPr lang="ru-RU" sz="2400" b="1" dirty="0">
                        <a:solidFill>
                          <a:schemeClr val="accent1">
                            <a:lumMod val="75000"/>
                          </a:schemeClr>
                        </a:solidFill>
                      </a:endParaRPr>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r h="1071570">
                <a:tc>
                  <a:txBody>
                    <a:bodyPr/>
                    <a:lstStyle/>
                    <a:p>
                      <a:r>
                        <a:rPr lang="ru-RU" sz="2400" b="1" dirty="0" smtClean="0">
                          <a:solidFill>
                            <a:schemeClr val="accent1">
                              <a:lumMod val="75000"/>
                            </a:schemeClr>
                          </a:solidFill>
                        </a:rPr>
                        <a:t>Творческое</a:t>
                      </a:r>
                      <a:r>
                        <a:rPr lang="ru-RU" sz="2400" b="1" baseline="0" dirty="0" smtClean="0">
                          <a:solidFill>
                            <a:schemeClr val="accent1">
                              <a:lumMod val="75000"/>
                            </a:schemeClr>
                          </a:solidFill>
                        </a:rPr>
                        <a:t> задание</a:t>
                      </a:r>
                      <a:endParaRPr lang="ru-RU" sz="2400" b="1" dirty="0">
                        <a:solidFill>
                          <a:schemeClr val="accent1">
                            <a:lumMod val="75000"/>
                          </a:schemeClr>
                        </a:solidFill>
                      </a:endParaRPr>
                    </a:p>
                  </a:txBody>
                  <a:tcPr/>
                </a:tc>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sp>
        <p:nvSpPr>
          <p:cNvPr id="4" name="AutoShape 46">
            <a:hlinkClick r:id="rId3" action="ppaction://hlinksldjump"/>
          </p:cNvPr>
          <p:cNvSpPr>
            <a:spLocks noChangeArrowheads="1"/>
          </p:cNvSpPr>
          <p:nvPr/>
        </p:nvSpPr>
        <p:spPr bwMode="auto">
          <a:xfrm>
            <a:off x="6075930" y="910345"/>
            <a:ext cx="1071569" cy="1000132"/>
          </a:xfrm>
          <a:prstGeom prst="bevel">
            <a:avLst>
              <a:gd name="adj" fmla="val 12500"/>
            </a:avLst>
          </a:prstGeom>
          <a:solidFill>
            <a:schemeClr val="accent1">
              <a:lumMod val="20000"/>
              <a:lumOff val="80000"/>
            </a:schemeClr>
          </a:solidFill>
          <a:ln w="9525">
            <a:solidFill>
              <a:schemeClr val="tx1"/>
            </a:solidFill>
            <a:miter lim="800000"/>
            <a:headEnd/>
            <a:tailEnd/>
          </a:ln>
          <a:effectLst/>
        </p:spPr>
        <p:txBody>
          <a:bodyPr wrap="none" anchor="ctr"/>
          <a:lstStyle/>
          <a:p>
            <a:pPr algn="ctr"/>
            <a:r>
              <a:rPr lang="ru-RU" sz="4000" dirty="0" smtClean="0">
                <a:solidFill>
                  <a:prstClr val="black"/>
                </a:solidFill>
                <a:hlinkClick r:id="rId4" action="ppaction://hlinksldjump"/>
              </a:rPr>
              <a:t>1</a:t>
            </a:r>
            <a:endParaRPr lang="ru-RU" sz="4000" dirty="0">
              <a:solidFill>
                <a:prstClr val="black"/>
              </a:solidFill>
            </a:endParaRPr>
          </a:p>
        </p:txBody>
      </p:sp>
      <p:sp>
        <p:nvSpPr>
          <p:cNvPr id="5" name="AutoShape 132">
            <a:hlinkClick r:id="" action="ppaction://noaction"/>
          </p:cNvPr>
          <p:cNvSpPr>
            <a:spLocks noChangeArrowheads="1"/>
          </p:cNvSpPr>
          <p:nvPr/>
        </p:nvSpPr>
        <p:spPr bwMode="auto">
          <a:xfrm>
            <a:off x="6075405" y="1968265"/>
            <a:ext cx="1071570" cy="1000132"/>
          </a:xfrm>
          <a:prstGeom prst="bevel">
            <a:avLst>
              <a:gd name="adj" fmla="val 12500"/>
            </a:avLst>
          </a:prstGeom>
          <a:solidFill>
            <a:schemeClr val="accent1">
              <a:lumMod val="20000"/>
              <a:lumOff val="8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5" action="ppaction://hlinksldjump"/>
              </a:rPr>
              <a:t>1</a:t>
            </a:r>
            <a:endParaRPr lang="ru-RU" sz="4000" dirty="0">
              <a:solidFill>
                <a:prstClr val="black"/>
              </a:solidFill>
            </a:endParaRPr>
          </a:p>
        </p:txBody>
      </p:sp>
      <p:sp>
        <p:nvSpPr>
          <p:cNvPr id="6" name="AutoShape 132">
            <a:hlinkClick r:id="" action="ppaction://noaction"/>
          </p:cNvPr>
          <p:cNvSpPr>
            <a:spLocks noChangeArrowheads="1"/>
          </p:cNvSpPr>
          <p:nvPr/>
        </p:nvSpPr>
        <p:spPr bwMode="auto">
          <a:xfrm>
            <a:off x="6075405" y="3106861"/>
            <a:ext cx="1071570" cy="1000132"/>
          </a:xfrm>
          <a:prstGeom prst="bevel">
            <a:avLst>
              <a:gd name="adj" fmla="val 12500"/>
            </a:avLst>
          </a:prstGeom>
          <a:solidFill>
            <a:schemeClr val="accent1">
              <a:lumMod val="20000"/>
              <a:lumOff val="8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6" action="ppaction://hlinksldjump"/>
              </a:rPr>
              <a:t>1</a:t>
            </a:r>
            <a:endParaRPr lang="ru-RU" sz="4000" dirty="0">
              <a:solidFill>
                <a:prstClr val="black"/>
              </a:solidFill>
            </a:endParaRPr>
          </a:p>
        </p:txBody>
      </p:sp>
      <p:sp>
        <p:nvSpPr>
          <p:cNvPr id="7" name="AutoShape 132">
            <a:hlinkClick r:id="rId7" action="ppaction://hlinksldjump"/>
          </p:cNvPr>
          <p:cNvSpPr>
            <a:spLocks noChangeArrowheads="1"/>
          </p:cNvSpPr>
          <p:nvPr/>
        </p:nvSpPr>
        <p:spPr bwMode="auto">
          <a:xfrm>
            <a:off x="6075929" y="4279643"/>
            <a:ext cx="1071570" cy="1000132"/>
          </a:xfrm>
          <a:prstGeom prst="bevel">
            <a:avLst>
              <a:gd name="adj" fmla="val 12500"/>
            </a:avLst>
          </a:prstGeom>
          <a:solidFill>
            <a:schemeClr val="accent1">
              <a:lumMod val="20000"/>
              <a:lumOff val="8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8" action="ppaction://hlinksldjump"/>
              </a:rPr>
              <a:t>1</a:t>
            </a:r>
            <a:endParaRPr lang="ru-RU" sz="4000" dirty="0">
              <a:solidFill>
                <a:prstClr val="black"/>
              </a:solidFill>
            </a:endParaRPr>
          </a:p>
        </p:txBody>
      </p:sp>
      <p:sp>
        <p:nvSpPr>
          <p:cNvPr id="9" name="AutoShape 50">
            <a:hlinkClick r:id="rId9" action="ppaction://hlinksldjump"/>
          </p:cNvPr>
          <p:cNvSpPr>
            <a:spLocks noChangeArrowheads="1"/>
          </p:cNvSpPr>
          <p:nvPr/>
        </p:nvSpPr>
        <p:spPr bwMode="auto">
          <a:xfrm>
            <a:off x="7605922" y="916315"/>
            <a:ext cx="1071570" cy="1000132"/>
          </a:xfrm>
          <a:prstGeom prst="bevel">
            <a:avLst>
              <a:gd name="adj" fmla="val 12500"/>
            </a:avLst>
          </a:prstGeom>
          <a:solidFill>
            <a:schemeClr val="accent2">
              <a:lumMod val="20000"/>
              <a:lumOff val="8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10" action="ppaction://hlinksldjump"/>
              </a:rPr>
              <a:t>2</a:t>
            </a:r>
            <a:endParaRPr lang="ru-RU" sz="4000" dirty="0">
              <a:solidFill>
                <a:prstClr val="black"/>
              </a:solidFill>
            </a:endParaRPr>
          </a:p>
        </p:txBody>
      </p:sp>
      <p:sp>
        <p:nvSpPr>
          <p:cNvPr id="10" name="AutoShape 50">
            <a:hlinkClick r:id="rId11" action="ppaction://hlinksldjump"/>
          </p:cNvPr>
          <p:cNvSpPr>
            <a:spLocks noChangeArrowheads="1"/>
          </p:cNvSpPr>
          <p:nvPr/>
        </p:nvSpPr>
        <p:spPr bwMode="auto">
          <a:xfrm>
            <a:off x="7605922" y="1968265"/>
            <a:ext cx="1071570" cy="1000132"/>
          </a:xfrm>
          <a:prstGeom prst="bevel">
            <a:avLst>
              <a:gd name="adj" fmla="val 12500"/>
            </a:avLst>
          </a:prstGeom>
          <a:solidFill>
            <a:schemeClr val="accent2">
              <a:lumMod val="20000"/>
              <a:lumOff val="80000"/>
            </a:schemeClr>
          </a:solidFill>
          <a:ln w="9525">
            <a:solidFill>
              <a:schemeClr val="tx1"/>
            </a:solidFill>
            <a:miter lim="800000"/>
            <a:headEnd/>
            <a:tailEnd/>
          </a:ln>
          <a:effectLst/>
        </p:spPr>
        <p:txBody>
          <a:bodyPr wrap="none" anchor="ctr"/>
          <a:lstStyle/>
          <a:p>
            <a:pPr algn="ctr"/>
            <a:r>
              <a:rPr lang="ru-RU" sz="4000" dirty="0" smtClean="0">
                <a:solidFill>
                  <a:prstClr val="black"/>
                </a:solidFill>
                <a:hlinkClick r:id="rId12" action="ppaction://hlinksldjump"/>
              </a:rPr>
              <a:t>2</a:t>
            </a:r>
            <a:r>
              <a:rPr lang="ru-RU" sz="4000" dirty="0" smtClean="0">
                <a:solidFill>
                  <a:prstClr val="black"/>
                </a:solidFill>
              </a:rPr>
              <a:t> </a:t>
            </a:r>
            <a:endParaRPr lang="ru-RU" sz="4000" dirty="0">
              <a:solidFill>
                <a:prstClr val="black"/>
              </a:solidFill>
            </a:endParaRPr>
          </a:p>
        </p:txBody>
      </p:sp>
      <p:sp>
        <p:nvSpPr>
          <p:cNvPr id="11" name="AutoShape 50">
            <a:hlinkClick r:id="rId9" action="ppaction://hlinksldjump"/>
          </p:cNvPr>
          <p:cNvSpPr>
            <a:spLocks noChangeArrowheads="1"/>
          </p:cNvSpPr>
          <p:nvPr/>
        </p:nvSpPr>
        <p:spPr bwMode="auto">
          <a:xfrm>
            <a:off x="7659584" y="3086365"/>
            <a:ext cx="1081087" cy="1009650"/>
          </a:xfrm>
          <a:prstGeom prst="bevel">
            <a:avLst>
              <a:gd name="adj" fmla="val 12500"/>
            </a:avLst>
          </a:prstGeom>
          <a:solidFill>
            <a:schemeClr val="accent2">
              <a:lumMod val="20000"/>
              <a:lumOff val="8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13" action="ppaction://hlinksldjump"/>
              </a:rPr>
              <a:t>2</a:t>
            </a:r>
            <a:endParaRPr lang="ru-RU" sz="4000" dirty="0">
              <a:solidFill>
                <a:prstClr val="black"/>
              </a:solidFill>
            </a:endParaRPr>
          </a:p>
        </p:txBody>
      </p:sp>
      <p:sp>
        <p:nvSpPr>
          <p:cNvPr id="12" name="AutoShape 50">
            <a:hlinkClick r:id="rId14" action="ppaction://hlinksldjump"/>
          </p:cNvPr>
          <p:cNvSpPr>
            <a:spLocks noChangeArrowheads="1"/>
          </p:cNvSpPr>
          <p:nvPr/>
        </p:nvSpPr>
        <p:spPr bwMode="auto">
          <a:xfrm>
            <a:off x="7659584" y="4274634"/>
            <a:ext cx="1081087" cy="1009650"/>
          </a:xfrm>
          <a:prstGeom prst="bevel">
            <a:avLst>
              <a:gd name="adj" fmla="val 12500"/>
            </a:avLst>
          </a:prstGeom>
          <a:solidFill>
            <a:schemeClr val="accent2">
              <a:lumMod val="20000"/>
              <a:lumOff val="8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15" action="ppaction://hlinksldjump"/>
              </a:rPr>
              <a:t>2</a:t>
            </a:r>
            <a:endParaRPr lang="ru-RU" sz="4000" dirty="0">
              <a:solidFill>
                <a:prstClr val="black"/>
              </a:solidFill>
            </a:endParaRPr>
          </a:p>
        </p:txBody>
      </p:sp>
      <p:sp>
        <p:nvSpPr>
          <p:cNvPr id="13" name="AutoShape 51">
            <a:hlinkClick r:id="rId3" action="ppaction://hlinksldjump"/>
          </p:cNvPr>
          <p:cNvSpPr>
            <a:spLocks noChangeArrowheads="1"/>
          </p:cNvSpPr>
          <p:nvPr/>
        </p:nvSpPr>
        <p:spPr bwMode="auto">
          <a:xfrm>
            <a:off x="9126761" y="919220"/>
            <a:ext cx="1008063" cy="1009650"/>
          </a:xfrm>
          <a:prstGeom prst="bevel">
            <a:avLst>
              <a:gd name="adj" fmla="val 12500"/>
            </a:avLst>
          </a:prstGeom>
          <a:solidFill>
            <a:schemeClr val="accent2">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16" action="ppaction://hlinksldjump"/>
              </a:rPr>
              <a:t>3</a:t>
            </a:r>
            <a:endParaRPr lang="ru-RU" sz="4000" dirty="0">
              <a:solidFill>
                <a:prstClr val="black"/>
              </a:solidFill>
            </a:endParaRPr>
          </a:p>
        </p:txBody>
      </p:sp>
      <p:sp>
        <p:nvSpPr>
          <p:cNvPr id="14" name="AutoShape 51">
            <a:hlinkClick r:id="rId6" action="ppaction://hlinksldjump"/>
          </p:cNvPr>
          <p:cNvSpPr>
            <a:spLocks noChangeArrowheads="1"/>
          </p:cNvSpPr>
          <p:nvPr/>
        </p:nvSpPr>
        <p:spPr bwMode="auto">
          <a:xfrm>
            <a:off x="9126761" y="1958747"/>
            <a:ext cx="1008063" cy="1009650"/>
          </a:xfrm>
          <a:prstGeom prst="bevel">
            <a:avLst>
              <a:gd name="adj" fmla="val 12500"/>
            </a:avLst>
          </a:prstGeom>
          <a:solidFill>
            <a:schemeClr val="accent2">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17" action="ppaction://hlinksldjump"/>
              </a:rPr>
              <a:t>3</a:t>
            </a:r>
            <a:endParaRPr lang="ru-RU" sz="4000" dirty="0">
              <a:solidFill>
                <a:prstClr val="black"/>
              </a:solidFill>
            </a:endParaRPr>
          </a:p>
        </p:txBody>
      </p:sp>
      <p:sp>
        <p:nvSpPr>
          <p:cNvPr id="15" name="AutoShape 51">
            <a:hlinkClick r:id="rId10" action="ppaction://hlinksldjump"/>
          </p:cNvPr>
          <p:cNvSpPr>
            <a:spLocks noChangeArrowheads="1"/>
          </p:cNvSpPr>
          <p:nvPr/>
        </p:nvSpPr>
        <p:spPr bwMode="auto">
          <a:xfrm>
            <a:off x="9126760" y="3106861"/>
            <a:ext cx="1008063" cy="1009650"/>
          </a:xfrm>
          <a:prstGeom prst="bevel">
            <a:avLst>
              <a:gd name="adj" fmla="val 12500"/>
            </a:avLst>
          </a:prstGeom>
          <a:solidFill>
            <a:schemeClr val="accent2">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18" action="ppaction://hlinksldjump"/>
              </a:rPr>
              <a:t>3</a:t>
            </a:r>
            <a:endParaRPr lang="ru-RU" sz="4000" dirty="0">
              <a:solidFill>
                <a:prstClr val="black"/>
              </a:solidFill>
            </a:endParaRPr>
          </a:p>
        </p:txBody>
      </p:sp>
      <p:sp>
        <p:nvSpPr>
          <p:cNvPr id="16" name="AutoShape 51">
            <a:hlinkClick r:id="rId5" action="ppaction://hlinksldjump"/>
          </p:cNvPr>
          <p:cNvSpPr>
            <a:spLocks noChangeArrowheads="1"/>
          </p:cNvSpPr>
          <p:nvPr/>
        </p:nvSpPr>
        <p:spPr bwMode="auto">
          <a:xfrm>
            <a:off x="9080382" y="4317428"/>
            <a:ext cx="1008063" cy="1009650"/>
          </a:xfrm>
          <a:prstGeom prst="bevel">
            <a:avLst>
              <a:gd name="adj" fmla="val 12500"/>
            </a:avLst>
          </a:prstGeom>
          <a:solidFill>
            <a:schemeClr val="accent2">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19" action="ppaction://hlinksldjump"/>
              </a:rPr>
              <a:t>3</a:t>
            </a:r>
            <a:endParaRPr lang="ru-RU" sz="4000" dirty="0">
              <a:solidFill>
                <a:prstClr val="black"/>
              </a:solidFill>
            </a:endParaRPr>
          </a:p>
        </p:txBody>
      </p:sp>
      <p:sp>
        <p:nvSpPr>
          <p:cNvPr id="17" name="AutoShape 52">
            <a:hlinkClick r:id="rId20" action="ppaction://hlinksldjump"/>
          </p:cNvPr>
          <p:cNvSpPr>
            <a:spLocks noChangeArrowheads="1"/>
          </p:cNvSpPr>
          <p:nvPr/>
        </p:nvSpPr>
        <p:spPr bwMode="auto">
          <a:xfrm>
            <a:off x="10464279" y="919220"/>
            <a:ext cx="1009650" cy="1009650"/>
          </a:xfrm>
          <a:prstGeom prst="bevel">
            <a:avLst>
              <a:gd name="adj" fmla="val 12500"/>
            </a:avLst>
          </a:prstGeom>
          <a:solidFill>
            <a:schemeClr val="accent1">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3" action="ppaction://hlinksldjump"/>
              </a:rPr>
              <a:t>4</a:t>
            </a:r>
            <a:endParaRPr lang="ru-RU" sz="4000" dirty="0">
              <a:solidFill>
                <a:prstClr val="black"/>
              </a:solidFill>
            </a:endParaRPr>
          </a:p>
        </p:txBody>
      </p:sp>
      <p:sp>
        <p:nvSpPr>
          <p:cNvPr id="18" name="AutoShape 52">
            <a:hlinkClick r:id="rId21" action="ppaction://hlinksldjump"/>
          </p:cNvPr>
          <p:cNvSpPr>
            <a:spLocks noChangeArrowheads="1"/>
          </p:cNvSpPr>
          <p:nvPr/>
        </p:nvSpPr>
        <p:spPr bwMode="auto">
          <a:xfrm>
            <a:off x="10464279" y="1968265"/>
            <a:ext cx="1009650" cy="1009650"/>
          </a:xfrm>
          <a:prstGeom prst="bevel">
            <a:avLst>
              <a:gd name="adj" fmla="val 12500"/>
            </a:avLst>
          </a:prstGeom>
          <a:solidFill>
            <a:schemeClr val="accent1">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22" action="ppaction://hlinksldjump"/>
              </a:rPr>
              <a:t>4</a:t>
            </a:r>
            <a:endParaRPr lang="ru-RU" sz="4000" dirty="0">
              <a:solidFill>
                <a:prstClr val="black"/>
              </a:solidFill>
            </a:endParaRPr>
          </a:p>
        </p:txBody>
      </p:sp>
      <p:sp>
        <p:nvSpPr>
          <p:cNvPr id="19" name="AutoShape 52">
            <a:hlinkClick r:id="rId15" action="ppaction://hlinksldjump"/>
          </p:cNvPr>
          <p:cNvSpPr>
            <a:spLocks noChangeArrowheads="1"/>
          </p:cNvSpPr>
          <p:nvPr/>
        </p:nvSpPr>
        <p:spPr bwMode="auto">
          <a:xfrm>
            <a:off x="10464279" y="3106861"/>
            <a:ext cx="1009650" cy="1009650"/>
          </a:xfrm>
          <a:prstGeom prst="bevel">
            <a:avLst>
              <a:gd name="adj" fmla="val 12500"/>
            </a:avLst>
          </a:prstGeom>
          <a:solidFill>
            <a:schemeClr val="accent1">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23" action="ppaction://hlinksldjump"/>
              </a:rPr>
              <a:t>4</a:t>
            </a:r>
            <a:endParaRPr lang="ru-RU" sz="4000" dirty="0">
              <a:solidFill>
                <a:prstClr val="black"/>
              </a:solidFill>
            </a:endParaRPr>
          </a:p>
        </p:txBody>
      </p:sp>
      <p:sp>
        <p:nvSpPr>
          <p:cNvPr id="20" name="AutoShape 52">
            <a:hlinkClick r:id="" action="ppaction://noaction"/>
          </p:cNvPr>
          <p:cNvSpPr>
            <a:spLocks noChangeArrowheads="1"/>
          </p:cNvSpPr>
          <p:nvPr/>
        </p:nvSpPr>
        <p:spPr bwMode="auto">
          <a:xfrm>
            <a:off x="10464279" y="4274634"/>
            <a:ext cx="1009650" cy="1009650"/>
          </a:xfrm>
          <a:prstGeom prst="bevel">
            <a:avLst>
              <a:gd name="adj" fmla="val 12500"/>
            </a:avLst>
          </a:prstGeom>
          <a:solidFill>
            <a:schemeClr val="accent1">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24" action="ppaction://hlinksldjump"/>
              </a:rPr>
              <a:t>4</a:t>
            </a:r>
            <a:endParaRPr lang="ru-RU" sz="4000" dirty="0">
              <a:solidFill>
                <a:prstClr val="black"/>
              </a:solidFill>
            </a:endParaRPr>
          </a:p>
        </p:txBody>
      </p:sp>
      <p:pic>
        <p:nvPicPr>
          <p:cNvPr id="21" name="Picture 22" descr="zn_vopr"/>
          <p:cNvPicPr>
            <a:picLocks noChangeAspect="1" noChangeArrowheads="1" noCrop="1"/>
          </p:cNvPicPr>
          <p:nvPr/>
        </p:nvPicPr>
        <p:blipFill>
          <a:blip r:embed="rId25" cstate="print"/>
          <a:srcRect/>
          <a:stretch>
            <a:fillRect/>
          </a:stretch>
        </p:blipFill>
        <p:spPr bwMode="auto">
          <a:xfrm>
            <a:off x="5470719" y="0"/>
            <a:ext cx="662518" cy="767304"/>
          </a:xfrm>
          <a:prstGeom prst="rect">
            <a:avLst/>
          </a:prstGeom>
          <a:noFill/>
          <a:ln w="9525">
            <a:noFill/>
            <a:miter lim="800000"/>
            <a:headEnd/>
            <a:tailEnd/>
          </a:ln>
        </p:spPr>
      </p:pic>
      <p:sp>
        <p:nvSpPr>
          <p:cNvPr id="27" name="AutoShape 132">
            <a:hlinkClick r:id="rId13" action="ppaction://hlinksldjump"/>
          </p:cNvPr>
          <p:cNvSpPr>
            <a:spLocks noChangeArrowheads="1"/>
          </p:cNvSpPr>
          <p:nvPr/>
        </p:nvSpPr>
        <p:spPr bwMode="auto">
          <a:xfrm>
            <a:off x="6075929" y="5426563"/>
            <a:ext cx="1071570" cy="1000132"/>
          </a:xfrm>
          <a:prstGeom prst="bevel">
            <a:avLst>
              <a:gd name="adj" fmla="val 12500"/>
            </a:avLst>
          </a:prstGeom>
          <a:solidFill>
            <a:schemeClr val="accent1">
              <a:lumMod val="20000"/>
              <a:lumOff val="8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14" action="ppaction://hlinksldjump"/>
              </a:rPr>
              <a:t>1</a:t>
            </a:r>
            <a:endParaRPr lang="ru-RU" sz="4000" dirty="0">
              <a:solidFill>
                <a:prstClr val="black"/>
              </a:solidFill>
            </a:endParaRPr>
          </a:p>
        </p:txBody>
      </p:sp>
      <p:sp>
        <p:nvSpPr>
          <p:cNvPr id="28" name="AutoShape 50">
            <a:hlinkClick r:id="" action="ppaction://noaction"/>
          </p:cNvPr>
          <p:cNvSpPr>
            <a:spLocks noChangeArrowheads="1"/>
          </p:cNvSpPr>
          <p:nvPr/>
        </p:nvSpPr>
        <p:spPr bwMode="auto">
          <a:xfrm>
            <a:off x="7687679" y="5426563"/>
            <a:ext cx="1081087" cy="1009650"/>
          </a:xfrm>
          <a:prstGeom prst="bevel">
            <a:avLst>
              <a:gd name="adj" fmla="val 12500"/>
            </a:avLst>
          </a:prstGeom>
          <a:solidFill>
            <a:schemeClr val="accent2">
              <a:lumMod val="20000"/>
              <a:lumOff val="8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26" action="ppaction://hlinksldjump"/>
              </a:rPr>
              <a:t>2</a:t>
            </a:r>
            <a:endParaRPr lang="ru-RU" sz="4000" dirty="0">
              <a:solidFill>
                <a:prstClr val="black"/>
              </a:solidFill>
            </a:endParaRPr>
          </a:p>
        </p:txBody>
      </p:sp>
      <p:sp>
        <p:nvSpPr>
          <p:cNvPr id="29" name="AutoShape 51">
            <a:hlinkClick r:id="rId27" action="ppaction://hlinksldjump"/>
          </p:cNvPr>
          <p:cNvSpPr>
            <a:spLocks noChangeArrowheads="1"/>
          </p:cNvSpPr>
          <p:nvPr/>
        </p:nvSpPr>
        <p:spPr bwMode="auto">
          <a:xfrm>
            <a:off x="9126760" y="5426563"/>
            <a:ext cx="1008063" cy="1009650"/>
          </a:xfrm>
          <a:prstGeom prst="bevel">
            <a:avLst>
              <a:gd name="adj" fmla="val 12500"/>
            </a:avLst>
          </a:prstGeom>
          <a:solidFill>
            <a:schemeClr val="accent2">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28" action="ppaction://hlinksldjump"/>
              </a:rPr>
              <a:t>3</a:t>
            </a:r>
            <a:endParaRPr lang="ru-RU" sz="4000" dirty="0">
              <a:solidFill>
                <a:prstClr val="black"/>
              </a:solidFill>
            </a:endParaRPr>
          </a:p>
        </p:txBody>
      </p:sp>
      <p:sp>
        <p:nvSpPr>
          <p:cNvPr id="30" name="AutoShape 52">
            <a:hlinkClick r:id="rId28" action="ppaction://hlinksldjump"/>
          </p:cNvPr>
          <p:cNvSpPr>
            <a:spLocks noChangeArrowheads="1"/>
          </p:cNvSpPr>
          <p:nvPr/>
        </p:nvSpPr>
        <p:spPr bwMode="auto">
          <a:xfrm>
            <a:off x="10464279" y="5417045"/>
            <a:ext cx="1009650" cy="1009650"/>
          </a:xfrm>
          <a:prstGeom prst="bevel">
            <a:avLst>
              <a:gd name="adj" fmla="val 12500"/>
            </a:avLst>
          </a:prstGeom>
          <a:solidFill>
            <a:schemeClr val="accent1">
              <a:lumMod val="40000"/>
              <a:lumOff val="60000"/>
            </a:schemeClr>
          </a:solidFill>
          <a:ln w="9525">
            <a:solidFill>
              <a:schemeClr val="tx1"/>
            </a:solidFill>
            <a:miter lim="800000"/>
            <a:headEnd/>
            <a:tailEnd/>
          </a:ln>
          <a:effectLst/>
        </p:spPr>
        <p:txBody>
          <a:bodyPr wrap="none" anchor="ctr"/>
          <a:lstStyle/>
          <a:p>
            <a:pPr algn="ctr"/>
            <a:r>
              <a:rPr lang="ru-RU" sz="4000" dirty="0">
                <a:solidFill>
                  <a:prstClr val="black"/>
                </a:solidFill>
                <a:hlinkClick r:id="rId29" action="ppaction://hlinksldjump"/>
              </a:rPr>
              <a:t>4</a:t>
            </a:r>
            <a:endParaRPr lang="ru-RU" sz="4000" dirty="0">
              <a:solidFill>
                <a:prstClr val="black"/>
              </a:solidFill>
            </a:endParaRPr>
          </a:p>
        </p:txBody>
      </p:sp>
      <p:pic>
        <p:nvPicPr>
          <p:cNvPr id="25" name="Picture 3" descr="C:\Documents and Settings\Светлана\Рабочий стол\Bears24.gif">
            <a:hlinkClick r:id="rId30"/>
          </p:cNvPr>
          <p:cNvPicPr>
            <a:picLocks noChangeAspect="1" noChangeArrowheads="1" noCrop="1"/>
          </p:cNvPicPr>
          <p:nvPr/>
        </p:nvPicPr>
        <p:blipFill>
          <a:blip r:embed="rId31"/>
          <a:srcRect/>
          <a:stretch>
            <a:fillRect/>
          </a:stretch>
        </p:blipFill>
        <p:spPr bwMode="auto">
          <a:xfrm>
            <a:off x="4777742" y="4252693"/>
            <a:ext cx="1074385" cy="1074385"/>
          </a:xfrm>
          <a:prstGeom prst="rect">
            <a:avLst/>
          </a:prstGeom>
          <a:noFill/>
        </p:spPr>
      </p:pic>
      <p:pic>
        <p:nvPicPr>
          <p:cNvPr id="8" name="Рисунок 7">
            <a:hlinkClick r:id="rId32"/>
          </p:cNvPr>
          <p:cNvPicPr>
            <a:picLocks noChangeAspect="1"/>
          </p:cNvPicPr>
          <p:nvPr/>
        </p:nvPicPr>
        <p:blipFill>
          <a:blip r:embed="rId33"/>
          <a:stretch>
            <a:fillRect/>
          </a:stretch>
        </p:blipFill>
        <p:spPr>
          <a:xfrm>
            <a:off x="4905720" y="2148943"/>
            <a:ext cx="940212" cy="865153"/>
          </a:xfrm>
          <a:prstGeom prst="rect">
            <a:avLst/>
          </a:prstGeom>
        </p:spPr>
      </p:pic>
      <p:pic>
        <p:nvPicPr>
          <p:cNvPr id="22" name="Рисунок 21">
            <a:hlinkClick r:id="rId34"/>
          </p:cNvPr>
          <p:cNvPicPr>
            <a:picLocks noChangeAspect="1"/>
          </p:cNvPicPr>
          <p:nvPr/>
        </p:nvPicPr>
        <p:blipFill>
          <a:blip r:embed="rId35"/>
          <a:stretch>
            <a:fillRect/>
          </a:stretch>
        </p:blipFill>
        <p:spPr>
          <a:xfrm>
            <a:off x="4654674" y="5470119"/>
            <a:ext cx="1091799" cy="870488"/>
          </a:xfrm>
          <a:prstGeom prst="rect">
            <a:avLst/>
          </a:prstGeom>
        </p:spPr>
      </p:pic>
      <p:pic>
        <p:nvPicPr>
          <p:cNvPr id="23" name="Рисунок 22">
            <a:hlinkClick r:id="rId36"/>
          </p:cNvPr>
          <p:cNvPicPr>
            <a:picLocks noChangeAspect="1"/>
          </p:cNvPicPr>
          <p:nvPr/>
        </p:nvPicPr>
        <p:blipFill>
          <a:blip r:embed="rId37"/>
          <a:stretch>
            <a:fillRect/>
          </a:stretch>
        </p:blipFill>
        <p:spPr>
          <a:xfrm>
            <a:off x="4933572" y="3322399"/>
            <a:ext cx="762724" cy="717858"/>
          </a:xfrm>
          <a:prstGeom prst="rect">
            <a:avLst/>
          </a:prstGeom>
        </p:spPr>
      </p:pic>
      <p:pic>
        <p:nvPicPr>
          <p:cNvPr id="24" name="Рисунок 23">
            <a:hlinkClick r:id="rId38"/>
          </p:cNvPr>
          <p:cNvPicPr>
            <a:picLocks noChangeAspect="1"/>
          </p:cNvPicPr>
          <p:nvPr/>
        </p:nvPicPr>
        <p:blipFill>
          <a:blip r:embed="rId39"/>
          <a:stretch>
            <a:fillRect/>
          </a:stretch>
        </p:blipFill>
        <p:spPr>
          <a:xfrm>
            <a:off x="4863427" y="943229"/>
            <a:ext cx="983291" cy="961632"/>
          </a:xfrm>
          <a:prstGeom prst="rect">
            <a:avLst/>
          </a:prstGeom>
        </p:spPr>
      </p:pic>
    </p:spTree>
    <p:extLst>
      <p:ext uri="{BB962C8B-B14F-4D97-AF65-F5344CB8AC3E}">
        <p14:creationId xmlns:p14="http://schemas.microsoft.com/office/powerpoint/2010/main" val="1418969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19"/>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7" restart="whenNotActive" fill="hold" evtFilter="cancelBubble" nodeType="interactiveSeq">
                <p:stCondLst>
                  <p:cond evt="onClick" delay="0">
                    <p:tgtEl>
                      <p:spTgt spid="28"/>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7" restart="whenNotActive" fill="hold" evtFilter="cancelBubble" nodeType="interactiveSeq">
                <p:stCondLst>
                  <p:cond evt="onClick" delay="0">
                    <p:tgtEl>
                      <p:spTgt spid="30"/>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7" grpId="0" animBg="1"/>
      <p:bldP spid="28" grpId="0" animBg="1"/>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74312" y="259538"/>
            <a:ext cx="5345723" cy="6495489"/>
          </a:xfrm>
        </p:spPr>
        <p:txBody>
          <a:bodyPr>
            <a:normAutofit fontScale="85000" lnSpcReduction="10000"/>
          </a:bodyPr>
          <a:lstStyle/>
          <a:p>
            <a:r>
              <a:rPr lang="ru-RU" dirty="0"/>
              <a:t>Как и на любую популяцию, в первую очередь влияет наличие и доступность пищи. Главная добыча белых медведей – тюлени. Медведь адаптировались к тому, чтобы охотиться на тюленей со льдов. Поэтому ключевое условие для того, чтобы нормальный образ жизни медведей не нарушался – наличие льдов в морях, где живут тюлени. Из-за изменения климата площадь многолетних льдов катастрофически сокращается, летом образуются огромные пространства открытой воды. На плаву медведь не может никого ловить. Перемещаться вслед за льдами ближе к полюсу ему не очень выгодно – большинство тюленей живут в прибрежных районах. Медведь часто остаётся на берегу, где ему крайне трудно охотиться. В результате он либо пытается ловить детёнышей моржей, либо поедает падаль, либо приближается к человеческим посёлкам, чтобы побираться на помойках.</a:t>
            </a:r>
          </a:p>
          <a:p>
            <a:endParaRPr lang="ru-RU" dirty="0"/>
          </a:p>
          <a:p>
            <a:r>
              <a:rPr lang="ru-RU" dirty="0"/>
              <a:t>Негативно влияет на численность медведей и браконьерство, масштабы которого достаточно трудно оценить. </a:t>
            </a:r>
          </a:p>
          <a:p>
            <a:r>
              <a:rPr lang="ru-RU" dirty="0"/>
              <a:t>Наконец, свою роль играет и загрязнение местообитаний вредными органическими соединениями, тяжёлыми металлами. Опасные вещества могут накапливаться в мясе и жире медведя. </a:t>
            </a:r>
          </a:p>
        </p:txBody>
      </p:sp>
      <p:pic>
        <p:nvPicPr>
          <p:cNvPr id="2" name="Рисунок 1">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736" y="1552659"/>
            <a:ext cx="2873576" cy="2155182"/>
          </a:xfrm>
          <a:prstGeom prst="rect">
            <a:avLst/>
          </a:prstGeom>
        </p:spPr>
      </p:pic>
      <p:pic>
        <p:nvPicPr>
          <p:cNvPr id="4" name="Рисунок 3">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1776" y="1921218"/>
            <a:ext cx="3126573" cy="3227430"/>
          </a:xfrm>
          <a:prstGeom prst="rect">
            <a:avLst/>
          </a:prstGeom>
        </p:spPr>
      </p:pic>
      <p:pic>
        <p:nvPicPr>
          <p:cNvPr id="5" name="Picture 30" descr="ar27">
            <a:hlinkClick r:id="rId6" action="ppaction://hlinksldjump"/>
          </p:cNvPr>
          <p:cNvPicPr>
            <a:picLocks noChangeAspect="1" noChangeArrowheads="1" noCrop="1"/>
          </p:cNvPicPr>
          <p:nvPr/>
        </p:nvPicPr>
        <p:blipFill>
          <a:blip r:embed="rId7" cstate="print">
            <a:duotone>
              <a:prstClr val="black"/>
              <a:schemeClr val="accent1">
                <a:tint val="45000"/>
                <a:satMod val="400000"/>
              </a:schemeClr>
            </a:duotone>
          </a:blip>
          <a:srcRect/>
          <a:stretch>
            <a:fillRect/>
          </a:stretch>
        </p:blipFill>
        <p:spPr bwMode="auto">
          <a:xfrm>
            <a:off x="11494196" y="6285748"/>
            <a:ext cx="592142" cy="469279"/>
          </a:xfrm>
          <a:prstGeom prst="rect">
            <a:avLst/>
          </a:prstGeom>
          <a:noFill/>
          <a:ln w="9525">
            <a:noFill/>
            <a:miter lim="800000"/>
            <a:headEnd/>
            <a:tailEnd/>
          </a:ln>
        </p:spPr>
      </p:pic>
    </p:spTree>
    <p:extLst>
      <p:ext uri="{BB962C8B-B14F-4D97-AF65-F5344CB8AC3E}">
        <p14:creationId xmlns:p14="http://schemas.microsoft.com/office/powerpoint/2010/main" val="838643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1158" y="285728"/>
            <a:ext cx="7901014" cy="1143000"/>
          </a:xfrm>
        </p:spPr>
        <p:txBody>
          <a:bodyPr>
            <a:prstTxWarp prst="textWave4">
              <a:avLst/>
            </a:prstTxWarp>
          </a:bodyPr>
          <a:lstStyle/>
          <a:p>
            <a:r>
              <a:rPr lang="ru-RU" dirty="0" smtClean="0">
                <a:solidFill>
                  <a:schemeClr val="accent2">
                    <a:lumMod val="75000"/>
                  </a:schemeClr>
                </a:solidFill>
                <a:effectLst>
                  <a:glow rad="228600">
                    <a:schemeClr val="accent2">
                      <a:satMod val="175000"/>
                      <a:alpha val="40000"/>
                    </a:schemeClr>
                  </a:glow>
                </a:effectLst>
              </a:rPr>
              <a:t>Сюрприз</a:t>
            </a:r>
            <a:endParaRPr lang="ru-RU" dirty="0">
              <a:solidFill>
                <a:schemeClr val="accent2">
                  <a:lumMod val="75000"/>
                </a:schemeClr>
              </a:solidFill>
              <a:effectLst>
                <a:glow rad="228600">
                  <a:schemeClr val="accent2">
                    <a:satMod val="175000"/>
                    <a:alpha val="40000"/>
                  </a:schemeClr>
                </a:glow>
              </a:effectLst>
            </a:endParaRPr>
          </a:p>
        </p:txBody>
      </p:sp>
      <p:pic>
        <p:nvPicPr>
          <p:cNvPr id="4" name="Picture 2" descr="catcheer"/>
          <p:cNvPicPr>
            <a:picLocks noChangeAspect="1" noChangeArrowheads="1" noCrop="1"/>
          </p:cNvPicPr>
          <p:nvPr/>
        </p:nvPicPr>
        <p:blipFill>
          <a:blip r:embed="rId2" cstate="print">
            <a:lum bright="-24000" contrast="30000"/>
          </a:blip>
          <a:srcRect/>
          <a:stretch>
            <a:fillRect/>
          </a:stretch>
        </p:blipFill>
        <p:spPr bwMode="auto">
          <a:xfrm flipH="1">
            <a:off x="2024034" y="2714621"/>
            <a:ext cx="5178542" cy="3744595"/>
          </a:xfrm>
          <a:prstGeom prst="rect">
            <a:avLst/>
          </a:prstGeom>
          <a:noFill/>
        </p:spPr>
      </p:pic>
      <p:sp>
        <p:nvSpPr>
          <p:cNvPr id="5" name="Пятно 1 4"/>
          <p:cNvSpPr/>
          <p:nvPr/>
        </p:nvSpPr>
        <p:spPr>
          <a:xfrm>
            <a:off x="7596198" y="2143116"/>
            <a:ext cx="2786082" cy="2428892"/>
          </a:xfrm>
          <a:prstGeom prst="irregularSeal1">
            <a:avLst/>
          </a:prstGeom>
          <a:solidFill>
            <a:srgbClr val="FFFF00"/>
          </a:solidFill>
          <a:ln w="57150">
            <a:solidFill>
              <a:srgbClr val="FFC0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0" b="1" dirty="0">
                <a:solidFill>
                  <a:srgbClr val="FF0000"/>
                </a:solidFill>
              </a:rPr>
              <a:t>+5</a:t>
            </a:r>
          </a:p>
        </p:txBody>
      </p:sp>
      <p:pic>
        <p:nvPicPr>
          <p:cNvPr id="8" name="Picture 30" descr="ar27">
            <a:hlinkClick r:id="rId3" action="ppaction://hlinksldjump"/>
          </p:cNvPr>
          <p:cNvPicPr>
            <a:picLocks noChangeAspect="1" noChangeArrowheads="1" noCrop="1"/>
          </p:cNvPicPr>
          <p:nvPr/>
        </p:nvPicPr>
        <p:blipFill>
          <a:blip r:embed="rId4" cstate="print">
            <a:duotone>
              <a:prstClr val="black"/>
              <a:schemeClr val="accent1">
                <a:tint val="45000"/>
                <a:satMod val="400000"/>
              </a:schemeClr>
            </a:duotone>
          </a:blip>
          <a:srcRect/>
          <a:stretch>
            <a:fillRect/>
          </a:stretch>
        </p:blipFill>
        <p:spPr bwMode="auto">
          <a:xfrm>
            <a:off x="11530787" y="6285470"/>
            <a:ext cx="468205" cy="468205"/>
          </a:xfrm>
          <a:prstGeom prst="rect">
            <a:avLst/>
          </a:prstGeom>
          <a:noFill/>
          <a:ln w="9525">
            <a:noFill/>
            <a:miter lim="800000"/>
            <a:headEnd/>
            <a:tailEnd/>
          </a:ln>
        </p:spPr>
      </p:pic>
    </p:spTree>
    <p:extLst>
      <p:ext uri="{BB962C8B-B14F-4D97-AF65-F5344CB8AC3E}">
        <p14:creationId xmlns:p14="http://schemas.microsoft.com/office/powerpoint/2010/main" val="365175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35"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1000"/>
                                        <p:tgtEl>
                                          <p:spTgt spid="5">
                                            <p:bg/>
                                          </p:spTgt>
                                        </p:tgtEl>
                                      </p:cBhvr>
                                    </p:animEffect>
                                    <p:anim calcmode="lin" valueType="num">
                                      <p:cBhvr>
                                        <p:cTn id="12" dur="1000" fill="hold"/>
                                        <p:tgtEl>
                                          <p:spTgt spid="5">
                                            <p:bg/>
                                          </p:spTgt>
                                        </p:tgtEl>
                                        <p:attrNameLst>
                                          <p:attrName>style.rotation</p:attrName>
                                        </p:attrNameLst>
                                      </p:cBhvr>
                                      <p:tavLst>
                                        <p:tav tm="0">
                                          <p:val>
                                            <p:fltVal val="720"/>
                                          </p:val>
                                        </p:tav>
                                        <p:tav tm="100000">
                                          <p:val>
                                            <p:fltVal val="0"/>
                                          </p:val>
                                        </p:tav>
                                      </p:tavLst>
                                    </p:anim>
                                    <p:anim calcmode="lin" valueType="num">
                                      <p:cBhvr>
                                        <p:cTn id="13" dur="1000" fill="hold"/>
                                        <p:tgtEl>
                                          <p:spTgt spid="5">
                                            <p:bg/>
                                          </p:spTgt>
                                        </p:tgtEl>
                                        <p:attrNameLst>
                                          <p:attrName>ppt_h</p:attrName>
                                        </p:attrNameLst>
                                      </p:cBhvr>
                                      <p:tavLst>
                                        <p:tav tm="0">
                                          <p:val>
                                            <p:fltVal val="0"/>
                                          </p:val>
                                        </p:tav>
                                        <p:tav tm="100000">
                                          <p:val>
                                            <p:strVal val="#ppt_h"/>
                                          </p:val>
                                        </p:tav>
                                      </p:tavLst>
                                    </p:anim>
                                    <p:anim calcmode="lin" valueType="num">
                                      <p:cBhvr>
                                        <p:cTn id="14" dur="1000" fill="hold"/>
                                        <p:tgtEl>
                                          <p:spTgt spid="5">
                                            <p:bg/>
                                          </p:spTgt>
                                        </p:tgtEl>
                                        <p:attrNameLst>
                                          <p:attrName>ppt_w</p:attrName>
                                        </p:attrNameLst>
                                      </p:cBhvr>
                                      <p:tavLst>
                                        <p:tav tm="0">
                                          <p:val>
                                            <p:fltVal val="0"/>
                                          </p:val>
                                        </p:tav>
                                        <p:tav tm="100000">
                                          <p:val>
                                            <p:strVal val="#ppt_w"/>
                                          </p:val>
                                        </p:tav>
                                      </p:tavLst>
                                    </p:anim>
                                  </p:childTnLst>
                                </p:cTn>
                              </p:par>
                            </p:childTnLst>
                          </p:cTn>
                        </p:par>
                        <p:par>
                          <p:cTn id="15" fill="hold">
                            <p:stCondLst>
                              <p:cond delay="2000"/>
                            </p:stCondLst>
                            <p:childTnLst>
                              <p:par>
                                <p:cTn id="16" presetID="35" presetClass="entr" presetSubtype="0"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20"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childTnLst>
                                </p:cTn>
                              </p:par>
                              <p:par>
                                <p:cTn id="22" presetID="10" presetClass="entr" presetSubtype="0" fill="hold"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0586" y="361788"/>
            <a:ext cx="7274634" cy="1803406"/>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ru-RU" b="1" dirty="0" smtClean="0">
                <a:ln/>
                <a:solidFill>
                  <a:schemeClr val="accent3"/>
                </a:solidFill>
              </a:rPr>
              <a:t>Изменение мест обитания и уничтожение отдельных видов животных и растений</a:t>
            </a:r>
            <a:endParaRPr lang="ru-RU" b="1" dirty="0">
              <a:ln/>
              <a:solidFill>
                <a:schemeClr val="accent3"/>
              </a:solidFill>
            </a:endParaRPr>
          </a:p>
        </p:txBody>
      </p:sp>
      <p:sp>
        <p:nvSpPr>
          <p:cNvPr id="3" name="Объект 2"/>
          <p:cNvSpPr>
            <a:spLocks noGrp="1"/>
          </p:cNvSpPr>
          <p:nvPr>
            <p:ph idx="1"/>
          </p:nvPr>
        </p:nvSpPr>
        <p:spPr>
          <a:xfrm>
            <a:off x="641223" y="2724827"/>
            <a:ext cx="8732735" cy="1463500"/>
          </a:xfrm>
        </p:spPr>
        <p:txBody>
          <a:bodyPr>
            <a:normAutofit lnSpcReduction="10000"/>
          </a:bodyPr>
          <a:lstStyle/>
          <a:p>
            <a:pPr marL="0" indent="0">
              <a:buNone/>
            </a:pPr>
            <a:r>
              <a:rPr lang="ru-RU" dirty="0"/>
              <a:t>Соль в незначительных количествах для растений не опасна, однако, если посыпать солью траву, она засыхает, и некоторое время растения в этом месте не растут. Почему? Подумайте, с какой экологической проблемой, обусловленной этим же фактом, сталкиваются жители крупных городов? </a:t>
            </a:r>
          </a:p>
          <a:p>
            <a:pPr marL="0" indent="0">
              <a:buNone/>
            </a:pPr>
            <a:r>
              <a:rPr lang="ru-RU" dirty="0"/>
              <a:t> </a:t>
            </a:r>
          </a:p>
          <a:p>
            <a:endParaRPr lang="ru-RU" dirty="0"/>
          </a:p>
        </p:txBody>
      </p:sp>
      <p:pic>
        <p:nvPicPr>
          <p:cNvPr id="6" name="Рисунок 5"/>
          <p:cNvPicPr>
            <a:picLocks noChangeAspect="1"/>
          </p:cNvPicPr>
          <p:nvPr/>
        </p:nvPicPr>
        <p:blipFill>
          <a:blip r:embed="rId2"/>
          <a:stretch>
            <a:fillRect/>
          </a:stretch>
        </p:blipFill>
        <p:spPr>
          <a:xfrm>
            <a:off x="216172" y="156765"/>
            <a:ext cx="1268654" cy="824624"/>
          </a:xfrm>
          <a:prstGeom prst="rect">
            <a:avLst/>
          </a:prstGeom>
        </p:spPr>
      </p:pic>
      <p:pic>
        <p:nvPicPr>
          <p:cNvPr id="8" name="Рисунок 7">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0319" y="4027218"/>
            <a:ext cx="2975853" cy="2053339"/>
          </a:xfrm>
          <a:prstGeom prst="rect">
            <a:avLst/>
          </a:prstGeom>
        </p:spPr>
      </p:pic>
      <p:pic>
        <p:nvPicPr>
          <p:cNvPr id="9" name="Рисунок 8">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55268" y="4027218"/>
            <a:ext cx="3214587" cy="2143058"/>
          </a:xfrm>
          <a:prstGeom prst="rect">
            <a:avLst/>
          </a:prstGeom>
        </p:spPr>
      </p:pic>
      <p:pic>
        <p:nvPicPr>
          <p:cNvPr id="10" name="Рисунок 9"/>
          <p:cNvPicPr>
            <a:picLocks noChangeAspect="1"/>
          </p:cNvPicPr>
          <p:nvPr/>
        </p:nvPicPr>
        <p:blipFill>
          <a:blip r:embed="rId7"/>
          <a:stretch>
            <a:fillRect/>
          </a:stretch>
        </p:blipFill>
        <p:spPr>
          <a:xfrm>
            <a:off x="9710980" y="684326"/>
            <a:ext cx="2383743" cy="2103302"/>
          </a:xfrm>
          <a:prstGeom prst="rect">
            <a:avLst/>
          </a:prstGeom>
        </p:spPr>
      </p:pic>
      <p:pic>
        <p:nvPicPr>
          <p:cNvPr id="11" name="Picture 30" descr="ar27">
            <a:hlinkClick r:id="rId8" action="ppaction://hlinksldjump"/>
          </p:cNvPr>
          <p:cNvPicPr>
            <a:picLocks noChangeAspect="1" noChangeArrowheads="1" noCrop="1"/>
          </p:cNvPicPr>
          <p:nvPr/>
        </p:nvPicPr>
        <p:blipFill>
          <a:blip r:embed="rId9" cstate="print">
            <a:duotone>
              <a:prstClr val="black"/>
              <a:schemeClr val="accent1">
                <a:tint val="45000"/>
                <a:satMod val="400000"/>
              </a:schemeClr>
            </a:duotone>
          </a:blip>
          <a:srcRect/>
          <a:stretch>
            <a:fillRect/>
          </a:stretch>
        </p:blipFill>
        <p:spPr bwMode="auto">
          <a:xfrm>
            <a:off x="11410624" y="6285884"/>
            <a:ext cx="592142" cy="469279"/>
          </a:xfrm>
          <a:prstGeom prst="rect">
            <a:avLst/>
          </a:prstGeom>
          <a:noFill/>
          <a:ln w="9525">
            <a:noFill/>
            <a:miter lim="800000"/>
            <a:headEnd/>
            <a:tailEnd/>
          </a:ln>
        </p:spPr>
      </p:pic>
      <p:sp>
        <p:nvSpPr>
          <p:cNvPr id="5" name="TextBox 4"/>
          <p:cNvSpPr txBox="1"/>
          <p:nvPr/>
        </p:nvSpPr>
        <p:spPr>
          <a:xfrm>
            <a:off x="10050235" y="1443589"/>
            <a:ext cx="1705232" cy="584775"/>
          </a:xfrm>
          <a:prstGeom prst="rect">
            <a:avLst/>
          </a:prstGeom>
          <a:noFill/>
        </p:spPr>
        <p:txBody>
          <a:bodyPr wrap="square" rtlCol="0">
            <a:spAutoFit/>
          </a:bodyPr>
          <a:lstStyle/>
          <a:p>
            <a:r>
              <a:rPr lang="ru-RU" sz="3200" dirty="0" smtClean="0">
                <a:solidFill>
                  <a:srgbClr val="0070C0"/>
                </a:solidFill>
              </a:rPr>
              <a:t>4 балла</a:t>
            </a:r>
            <a:endParaRPr lang="ru-RU" sz="3200" dirty="0">
              <a:solidFill>
                <a:srgbClr val="0070C0"/>
              </a:solidFill>
            </a:endParaRPr>
          </a:p>
        </p:txBody>
      </p:sp>
    </p:spTree>
    <p:extLst>
      <p:ext uri="{BB962C8B-B14F-4D97-AF65-F5344CB8AC3E}">
        <p14:creationId xmlns:p14="http://schemas.microsoft.com/office/powerpoint/2010/main" val="4096077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3707027"/>
            <a:ext cx="8596668" cy="2334335"/>
          </a:xfrm>
        </p:spPr>
        <p:txBody>
          <a:bodyPr/>
          <a:lstStyle/>
          <a:p>
            <a:r>
              <a:rPr lang="ru-RU" dirty="0" smtClean="0"/>
              <a:t> </a:t>
            </a:r>
            <a:r>
              <a:rPr lang="ru-RU" dirty="0"/>
              <a:t>Проникая в почву, соль растворяется и вытягивает воду из корней, в силу того что в растворе соли в воде концентрация ионов выше, чем концентрация ионов цитоплазмы корня. Растение погибает. Экологической проблемой крупных городов является использование в зимнее время антигололёдных реагентов на дорогах. Реагенты вместе со снегом попадают на обочины дорог и оказывают губительное влияние на деревья и травянистые растения весной, при снеготаянии. </a:t>
            </a:r>
          </a:p>
          <a:p>
            <a:endParaRPr lang="ru-RU" dirty="0"/>
          </a:p>
        </p:txBody>
      </p:sp>
      <p:pic>
        <p:nvPicPr>
          <p:cNvPr id="5" name="Рисунок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3187" y="487597"/>
            <a:ext cx="4465938" cy="2969849"/>
          </a:xfrm>
          <a:prstGeom prst="rect">
            <a:avLst/>
          </a:prstGeom>
        </p:spPr>
      </p:pic>
      <p:pic>
        <p:nvPicPr>
          <p:cNvPr id="6" name="Picture 30" descr="ar27">
            <a:hlinkClick r:id="rId4" action="ppaction://hlinksldjump"/>
          </p:cNvPr>
          <p:cNvPicPr>
            <a:picLocks noChangeAspect="1" noChangeArrowheads="1" noCrop="1"/>
          </p:cNvPicPr>
          <p:nvPr/>
        </p:nvPicPr>
        <p:blipFill>
          <a:blip r:embed="rId5" cstate="print">
            <a:duotone>
              <a:prstClr val="black"/>
              <a:schemeClr val="accent1">
                <a:tint val="45000"/>
                <a:satMod val="400000"/>
              </a:schemeClr>
            </a:duotone>
          </a:blip>
          <a:srcRect/>
          <a:stretch>
            <a:fillRect/>
          </a:stretch>
        </p:blipFill>
        <p:spPr bwMode="auto">
          <a:xfrm>
            <a:off x="11425779" y="6284517"/>
            <a:ext cx="592142" cy="469279"/>
          </a:xfrm>
          <a:prstGeom prst="rect">
            <a:avLst/>
          </a:prstGeom>
          <a:noFill/>
          <a:ln w="9525">
            <a:noFill/>
            <a:miter lim="800000"/>
            <a:headEnd/>
            <a:tailEnd/>
          </a:ln>
        </p:spPr>
      </p:pic>
    </p:spTree>
    <p:extLst>
      <p:ext uri="{BB962C8B-B14F-4D97-AF65-F5344CB8AC3E}">
        <p14:creationId xmlns:p14="http://schemas.microsoft.com/office/powerpoint/2010/main" val="2092547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172" y="296562"/>
            <a:ext cx="8596668" cy="856735"/>
          </a:xfrm>
        </p:spPr>
        <p:txBody>
          <a:bodyPr/>
          <a:lstStyle/>
          <a:p>
            <a:r>
              <a:rPr lang="ru-RU" dirty="0" smtClean="0"/>
              <a:t>Творческое задание </a:t>
            </a:r>
            <a:r>
              <a:rPr lang="ru-RU" sz="1800" dirty="0"/>
              <a:t>(</a:t>
            </a:r>
            <a:r>
              <a:rPr lang="ru-RU" sz="1800" i="1" dirty="0" smtClean="0"/>
              <a:t>домашнее задание</a:t>
            </a:r>
            <a:r>
              <a:rPr lang="ru-RU" sz="1800" dirty="0" smtClean="0"/>
              <a:t>)</a:t>
            </a:r>
            <a:endParaRPr lang="ru-RU" sz="1800" dirty="0"/>
          </a:p>
        </p:txBody>
      </p:sp>
      <p:sp>
        <p:nvSpPr>
          <p:cNvPr id="3" name="Объект 2"/>
          <p:cNvSpPr>
            <a:spLocks noGrp="1"/>
          </p:cNvSpPr>
          <p:nvPr>
            <p:ph idx="1"/>
          </p:nvPr>
        </p:nvSpPr>
        <p:spPr>
          <a:xfrm>
            <a:off x="967007" y="1397296"/>
            <a:ext cx="8596668" cy="1253820"/>
          </a:xfrm>
        </p:spPr>
        <p:txBody>
          <a:bodyPr/>
          <a:lstStyle/>
          <a:p>
            <a:r>
              <a:rPr lang="ru-RU" dirty="0" smtClean="0"/>
              <a:t>Нарисовать плакат</a:t>
            </a:r>
            <a:endParaRPr lang="ru-RU" dirty="0"/>
          </a:p>
        </p:txBody>
      </p:sp>
      <p:pic>
        <p:nvPicPr>
          <p:cNvPr id="6" name="Рисунок 5"/>
          <p:cNvPicPr>
            <a:picLocks noChangeAspect="1"/>
          </p:cNvPicPr>
          <p:nvPr/>
        </p:nvPicPr>
        <p:blipFill>
          <a:blip r:embed="rId2"/>
          <a:stretch>
            <a:fillRect/>
          </a:stretch>
        </p:blipFill>
        <p:spPr>
          <a:xfrm>
            <a:off x="9563675" y="218348"/>
            <a:ext cx="2383743" cy="2103302"/>
          </a:xfrm>
          <a:prstGeom prst="rect">
            <a:avLst/>
          </a:prstGeom>
        </p:spPr>
      </p:pic>
      <p:pic>
        <p:nvPicPr>
          <p:cNvPr id="7" name="Picture 30" descr="ar27">
            <a:hlinkClick r:id="rId3" action="ppaction://hlinksldjump"/>
          </p:cNvPr>
          <p:cNvPicPr>
            <a:picLocks noChangeAspect="1" noChangeArrowheads="1" noCrop="1"/>
          </p:cNvPicPr>
          <p:nvPr/>
        </p:nvPicPr>
        <p:blipFill>
          <a:blip r:embed="rId4" cstate="print">
            <a:duotone>
              <a:prstClr val="black"/>
              <a:schemeClr val="accent1">
                <a:tint val="45000"/>
                <a:satMod val="400000"/>
              </a:schemeClr>
            </a:duotone>
          </a:blip>
          <a:srcRect/>
          <a:stretch>
            <a:fillRect/>
          </a:stretch>
        </p:blipFill>
        <p:spPr bwMode="auto">
          <a:xfrm>
            <a:off x="11355278" y="6268995"/>
            <a:ext cx="592142" cy="469279"/>
          </a:xfrm>
          <a:prstGeom prst="rect">
            <a:avLst/>
          </a:prstGeom>
          <a:noFill/>
          <a:ln w="9525">
            <a:noFill/>
            <a:miter lim="800000"/>
            <a:headEnd/>
            <a:tailEnd/>
          </a:ln>
        </p:spPr>
      </p:pic>
      <p:sp>
        <p:nvSpPr>
          <p:cNvPr id="8" name="TextBox 7"/>
          <p:cNvSpPr txBox="1"/>
          <p:nvPr/>
        </p:nvSpPr>
        <p:spPr>
          <a:xfrm>
            <a:off x="10080045" y="946834"/>
            <a:ext cx="1351005" cy="646331"/>
          </a:xfrm>
          <a:prstGeom prst="rect">
            <a:avLst/>
          </a:prstGeom>
          <a:noFill/>
        </p:spPr>
        <p:txBody>
          <a:bodyPr wrap="square" rtlCol="0">
            <a:spAutoFit/>
          </a:bodyPr>
          <a:lstStyle/>
          <a:p>
            <a:r>
              <a:rPr lang="ru-RU" dirty="0" smtClean="0"/>
              <a:t> </a:t>
            </a:r>
            <a:r>
              <a:rPr lang="ru-RU" b="1" dirty="0" smtClean="0">
                <a:solidFill>
                  <a:srgbClr val="0070C0"/>
                </a:solidFill>
              </a:rPr>
              <a:t>от 1 до 5 баллов</a:t>
            </a:r>
            <a:endParaRPr lang="ru-RU" b="1" dirty="0">
              <a:solidFill>
                <a:srgbClr val="0070C0"/>
              </a:solidFill>
            </a:endParaRPr>
          </a:p>
        </p:txBody>
      </p:sp>
      <p:pic>
        <p:nvPicPr>
          <p:cNvPr id="9" name="Рисунок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481" y="2080366"/>
            <a:ext cx="4665860" cy="3499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708454" y="5815914"/>
            <a:ext cx="4556887" cy="646331"/>
          </a:xfrm>
          <a:prstGeom prst="rect">
            <a:avLst/>
          </a:prstGeom>
          <a:noFill/>
        </p:spPr>
        <p:txBody>
          <a:bodyPr wrap="square" rtlCol="0">
            <a:spAutoFit/>
          </a:bodyPr>
          <a:lstStyle/>
          <a:p>
            <a:r>
              <a:rPr lang="ru-RU" dirty="0" smtClean="0"/>
              <a:t>Грачева Елена. 9 класс</a:t>
            </a:r>
          </a:p>
          <a:p>
            <a:r>
              <a:rPr lang="ru-RU" dirty="0" smtClean="0"/>
              <a:t>компьютерная графика</a:t>
            </a:r>
            <a:endParaRPr lang="ru-RU" dirty="0"/>
          </a:p>
        </p:txBody>
      </p:sp>
      <p:pic>
        <p:nvPicPr>
          <p:cNvPr id="4" name="Рисунок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37334" y="2104740"/>
            <a:ext cx="4895512" cy="3475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828044" y="5815914"/>
            <a:ext cx="3336053" cy="646331"/>
          </a:xfrm>
          <a:prstGeom prst="rect">
            <a:avLst/>
          </a:prstGeom>
          <a:noFill/>
        </p:spPr>
        <p:txBody>
          <a:bodyPr wrap="square" rtlCol="0">
            <a:spAutoFit/>
          </a:bodyPr>
          <a:lstStyle/>
          <a:p>
            <a:r>
              <a:rPr lang="ru-RU" dirty="0" smtClean="0"/>
              <a:t>Волкова Милена. 9 класс</a:t>
            </a:r>
          </a:p>
          <a:p>
            <a:r>
              <a:rPr lang="ru-RU" dirty="0" smtClean="0"/>
              <a:t>гуашь</a:t>
            </a:r>
            <a:endParaRPr lang="ru-RU" dirty="0"/>
          </a:p>
        </p:txBody>
      </p:sp>
    </p:spTree>
    <p:extLst>
      <p:ext uri="{BB962C8B-B14F-4D97-AF65-F5344CB8AC3E}">
        <p14:creationId xmlns:p14="http://schemas.microsoft.com/office/powerpoint/2010/main" val="2879679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0058" y="157958"/>
            <a:ext cx="8596668" cy="1320800"/>
          </a:xfrm>
        </p:spPr>
        <p:txBody>
          <a:bodyPr/>
          <a:lstStyle/>
          <a:p>
            <a:r>
              <a:rPr lang="ru-RU" dirty="0"/>
              <a:t>Творческое </a:t>
            </a:r>
            <a:r>
              <a:rPr lang="ru-RU" dirty="0" smtClean="0"/>
              <a:t>задание </a:t>
            </a:r>
            <a:r>
              <a:rPr lang="ru-RU" sz="1800" i="1" dirty="0" smtClean="0"/>
              <a:t>(домашнее задание)</a:t>
            </a:r>
            <a:endParaRPr lang="ru-RU" sz="1800" i="1" dirty="0"/>
          </a:p>
        </p:txBody>
      </p:sp>
      <p:sp>
        <p:nvSpPr>
          <p:cNvPr id="3" name="Объект 2"/>
          <p:cNvSpPr>
            <a:spLocks noGrp="1"/>
          </p:cNvSpPr>
          <p:nvPr>
            <p:ph idx="1"/>
          </p:nvPr>
        </p:nvSpPr>
        <p:spPr>
          <a:xfrm>
            <a:off x="901070" y="1390390"/>
            <a:ext cx="4157313" cy="566736"/>
          </a:xfrm>
        </p:spPr>
        <p:txBody>
          <a:bodyPr/>
          <a:lstStyle/>
          <a:p>
            <a:r>
              <a:rPr lang="ru-RU" dirty="0" smtClean="0"/>
              <a:t>Вторая жизнь </a:t>
            </a:r>
            <a:r>
              <a:rPr lang="ru-RU" smtClean="0"/>
              <a:t>ненужным вещам.</a:t>
            </a:r>
            <a:endParaRPr lang="ru-RU" dirty="0"/>
          </a:p>
        </p:txBody>
      </p:sp>
      <p:sp>
        <p:nvSpPr>
          <p:cNvPr id="4" name="Прямоугольник 3"/>
          <p:cNvSpPr/>
          <p:nvPr/>
        </p:nvSpPr>
        <p:spPr>
          <a:xfrm>
            <a:off x="6442953" y="945429"/>
            <a:ext cx="3459805" cy="923330"/>
          </a:xfrm>
          <a:prstGeom prst="rect">
            <a:avLst/>
          </a:prstGeom>
        </p:spPr>
        <p:txBody>
          <a:bodyPr wrap="square">
            <a:spAutoFit/>
          </a:bodyPr>
          <a:lstStyle/>
          <a:p>
            <a:r>
              <a:rPr lang="ru-RU" b="1" dirty="0">
                <a:solidFill>
                  <a:schemeClr val="accent6">
                    <a:lumMod val="75000"/>
                  </a:schemeClr>
                </a:solidFill>
              </a:rPr>
              <a:t>НЕНУЖНЫМ ВЕЩАМ МОЖНО </a:t>
            </a:r>
          </a:p>
          <a:p>
            <a:r>
              <a:rPr lang="ru-RU" b="1" dirty="0">
                <a:solidFill>
                  <a:schemeClr val="accent6">
                    <a:lumMod val="75000"/>
                  </a:schemeClr>
                </a:solidFill>
              </a:rPr>
              <a:t>НАЙТИ НОВОЕ ПРИМЕНЕНИЕ, </a:t>
            </a:r>
          </a:p>
          <a:p>
            <a:r>
              <a:rPr lang="ru-RU" b="1" dirty="0">
                <a:solidFill>
                  <a:schemeClr val="accent6">
                    <a:lumMod val="75000"/>
                  </a:schemeClr>
                </a:solidFill>
              </a:rPr>
              <a:t>А СЛОМАННЫЕ – ПОЧИНИТЬ. </a:t>
            </a:r>
          </a:p>
        </p:txBody>
      </p:sp>
      <p:pic>
        <p:nvPicPr>
          <p:cNvPr id="6" name="Рисунок 5"/>
          <p:cNvPicPr>
            <a:picLocks noChangeAspect="1"/>
          </p:cNvPicPr>
          <p:nvPr/>
        </p:nvPicPr>
        <p:blipFill>
          <a:blip r:embed="rId2"/>
          <a:stretch>
            <a:fillRect/>
          </a:stretch>
        </p:blipFill>
        <p:spPr>
          <a:xfrm>
            <a:off x="9729406" y="157958"/>
            <a:ext cx="2383743" cy="2103302"/>
          </a:xfrm>
          <a:prstGeom prst="rect">
            <a:avLst/>
          </a:prstGeom>
        </p:spPr>
      </p:pic>
      <p:pic>
        <p:nvPicPr>
          <p:cNvPr id="7" name="Picture 30" descr="ar27">
            <a:hlinkClick r:id="rId3" action="ppaction://hlinksldjump"/>
          </p:cNvPr>
          <p:cNvPicPr>
            <a:picLocks noChangeAspect="1" noChangeArrowheads="1" noCrop="1"/>
          </p:cNvPicPr>
          <p:nvPr/>
        </p:nvPicPr>
        <p:blipFill>
          <a:blip r:embed="rId4" cstate="print">
            <a:duotone>
              <a:prstClr val="black"/>
              <a:schemeClr val="accent1">
                <a:tint val="45000"/>
                <a:satMod val="400000"/>
              </a:schemeClr>
            </a:duotone>
          </a:blip>
          <a:srcRect/>
          <a:stretch>
            <a:fillRect/>
          </a:stretch>
        </p:blipFill>
        <p:spPr bwMode="auto">
          <a:xfrm>
            <a:off x="11357793" y="6203092"/>
            <a:ext cx="592142" cy="469279"/>
          </a:xfrm>
          <a:prstGeom prst="rect">
            <a:avLst/>
          </a:prstGeom>
          <a:noFill/>
          <a:ln w="9525">
            <a:noFill/>
            <a:miter lim="800000"/>
            <a:headEnd/>
            <a:tailEnd/>
          </a:ln>
        </p:spPr>
      </p:pic>
      <p:sp>
        <p:nvSpPr>
          <p:cNvPr id="8" name="TextBox 7"/>
          <p:cNvSpPr txBox="1"/>
          <p:nvPr/>
        </p:nvSpPr>
        <p:spPr>
          <a:xfrm>
            <a:off x="10330249" y="945429"/>
            <a:ext cx="1433383" cy="646331"/>
          </a:xfrm>
          <a:prstGeom prst="rect">
            <a:avLst/>
          </a:prstGeom>
          <a:noFill/>
        </p:spPr>
        <p:txBody>
          <a:bodyPr wrap="square" rtlCol="0">
            <a:spAutoFit/>
          </a:bodyPr>
          <a:lstStyle/>
          <a:p>
            <a:r>
              <a:rPr lang="ru-RU" b="1" dirty="0" smtClean="0">
                <a:solidFill>
                  <a:srgbClr val="0070C0"/>
                </a:solidFill>
              </a:rPr>
              <a:t>От 1 до 5 баллов</a:t>
            </a:r>
            <a:endParaRPr lang="ru-RU" b="1" dirty="0">
              <a:solidFill>
                <a:srgbClr val="0070C0"/>
              </a:solidFill>
            </a:endParaRPr>
          </a:p>
        </p:txBody>
      </p:sp>
      <p:pic>
        <p:nvPicPr>
          <p:cNvPr id="9" name="Рисунок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581658" y="2379763"/>
            <a:ext cx="3659660" cy="2637652"/>
          </a:xfrm>
          <a:prstGeom prst="rect">
            <a:avLst/>
          </a:prstGeom>
          <a:effectLst>
            <a:softEdge rad="63500"/>
          </a:effectLst>
        </p:spPr>
      </p:pic>
      <p:pic>
        <p:nvPicPr>
          <p:cNvPr id="10" name="Рисунок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0058" y="2589642"/>
            <a:ext cx="2553730" cy="2423981"/>
          </a:xfrm>
          <a:prstGeom prst="rect">
            <a:avLst/>
          </a:prstGeom>
          <a:effectLst>
            <a:softEdge rad="63500"/>
          </a:effectLst>
        </p:spPr>
      </p:pic>
      <p:pic>
        <p:nvPicPr>
          <p:cNvPr id="11" name="Рисунок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89190" y="2776152"/>
            <a:ext cx="2707031" cy="2534163"/>
          </a:xfrm>
          <a:prstGeom prst="rect">
            <a:avLst/>
          </a:prstGeom>
          <a:effectLst>
            <a:softEdge rad="63500"/>
          </a:effectLst>
        </p:spPr>
      </p:pic>
      <p:sp>
        <p:nvSpPr>
          <p:cNvPr id="5" name="TextBox 4"/>
          <p:cNvSpPr txBox="1"/>
          <p:nvPr/>
        </p:nvSpPr>
        <p:spPr>
          <a:xfrm>
            <a:off x="178848" y="5245138"/>
            <a:ext cx="3356150" cy="1200329"/>
          </a:xfrm>
          <a:prstGeom prst="rect">
            <a:avLst/>
          </a:prstGeom>
          <a:noFill/>
        </p:spPr>
        <p:txBody>
          <a:bodyPr wrap="square" rtlCol="0">
            <a:spAutoFit/>
          </a:bodyPr>
          <a:lstStyle/>
          <a:p>
            <a:r>
              <a:rPr lang="ru-RU" dirty="0" smtClean="0"/>
              <a:t>Волосова Анастасия. 6 класс</a:t>
            </a:r>
          </a:p>
          <a:p>
            <a:r>
              <a:rPr lang="ru-RU" dirty="0" smtClean="0"/>
              <a:t>стекло</a:t>
            </a:r>
          </a:p>
          <a:p>
            <a:r>
              <a:rPr lang="ru-RU" dirty="0" err="1" smtClean="0"/>
              <a:t>Байманова</a:t>
            </a:r>
            <a:r>
              <a:rPr lang="ru-RU" dirty="0" smtClean="0"/>
              <a:t> Надежда. 6 класс</a:t>
            </a:r>
          </a:p>
          <a:p>
            <a:r>
              <a:rPr lang="ru-RU" dirty="0" smtClean="0"/>
              <a:t>пластмасса</a:t>
            </a:r>
            <a:endParaRPr lang="ru-RU" dirty="0"/>
          </a:p>
        </p:txBody>
      </p:sp>
      <p:sp>
        <p:nvSpPr>
          <p:cNvPr id="12" name="TextBox 11"/>
          <p:cNvSpPr txBox="1"/>
          <p:nvPr/>
        </p:nvSpPr>
        <p:spPr>
          <a:xfrm>
            <a:off x="4092662" y="5701211"/>
            <a:ext cx="2991425" cy="923330"/>
          </a:xfrm>
          <a:prstGeom prst="rect">
            <a:avLst/>
          </a:prstGeom>
          <a:noFill/>
        </p:spPr>
        <p:txBody>
          <a:bodyPr wrap="square" rtlCol="0">
            <a:spAutoFit/>
          </a:bodyPr>
          <a:lstStyle/>
          <a:p>
            <a:r>
              <a:rPr lang="ru-RU" dirty="0" err="1" smtClean="0"/>
              <a:t>Манаенкова</a:t>
            </a:r>
            <a:r>
              <a:rPr lang="ru-RU" dirty="0" smtClean="0"/>
              <a:t> Варя. 4 класс</a:t>
            </a:r>
          </a:p>
          <a:p>
            <a:r>
              <a:rPr lang="ru-RU" dirty="0" err="1" smtClean="0"/>
              <a:t>Нафаа</a:t>
            </a:r>
            <a:r>
              <a:rPr lang="ru-RU" dirty="0" smtClean="0"/>
              <a:t> </a:t>
            </a:r>
            <a:r>
              <a:rPr lang="ru-RU" dirty="0" err="1" smtClean="0"/>
              <a:t>Юнис</a:t>
            </a:r>
            <a:r>
              <a:rPr lang="ru-RU" dirty="0" smtClean="0"/>
              <a:t>. 7 класс</a:t>
            </a:r>
          </a:p>
          <a:p>
            <a:r>
              <a:rPr lang="ru-RU" dirty="0" smtClean="0"/>
              <a:t>стекло</a:t>
            </a:r>
            <a:endParaRPr lang="ru-RU" dirty="0"/>
          </a:p>
        </p:txBody>
      </p:sp>
      <p:sp>
        <p:nvSpPr>
          <p:cNvPr id="13" name="TextBox 12"/>
          <p:cNvSpPr txBox="1"/>
          <p:nvPr/>
        </p:nvSpPr>
        <p:spPr>
          <a:xfrm>
            <a:off x="7735727" y="5516544"/>
            <a:ext cx="2692959" cy="646331"/>
          </a:xfrm>
          <a:prstGeom prst="rect">
            <a:avLst/>
          </a:prstGeom>
          <a:noFill/>
        </p:spPr>
        <p:txBody>
          <a:bodyPr wrap="square" rtlCol="0">
            <a:spAutoFit/>
          </a:bodyPr>
          <a:lstStyle/>
          <a:p>
            <a:r>
              <a:rPr lang="ru-RU" dirty="0" smtClean="0"/>
              <a:t>Астахова Анна. 7 класс</a:t>
            </a:r>
          </a:p>
          <a:p>
            <a:r>
              <a:rPr lang="ru-RU" dirty="0" smtClean="0"/>
              <a:t>пластмасса</a:t>
            </a:r>
            <a:endParaRPr lang="ru-RU" dirty="0"/>
          </a:p>
        </p:txBody>
      </p:sp>
    </p:spTree>
    <p:extLst>
      <p:ext uri="{BB962C8B-B14F-4D97-AF65-F5344CB8AC3E}">
        <p14:creationId xmlns:p14="http://schemas.microsoft.com/office/powerpoint/2010/main" val="39307540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1253" y="211322"/>
            <a:ext cx="8596668" cy="1320800"/>
          </a:xfrm>
        </p:spPr>
        <p:txBody>
          <a:bodyPr/>
          <a:lstStyle/>
          <a:p>
            <a:r>
              <a:rPr lang="ru-RU" dirty="0"/>
              <a:t>Творческое </a:t>
            </a:r>
            <a:r>
              <a:rPr lang="ru-RU" dirty="0" smtClean="0"/>
              <a:t>задание </a:t>
            </a:r>
            <a:r>
              <a:rPr lang="ru-RU" sz="1800" i="1" dirty="0" smtClean="0"/>
              <a:t>(домашнее задание)</a:t>
            </a:r>
            <a:endParaRPr lang="ru-RU" sz="1800" i="1" dirty="0"/>
          </a:p>
        </p:txBody>
      </p:sp>
      <p:sp>
        <p:nvSpPr>
          <p:cNvPr id="3" name="Объект 2"/>
          <p:cNvSpPr>
            <a:spLocks noGrp="1"/>
          </p:cNvSpPr>
          <p:nvPr>
            <p:ph idx="1"/>
          </p:nvPr>
        </p:nvSpPr>
        <p:spPr>
          <a:xfrm>
            <a:off x="635544" y="1005198"/>
            <a:ext cx="9147797" cy="774473"/>
          </a:xfrm>
        </p:spPr>
        <p:txBody>
          <a:bodyPr/>
          <a:lstStyle/>
          <a:p>
            <a:r>
              <a:rPr lang="ru-RU" dirty="0" smtClean="0"/>
              <a:t>Создать   книжку раскладушку для детей дошкольного возраста +3</a:t>
            </a:r>
            <a:endParaRPr lang="ru-RU" dirty="0"/>
          </a:p>
        </p:txBody>
      </p:sp>
      <p:pic>
        <p:nvPicPr>
          <p:cNvPr id="11" name="Рисунок 10"/>
          <p:cNvPicPr>
            <a:picLocks noChangeAspect="1"/>
          </p:cNvPicPr>
          <p:nvPr/>
        </p:nvPicPr>
        <p:blipFill>
          <a:blip r:embed="rId2"/>
          <a:stretch>
            <a:fillRect/>
          </a:stretch>
        </p:blipFill>
        <p:spPr>
          <a:xfrm>
            <a:off x="9716339" y="0"/>
            <a:ext cx="2383743" cy="2103302"/>
          </a:xfrm>
          <a:prstGeom prst="rect">
            <a:avLst/>
          </a:prstGeom>
        </p:spPr>
      </p:pic>
      <p:sp>
        <p:nvSpPr>
          <p:cNvPr id="13" name="TextBox 12"/>
          <p:cNvSpPr txBox="1"/>
          <p:nvPr/>
        </p:nvSpPr>
        <p:spPr>
          <a:xfrm>
            <a:off x="10288199" y="682033"/>
            <a:ext cx="1215431" cy="646331"/>
          </a:xfrm>
          <a:prstGeom prst="rect">
            <a:avLst/>
          </a:prstGeom>
          <a:noFill/>
        </p:spPr>
        <p:txBody>
          <a:bodyPr wrap="square" rtlCol="0">
            <a:spAutoFit/>
          </a:bodyPr>
          <a:lstStyle/>
          <a:p>
            <a:r>
              <a:rPr lang="ru-RU" b="1" dirty="0" smtClean="0">
                <a:solidFill>
                  <a:srgbClr val="0070C0"/>
                </a:solidFill>
              </a:rPr>
              <a:t>От 1 до 5 баллов</a:t>
            </a:r>
            <a:endParaRPr lang="ru-RU" b="1" dirty="0">
              <a:solidFill>
                <a:srgbClr val="0070C0"/>
              </a:solidFill>
            </a:endParaRPr>
          </a:p>
        </p:txBody>
      </p:sp>
      <p:pic>
        <p:nvPicPr>
          <p:cNvPr id="4" name="Рисунок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1856093" y="1662220"/>
            <a:ext cx="6639698" cy="4170169"/>
          </a:xfrm>
          <a:prstGeom prst="rect">
            <a:avLst/>
          </a:prstGeom>
        </p:spPr>
      </p:pic>
    </p:spTree>
    <p:extLst>
      <p:ext uri="{BB962C8B-B14F-4D97-AF65-F5344CB8AC3E}">
        <p14:creationId xmlns:p14="http://schemas.microsoft.com/office/powerpoint/2010/main" val="2130985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a:srcRect r="608"/>
          <a:stretch/>
        </p:blipFill>
        <p:spPr>
          <a:xfrm>
            <a:off x="0" y="1"/>
            <a:ext cx="12192000" cy="6834932"/>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359" y="-100475"/>
            <a:ext cx="4798577" cy="6815142"/>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864" y="-77059"/>
            <a:ext cx="4553850" cy="6620651"/>
          </a:xfrm>
          <a:prstGeom prst="rect">
            <a:avLst/>
          </a:prstGeom>
        </p:spPr>
      </p:pic>
      <p:pic>
        <p:nvPicPr>
          <p:cNvPr id="4" name="Рисунок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8359" y="-11846"/>
            <a:ext cx="4737003" cy="6646202"/>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780" y="-7315"/>
            <a:ext cx="4773582" cy="6642632"/>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3173" y="12214"/>
            <a:ext cx="4773582" cy="6661817"/>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3657" y="-27217"/>
            <a:ext cx="4773582" cy="6682435"/>
          </a:xfrm>
          <a:prstGeom prst="rect">
            <a:avLst/>
          </a:prstGeom>
        </p:spPr>
      </p:pic>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44262" y="-30344"/>
            <a:ext cx="4776286" cy="6662209"/>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3545" y="-47951"/>
            <a:ext cx="4737003" cy="6650173"/>
          </a:xfrm>
          <a:prstGeom prst="rect">
            <a:avLst/>
          </a:prstGeom>
        </p:spPr>
      </p:pic>
      <p:pic>
        <p:nvPicPr>
          <p:cNvPr id="3" name="Рисунок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4675" y="0"/>
            <a:ext cx="4816428" cy="6689749"/>
          </a:xfrm>
          <a:prstGeom prst="rect">
            <a:avLst/>
          </a:prstGeom>
        </p:spPr>
      </p:pic>
      <p:pic>
        <p:nvPicPr>
          <p:cNvPr id="11" name="Picture 30" descr="ar27">
            <a:hlinkClick r:id="rId11" action="ppaction://hlinksldjump"/>
          </p:cNvPr>
          <p:cNvPicPr>
            <a:picLocks noChangeAspect="1" noChangeArrowheads="1" noCrop="1"/>
          </p:cNvPicPr>
          <p:nvPr/>
        </p:nvPicPr>
        <p:blipFill>
          <a:blip r:embed="rId12" cstate="print">
            <a:duotone>
              <a:prstClr val="black"/>
              <a:schemeClr val="accent1">
                <a:tint val="45000"/>
                <a:satMod val="400000"/>
              </a:schemeClr>
            </a:duotone>
          </a:blip>
          <a:srcRect/>
          <a:stretch>
            <a:fillRect/>
          </a:stretch>
        </p:blipFill>
        <p:spPr bwMode="auto">
          <a:xfrm>
            <a:off x="11423910" y="6245388"/>
            <a:ext cx="592142" cy="469279"/>
          </a:xfrm>
          <a:prstGeom prst="rect">
            <a:avLst/>
          </a:prstGeom>
          <a:noFill/>
          <a:ln w="9525">
            <a:noFill/>
            <a:miter lim="800000"/>
            <a:headEnd/>
            <a:tailEnd/>
          </a:ln>
        </p:spPr>
      </p:pic>
    </p:spTree>
    <p:extLst>
      <p:ext uri="{BB962C8B-B14F-4D97-AF65-F5344CB8AC3E}">
        <p14:creationId xmlns:p14="http://schemas.microsoft.com/office/powerpoint/2010/main" val="30375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7000"/>
                            </p:stCondLst>
                            <p:childTnLst>
                              <p:par>
                                <p:cTn id="13" presetID="10" presetClass="entr" presetSubtype="0" fill="hold" nodeType="afterEffect">
                                  <p:stCondLst>
                                    <p:cond delay="3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12000"/>
                            </p:stCondLst>
                            <p:childTnLst>
                              <p:par>
                                <p:cTn id="17" presetID="10" presetClass="entr" presetSubtype="0" fill="hold" nodeType="afterEffect">
                                  <p:stCondLst>
                                    <p:cond delay="3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par>
                          <p:cTn id="20" fill="hold">
                            <p:stCondLst>
                              <p:cond delay="17000"/>
                            </p:stCondLst>
                            <p:childTnLst>
                              <p:par>
                                <p:cTn id="21" presetID="10" presetClass="entr" presetSubtype="0" fill="hold" nodeType="afterEffect">
                                  <p:stCondLst>
                                    <p:cond delay="3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par>
                          <p:cTn id="24" fill="hold">
                            <p:stCondLst>
                              <p:cond delay="22000"/>
                            </p:stCondLst>
                            <p:childTnLst>
                              <p:par>
                                <p:cTn id="25" presetID="10" presetClass="entr" presetSubtype="0" fill="hold" nodeType="afterEffect">
                                  <p:stCondLst>
                                    <p:cond delay="3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par>
                          <p:cTn id="28" fill="hold">
                            <p:stCondLst>
                              <p:cond delay="27000"/>
                            </p:stCondLst>
                            <p:childTnLst>
                              <p:par>
                                <p:cTn id="29" presetID="10" presetClass="entr" presetSubtype="0" fill="hold" nodeType="afterEffect">
                                  <p:stCondLst>
                                    <p:cond delay="30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6287" y="239949"/>
            <a:ext cx="8596668" cy="633796"/>
          </a:xfrm>
        </p:spPr>
        <p:txBody>
          <a:bodyPr>
            <a:normAutofit fontScale="90000"/>
          </a:bodyPr>
          <a:lstStyle/>
          <a:p>
            <a:r>
              <a:rPr lang="ru-RU" dirty="0"/>
              <a:t>Творческое </a:t>
            </a:r>
            <a:r>
              <a:rPr lang="ru-RU" dirty="0" smtClean="0"/>
              <a:t>задание </a:t>
            </a:r>
            <a:r>
              <a:rPr lang="ru-RU" sz="2000" i="1" dirty="0" smtClean="0"/>
              <a:t>(домашнее задание)</a:t>
            </a:r>
            <a:endParaRPr lang="ru-RU" sz="2000" i="1" dirty="0"/>
          </a:p>
        </p:txBody>
      </p:sp>
      <p:sp>
        <p:nvSpPr>
          <p:cNvPr id="5" name="TextBox 4"/>
          <p:cNvSpPr txBox="1"/>
          <p:nvPr/>
        </p:nvSpPr>
        <p:spPr>
          <a:xfrm>
            <a:off x="6196519" y="873745"/>
            <a:ext cx="3745149" cy="369332"/>
          </a:xfrm>
          <a:prstGeom prst="rect">
            <a:avLst/>
          </a:prstGeom>
          <a:noFill/>
        </p:spPr>
        <p:txBody>
          <a:bodyPr wrap="square" rtlCol="0">
            <a:spAutoFit/>
          </a:bodyPr>
          <a:lstStyle/>
          <a:p>
            <a:r>
              <a:rPr lang="ru-RU" i="1" dirty="0" smtClean="0">
                <a:solidFill>
                  <a:schemeClr val="accent5">
                    <a:lumMod val="75000"/>
                  </a:schemeClr>
                </a:solidFill>
              </a:rPr>
              <a:t>Создать буклет</a:t>
            </a:r>
            <a:endParaRPr lang="ru-RU" i="1" dirty="0">
              <a:solidFill>
                <a:schemeClr val="accent5">
                  <a:lumMod val="75000"/>
                </a:schemeClr>
              </a:solidFill>
            </a:endParaRPr>
          </a:p>
        </p:txBody>
      </p:sp>
      <p:pic>
        <p:nvPicPr>
          <p:cNvPr id="3" name="Рисунок 2"/>
          <p:cNvPicPr>
            <a:picLocks noChangeAspect="1"/>
          </p:cNvPicPr>
          <p:nvPr/>
        </p:nvPicPr>
        <p:blipFill>
          <a:blip r:embed="rId2"/>
          <a:stretch>
            <a:fillRect/>
          </a:stretch>
        </p:blipFill>
        <p:spPr>
          <a:xfrm>
            <a:off x="9622043" y="6760"/>
            <a:ext cx="2383743" cy="2103302"/>
          </a:xfrm>
          <a:prstGeom prst="rect">
            <a:avLst/>
          </a:prstGeom>
        </p:spPr>
      </p:pic>
      <p:sp>
        <p:nvSpPr>
          <p:cNvPr id="8" name="TextBox 7"/>
          <p:cNvSpPr txBox="1"/>
          <p:nvPr/>
        </p:nvSpPr>
        <p:spPr>
          <a:xfrm>
            <a:off x="10231395" y="669302"/>
            <a:ext cx="1260047" cy="646331"/>
          </a:xfrm>
          <a:prstGeom prst="rect">
            <a:avLst/>
          </a:prstGeom>
          <a:noFill/>
        </p:spPr>
        <p:txBody>
          <a:bodyPr wrap="square" rtlCol="0">
            <a:spAutoFit/>
          </a:bodyPr>
          <a:lstStyle/>
          <a:p>
            <a:r>
              <a:rPr lang="ru-RU" b="1" dirty="0" smtClean="0">
                <a:solidFill>
                  <a:srgbClr val="0070C0"/>
                </a:solidFill>
              </a:rPr>
              <a:t>От 1 до 5 баллов</a:t>
            </a:r>
            <a:endParaRPr lang="ru-RU" b="1" dirty="0">
              <a:solidFill>
                <a:srgbClr val="0070C0"/>
              </a:solidFill>
            </a:endParaRPr>
          </a:p>
        </p:txBody>
      </p:sp>
      <p:pic>
        <p:nvPicPr>
          <p:cNvPr id="9" name="Picture 30" descr="ar27">
            <a:hlinkClick r:id="rId3" action="ppaction://hlinksldjump"/>
          </p:cNvPr>
          <p:cNvPicPr>
            <a:picLocks noChangeAspect="1" noChangeArrowheads="1" noCrop="1"/>
          </p:cNvPicPr>
          <p:nvPr/>
        </p:nvPicPr>
        <p:blipFill>
          <a:blip r:embed="rId4" cstate="print">
            <a:duotone>
              <a:prstClr val="black"/>
              <a:schemeClr val="accent1">
                <a:tint val="45000"/>
                <a:satMod val="400000"/>
              </a:schemeClr>
            </a:duotone>
          </a:blip>
          <a:srcRect/>
          <a:stretch>
            <a:fillRect/>
          </a:stretch>
        </p:blipFill>
        <p:spPr bwMode="auto">
          <a:xfrm>
            <a:off x="11413644" y="6307925"/>
            <a:ext cx="592142" cy="469279"/>
          </a:xfrm>
          <a:prstGeom prst="rect">
            <a:avLst/>
          </a:prstGeom>
          <a:noFill/>
          <a:ln w="9525">
            <a:noFill/>
            <a:miter lim="800000"/>
            <a:headEnd/>
            <a:tailEnd/>
          </a:ln>
        </p:spPr>
      </p:pic>
      <p:pic>
        <p:nvPicPr>
          <p:cNvPr id="10" name="Рисунок 9"/>
          <p:cNvPicPr>
            <a:picLocks noChangeAspect="1"/>
          </p:cNvPicPr>
          <p:nvPr/>
        </p:nvPicPr>
        <p:blipFill>
          <a:blip r:embed="rId5"/>
          <a:stretch>
            <a:fillRect/>
          </a:stretch>
        </p:blipFill>
        <p:spPr>
          <a:xfrm>
            <a:off x="186842" y="1037968"/>
            <a:ext cx="5811834" cy="3999330"/>
          </a:xfrm>
          <a:prstGeom prst="rect">
            <a:avLst/>
          </a:prstGeom>
        </p:spPr>
      </p:pic>
      <p:pic>
        <p:nvPicPr>
          <p:cNvPr id="7" name="Рисунок 6"/>
          <p:cNvPicPr>
            <a:picLocks noChangeAspect="1"/>
          </p:cNvPicPr>
          <p:nvPr/>
        </p:nvPicPr>
        <p:blipFill>
          <a:blip r:embed="rId6"/>
          <a:stretch>
            <a:fillRect/>
          </a:stretch>
        </p:blipFill>
        <p:spPr>
          <a:xfrm>
            <a:off x="5308741" y="1978175"/>
            <a:ext cx="6779423" cy="4843908"/>
          </a:xfrm>
          <a:prstGeom prst="rect">
            <a:avLst/>
          </a:prstGeom>
        </p:spPr>
      </p:pic>
    </p:spTree>
    <p:extLst>
      <p:ext uri="{BB962C8B-B14F-4D97-AF65-F5344CB8AC3E}">
        <p14:creationId xmlns:p14="http://schemas.microsoft.com/office/powerpoint/2010/main" val="27408811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Текст 14"/>
          <p:cNvSpPr>
            <a:spLocks noGrp="1"/>
          </p:cNvSpPr>
          <p:nvPr>
            <p:ph type="body" sz="quarter" idx="13"/>
          </p:nvPr>
        </p:nvSpPr>
        <p:spPr/>
        <p:txBody>
          <a:bodyPr/>
          <a:lstStyle/>
          <a:p>
            <a:r>
              <a:rPr lang="ru-RU" sz="2471" i="1" dirty="0">
                <a:solidFill>
                  <a:srgbClr val="000000">
                    <a:lumMod val="65000"/>
                  </a:srgbClr>
                </a:solidFill>
                <a:latin typeface="Constantia"/>
              </a:rPr>
              <a:t>Амурский</a:t>
            </a:r>
          </a:p>
          <a:p>
            <a:r>
              <a:rPr lang="ru-RU" sz="3177" b="1" dirty="0">
                <a:solidFill>
                  <a:srgbClr val="000000">
                    <a:lumMod val="65000"/>
                  </a:srgbClr>
                </a:solidFill>
                <a:latin typeface="Constantia"/>
              </a:rPr>
              <a:t>тигр</a:t>
            </a:r>
          </a:p>
        </p:txBody>
      </p:sp>
      <p:sp>
        <p:nvSpPr>
          <p:cNvPr id="17" name="Текст 16"/>
          <p:cNvSpPr>
            <a:spLocks noGrp="1"/>
          </p:cNvSpPr>
          <p:nvPr>
            <p:ph type="body" sz="quarter" idx="15"/>
          </p:nvPr>
        </p:nvSpPr>
        <p:spPr>
          <a:xfrm>
            <a:off x="5054245" y="4267433"/>
            <a:ext cx="2151138" cy="1060964"/>
          </a:xfrm>
        </p:spPr>
        <p:txBody>
          <a:bodyPr/>
          <a:lstStyle/>
          <a:p>
            <a:r>
              <a:rPr lang="ru-RU" dirty="0">
                <a:solidFill>
                  <a:srgbClr val="595959"/>
                </a:solidFill>
              </a:rPr>
              <a:t>Но сегодня ему очень нужна наша помощь - амурских тигров на Планете осталось не более 500. Это очень мало. Сегодня амурский тигр находится под угрозой исчезновения! </a:t>
            </a:r>
          </a:p>
          <a:p>
            <a:endParaRPr lang="ru-RU" dirty="0">
              <a:solidFill>
                <a:srgbClr val="595959"/>
              </a:solidFill>
              <a:latin typeface="Constantia"/>
            </a:endParaRPr>
          </a:p>
        </p:txBody>
      </p:sp>
      <p:sp>
        <p:nvSpPr>
          <p:cNvPr id="19" name="Текст 18"/>
          <p:cNvSpPr>
            <a:spLocks noGrp="1"/>
          </p:cNvSpPr>
          <p:nvPr>
            <p:ph type="body" sz="quarter" idx="17"/>
          </p:nvPr>
        </p:nvSpPr>
        <p:spPr>
          <a:xfrm>
            <a:off x="4974515" y="5382530"/>
            <a:ext cx="2161334" cy="579094"/>
          </a:xfrm>
        </p:spPr>
        <p:txBody>
          <a:bodyPr/>
          <a:lstStyle/>
          <a:p>
            <a:pPr>
              <a:spcBef>
                <a:spcPts val="971"/>
              </a:spcBef>
            </a:pPr>
            <a:r>
              <a:rPr lang="ru-RU" dirty="0">
                <a:solidFill>
                  <a:srgbClr val="595959"/>
                </a:solidFill>
              </a:rPr>
              <a:t>Всемирный фонд дикой природы (WWF России): г. Москва, </a:t>
            </a:r>
            <a:r>
              <a:rPr lang="ru-RU" dirty="0" err="1">
                <a:solidFill>
                  <a:srgbClr val="595959"/>
                </a:solidFill>
              </a:rPr>
              <a:t>Николоямская</a:t>
            </a:r>
            <a:r>
              <a:rPr lang="ru-RU" dirty="0">
                <a:solidFill>
                  <a:srgbClr val="595959"/>
                </a:solidFill>
              </a:rPr>
              <a:t> ул., 19, стр. 3, +7 (495) 727 0939</a:t>
            </a:r>
            <a:endParaRPr lang="ru-RU" dirty="0">
              <a:solidFill>
                <a:srgbClr val="595959"/>
              </a:solidFill>
              <a:latin typeface="Constantia"/>
            </a:endParaRPr>
          </a:p>
        </p:txBody>
      </p:sp>
      <p:sp>
        <p:nvSpPr>
          <p:cNvPr id="21" name="Текст 20"/>
          <p:cNvSpPr>
            <a:spLocks noGrp="1"/>
          </p:cNvSpPr>
          <p:nvPr>
            <p:ph type="body" sz="quarter" idx="19"/>
          </p:nvPr>
        </p:nvSpPr>
        <p:spPr/>
        <p:txBody>
          <a:bodyPr/>
          <a:lstStyle/>
          <a:p>
            <a:endParaRPr lang="ru-RU" dirty="0" smtClean="0"/>
          </a:p>
          <a:p>
            <a:pPr algn="r"/>
            <a:endParaRPr lang="ru-RU" i="1" dirty="0">
              <a:latin typeface="Constantia"/>
            </a:endParaRPr>
          </a:p>
        </p:txBody>
      </p:sp>
      <p:pic>
        <p:nvPicPr>
          <p:cNvPr id="4" name="Рисунок 3">
            <a:hlinkClick r:id="rId2"/>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a:off x="9060352" y="1839445"/>
            <a:ext cx="2162735" cy="4171390"/>
          </a:xfrm>
        </p:spPr>
      </p:pic>
      <p:pic>
        <p:nvPicPr>
          <p:cNvPr id="8" name="Рисунок 7">
            <a:hlinkClick r:id="rId4"/>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a:fillRect/>
          </a:stretch>
        </p:blipFill>
        <p:spPr>
          <a:xfrm>
            <a:off x="4974515" y="679413"/>
            <a:ext cx="2161335" cy="3533887"/>
          </a:xfrm>
        </p:spPr>
      </p:pic>
      <p:pic>
        <p:nvPicPr>
          <p:cNvPr id="10" name="Рисунок 9">
            <a:hlinkClick r:id="rId6"/>
          </p:cNvPr>
          <p:cNvPicPr>
            <a:picLocks noGrp="1" noChangeAspect="1"/>
          </p:cNvPicPr>
          <p:nvPr>
            <p:ph type="pic" sz="quarter" idx="11"/>
          </p:nvPr>
        </p:nvPicPr>
        <p:blipFill>
          <a:blip r:embed="rId7" cstate="email">
            <a:extLst>
              <a:ext uri="{28A0092B-C50C-407E-A947-70E740481C1C}">
                <a14:useLocalDpi xmlns:a14="http://schemas.microsoft.com/office/drawing/2010/main"/>
              </a:ext>
            </a:extLst>
          </a:blip>
          <a:srcRect/>
          <a:stretch>
            <a:fillRect/>
          </a:stretch>
        </p:blipFill>
        <p:spPr>
          <a:xfrm>
            <a:off x="771357" y="564497"/>
            <a:ext cx="2162735" cy="3534056"/>
          </a:xfrm>
        </p:spPr>
      </p:pic>
      <p:pic>
        <p:nvPicPr>
          <p:cNvPr id="11" name="Рисунок 10">
            <a:hlinkClick r:id="rId8"/>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2853" y="4267433"/>
            <a:ext cx="2117064" cy="1547914"/>
          </a:xfrm>
          <a:prstGeom prst="rect">
            <a:avLst/>
          </a:prstGeom>
        </p:spPr>
      </p:pic>
      <p:pic>
        <p:nvPicPr>
          <p:cNvPr id="14" name="Picture 30" descr="ar27">
            <a:hlinkClick r:id="rId10" action="ppaction://hlinksldjump"/>
          </p:cNvPr>
          <p:cNvPicPr>
            <a:picLocks noChangeAspect="1" noChangeArrowheads="1" noCrop="1"/>
          </p:cNvPicPr>
          <p:nvPr/>
        </p:nvPicPr>
        <p:blipFill>
          <a:blip r:embed="rId11" cstate="print">
            <a:duotone>
              <a:prstClr val="black"/>
              <a:srgbClr val="90C226">
                <a:tint val="45000"/>
                <a:satMod val="400000"/>
              </a:srgbClr>
            </a:duotone>
          </a:blip>
          <a:srcRect/>
          <a:stretch>
            <a:fillRect/>
          </a:stretch>
        </p:blipFill>
        <p:spPr bwMode="auto">
          <a:xfrm>
            <a:off x="11413644" y="6307925"/>
            <a:ext cx="592142" cy="469279"/>
          </a:xfrm>
          <a:prstGeom prst="rect">
            <a:avLst/>
          </a:prstGeom>
          <a:noFill/>
          <a:ln w="9525">
            <a:noFill/>
            <a:miter lim="800000"/>
            <a:headEnd/>
            <a:tailEnd/>
          </a:ln>
        </p:spPr>
      </p:pic>
      <p:sp>
        <p:nvSpPr>
          <p:cNvPr id="2" name="TextBox 1"/>
          <p:cNvSpPr txBox="1"/>
          <p:nvPr/>
        </p:nvSpPr>
        <p:spPr>
          <a:xfrm>
            <a:off x="4693023" y="6154036"/>
            <a:ext cx="2644531" cy="307777"/>
          </a:xfrm>
          <a:prstGeom prst="rect">
            <a:avLst/>
          </a:prstGeom>
          <a:noFill/>
        </p:spPr>
        <p:txBody>
          <a:bodyPr wrap="square" rtlCol="0">
            <a:spAutoFit/>
          </a:bodyPr>
          <a:lstStyle/>
          <a:p>
            <a:r>
              <a:rPr lang="ru-RU" sz="1400" dirty="0" smtClean="0">
                <a:solidFill>
                  <a:schemeClr val="bg1"/>
                </a:solidFill>
              </a:rPr>
              <a:t>Автор буклета </a:t>
            </a:r>
            <a:r>
              <a:rPr lang="ru-RU" sz="1400" dirty="0" err="1" smtClean="0">
                <a:solidFill>
                  <a:schemeClr val="bg1"/>
                </a:solidFill>
              </a:rPr>
              <a:t>Сечин</a:t>
            </a:r>
            <a:r>
              <a:rPr lang="ru-RU" sz="1400" dirty="0" smtClean="0">
                <a:solidFill>
                  <a:schemeClr val="bg1"/>
                </a:solidFill>
              </a:rPr>
              <a:t> </a:t>
            </a:r>
            <a:r>
              <a:rPr lang="ru-RU" sz="1400" dirty="0">
                <a:solidFill>
                  <a:schemeClr val="bg1"/>
                </a:solidFill>
              </a:rPr>
              <a:t>К</a:t>
            </a:r>
            <a:r>
              <a:rPr lang="ru-RU" sz="1400" dirty="0" smtClean="0">
                <a:solidFill>
                  <a:schemeClr val="bg1"/>
                </a:solidFill>
              </a:rPr>
              <a:t>ирилл</a:t>
            </a:r>
            <a:endParaRPr lang="ru-RU" sz="1400" dirty="0">
              <a:solidFill>
                <a:schemeClr val="bg1"/>
              </a:solidFill>
            </a:endParaRPr>
          </a:p>
        </p:txBody>
      </p:sp>
    </p:spTree>
    <p:extLst>
      <p:ext uri="{BB962C8B-B14F-4D97-AF65-F5344CB8AC3E}">
        <p14:creationId xmlns:p14="http://schemas.microsoft.com/office/powerpoint/2010/main" val="3834036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1678391" y="390168"/>
            <a:ext cx="6189162" cy="922724"/>
          </a:xfrm>
        </p:spPr>
        <p:txBody>
          <a:bodyPr>
            <a:prstTxWarp prst="textCurveDown">
              <a:avLst/>
            </a:prstTxWarp>
          </a:bodyPr>
          <a:lstStyle/>
          <a:p>
            <a:r>
              <a:rPr lang="ru-RU" cap="none" dirty="0" smtClean="0">
                <a:ln w="0"/>
                <a:solidFill>
                  <a:srgbClr val="C00000"/>
                </a:solidFill>
                <a:effectLst>
                  <a:outerShdw blurRad="38100" dist="25400" dir="5400000" algn="ctr" rotWithShape="0">
                    <a:srgbClr val="6E747A">
                      <a:alpha val="43000"/>
                    </a:srgbClr>
                  </a:outerShdw>
                </a:effectLst>
              </a:rPr>
              <a:t>Красная книга</a:t>
            </a:r>
            <a:endParaRPr lang="ru-RU" cap="none" dirty="0">
              <a:ln w="0"/>
              <a:solidFill>
                <a:srgbClr val="C00000"/>
              </a:solidFill>
              <a:effectLst>
                <a:outerShdw blurRad="38100" dist="25400" dir="5400000" algn="ctr" rotWithShape="0">
                  <a:srgbClr val="6E747A">
                    <a:alpha val="43000"/>
                  </a:srgbClr>
                </a:outerShdw>
              </a:effectLst>
            </a:endParaRPr>
          </a:p>
        </p:txBody>
      </p:sp>
      <p:sp>
        <p:nvSpPr>
          <p:cNvPr id="12" name="Содержимое 11"/>
          <p:cNvSpPr>
            <a:spLocks noGrp="1"/>
          </p:cNvSpPr>
          <p:nvPr>
            <p:ph idx="1"/>
          </p:nvPr>
        </p:nvSpPr>
        <p:spPr>
          <a:xfrm>
            <a:off x="3809984" y="4005065"/>
            <a:ext cx="1925976" cy="1621033"/>
          </a:xfrm>
        </p:spPr>
        <p:txBody>
          <a:bodyPr>
            <a:normAutofit/>
          </a:bodyPr>
          <a:lstStyle/>
          <a:p>
            <a:pPr>
              <a:buNone/>
            </a:pPr>
            <a:r>
              <a:rPr lang="ru-RU" b="1" dirty="0" smtClean="0"/>
              <a:t>       </a:t>
            </a:r>
            <a:endParaRPr lang="ru-RU" b="1" dirty="0">
              <a:solidFill>
                <a:schemeClr val="bg1"/>
              </a:solidFill>
            </a:endParaRPr>
          </a:p>
        </p:txBody>
      </p:sp>
      <p:sp>
        <p:nvSpPr>
          <p:cNvPr id="8" name="Пятно 1 7"/>
          <p:cNvSpPr/>
          <p:nvPr/>
        </p:nvSpPr>
        <p:spPr>
          <a:xfrm>
            <a:off x="9666751" y="1031354"/>
            <a:ext cx="2143140" cy="1857388"/>
          </a:xfrm>
          <a:prstGeom prst="irregularSeal1">
            <a:avLst/>
          </a:prstGeom>
          <a:solidFill>
            <a:srgbClr val="FFFF00"/>
          </a:solidFill>
          <a:ln w="57150">
            <a:solidFill>
              <a:srgbClr val="FFC0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0" b="1" dirty="0">
              <a:solidFill>
                <a:srgbClr val="FF0000"/>
              </a:solidFill>
            </a:endParaRPr>
          </a:p>
        </p:txBody>
      </p:sp>
      <p:pic>
        <p:nvPicPr>
          <p:cNvPr id="9" name="Picture 30" descr="ar27">
            <a:hlinkClick r:id="rId2" action="ppaction://hlinksldjump"/>
          </p:cNvPr>
          <p:cNvPicPr>
            <a:picLocks noChangeAspect="1" noChangeArrowheads="1" noCrop="1"/>
          </p:cNvPicPr>
          <p:nvPr/>
        </p:nvPicPr>
        <p:blipFill>
          <a:blip r:embed="rId3" cstate="print">
            <a:duotone>
              <a:prstClr val="black"/>
              <a:schemeClr val="accent1">
                <a:tint val="45000"/>
                <a:satMod val="400000"/>
              </a:schemeClr>
            </a:duotone>
          </a:blip>
          <a:srcRect/>
          <a:stretch>
            <a:fillRect/>
          </a:stretch>
        </p:blipFill>
        <p:spPr bwMode="auto">
          <a:xfrm>
            <a:off x="11217750" y="6112476"/>
            <a:ext cx="592142" cy="469279"/>
          </a:xfrm>
          <a:prstGeom prst="rect">
            <a:avLst/>
          </a:prstGeom>
          <a:noFill/>
          <a:ln w="9525">
            <a:noFill/>
            <a:miter lim="800000"/>
            <a:headEnd/>
            <a:tailEnd/>
          </a:ln>
        </p:spPr>
      </p:pic>
      <p:sp>
        <p:nvSpPr>
          <p:cNvPr id="10" name="TextBox 9"/>
          <p:cNvSpPr txBox="1"/>
          <p:nvPr/>
        </p:nvSpPr>
        <p:spPr>
          <a:xfrm>
            <a:off x="10095379" y="1543422"/>
            <a:ext cx="1714512" cy="584775"/>
          </a:xfrm>
          <a:prstGeom prst="rect">
            <a:avLst/>
          </a:prstGeom>
          <a:noFill/>
        </p:spPr>
        <p:txBody>
          <a:bodyPr wrap="square" rtlCol="0">
            <a:spAutoFit/>
          </a:bodyPr>
          <a:lstStyle/>
          <a:p>
            <a:r>
              <a:rPr lang="ru-RU" sz="3200" b="1" dirty="0">
                <a:solidFill>
                  <a:srgbClr val="4BCAAD">
                    <a:lumMod val="75000"/>
                  </a:srgbClr>
                </a:solidFill>
              </a:rPr>
              <a:t>1</a:t>
            </a:r>
            <a:r>
              <a:rPr lang="ru-RU" sz="3200" b="1" dirty="0" smtClean="0">
                <a:solidFill>
                  <a:srgbClr val="4BCAAD">
                    <a:lumMod val="75000"/>
                  </a:srgbClr>
                </a:solidFill>
              </a:rPr>
              <a:t>балл</a:t>
            </a:r>
            <a:endParaRPr lang="ru-RU" sz="3200" b="1" dirty="0">
              <a:solidFill>
                <a:srgbClr val="4BCAAD">
                  <a:lumMod val="75000"/>
                </a:srgbClr>
              </a:solidFill>
            </a:endParaRPr>
          </a:p>
        </p:txBody>
      </p:sp>
      <p:sp>
        <p:nvSpPr>
          <p:cNvPr id="3" name="Прямоугольник 2"/>
          <p:cNvSpPr/>
          <p:nvPr/>
        </p:nvSpPr>
        <p:spPr>
          <a:xfrm>
            <a:off x="6445756" y="2989402"/>
            <a:ext cx="6441990" cy="2031325"/>
          </a:xfrm>
          <a:prstGeom prst="rect">
            <a:avLst/>
          </a:prstGeom>
        </p:spPr>
        <p:txBody>
          <a:bodyPr wrap="square">
            <a:spAutoFit/>
          </a:bodyPr>
          <a:lstStyle/>
          <a:p>
            <a:r>
              <a:rPr lang="ru-RU" dirty="0">
                <a:solidFill>
                  <a:prstClr val="black"/>
                </a:solidFill>
              </a:rPr>
              <a:t>Для чего нужна Красная книга? </a:t>
            </a:r>
            <a:endParaRPr lang="ru-RU" dirty="0" smtClean="0">
              <a:solidFill>
                <a:prstClr val="black"/>
              </a:solidFill>
            </a:endParaRPr>
          </a:p>
          <a:p>
            <a:endParaRPr lang="ru-RU" dirty="0">
              <a:solidFill>
                <a:prstClr val="black"/>
              </a:solidFill>
            </a:endParaRPr>
          </a:p>
          <a:p>
            <a:r>
              <a:rPr lang="ru-RU" dirty="0" smtClean="0">
                <a:solidFill>
                  <a:prstClr val="black"/>
                </a:solidFill>
              </a:rPr>
              <a:t>Красная </a:t>
            </a:r>
            <a:r>
              <a:rPr lang="ru-RU" dirty="0">
                <a:solidFill>
                  <a:prstClr val="black"/>
                </a:solidFill>
              </a:rPr>
              <a:t>книга: </a:t>
            </a:r>
            <a:endParaRPr lang="ru-RU" dirty="0" smtClean="0">
              <a:solidFill>
                <a:prstClr val="black"/>
              </a:solidFill>
            </a:endParaRPr>
          </a:p>
          <a:p>
            <a:pPr marL="285750" indent="-285750">
              <a:buFont typeface="Wingdings" panose="05000000000000000000" pitchFamily="2" charset="2"/>
              <a:buChar char="v"/>
            </a:pPr>
            <a:r>
              <a:rPr lang="ru-RU" dirty="0" smtClean="0">
                <a:solidFill>
                  <a:prstClr val="black"/>
                </a:solidFill>
              </a:rPr>
              <a:t>информирует </a:t>
            </a:r>
          </a:p>
          <a:p>
            <a:pPr marL="285750" indent="-285750">
              <a:buFont typeface="Wingdings" panose="05000000000000000000" pitchFamily="2" charset="2"/>
              <a:buChar char="v"/>
            </a:pPr>
            <a:r>
              <a:rPr lang="ru-RU" dirty="0" smtClean="0">
                <a:solidFill>
                  <a:prstClr val="black"/>
                </a:solidFill>
              </a:rPr>
              <a:t>призывает </a:t>
            </a:r>
            <a:r>
              <a:rPr lang="ru-RU" dirty="0">
                <a:solidFill>
                  <a:prstClr val="black"/>
                </a:solidFill>
              </a:rPr>
              <a:t>изучать </a:t>
            </a:r>
            <a:endParaRPr lang="ru-RU" dirty="0" smtClean="0">
              <a:solidFill>
                <a:prstClr val="black"/>
              </a:solidFill>
            </a:endParaRPr>
          </a:p>
          <a:p>
            <a:pPr marL="285750" indent="-285750">
              <a:buFont typeface="Wingdings" panose="05000000000000000000" pitchFamily="2" charset="2"/>
              <a:buChar char="v"/>
            </a:pPr>
            <a:r>
              <a:rPr lang="ru-RU" dirty="0">
                <a:solidFill>
                  <a:prstClr val="black"/>
                </a:solidFill>
              </a:rPr>
              <a:t>п</a:t>
            </a:r>
            <a:r>
              <a:rPr lang="ru-RU" dirty="0" smtClean="0">
                <a:solidFill>
                  <a:prstClr val="black"/>
                </a:solidFill>
              </a:rPr>
              <a:t>редупреждает</a:t>
            </a:r>
          </a:p>
          <a:p>
            <a:pPr marL="285750" indent="-285750">
              <a:buFont typeface="Wingdings" panose="05000000000000000000" pitchFamily="2" charset="2"/>
              <a:buChar char="v"/>
            </a:pPr>
            <a:r>
              <a:rPr lang="ru-RU" dirty="0" smtClean="0">
                <a:solidFill>
                  <a:prstClr val="black"/>
                </a:solidFill>
              </a:rPr>
              <a:t>советует</a:t>
            </a:r>
            <a:endParaRPr lang="ru-RU" dirty="0">
              <a:solidFill>
                <a:prstClr val="black"/>
              </a:solidFill>
            </a:endParaRPr>
          </a:p>
        </p:txBody>
      </p:sp>
      <p:pic>
        <p:nvPicPr>
          <p:cNvPr id="2" name="Рисунок 1">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3641" y="1552384"/>
            <a:ext cx="3780912" cy="4905362"/>
          </a:xfrm>
          <a:prstGeom prst="rect">
            <a:avLst/>
          </a:prstGeom>
          <a:effectLst>
            <a:softEdge rad="63500"/>
          </a:effectLst>
        </p:spPr>
      </p:pic>
    </p:spTree>
    <p:extLst>
      <p:ext uri="{BB962C8B-B14F-4D97-AF65-F5344CB8AC3E}">
        <p14:creationId xmlns:p14="http://schemas.microsoft.com/office/powerpoint/2010/main" val="28906952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20"/>
          </p:nvPr>
        </p:nvSpPr>
        <p:spPr>
          <a:xfrm>
            <a:off x="1233068" y="2300436"/>
            <a:ext cx="2162287" cy="584430"/>
          </a:xfrm>
        </p:spPr>
        <p:txBody>
          <a:bodyPr/>
          <a:lstStyle/>
          <a:p>
            <a:pPr>
              <a:spcBef>
                <a:spcPts val="971"/>
              </a:spcBef>
            </a:pPr>
            <a:r>
              <a:rPr lang="ru-RU" dirty="0">
                <a:solidFill>
                  <a:srgbClr val="B52E29"/>
                </a:solidFill>
                <a:latin typeface="Constantia"/>
              </a:rPr>
              <a:t>О </a:t>
            </a:r>
            <a:r>
              <a:rPr lang="ru-RU" dirty="0" smtClean="0">
                <a:solidFill>
                  <a:srgbClr val="B52E29"/>
                </a:solidFill>
                <a:latin typeface="Constantia"/>
              </a:rPr>
              <a:t>тигре</a:t>
            </a:r>
            <a:endParaRPr lang="ru-RU" dirty="0">
              <a:solidFill>
                <a:srgbClr val="B52E29"/>
              </a:solidFill>
              <a:latin typeface="Constantia"/>
            </a:endParaRPr>
          </a:p>
        </p:txBody>
      </p:sp>
      <p:sp>
        <p:nvSpPr>
          <p:cNvPr id="28" name="Текст 27"/>
          <p:cNvSpPr>
            <a:spLocks noGrp="1"/>
          </p:cNvSpPr>
          <p:nvPr>
            <p:ph type="body" sz="quarter" idx="21"/>
          </p:nvPr>
        </p:nvSpPr>
        <p:spPr>
          <a:xfrm>
            <a:off x="5114701" y="605118"/>
            <a:ext cx="2037566" cy="3416729"/>
          </a:xfrm>
        </p:spPr>
        <p:txBody>
          <a:bodyPr/>
          <a:lstStyle/>
          <a:p>
            <a:pPr>
              <a:lnSpc>
                <a:spcPct val="110000"/>
              </a:lnSpc>
              <a:spcBef>
                <a:spcPts val="0"/>
              </a:spcBef>
              <a:spcAft>
                <a:spcPts val="618"/>
              </a:spcAft>
            </a:pPr>
            <a:r>
              <a:rPr lang="ru-RU" sz="1059" dirty="0">
                <a:solidFill>
                  <a:srgbClr val="595959"/>
                </a:solidFill>
              </a:rPr>
              <a:t>Тигр способен съесть   10–35 кг мяса ЗА ОДИН ПРИЕМ. </a:t>
            </a:r>
          </a:p>
          <a:p>
            <a:pPr>
              <a:lnSpc>
                <a:spcPct val="110000"/>
              </a:lnSpc>
              <a:spcBef>
                <a:spcPts val="0"/>
              </a:spcBef>
              <a:spcAft>
                <a:spcPts val="618"/>
              </a:spcAft>
            </a:pPr>
            <a:r>
              <a:rPr lang="ru-RU" sz="1059" dirty="0">
                <a:solidFill>
                  <a:srgbClr val="595959"/>
                </a:solidFill>
              </a:rPr>
              <a:t> Началась дружба Амура и Тимура, когда тигр почему-то не стал съедать очередного козлёнка, выданного на обед.  Грозный хищник увидел в рогатом родственную душу. Животные не только вместе спали и гуляли, но ели в одно и то же время, и даже пили из одной миски, что является признаком глубочайшего доверия в животном мире.</a:t>
            </a:r>
          </a:p>
          <a:p>
            <a:pPr>
              <a:spcBef>
                <a:spcPts val="971"/>
              </a:spcBef>
            </a:pPr>
            <a:endParaRPr lang="ru-RU" dirty="0">
              <a:solidFill>
                <a:srgbClr val="595959"/>
              </a:solidFill>
              <a:latin typeface="Constantia"/>
            </a:endParaRPr>
          </a:p>
        </p:txBody>
      </p:sp>
      <p:sp>
        <p:nvSpPr>
          <p:cNvPr id="65" name="Текст 64"/>
          <p:cNvSpPr>
            <a:spLocks noGrp="1"/>
          </p:cNvSpPr>
          <p:nvPr>
            <p:ph type="body" sz="quarter" idx="24"/>
          </p:nvPr>
        </p:nvSpPr>
        <p:spPr>
          <a:xfrm>
            <a:off x="9225214" y="4346431"/>
            <a:ext cx="2322643" cy="209165"/>
          </a:xfrm>
        </p:spPr>
        <p:txBody>
          <a:bodyPr/>
          <a:lstStyle/>
          <a:p>
            <a:pPr>
              <a:spcBef>
                <a:spcPts val="971"/>
              </a:spcBef>
            </a:pPr>
            <a:r>
              <a:rPr lang="ru-RU" sz="1059" b="1" dirty="0">
                <a:solidFill>
                  <a:srgbClr val="B52E29"/>
                </a:solidFill>
                <a:latin typeface="Constantia"/>
              </a:rPr>
              <a:t>Ареал распространения тигра</a:t>
            </a:r>
          </a:p>
        </p:txBody>
      </p:sp>
      <p:sp>
        <p:nvSpPr>
          <p:cNvPr id="66" name="Текст 65"/>
          <p:cNvSpPr>
            <a:spLocks noGrp="1"/>
          </p:cNvSpPr>
          <p:nvPr>
            <p:ph type="body" sz="quarter" idx="26"/>
          </p:nvPr>
        </p:nvSpPr>
        <p:spPr>
          <a:xfrm>
            <a:off x="9230004" y="1884045"/>
            <a:ext cx="2081605" cy="209165"/>
          </a:xfrm>
        </p:spPr>
        <p:txBody>
          <a:bodyPr/>
          <a:lstStyle/>
          <a:p>
            <a:pPr>
              <a:spcBef>
                <a:spcPts val="971"/>
              </a:spcBef>
            </a:pPr>
            <a:r>
              <a:rPr lang="ru-RU" sz="1059" b="1" dirty="0">
                <a:solidFill>
                  <a:srgbClr val="B52E29"/>
                </a:solidFill>
                <a:latin typeface="Constantia"/>
              </a:rPr>
              <a:t>Питание</a:t>
            </a:r>
          </a:p>
        </p:txBody>
      </p:sp>
      <p:sp>
        <p:nvSpPr>
          <p:cNvPr id="68" name="Текст 67"/>
          <p:cNvSpPr>
            <a:spLocks noGrp="1"/>
          </p:cNvSpPr>
          <p:nvPr>
            <p:ph type="body" sz="quarter" idx="28"/>
          </p:nvPr>
        </p:nvSpPr>
        <p:spPr>
          <a:xfrm>
            <a:off x="9230004" y="537876"/>
            <a:ext cx="2081605" cy="209165"/>
          </a:xfrm>
        </p:spPr>
        <p:txBody>
          <a:bodyPr/>
          <a:lstStyle/>
          <a:p>
            <a:pPr>
              <a:spcBef>
                <a:spcPts val="971"/>
              </a:spcBef>
            </a:pPr>
            <a:r>
              <a:rPr lang="ru-RU" sz="1059" b="1" dirty="0">
                <a:solidFill>
                  <a:srgbClr val="B52E29"/>
                </a:solidFill>
                <a:latin typeface="Constantia"/>
              </a:rPr>
              <a:t> Места обитания</a:t>
            </a:r>
          </a:p>
        </p:txBody>
      </p:sp>
      <p:sp>
        <p:nvSpPr>
          <p:cNvPr id="42" name="Текст 41"/>
          <p:cNvSpPr>
            <a:spLocks noGrp="1"/>
          </p:cNvSpPr>
          <p:nvPr>
            <p:ph type="body" sz="quarter" idx="31"/>
          </p:nvPr>
        </p:nvSpPr>
        <p:spPr>
          <a:xfrm>
            <a:off x="864356" y="2884866"/>
            <a:ext cx="2430724" cy="3825611"/>
          </a:xfrm>
        </p:spPr>
        <p:txBody>
          <a:bodyPr/>
          <a:lstStyle/>
          <a:p>
            <a:pPr marL="0" indent="0">
              <a:lnSpc>
                <a:spcPct val="110000"/>
              </a:lnSpc>
              <a:spcBef>
                <a:spcPts val="0"/>
              </a:spcBef>
              <a:spcAft>
                <a:spcPts val="618"/>
              </a:spcAft>
              <a:buNone/>
            </a:pPr>
            <a:r>
              <a:rPr lang="ru-RU" dirty="0">
                <a:solidFill>
                  <a:srgbClr val="595959"/>
                </a:solidFill>
              </a:rPr>
              <a:t>Это удивительное животное, сохранившееся на Планете со времен ледникового периода и пережившее все природные катаклизмы. </a:t>
            </a:r>
          </a:p>
          <a:p>
            <a:pPr>
              <a:lnSpc>
                <a:spcPct val="110000"/>
              </a:lnSpc>
              <a:spcBef>
                <a:spcPts val="0"/>
              </a:spcBef>
              <a:spcAft>
                <a:spcPts val="618"/>
              </a:spcAft>
              <a:buFontTx/>
              <a:buChar char="-"/>
            </a:pPr>
            <a:r>
              <a:rPr lang="ru-RU" dirty="0" smtClean="0">
                <a:solidFill>
                  <a:srgbClr val="595959"/>
                </a:solidFill>
              </a:rPr>
              <a:t>в </a:t>
            </a:r>
            <a:r>
              <a:rPr lang="ru-RU" dirty="0">
                <a:solidFill>
                  <a:srgbClr val="595959"/>
                </a:solidFill>
              </a:rPr>
              <a:t>то же время, это самая крупная дикая кошка нашей Планеты;  - и самый северный тигр - единственный тигр, научившийся жить в снегах; - длина амурского тигра до 3 </a:t>
            </a:r>
            <a:r>
              <a:rPr lang="ru-RU" dirty="0" smtClean="0">
                <a:solidFill>
                  <a:srgbClr val="595959"/>
                </a:solidFill>
              </a:rPr>
              <a:t>метров</a:t>
            </a:r>
          </a:p>
          <a:p>
            <a:pPr>
              <a:lnSpc>
                <a:spcPct val="110000"/>
              </a:lnSpc>
              <a:spcBef>
                <a:spcPts val="0"/>
              </a:spcBef>
              <a:spcAft>
                <a:spcPts val="618"/>
              </a:spcAft>
              <a:buFontTx/>
              <a:buChar char="-"/>
            </a:pPr>
            <a:r>
              <a:rPr lang="ru-RU" dirty="0">
                <a:solidFill>
                  <a:srgbClr val="595959"/>
                </a:solidFill>
              </a:rPr>
              <a:t>иероглиф на лбу тигра означает на древнекитайском «Царь»; </a:t>
            </a:r>
          </a:p>
          <a:p>
            <a:pPr>
              <a:lnSpc>
                <a:spcPct val="110000"/>
              </a:lnSpc>
              <a:spcBef>
                <a:spcPts val="0"/>
              </a:spcBef>
              <a:spcAft>
                <a:spcPts val="618"/>
              </a:spcAft>
              <a:buFontTx/>
              <a:buChar char="-"/>
            </a:pPr>
            <a:r>
              <a:rPr lang="ru-RU" dirty="0">
                <a:solidFill>
                  <a:srgbClr val="595959"/>
                </a:solidFill>
              </a:rPr>
              <a:t>- черно-рыжие полосы, несмотря на свою яркость, помогают тигру слиться с окружающей средой; </a:t>
            </a:r>
          </a:p>
          <a:p>
            <a:pPr>
              <a:lnSpc>
                <a:spcPct val="110000"/>
              </a:lnSpc>
              <a:spcBef>
                <a:spcPts val="0"/>
              </a:spcBef>
              <a:spcAft>
                <a:spcPts val="618"/>
              </a:spcAft>
              <a:buFontTx/>
              <a:buChar char="-"/>
            </a:pPr>
            <a:r>
              <a:rPr lang="ru-RU" dirty="0">
                <a:solidFill>
                  <a:srgbClr val="595959"/>
                </a:solidFill>
              </a:rPr>
              <a:t>- уникальность тигра так же в том, что он - одиночка. Он не живет в стае или </a:t>
            </a:r>
            <a:r>
              <a:rPr lang="ru-RU" dirty="0" err="1">
                <a:solidFill>
                  <a:srgbClr val="595959"/>
                </a:solidFill>
              </a:rPr>
              <a:t>прайдом</a:t>
            </a:r>
            <a:r>
              <a:rPr lang="ru-RU" dirty="0">
                <a:solidFill>
                  <a:srgbClr val="595959"/>
                </a:solidFill>
              </a:rPr>
              <a:t>, как, например львы - а, значит, он должен обладать высочайшим мастерством охоты. </a:t>
            </a:r>
          </a:p>
          <a:p>
            <a:pPr>
              <a:lnSpc>
                <a:spcPct val="110000"/>
              </a:lnSpc>
              <a:spcBef>
                <a:spcPts val="0"/>
              </a:spcBef>
              <a:spcAft>
                <a:spcPts val="618"/>
              </a:spcAft>
              <a:buFontTx/>
              <a:buChar char="-"/>
            </a:pPr>
            <a:r>
              <a:rPr lang="ru-RU" dirty="0">
                <a:solidFill>
                  <a:srgbClr val="595959"/>
                </a:solidFill>
              </a:rPr>
              <a:t>- полосы тигра, как и отпечатки пальцев человека, </a:t>
            </a:r>
            <a:r>
              <a:rPr lang="ru-RU" dirty="0" smtClean="0">
                <a:solidFill>
                  <a:srgbClr val="595959"/>
                </a:solidFill>
              </a:rPr>
              <a:t>уникальны. </a:t>
            </a:r>
            <a:endParaRPr lang="ru-RU" dirty="0">
              <a:solidFill>
                <a:srgbClr val="595959"/>
              </a:solidFill>
            </a:endParaRPr>
          </a:p>
          <a:p>
            <a:pPr>
              <a:lnSpc>
                <a:spcPct val="110000"/>
              </a:lnSpc>
              <a:spcBef>
                <a:spcPts val="0"/>
              </a:spcBef>
              <a:spcAft>
                <a:spcPts val="618"/>
              </a:spcAft>
              <a:buFontTx/>
              <a:buChar char="-"/>
            </a:pPr>
            <a:endParaRPr lang="ru-RU" dirty="0">
              <a:solidFill>
                <a:srgbClr val="595959"/>
              </a:solidFill>
            </a:endParaRPr>
          </a:p>
          <a:p>
            <a:pPr marL="0" indent="0">
              <a:lnSpc>
                <a:spcPct val="110000"/>
              </a:lnSpc>
              <a:spcBef>
                <a:spcPts val="0"/>
              </a:spcBef>
              <a:spcAft>
                <a:spcPts val="618"/>
              </a:spcAft>
              <a:buNone/>
            </a:pPr>
            <a:endParaRPr lang="ru-RU" dirty="0">
              <a:solidFill>
                <a:srgbClr val="595959"/>
              </a:solidFill>
              <a:latin typeface="Constantia"/>
            </a:endParaRPr>
          </a:p>
        </p:txBody>
      </p:sp>
      <p:sp>
        <p:nvSpPr>
          <p:cNvPr id="92" name="Текст 91"/>
          <p:cNvSpPr>
            <a:spLocks noGrp="1"/>
          </p:cNvSpPr>
          <p:nvPr>
            <p:ph type="body" sz="quarter" idx="33"/>
          </p:nvPr>
        </p:nvSpPr>
        <p:spPr>
          <a:xfrm>
            <a:off x="9402664" y="814095"/>
            <a:ext cx="2081605" cy="1029932"/>
          </a:xfrm>
        </p:spPr>
        <p:txBody>
          <a:bodyPr/>
          <a:lstStyle/>
          <a:p>
            <a:pPr marL="0" indent="0">
              <a:buNone/>
            </a:pPr>
            <a:r>
              <a:rPr lang="ru-RU" dirty="0">
                <a:solidFill>
                  <a:srgbClr val="595959"/>
                </a:solidFill>
              </a:rPr>
              <a:t>ЖИВЕТ</a:t>
            </a:r>
          </a:p>
          <a:p>
            <a:pPr marL="0" indent="0">
              <a:buNone/>
            </a:pPr>
            <a:r>
              <a:rPr lang="ru-RU" dirty="0">
                <a:solidFill>
                  <a:srgbClr val="595959"/>
                </a:solidFill>
              </a:rPr>
              <a:t>В НЕВЫСОКИХ</a:t>
            </a:r>
          </a:p>
          <a:p>
            <a:pPr marL="0" indent="0">
              <a:buNone/>
            </a:pPr>
            <a:r>
              <a:rPr lang="ru-RU" dirty="0" smtClean="0">
                <a:solidFill>
                  <a:srgbClr val="595959"/>
                </a:solidFill>
              </a:rPr>
              <a:t>ГОРАХ</a:t>
            </a:r>
            <a:endParaRPr lang="ru-RU" dirty="0">
              <a:solidFill>
                <a:srgbClr val="595959"/>
              </a:solidFill>
            </a:endParaRPr>
          </a:p>
          <a:p>
            <a:pPr marL="0" indent="0">
              <a:buNone/>
            </a:pPr>
            <a:r>
              <a:rPr lang="ru-RU" dirty="0">
                <a:solidFill>
                  <a:srgbClr val="595959"/>
                </a:solidFill>
              </a:rPr>
              <a:t>предпочитая долины рек и широкие долины между хребтами, поросшие лесом с преобладанием кедра и дуба</a:t>
            </a:r>
            <a:endParaRPr lang="ru-RU" dirty="0">
              <a:solidFill>
                <a:srgbClr val="595959"/>
              </a:solidFill>
              <a:latin typeface="Constantia"/>
            </a:endParaRPr>
          </a:p>
        </p:txBody>
      </p:sp>
      <p:sp>
        <p:nvSpPr>
          <p:cNvPr id="93" name="Текст 92"/>
          <p:cNvSpPr>
            <a:spLocks noGrp="1"/>
          </p:cNvSpPr>
          <p:nvPr>
            <p:ph type="body" sz="quarter" idx="34"/>
          </p:nvPr>
        </p:nvSpPr>
        <p:spPr>
          <a:xfrm>
            <a:off x="9225214" y="2093210"/>
            <a:ext cx="1902423" cy="2344566"/>
          </a:xfrm>
        </p:spPr>
        <p:txBody>
          <a:bodyPr/>
          <a:lstStyle/>
          <a:p>
            <a:pPr marL="0" indent="0">
              <a:buNone/>
            </a:pPr>
            <a:r>
              <a:rPr lang="ru-RU" dirty="0" smtClean="0">
                <a:solidFill>
                  <a:srgbClr val="595959"/>
                </a:solidFill>
              </a:rPr>
              <a:t>ТИГР ВСЕЯДЕН</a:t>
            </a:r>
            <a:endParaRPr lang="ru-RU" dirty="0">
              <a:solidFill>
                <a:srgbClr val="595959"/>
              </a:solidFill>
            </a:endParaRPr>
          </a:p>
          <a:p>
            <a:pPr marL="0" indent="0">
              <a:buNone/>
            </a:pPr>
            <a:r>
              <a:rPr lang="ru-RU" sz="1059" dirty="0">
                <a:solidFill>
                  <a:srgbClr val="595959"/>
                </a:solidFill>
              </a:rPr>
              <a:t>Он может есть всё: от лягушки до медведя. Однако в дикой природе амурские тигры предпочитают питаться копытными животными: </a:t>
            </a:r>
            <a:r>
              <a:rPr lang="ru-RU" sz="1059" dirty="0" smtClean="0">
                <a:solidFill>
                  <a:srgbClr val="595959"/>
                </a:solidFill>
              </a:rPr>
              <a:t>благородными </a:t>
            </a:r>
            <a:r>
              <a:rPr lang="ru-RU" sz="1059" dirty="0">
                <a:solidFill>
                  <a:srgbClr val="595959"/>
                </a:solidFill>
              </a:rPr>
              <a:t>и </a:t>
            </a:r>
            <a:r>
              <a:rPr lang="ru-RU" sz="1059" dirty="0" smtClean="0">
                <a:solidFill>
                  <a:srgbClr val="595959"/>
                </a:solidFill>
              </a:rPr>
              <a:t>пятнистыми оленями, кабанами, косулями </a:t>
            </a:r>
            <a:r>
              <a:rPr lang="ru-RU" sz="1059" dirty="0">
                <a:solidFill>
                  <a:srgbClr val="595959"/>
                </a:solidFill>
              </a:rPr>
              <a:t>и </a:t>
            </a:r>
            <a:r>
              <a:rPr lang="ru-RU" sz="1059" dirty="0" smtClean="0">
                <a:solidFill>
                  <a:srgbClr val="595959"/>
                </a:solidFill>
              </a:rPr>
              <a:t>кабаргой. </a:t>
            </a:r>
            <a:r>
              <a:rPr lang="ru-RU" sz="1059" dirty="0">
                <a:solidFill>
                  <a:srgbClr val="595959"/>
                </a:solidFill>
              </a:rPr>
              <a:t>Для полноценного питания тигру необходимо 50-70 копытных в год</a:t>
            </a:r>
          </a:p>
          <a:p>
            <a:pPr marL="0" indent="0">
              <a:buNone/>
            </a:pPr>
            <a:r>
              <a:rPr lang="ru-RU" dirty="0" smtClean="0">
                <a:solidFill>
                  <a:srgbClr val="595959"/>
                </a:solidFill>
              </a:rPr>
              <a:t> </a:t>
            </a:r>
            <a:endParaRPr lang="ru-RU" dirty="0">
              <a:solidFill>
                <a:srgbClr val="595959"/>
              </a:solidFill>
            </a:endParaRPr>
          </a:p>
          <a:p>
            <a:pPr marL="0" indent="0">
              <a:buNone/>
            </a:pPr>
            <a:r>
              <a:rPr lang="ru-RU" dirty="0" smtClean="0">
                <a:solidFill>
                  <a:srgbClr val="595959"/>
                </a:solidFill>
              </a:rPr>
              <a:t>  </a:t>
            </a:r>
            <a:endParaRPr lang="ru-RU" dirty="0">
              <a:solidFill>
                <a:srgbClr val="595959"/>
              </a:solidFill>
            </a:endParaRPr>
          </a:p>
          <a:p>
            <a:pPr marL="0" indent="0">
              <a:buNone/>
            </a:pPr>
            <a:endParaRPr lang="ru-RU" dirty="0">
              <a:solidFill>
                <a:srgbClr val="595959"/>
              </a:solidFill>
            </a:endParaRPr>
          </a:p>
          <a:p>
            <a:pPr marL="0" indent="0">
              <a:buNone/>
            </a:pPr>
            <a:endParaRPr lang="ru-RU" dirty="0">
              <a:solidFill>
                <a:srgbClr val="595959"/>
              </a:solidFill>
            </a:endParaRPr>
          </a:p>
        </p:txBody>
      </p:sp>
      <p:sp>
        <p:nvSpPr>
          <p:cNvPr id="94" name="Текст 93"/>
          <p:cNvSpPr>
            <a:spLocks noGrp="1"/>
          </p:cNvSpPr>
          <p:nvPr>
            <p:ph type="body" sz="quarter" idx="35"/>
          </p:nvPr>
        </p:nvSpPr>
        <p:spPr>
          <a:xfrm>
            <a:off x="9135622" y="4595614"/>
            <a:ext cx="2081605" cy="1427171"/>
          </a:xfrm>
        </p:spPr>
        <p:txBody>
          <a:bodyPr/>
          <a:lstStyle/>
          <a:p>
            <a:pPr marL="0" indent="0">
              <a:buNone/>
            </a:pPr>
            <a:r>
              <a:rPr lang="ru-RU" dirty="0" smtClean="0">
                <a:solidFill>
                  <a:srgbClr val="595959"/>
                </a:solidFill>
              </a:rPr>
              <a:t> </a:t>
            </a:r>
            <a:r>
              <a:rPr lang="ru-RU" sz="1059" dirty="0">
                <a:solidFill>
                  <a:srgbClr val="595959"/>
                </a:solidFill>
              </a:rPr>
              <a:t>95%     ПОПУЛЯЦИИ АМУРСКОГО ТИГРА В МИРЕ</a:t>
            </a:r>
          </a:p>
          <a:p>
            <a:pPr marL="0" indent="0">
              <a:buNone/>
            </a:pPr>
            <a:r>
              <a:rPr lang="ru-RU" sz="1059" dirty="0">
                <a:solidFill>
                  <a:srgbClr val="595959"/>
                </a:solidFill>
              </a:rPr>
              <a:t>сосредоточено на территории Приморского и Хабаровского краев, Амурской области и Еврейской автономной области России</a:t>
            </a:r>
            <a:endParaRPr lang="ru-RU" sz="1059" dirty="0">
              <a:solidFill>
                <a:srgbClr val="595959"/>
              </a:solidFill>
              <a:latin typeface="Constantia"/>
            </a:endParaRPr>
          </a:p>
        </p:txBody>
      </p:sp>
      <p:pic>
        <p:nvPicPr>
          <p:cNvPr id="3" name="Рисунок 2">
            <a:hlinkClick r:id="rId2"/>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818563" y="594670"/>
            <a:ext cx="2305973" cy="2003405"/>
          </a:xfrm>
        </p:spPr>
      </p:pic>
      <p:pic>
        <p:nvPicPr>
          <p:cNvPr id="6" name="Рисунок 5">
            <a:hlinkClick r:id="rId4"/>
          </p:cNvPr>
          <p:cNvPicPr>
            <a:picLocks noGrp="1" noChangeAspect="1"/>
          </p:cNvPicPr>
          <p:nvPr>
            <p:ph type="pic" sz="quarter" idx="22"/>
          </p:nvPr>
        </p:nvPicPr>
        <p:blipFill>
          <a:blip r:embed="rId5" cstate="email">
            <a:extLst>
              <a:ext uri="{28A0092B-C50C-407E-A947-70E740481C1C}">
                <a14:useLocalDpi xmlns:a14="http://schemas.microsoft.com/office/drawing/2010/main"/>
              </a:ext>
            </a:extLst>
          </a:blip>
          <a:srcRect/>
          <a:stretch>
            <a:fillRect/>
          </a:stretch>
        </p:blipFill>
        <p:spPr>
          <a:xfrm>
            <a:off x="4666211" y="3640823"/>
            <a:ext cx="2970415" cy="2360248"/>
          </a:xfrm>
        </p:spPr>
      </p:pic>
      <p:pic>
        <p:nvPicPr>
          <p:cNvPr id="7" name="Рисунок 6"/>
          <p:cNvPicPr>
            <a:picLocks noChangeAspect="1"/>
          </p:cNvPicPr>
          <p:nvPr/>
        </p:nvPicPr>
        <p:blipFill>
          <a:blip r:embed="rId6"/>
          <a:stretch>
            <a:fillRect/>
          </a:stretch>
        </p:blipFill>
        <p:spPr>
          <a:xfrm>
            <a:off x="10623622" y="797466"/>
            <a:ext cx="504015" cy="468788"/>
          </a:xfrm>
          <a:prstGeom prst="rect">
            <a:avLst/>
          </a:prstGeom>
        </p:spPr>
      </p:pic>
      <p:pic>
        <p:nvPicPr>
          <p:cNvPr id="14" name="Picture 30" descr="ar27">
            <a:hlinkClick r:id="rId7" action="ppaction://hlinksldjump"/>
          </p:cNvPr>
          <p:cNvPicPr>
            <a:picLocks noChangeAspect="1" noChangeArrowheads="1" noCrop="1"/>
          </p:cNvPicPr>
          <p:nvPr/>
        </p:nvPicPr>
        <p:blipFill>
          <a:blip r:embed="rId8" cstate="print">
            <a:duotone>
              <a:prstClr val="black"/>
              <a:srgbClr val="90C226">
                <a:tint val="45000"/>
                <a:satMod val="400000"/>
              </a:srgbClr>
            </a:duotone>
          </a:blip>
          <a:srcRect/>
          <a:stretch>
            <a:fillRect/>
          </a:stretch>
        </p:blipFill>
        <p:spPr bwMode="auto">
          <a:xfrm>
            <a:off x="11413644" y="6307925"/>
            <a:ext cx="592142" cy="469279"/>
          </a:xfrm>
          <a:prstGeom prst="rect">
            <a:avLst/>
          </a:prstGeom>
          <a:noFill/>
          <a:ln w="9525">
            <a:noFill/>
            <a:miter lim="800000"/>
            <a:headEnd/>
            <a:tailEnd/>
          </a:ln>
        </p:spPr>
      </p:pic>
    </p:spTree>
    <p:extLst>
      <p:ext uri="{BB962C8B-B14F-4D97-AF65-F5344CB8AC3E}">
        <p14:creationId xmlns:p14="http://schemas.microsoft.com/office/powerpoint/2010/main" val="2821344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Текст 14"/>
          <p:cNvSpPr>
            <a:spLocks noGrp="1"/>
          </p:cNvSpPr>
          <p:nvPr>
            <p:ph type="body" sz="quarter" idx="13"/>
          </p:nvPr>
        </p:nvSpPr>
        <p:spPr/>
        <p:txBody>
          <a:bodyPr/>
          <a:lstStyle/>
          <a:p>
            <a:pPr defTabSz="1"/>
            <a:r>
              <a:rPr lang="ru-RU" sz="2118" b="1" dirty="0">
                <a:solidFill>
                  <a:srgbClr val="000000"/>
                </a:solidFill>
                <a:latin typeface="Constantia"/>
              </a:rPr>
              <a:t>Ильменский минералогический заповедник</a:t>
            </a:r>
          </a:p>
        </p:txBody>
      </p:sp>
      <p:sp>
        <p:nvSpPr>
          <p:cNvPr id="17" name="Текст 16"/>
          <p:cNvSpPr>
            <a:spLocks noGrp="1"/>
          </p:cNvSpPr>
          <p:nvPr>
            <p:ph type="body" sz="quarter" idx="15"/>
          </p:nvPr>
        </p:nvSpPr>
        <p:spPr>
          <a:xfrm>
            <a:off x="4975468" y="4352417"/>
            <a:ext cx="2161334" cy="1419664"/>
          </a:xfrm>
        </p:spPr>
        <p:txBody>
          <a:bodyPr/>
          <a:lstStyle/>
          <a:p>
            <a:pPr defTabSz="1"/>
            <a:r>
              <a:rPr lang="ru-RU" dirty="0">
                <a:solidFill>
                  <a:srgbClr val="595959"/>
                </a:solidFill>
              </a:rPr>
              <a:t>Естественно-научный музей </a:t>
            </a:r>
            <a:r>
              <a:rPr lang="ru-RU" dirty="0" err="1">
                <a:solidFill>
                  <a:srgbClr val="595959"/>
                </a:solidFill>
              </a:rPr>
              <a:t>Ильменского</a:t>
            </a:r>
            <a:r>
              <a:rPr lang="ru-RU" dirty="0">
                <a:solidFill>
                  <a:srgbClr val="595959"/>
                </a:solidFill>
              </a:rPr>
              <a:t> государственного заповедника им. В.И. Ленина Уральского отделения РАН </a:t>
            </a:r>
          </a:p>
          <a:p>
            <a:pPr defTabSz="1"/>
            <a:r>
              <a:rPr lang="ru-RU" dirty="0">
                <a:solidFill>
                  <a:srgbClr val="595959"/>
                </a:solidFill>
              </a:rPr>
              <a:t>Адрес: Челябинская область, г. Миасс, Ильменский </a:t>
            </a:r>
            <a:r>
              <a:rPr lang="ru-RU" dirty="0" smtClean="0">
                <a:solidFill>
                  <a:srgbClr val="595959"/>
                </a:solidFill>
              </a:rPr>
              <a:t>заповедник Телефоны</a:t>
            </a:r>
            <a:r>
              <a:rPr lang="ru-RU" dirty="0">
                <a:solidFill>
                  <a:srgbClr val="595959"/>
                </a:solidFill>
              </a:rPr>
              <a:t>: 8 (3513) 59-18-48 </a:t>
            </a:r>
            <a:r>
              <a:rPr lang="ru-RU" dirty="0" smtClean="0">
                <a:solidFill>
                  <a:srgbClr val="595959"/>
                </a:solidFill>
              </a:rPr>
              <a:t> </a:t>
            </a:r>
            <a:endParaRPr lang="ru-RU" dirty="0">
              <a:solidFill>
                <a:srgbClr val="595959"/>
              </a:solidFill>
            </a:endParaRPr>
          </a:p>
          <a:p>
            <a:pPr defTabSz="1"/>
            <a:r>
              <a:rPr lang="ru-RU" dirty="0" smtClean="0">
                <a:solidFill>
                  <a:srgbClr val="595959"/>
                </a:solidFill>
              </a:rPr>
              <a:t>Сайт</a:t>
            </a:r>
            <a:r>
              <a:rPr lang="ru-RU" dirty="0">
                <a:solidFill>
                  <a:srgbClr val="595959"/>
                </a:solidFill>
              </a:rPr>
              <a:t>: igz.ilmeny.ac.ru </a:t>
            </a:r>
            <a:endParaRPr lang="ru-RU" dirty="0">
              <a:solidFill>
                <a:srgbClr val="595959"/>
              </a:solidFill>
              <a:latin typeface="Constantia"/>
            </a:endParaRPr>
          </a:p>
        </p:txBody>
      </p:sp>
      <p:sp>
        <p:nvSpPr>
          <p:cNvPr id="21" name="Текст 20"/>
          <p:cNvSpPr>
            <a:spLocks noGrp="1"/>
          </p:cNvSpPr>
          <p:nvPr>
            <p:ph type="body" sz="quarter" idx="19"/>
          </p:nvPr>
        </p:nvSpPr>
        <p:spPr/>
        <p:txBody>
          <a:bodyPr/>
          <a:lstStyle/>
          <a:p>
            <a:pPr defTabSz="1"/>
            <a:r>
              <a:rPr lang="ru-RU" sz="1235" dirty="0"/>
              <a:t>«Кажется, минералы всего света собраны в одном удивительном хребте сем и много ещё предстоит в этом открытии»</a:t>
            </a:r>
          </a:p>
          <a:p>
            <a:pPr defTabSz="1"/>
            <a:r>
              <a:rPr lang="ru-RU" sz="1059" dirty="0"/>
              <a:t>немецкий минералог </a:t>
            </a:r>
          </a:p>
          <a:p>
            <a:pPr defTabSz="1"/>
            <a:r>
              <a:rPr lang="ru-RU" sz="1059" dirty="0"/>
              <a:t>И. Н. </a:t>
            </a:r>
            <a:r>
              <a:rPr lang="ru-RU" sz="1059" dirty="0" err="1"/>
              <a:t>Менге</a:t>
            </a:r>
            <a:endParaRPr lang="ru-RU" sz="1059" dirty="0">
              <a:latin typeface="Constantia"/>
            </a:endParaRPr>
          </a:p>
        </p:txBody>
      </p:sp>
      <p:pic>
        <p:nvPicPr>
          <p:cNvPr id="9" name="Рисунок 8"/>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0570" r="30570"/>
          <a:stretch>
            <a:fillRect/>
          </a:stretch>
        </p:blipFill>
        <p:spPr/>
      </p:pic>
      <p:pic>
        <p:nvPicPr>
          <p:cNvPr id="8" name="Рисунок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7051" r="27051"/>
          <a:stretch>
            <a:fillRect/>
          </a:stretch>
        </p:blipFill>
        <p:spPr/>
      </p:pic>
      <p:pic>
        <p:nvPicPr>
          <p:cNvPr id="7" name="Рисунок 6"/>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7913" r="27913"/>
          <a:stretch>
            <a:fillRect/>
          </a:stretch>
        </p:blipFill>
        <p:spPr/>
      </p:pic>
      <p:sp>
        <p:nvSpPr>
          <p:cNvPr id="2" name="TextBox 1"/>
          <p:cNvSpPr txBox="1"/>
          <p:nvPr/>
        </p:nvSpPr>
        <p:spPr>
          <a:xfrm>
            <a:off x="4640237" y="6107976"/>
            <a:ext cx="2836328" cy="307777"/>
          </a:xfrm>
          <a:prstGeom prst="rect">
            <a:avLst/>
          </a:prstGeom>
          <a:noFill/>
        </p:spPr>
        <p:txBody>
          <a:bodyPr wrap="square" rtlCol="0">
            <a:spAutoFit/>
          </a:bodyPr>
          <a:lstStyle/>
          <a:p>
            <a:r>
              <a:rPr lang="ru-RU" sz="1400" dirty="0">
                <a:solidFill>
                  <a:schemeClr val="bg1"/>
                </a:solidFill>
              </a:rPr>
              <a:t>Автор буклета </a:t>
            </a:r>
            <a:r>
              <a:rPr lang="ru-RU" sz="1400" dirty="0" smtClean="0">
                <a:solidFill>
                  <a:schemeClr val="bg1"/>
                </a:solidFill>
              </a:rPr>
              <a:t>Картал Варвара</a:t>
            </a:r>
            <a:endParaRPr lang="ru-RU" sz="1400" dirty="0">
              <a:solidFill>
                <a:schemeClr val="bg1"/>
              </a:solidFill>
            </a:endParaRPr>
          </a:p>
        </p:txBody>
      </p:sp>
    </p:spTree>
    <p:extLst>
      <p:ext uri="{BB962C8B-B14F-4D97-AF65-F5344CB8AC3E}">
        <p14:creationId xmlns:p14="http://schemas.microsoft.com/office/powerpoint/2010/main" val="23184735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Текст 27"/>
          <p:cNvSpPr>
            <a:spLocks noGrp="1"/>
          </p:cNvSpPr>
          <p:nvPr>
            <p:ph type="body" sz="quarter" idx="21"/>
          </p:nvPr>
        </p:nvSpPr>
        <p:spPr>
          <a:xfrm>
            <a:off x="5055198" y="605118"/>
            <a:ext cx="2249391" cy="3387753"/>
          </a:xfrm>
        </p:spPr>
        <p:txBody>
          <a:bodyPr/>
          <a:lstStyle/>
          <a:p>
            <a:pPr defTabSz="1"/>
            <a:r>
              <a:rPr lang="ru-RU" sz="1235" dirty="0">
                <a:solidFill>
                  <a:srgbClr val="94AA82">
                    <a:lumMod val="75000"/>
                  </a:srgbClr>
                </a:solidFill>
              </a:rPr>
              <a:t>Целью деятельности заповедника является сохранение в естественном состоянии природного комплекса, выполнение фундаментальных научных исследований геолого-минералогического, эколого-биологического профиля, экологическое и естественно-научное просвещение населения. </a:t>
            </a:r>
          </a:p>
          <a:p>
            <a:pPr defTabSz="1"/>
            <a:endParaRPr lang="ru-RU" dirty="0">
              <a:solidFill>
                <a:srgbClr val="94AA82">
                  <a:lumMod val="75000"/>
                </a:srgbClr>
              </a:solidFill>
              <a:latin typeface="Constantia"/>
            </a:endParaRPr>
          </a:p>
        </p:txBody>
      </p:sp>
      <p:sp>
        <p:nvSpPr>
          <p:cNvPr id="65" name="Текст 64"/>
          <p:cNvSpPr>
            <a:spLocks noGrp="1"/>
          </p:cNvSpPr>
          <p:nvPr>
            <p:ph type="body" sz="quarter" idx="24"/>
          </p:nvPr>
        </p:nvSpPr>
        <p:spPr>
          <a:xfrm>
            <a:off x="9208692" y="3937129"/>
            <a:ext cx="2081605" cy="209165"/>
          </a:xfrm>
        </p:spPr>
        <p:txBody>
          <a:bodyPr/>
          <a:lstStyle/>
          <a:p>
            <a:pPr defTabSz="1">
              <a:lnSpc>
                <a:spcPct val="113000"/>
              </a:lnSpc>
            </a:pPr>
            <a:r>
              <a:rPr lang="ru-RU" sz="1059" dirty="0">
                <a:solidFill>
                  <a:srgbClr val="6886BC"/>
                </a:solidFill>
              </a:rPr>
              <a:t>Заповедник в цифрах</a:t>
            </a:r>
            <a:endParaRPr lang="ru-RU" sz="1059" dirty="0">
              <a:solidFill>
                <a:srgbClr val="6886BC"/>
              </a:solidFill>
              <a:latin typeface="Constantia"/>
            </a:endParaRPr>
          </a:p>
        </p:txBody>
      </p:sp>
      <p:sp>
        <p:nvSpPr>
          <p:cNvPr id="68" name="Текст 67"/>
          <p:cNvSpPr>
            <a:spLocks noGrp="1"/>
          </p:cNvSpPr>
          <p:nvPr>
            <p:ph type="body" sz="quarter" idx="28"/>
          </p:nvPr>
        </p:nvSpPr>
        <p:spPr>
          <a:xfrm>
            <a:off x="9328069" y="593365"/>
            <a:ext cx="2081605" cy="209165"/>
          </a:xfrm>
        </p:spPr>
        <p:txBody>
          <a:bodyPr/>
          <a:lstStyle/>
          <a:p>
            <a:pPr defTabSz="1">
              <a:lnSpc>
                <a:spcPct val="113000"/>
              </a:lnSpc>
            </a:pPr>
            <a:r>
              <a:rPr lang="ru-RU" sz="1059" dirty="0">
                <a:solidFill>
                  <a:srgbClr val="6886BC"/>
                </a:solidFill>
                <a:latin typeface="Constantia"/>
              </a:rPr>
              <a:t>История</a:t>
            </a:r>
          </a:p>
        </p:txBody>
      </p:sp>
      <p:sp>
        <p:nvSpPr>
          <p:cNvPr id="42" name="Текст 41"/>
          <p:cNvSpPr>
            <a:spLocks noGrp="1"/>
          </p:cNvSpPr>
          <p:nvPr>
            <p:ph type="body" sz="quarter" idx="31"/>
          </p:nvPr>
        </p:nvSpPr>
        <p:spPr>
          <a:xfrm>
            <a:off x="702612" y="3616805"/>
            <a:ext cx="2162287" cy="2906211"/>
          </a:xfrm>
        </p:spPr>
        <p:txBody>
          <a:bodyPr/>
          <a:lstStyle/>
          <a:p>
            <a:pPr marL="0" indent="0" defTabSz="1">
              <a:lnSpc>
                <a:spcPct val="105000"/>
              </a:lnSpc>
              <a:spcBef>
                <a:spcPts val="0"/>
              </a:spcBef>
              <a:spcAft>
                <a:spcPts val="529"/>
              </a:spcAft>
              <a:buNone/>
            </a:pPr>
            <a:r>
              <a:rPr lang="ru-RU" sz="1059" dirty="0">
                <a:solidFill>
                  <a:srgbClr val="595959"/>
                </a:solidFill>
              </a:rPr>
              <a:t>Ильменский заповедник — это природная охраняемая государством заповедная территория. Он расположен в центральной части Челябинской области, недалеко от города Миасс 14 мая 1920 года по декрету В. И. Ленина </a:t>
            </a:r>
            <a:r>
              <a:rPr lang="ru-RU" sz="1059" dirty="0" err="1">
                <a:solidFill>
                  <a:srgbClr val="595959"/>
                </a:solidFill>
              </a:rPr>
              <a:t>Ильменские</a:t>
            </a:r>
            <a:r>
              <a:rPr lang="ru-RU" sz="1059" dirty="0">
                <a:solidFill>
                  <a:srgbClr val="595959"/>
                </a:solidFill>
              </a:rPr>
              <a:t> горы были объявлены минералогическим заповедником, одним из первых заповедников, созданных в России. </a:t>
            </a:r>
            <a:endParaRPr lang="ru-RU" sz="1059" dirty="0">
              <a:solidFill>
                <a:srgbClr val="595959"/>
              </a:solidFill>
              <a:latin typeface="Constantia"/>
            </a:endParaRPr>
          </a:p>
        </p:txBody>
      </p:sp>
      <p:sp>
        <p:nvSpPr>
          <p:cNvPr id="92" name="Текст 91"/>
          <p:cNvSpPr>
            <a:spLocks noGrp="1"/>
          </p:cNvSpPr>
          <p:nvPr>
            <p:ph type="body" sz="quarter" idx="33"/>
          </p:nvPr>
        </p:nvSpPr>
        <p:spPr>
          <a:xfrm>
            <a:off x="9196342" y="692501"/>
            <a:ext cx="2081605" cy="1377041"/>
          </a:xfrm>
        </p:spPr>
        <p:txBody>
          <a:bodyPr/>
          <a:lstStyle/>
          <a:p>
            <a:pPr marL="0" indent="0" defTabSz="1">
              <a:buNone/>
            </a:pPr>
            <a:r>
              <a:rPr lang="ru-RU" sz="971" dirty="0">
                <a:solidFill>
                  <a:srgbClr val="595959"/>
                </a:solidFill>
              </a:rPr>
              <a:t>С 1930 г. существует минералогический музей, основанный А. Е. Ферсманом, в котором представлено более 200 различных минералов, обнаруженных в </a:t>
            </a:r>
            <a:r>
              <a:rPr lang="ru-RU" sz="971" dirty="0" err="1">
                <a:solidFill>
                  <a:srgbClr val="595959"/>
                </a:solidFill>
              </a:rPr>
              <a:t>Ильменском</a:t>
            </a:r>
            <a:r>
              <a:rPr lang="ru-RU" sz="971" dirty="0">
                <a:solidFill>
                  <a:srgbClr val="595959"/>
                </a:solidFill>
              </a:rPr>
              <a:t> хребте, в том числе топазы, корунды, амазониты и др.</a:t>
            </a:r>
            <a:endParaRPr lang="ru-RU" sz="971" dirty="0">
              <a:solidFill>
                <a:srgbClr val="595959"/>
              </a:solidFill>
              <a:latin typeface="Constantia"/>
            </a:endParaRPr>
          </a:p>
        </p:txBody>
      </p:sp>
      <p:sp>
        <p:nvSpPr>
          <p:cNvPr id="93" name="Текст 92"/>
          <p:cNvSpPr>
            <a:spLocks noGrp="1"/>
          </p:cNvSpPr>
          <p:nvPr>
            <p:ph type="body" sz="quarter" idx="34"/>
          </p:nvPr>
        </p:nvSpPr>
        <p:spPr>
          <a:xfrm>
            <a:off x="9196342" y="1901920"/>
            <a:ext cx="2321676" cy="2066208"/>
          </a:xfrm>
        </p:spPr>
        <p:txBody>
          <a:bodyPr/>
          <a:lstStyle/>
          <a:p>
            <a:pPr marL="0" indent="0" defTabSz="1">
              <a:buNone/>
            </a:pPr>
            <a:r>
              <a:rPr lang="ru-RU" sz="971" dirty="0">
                <a:solidFill>
                  <a:srgbClr val="595959"/>
                </a:solidFill>
              </a:rPr>
              <a:t>В 1991 г. организован филиал — историко-ландшафтный археологический памятник «</a:t>
            </a:r>
            <a:r>
              <a:rPr lang="ru-RU" sz="971" dirty="0" err="1">
                <a:solidFill>
                  <a:srgbClr val="595959"/>
                </a:solidFill>
              </a:rPr>
              <a:t>Аркаим</a:t>
            </a:r>
            <a:r>
              <a:rPr lang="ru-RU" sz="971" dirty="0">
                <a:solidFill>
                  <a:srgbClr val="595959"/>
                </a:solidFill>
              </a:rPr>
              <a:t>» площадью 3,8 </a:t>
            </a:r>
            <a:r>
              <a:rPr lang="ru-RU" sz="971" dirty="0" err="1">
                <a:solidFill>
                  <a:srgbClr val="595959"/>
                </a:solidFill>
              </a:rPr>
              <a:t>тыс.га</a:t>
            </a:r>
            <a:r>
              <a:rPr lang="ru-RU" sz="971" dirty="0">
                <a:solidFill>
                  <a:srgbClr val="595959"/>
                </a:solidFill>
              </a:rPr>
              <a:t>. Расположен в степных предгорьях восточного Урала, в </a:t>
            </a:r>
            <a:r>
              <a:rPr lang="ru-RU" sz="971" dirty="0" err="1">
                <a:solidFill>
                  <a:srgbClr val="595959"/>
                </a:solidFill>
              </a:rPr>
              <a:t>Караганской</a:t>
            </a:r>
            <a:r>
              <a:rPr lang="ru-RU" sz="971" dirty="0">
                <a:solidFill>
                  <a:srgbClr val="595959"/>
                </a:solidFill>
              </a:rPr>
              <a:t> долине. Здесь сохраняются более 50 археологических памятников: мезолитические и неолитические стоянки, могильники, поселения бронзового века. Особое значение имеет укрепленное поселение </a:t>
            </a:r>
            <a:r>
              <a:rPr lang="ru-RU" sz="971" dirty="0" err="1">
                <a:solidFill>
                  <a:srgbClr val="595959"/>
                </a:solidFill>
              </a:rPr>
              <a:t>Аркаим</a:t>
            </a:r>
            <a:r>
              <a:rPr lang="ru-RU" sz="971" dirty="0">
                <a:solidFill>
                  <a:srgbClr val="595959"/>
                </a:solidFill>
              </a:rPr>
              <a:t> ХVII — ХVI вв. до н. э.</a:t>
            </a:r>
            <a:endParaRPr lang="ru-RU" sz="971" dirty="0">
              <a:solidFill>
                <a:srgbClr val="595959"/>
              </a:solidFill>
              <a:latin typeface="Constantia"/>
            </a:endParaRPr>
          </a:p>
        </p:txBody>
      </p:sp>
      <p:sp>
        <p:nvSpPr>
          <p:cNvPr id="94" name="Текст 93"/>
          <p:cNvSpPr>
            <a:spLocks noGrp="1"/>
          </p:cNvSpPr>
          <p:nvPr>
            <p:ph type="body" sz="quarter" idx="35"/>
          </p:nvPr>
        </p:nvSpPr>
        <p:spPr>
          <a:xfrm>
            <a:off x="9076964" y="4162772"/>
            <a:ext cx="2320359" cy="2029549"/>
          </a:xfrm>
        </p:spPr>
        <p:txBody>
          <a:bodyPr/>
          <a:lstStyle/>
          <a:p>
            <a:pPr marL="0" indent="0" defTabSz="1">
              <a:buNone/>
            </a:pPr>
            <a:r>
              <a:rPr lang="ru-RU" sz="971" dirty="0">
                <a:solidFill>
                  <a:srgbClr val="595959"/>
                </a:solidFill>
              </a:rPr>
              <a:t>Площадь заповедника — 303,8 км²</a:t>
            </a:r>
          </a:p>
          <a:p>
            <a:pPr marL="0" indent="0" defTabSz="1">
              <a:buNone/>
            </a:pPr>
            <a:r>
              <a:rPr lang="ru-RU" sz="971" dirty="0">
                <a:solidFill>
                  <a:srgbClr val="595959"/>
                </a:solidFill>
              </a:rPr>
              <a:t>Длина </a:t>
            </a:r>
            <a:r>
              <a:rPr lang="ru-RU" sz="971" dirty="0" err="1">
                <a:solidFill>
                  <a:srgbClr val="595959"/>
                </a:solidFill>
              </a:rPr>
              <a:t>Ильменского</a:t>
            </a:r>
            <a:r>
              <a:rPr lang="ru-RU" sz="971" dirty="0">
                <a:solidFill>
                  <a:srgbClr val="595959"/>
                </a:solidFill>
              </a:rPr>
              <a:t> хребта с севера на юг — 41 км.</a:t>
            </a:r>
          </a:p>
          <a:p>
            <a:pPr marL="0" indent="0" defTabSz="1">
              <a:buNone/>
            </a:pPr>
            <a:r>
              <a:rPr lang="ru-RU" sz="971" dirty="0">
                <a:solidFill>
                  <a:srgbClr val="595959"/>
                </a:solidFill>
              </a:rPr>
              <a:t>Самая высокая точка — гора </a:t>
            </a:r>
            <a:r>
              <a:rPr lang="ru-RU" sz="971" dirty="0" err="1">
                <a:solidFill>
                  <a:srgbClr val="595959"/>
                </a:solidFill>
              </a:rPr>
              <a:t>Ильментау</a:t>
            </a:r>
            <a:r>
              <a:rPr lang="ru-RU" sz="971" dirty="0">
                <a:solidFill>
                  <a:srgbClr val="595959"/>
                </a:solidFill>
              </a:rPr>
              <a:t>, высота 747,3 метров.</a:t>
            </a:r>
          </a:p>
          <a:p>
            <a:pPr marL="0" indent="0" defTabSz="1">
              <a:buNone/>
            </a:pPr>
            <a:r>
              <a:rPr lang="ru-RU" sz="971" dirty="0">
                <a:solidFill>
                  <a:srgbClr val="595959"/>
                </a:solidFill>
              </a:rPr>
              <a:t>В заповеднике 30 озёр.</a:t>
            </a:r>
          </a:p>
          <a:p>
            <a:pPr marL="0" indent="0" defTabSz="1">
              <a:buNone/>
            </a:pPr>
            <a:r>
              <a:rPr lang="ru-RU" sz="971" dirty="0">
                <a:solidFill>
                  <a:srgbClr val="595959"/>
                </a:solidFill>
              </a:rPr>
              <a:t>Самое глубокое озеро — Большой </a:t>
            </a:r>
            <a:r>
              <a:rPr lang="ru-RU" sz="971" dirty="0" err="1">
                <a:solidFill>
                  <a:srgbClr val="595959"/>
                </a:solidFill>
              </a:rPr>
              <a:t>Кисегач</a:t>
            </a:r>
            <a:r>
              <a:rPr lang="ru-RU" sz="971" dirty="0">
                <a:solidFill>
                  <a:srgbClr val="595959"/>
                </a:solidFill>
              </a:rPr>
              <a:t>, глубиной 34 метра.</a:t>
            </a:r>
          </a:p>
          <a:p>
            <a:pPr marL="0" indent="0" defTabSz="1">
              <a:buNone/>
            </a:pPr>
            <a:r>
              <a:rPr lang="ru-RU" sz="971" dirty="0">
                <a:solidFill>
                  <a:srgbClr val="595959"/>
                </a:solidFill>
              </a:rPr>
              <a:t>Самая длинная речка — Большая Черемшанка — 9,8 километра</a:t>
            </a:r>
            <a:r>
              <a:rPr lang="ru-RU" dirty="0">
                <a:solidFill>
                  <a:srgbClr val="595959"/>
                </a:solidFill>
              </a:rPr>
              <a:t>.</a:t>
            </a:r>
            <a:endParaRPr lang="ru-RU" dirty="0">
              <a:solidFill>
                <a:srgbClr val="595959"/>
              </a:solidFill>
              <a:latin typeface="Constantia"/>
            </a:endParaRPr>
          </a:p>
        </p:txBody>
      </p:sp>
      <p:pic>
        <p:nvPicPr>
          <p:cNvPr id="12" name="Рисунок 11">
            <a:hlinkClick r:id="rId2" tooltip="Челябинская область"/>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6310" r="6310"/>
          <a:stretch>
            <a:fillRect/>
          </a:stretch>
        </p:blipFill>
        <p:spPr>
          <a:xfrm>
            <a:off x="626140" y="593867"/>
            <a:ext cx="2162735" cy="2951350"/>
          </a:xfrm>
        </p:spPr>
      </p:pic>
      <p:pic>
        <p:nvPicPr>
          <p:cNvPr id="10" name="Рисунок 9"/>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6433" r="6433"/>
          <a:stretch>
            <a:fillRect/>
          </a:stretch>
        </p:blipFill>
        <p:spPr/>
      </p:pic>
      <p:sp>
        <p:nvSpPr>
          <p:cNvPr id="13" name="Прямоугольник 12"/>
          <p:cNvSpPr/>
          <p:nvPr/>
        </p:nvSpPr>
        <p:spPr>
          <a:xfrm>
            <a:off x="1350412" y="1517589"/>
            <a:ext cx="1636987" cy="336759"/>
          </a:xfrm>
          <a:prstGeom prst="rect">
            <a:avLst/>
          </a:prstGeom>
        </p:spPr>
        <p:txBody>
          <a:bodyPr wrap="none">
            <a:spAutoFit/>
          </a:bodyPr>
          <a:lstStyle/>
          <a:p>
            <a:r>
              <a:rPr lang="ru-RU" sz="794" dirty="0">
                <a:solidFill>
                  <a:srgbClr val="595959"/>
                </a:solidFill>
              </a:rPr>
              <a:t>Ильменский государственный </a:t>
            </a:r>
          </a:p>
          <a:p>
            <a:r>
              <a:rPr lang="ru-RU" sz="794" dirty="0">
                <a:solidFill>
                  <a:srgbClr val="595959"/>
                </a:solidFill>
              </a:rPr>
              <a:t>заповедник</a:t>
            </a:r>
          </a:p>
        </p:txBody>
      </p:sp>
      <p:sp>
        <p:nvSpPr>
          <p:cNvPr id="14" name="Овал 13"/>
          <p:cNvSpPr/>
          <p:nvPr/>
        </p:nvSpPr>
        <p:spPr>
          <a:xfrm>
            <a:off x="1662226" y="1517589"/>
            <a:ext cx="90562" cy="6310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588">
              <a:solidFill>
                <a:prstClr val="white"/>
              </a:solidFill>
            </a:endParaRPr>
          </a:p>
        </p:txBody>
      </p:sp>
    </p:spTree>
    <p:extLst>
      <p:ext uri="{BB962C8B-B14F-4D97-AF65-F5344CB8AC3E}">
        <p14:creationId xmlns:p14="http://schemas.microsoft.com/office/powerpoint/2010/main" val="1909165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913"/>
          <a:stretch/>
        </p:blipFill>
        <p:spPr>
          <a:xfrm>
            <a:off x="90616" y="95552"/>
            <a:ext cx="6335157" cy="4462566"/>
          </a:xfrm>
          <a:prstGeom prst="rect">
            <a:avLst/>
          </a:prstGeom>
        </p:spPr>
      </p:pic>
      <p:pic>
        <p:nvPicPr>
          <p:cNvPr id="7" name="Рисунок 6"/>
          <p:cNvPicPr>
            <a:picLocks noChangeAspect="1"/>
          </p:cNvPicPr>
          <p:nvPr/>
        </p:nvPicPr>
        <p:blipFill rotWithShape="1">
          <a:blip r:embed="rId3"/>
          <a:srcRect l="22429" t="18022" r="23757" b="10264"/>
          <a:stretch/>
        </p:blipFill>
        <p:spPr>
          <a:xfrm>
            <a:off x="6023546" y="1983635"/>
            <a:ext cx="6054153" cy="4538232"/>
          </a:xfrm>
          <a:prstGeom prst="rect">
            <a:avLst/>
          </a:prstGeom>
        </p:spPr>
      </p:pic>
    </p:spTree>
    <p:extLst>
      <p:ext uri="{BB962C8B-B14F-4D97-AF65-F5344CB8AC3E}">
        <p14:creationId xmlns:p14="http://schemas.microsoft.com/office/powerpoint/2010/main" val="9678014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1526">
            <a:off x="7780725" y="3642791"/>
            <a:ext cx="4073948" cy="3053152"/>
          </a:xfrm>
          <a:prstGeom prst="ellipse">
            <a:avLst/>
          </a:prstGeom>
          <a:ln>
            <a:noFill/>
          </a:ln>
          <a:effectLst>
            <a:softEdge rad="112500"/>
          </a:effectLst>
        </p:spPr>
      </p:pic>
      <p:sp>
        <p:nvSpPr>
          <p:cNvPr id="2" name="Заголовок 1"/>
          <p:cNvSpPr>
            <a:spLocks noGrp="1"/>
          </p:cNvSpPr>
          <p:nvPr>
            <p:ph type="title"/>
          </p:nvPr>
        </p:nvSpPr>
        <p:spPr>
          <a:xfrm>
            <a:off x="1221031" y="123568"/>
            <a:ext cx="8596668" cy="749643"/>
          </a:xfrm>
        </p:spPr>
        <p:txBody>
          <a:bodyPr/>
          <a:lstStyle/>
          <a:p>
            <a:r>
              <a:rPr lang="ru-RU" dirty="0" smtClean="0">
                <a:latin typeface="Arial" panose="020B0604020202020204" pitchFamily="34" charset="0"/>
                <a:cs typeface="Arial" panose="020B0604020202020204" pitchFamily="34" charset="0"/>
              </a:rPr>
              <a:t>Работа над буклетами и книгой.</a:t>
            </a:r>
            <a:endParaRPr lang="ru-RU"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0607" y="1321851"/>
            <a:ext cx="3311560" cy="2482817"/>
          </a:xfrm>
          <a:prstGeom prst="rect">
            <a:avLst/>
          </a:prstGeom>
          <a:effectLst>
            <a:softEdge rad="1270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41982">
            <a:off x="492987" y="1050417"/>
            <a:ext cx="3547930" cy="2660169"/>
          </a:xfrm>
          <a:prstGeom prst="ellipse">
            <a:avLst/>
          </a:prstGeom>
          <a:ln>
            <a:noFill/>
          </a:ln>
          <a:effectLst>
            <a:softEdge rad="112500"/>
          </a:effectLst>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1841">
            <a:off x="8271116" y="742784"/>
            <a:ext cx="3702128" cy="2779025"/>
          </a:xfrm>
          <a:prstGeom prst="ellipse">
            <a:avLst/>
          </a:prstGeom>
          <a:ln>
            <a:noFill/>
          </a:ln>
          <a:effectLst>
            <a:softEdge rad="112500"/>
          </a:effectLst>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30889">
            <a:off x="409282" y="3734017"/>
            <a:ext cx="3755136" cy="2810256"/>
          </a:xfrm>
          <a:prstGeom prst="ellipse">
            <a:avLst/>
          </a:prstGeom>
          <a:ln>
            <a:noFill/>
          </a:ln>
          <a:effectLst>
            <a:softEdge rad="112500"/>
          </a:effectLst>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409" y="3965981"/>
            <a:ext cx="3450336" cy="2590800"/>
          </a:xfrm>
          <a:prstGeom prst="rect">
            <a:avLst/>
          </a:prstGeom>
          <a:effectLst>
            <a:softEdge rad="127000"/>
          </a:effectLst>
        </p:spPr>
      </p:pic>
      <p:sp>
        <p:nvSpPr>
          <p:cNvPr id="4" name="TextBox 3"/>
          <p:cNvSpPr txBox="1"/>
          <p:nvPr/>
        </p:nvSpPr>
        <p:spPr>
          <a:xfrm>
            <a:off x="502276" y="3541729"/>
            <a:ext cx="3129566" cy="261610"/>
          </a:xfrm>
          <a:prstGeom prst="rect">
            <a:avLst/>
          </a:prstGeom>
          <a:noFill/>
        </p:spPr>
        <p:txBody>
          <a:bodyPr wrap="square" rtlCol="0">
            <a:spAutoFit/>
          </a:bodyPr>
          <a:lstStyle/>
          <a:p>
            <a:pPr algn="ctr"/>
            <a:r>
              <a:rPr lang="ru-RU" sz="1100" b="1" dirty="0" smtClean="0"/>
              <a:t>Грачёва Елена,9 класс</a:t>
            </a:r>
            <a:endParaRPr lang="ru-RU" sz="1100" b="1" dirty="0"/>
          </a:p>
        </p:txBody>
      </p:sp>
      <p:sp>
        <p:nvSpPr>
          <p:cNvPr id="12" name="TextBox 11"/>
          <p:cNvSpPr txBox="1"/>
          <p:nvPr/>
        </p:nvSpPr>
        <p:spPr>
          <a:xfrm>
            <a:off x="722067" y="6400625"/>
            <a:ext cx="3129566" cy="261610"/>
          </a:xfrm>
          <a:prstGeom prst="rect">
            <a:avLst/>
          </a:prstGeom>
          <a:noFill/>
        </p:spPr>
        <p:txBody>
          <a:bodyPr wrap="square" rtlCol="0">
            <a:spAutoFit/>
          </a:bodyPr>
          <a:lstStyle/>
          <a:p>
            <a:pPr algn="ctr"/>
            <a:r>
              <a:rPr lang="ru-RU" sz="1100" b="1" dirty="0" err="1" smtClean="0"/>
              <a:t>Стерлягов</a:t>
            </a:r>
            <a:r>
              <a:rPr lang="ru-RU" sz="1100" b="1" dirty="0" smtClean="0"/>
              <a:t>  Степан,4 класс</a:t>
            </a:r>
            <a:endParaRPr lang="ru-RU" sz="1100" b="1" dirty="0"/>
          </a:p>
        </p:txBody>
      </p:sp>
      <p:sp>
        <p:nvSpPr>
          <p:cNvPr id="14" name="TextBox 13"/>
          <p:cNvSpPr txBox="1"/>
          <p:nvPr/>
        </p:nvSpPr>
        <p:spPr>
          <a:xfrm>
            <a:off x="5052120" y="3756988"/>
            <a:ext cx="3129566" cy="261610"/>
          </a:xfrm>
          <a:prstGeom prst="rect">
            <a:avLst/>
          </a:prstGeom>
          <a:noFill/>
        </p:spPr>
        <p:txBody>
          <a:bodyPr wrap="square" rtlCol="0">
            <a:spAutoFit/>
          </a:bodyPr>
          <a:lstStyle/>
          <a:p>
            <a:r>
              <a:rPr lang="ru-RU" sz="1100" b="1" dirty="0" smtClean="0"/>
              <a:t>Воробьев Федор, 4 класс</a:t>
            </a:r>
            <a:endParaRPr lang="ru-RU" sz="1100" b="1" dirty="0"/>
          </a:p>
        </p:txBody>
      </p:sp>
      <p:sp>
        <p:nvSpPr>
          <p:cNvPr id="15" name="TextBox 14"/>
          <p:cNvSpPr txBox="1"/>
          <p:nvPr/>
        </p:nvSpPr>
        <p:spPr>
          <a:xfrm>
            <a:off x="5196625" y="6518025"/>
            <a:ext cx="3129566" cy="261610"/>
          </a:xfrm>
          <a:prstGeom prst="rect">
            <a:avLst/>
          </a:prstGeom>
          <a:noFill/>
        </p:spPr>
        <p:txBody>
          <a:bodyPr wrap="square" rtlCol="0">
            <a:spAutoFit/>
          </a:bodyPr>
          <a:lstStyle/>
          <a:p>
            <a:r>
              <a:rPr lang="ru-RU" sz="1100" b="1" dirty="0" err="1" smtClean="0"/>
              <a:t>Сечин</a:t>
            </a:r>
            <a:r>
              <a:rPr lang="ru-RU" sz="1100" b="1" dirty="0" smtClean="0"/>
              <a:t> Кирилл, 9 класс</a:t>
            </a:r>
            <a:endParaRPr lang="ru-RU" sz="1100" b="1" dirty="0"/>
          </a:p>
        </p:txBody>
      </p:sp>
      <p:sp>
        <p:nvSpPr>
          <p:cNvPr id="16" name="TextBox 15"/>
          <p:cNvSpPr txBox="1"/>
          <p:nvPr/>
        </p:nvSpPr>
        <p:spPr>
          <a:xfrm>
            <a:off x="8252916" y="3402176"/>
            <a:ext cx="3129566" cy="261610"/>
          </a:xfrm>
          <a:prstGeom prst="rect">
            <a:avLst/>
          </a:prstGeom>
          <a:noFill/>
        </p:spPr>
        <p:txBody>
          <a:bodyPr wrap="square" rtlCol="0">
            <a:spAutoFit/>
          </a:bodyPr>
          <a:lstStyle/>
          <a:p>
            <a:pPr algn="ctr"/>
            <a:r>
              <a:rPr lang="ru-RU" sz="1100" b="1" dirty="0" err="1" smtClean="0"/>
              <a:t>Манаенкова</a:t>
            </a:r>
            <a:r>
              <a:rPr lang="ru-RU" sz="1100" b="1" dirty="0" smtClean="0"/>
              <a:t> Варвара, 4 класс</a:t>
            </a:r>
            <a:endParaRPr lang="ru-RU" sz="1100" b="1" dirty="0"/>
          </a:p>
        </p:txBody>
      </p:sp>
      <p:sp>
        <p:nvSpPr>
          <p:cNvPr id="17" name="TextBox 16"/>
          <p:cNvSpPr txBox="1"/>
          <p:nvPr/>
        </p:nvSpPr>
        <p:spPr>
          <a:xfrm>
            <a:off x="8326191" y="6519460"/>
            <a:ext cx="3129566" cy="261610"/>
          </a:xfrm>
          <a:prstGeom prst="rect">
            <a:avLst/>
          </a:prstGeom>
          <a:noFill/>
        </p:spPr>
        <p:txBody>
          <a:bodyPr wrap="square" rtlCol="0">
            <a:spAutoFit/>
          </a:bodyPr>
          <a:lstStyle/>
          <a:p>
            <a:pPr algn="ctr"/>
            <a:r>
              <a:rPr lang="ru-RU" sz="1100" b="1" dirty="0" smtClean="0"/>
              <a:t>Царенков Илья, 4 класс</a:t>
            </a:r>
            <a:endParaRPr lang="ru-RU" sz="1100" b="1" dirty="0"/>
          </a:p>
        </p:txBody>
      </p:sp>
    </p:spTree>
    <p:extLst>
      <p:ext uri="{BB962C8B-B14F-4D97-AF65-F5344CB8AC3E}">
        <p14:creationId xmlns:p14="http://schemas.microsoft.com/office/powerpoint/2010/main" val="1030106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998587" y="2476176"/>
            <a:ext cx="4237425" cy="3641734"/>
          </a:xfrm>
          <a:prstGeom prst="rect">
            <a:avLst/>
          </a:prstGeom>
        </p:spPr>
      </p:pic>
      <p:sp>
        <p:nvSpPr>
          <p:cNvPr id="6" name="Прямоугольник 5"/>
          <p:cNvSpPr/>
          <p:nvPr/>
        </p:nvSpPr>
        <p:spPr>
          <a:xfrm>
            <a:off x="1149438" y="1016579"/>
            <a:ext cx="7734810"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7200" b="1" dirty="0" smtClean="0">
                <a:ln/>
                <a:solidFill>
                  <a:srgbClr val="E6B91E"/>
                </a:solidFill>
              </a:rPr>
              <a:t>Спасибо за игру!</a:t>
            </a:r>
            <a:endParaRPr lang="ru-RU" sz="7200" b="1" dirty="0">
              <a:ln/>
              <a:solidFill>
                <a:srgbClr val="E6B91E"/>
              </a:solidFill>
            </a:endParaRPr>
          </a:p>
        </p:txBody>
      </p:sp>
    </p:spTree>
    <p:extLst>
      <p:ext uri="{BB962C8B-B14F-4D97-AF65-F5344CB8AC3E}">
        <p14:creationId xmlns:p14="http://schemas.microsoft.com/office/powerpoint/2010/main" val="19578188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572" y="189470"/>
            <a:ext cx="8596668" cy="486032"/>
          </a:xfrm>
        </p:spPr>
        <p:txBody>
          <a:bodyPr>
            <a:normAutofit fontScale="90000"/>
          </a:bodyPr>
          <a:lstStyle/>
          <a:p>
            <a:endParaRPr lang="ru-RU" dirty="0"/>
          </a:p>
        </p:txBody>
      </p:sp>
      <p:sp>
        <p:nvSpPr>
          <p:cNvPr id="3" name="Объект 2"/>
          <p:cNvSpPr>
            <a:spLocks noGrp="1"/>
          </p:cNvSpPr>
          <p:nvPr>
            <p:ph idx="1"/>
          </p:nvPr>
        </p:nvSpPr>
        <p:spPr>
          <a:xfrm>
            <a:off x="199539" y="842534"/>
            <a:ext cx="11325196" cy="3880773"/>
          </a:xfrm>
        </p:spPr>
        <p:txBody>
          <a:bodyPr/>
          <a:lstStyle/>
          <a:p>
            <a:r>
              <a:rPr lang="ru-RU" dirty="0" smtClean="0"/>
              <a:t>Картинки полевая мышь, барсук, волки - </a:t>
            </a:r>
            <a:r>
              <a:rPr lang="en-US" dirty="0">
                <a:hlinkClick r:id="rId2"/>
              </a:rPr>
              <a:t>http://</a:t>
            </a:r>
            <a:r>
              <a:rPr lang="en-US" dirty="0" smtClean="0">
                <a:hlinkClick r:id="rId2"/>
              </a:rPr>
              <a:t>www.ecosystema.ru/04materials/guides/index.htm</a:t>
            </a:r>
            <a:endParaRPr lang="ru-RU" dirty="0" smtClean="0"/>
          </a:p>
          <a:p>
            <a:r>
              <a:rPr lang="ru-RU" dirty="0" smtClean="0"/>
              <a:t>Картинки тигр, барс, лошадь Пржевальского, нарвал -</a:t>
            </a:r>
            <a:r>
              <a:rPr lang="en-US" dirty="0"/>
              <a:t>http://</a:t>
            </a:r>
            <a:r>
              <a:rPr lang="en-US" dirty="0" smtClean="0"/>
              <a:t>biodat.ru/db/rb/rb.php?src=0&amp;grp=8</a:t>
            </a:r>
            <a:endParaRPr lang="ru-RU" dirty="0" smtClean="0"/>
          </a:p>
          <a:p>
            <a:r>
              <a:rPr lang="ru-RU" dirty="0" smtClean="0"/>
              <a:t>Картинка сова- </a:t>
            </a:r>
            <a:r>
              <a:rPr lang="en-US" dirty="0">
                <a:hlinkClick r:id="rId3"/>
              </a:rPr>
              <a:t>https://www.google.ru/search?q=%</a:t>
            </a:r>
            <a:r>
              <a:rPr lang="en-US" dirty="0" smtClean="0">
                <a:hlinkClick r:id="rId3"/>
              </a:rPr>
              <a:t>D1%81%D0%BE%D0%B2%D0%B0&amp;newwindow=1&amp;rlz=1C1CHVZ_ruRU667RU667&amp;espv=2&amp;biw=1220&amp;bih=954&amp;source=lnms&amp;tbm=isch&amp;sa=X&amp;ved=0ahUKEwjm-KC_yOLQAhVMtI8KHWWjDuEQ_AUIBigB#imgrc=EU-vth3MrNYO4M%3A</a:t>
            </a:r>
            <a:endParaRPr lang="ru-RU" dirty="0" smtClean="0"/>
          </a:p>
          <a:p>
            <a:r>
              <a:rPr lang="ru-RU" dirty="0" smtClean="0"/>
              <a:t>Крокодил вылупился из яйца -</a:t>
            </a:r>
            <a:r>
              <a:rPr lang="en-US" dirty="0"/>
              <a:t>http://</a:t>
            </a:r>
            <a:r>
              <a:rPr lang="en-US" dirty="0" smtClean="0"/>
              <a:t>www.zooclub.ru/fotogal/clip/rept/19a.shtml</a:t>
            </a:r>
            <a:endParaRPr lang="ru-RU" dirty="0" smtClean="0"/>
          </a:p>
          <a:p>
            <a:r>
              <a:rPr lang="ru-RU" dirty="0" smtClean="0"/>
              <a:t> гнездо совы </a:t>
            </a:r>
            <a:r>
              <a:rPr lang="en-US" dirty="0" smtClean="0">
                <a:hlinkClick r:id="rId4"/>
              </a:rPr>
              <a:t>http</a:t>
            </a:r>
            <a:r>
              <a:rPr lang="en-US" dirty="0">
                <a:hlinkClick r:id="rId4"/>
              </a:rPr>
              <a:t>://</a:t>
            </a:r>
            <a:r>
              <a:rPr lang="en-US" dirty="0" smtClean="0">
                <a:hlinkClick r:id="rId4"/>
              </a:rPr>
              <a:t>alexey-bezrukov.livejournal.com/2234.html?thread=168378</a:t>
            </a:r>
            <a:endParaRPr lang="ru-RU" dirty="0" smtClean="0"/>
          </a:p>
          <a:p>
            <a:r>
              <a:rPr lang="en-US" dirty="0">
                <a:hlinkClick r:id="rId5"/>
              </a:rPr>
              <a:t>http://programmes.putin.kremlin.ru</a:t>
            </a:r>
            <a:r>
              <a:rPr lang="en-US" dirty="0" smtClean="0">
                <a:hlinkClick r:id="rId5"/>
              </a:rPr>
              <a:t>/</a:t>
            </a:r>
            <a:endParaRPr lang="ru-RU" dirty="0" smtClean="0"/>
          </a:p>
          <a:p>
            <a:r>
              <a:rPr lang="ru-RU" smtClean="0"/>
              <a:t>Фотографии авторов.</a:t>
            </a:r>
            <a:endParaRPr lang="ru-RU" dirty="0" smtClean="0"/>
          </a:p>
          <a:p>
            <a:endParaRPr lang="en-US" dirty="0"/>
          </a:p>
          <a:p>
            <a:endParaRPr lang="ru-RU" dirty="0" smtClean="0"/>
          </a:p>
          <a:p>
            <a:endParaRPr lang="en-US" dirty="0"/>
          </a:p>
          <a:p>
            <a:endParaRPr lang="ru-RU" dirty="0"/>
          </a:p>
        </p:txBody>
      </p:sp>
    </p:spTree>
    <p:extLst>
      <p:ext uri="{BB962C8B-B14F-4D97-AF65-F5344CB8AC3E}">
        <p14:creationId xmlns:p14="http://schemas.microsoft.com/office/powerpoint/2010/main" val="221702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858571" y="1261966"/>
            <a:ext cx="4487994" cy="4650307"/>
          </a:xfrm>
        </p:spPr>
        <p:txBody>
          <a:bodyPr>
            <a:normAutofit fontScale="92500" lnSpcReduction="20000"/>
          </a:bodyPr>
          <a:lstStyle/>
          <a:p>
            <a:r>
              <a:rPr lang="ru-RU" dirty="0"/>
              <a:t> Красная книга – это книга тревоги, предупреждения. В нее включены все дикие животные, которые находятся под угрозой исчезновения, редкие животные. </a:t>
            </a:r>
            <a:r>
              <a:rPr lang="ru-RU" dirty="0" smtClean="0"/>
              <a:t>Первая </a:t>
            </a:r>
            <a:r>
              <a:rPr lang="ru-RU" dirty="0"/>
              <a:t>Красная книга – международная – появилась в 1966 году. Её изданию предшествовала кропотливая работа ученых всего мира, впервые решивших подсчитать тот ущерб, который нанесли люди природе Земли. Результат ошеломил всех: опасность грозила многим видам растений и животных. Вот тогда и было решено опубликовать эти данные, оповестить всех о грозящей катастрофе. Красный переплет этой книги не случаен. Красный цвет предупреждает нас – стой. Остановись! Еще один неосторожный шаг, и может быть поздно. </a:t>
            </a:r>
          </a:p>
        </p:txBody>
      </p:sp>
      <p:pic>
        <p:nvPicPr>
          <p:cNvPr id="4" name="Рисунок 3">
            <a:hlinkClick r:id="rId2"/>
          </p:cNvPr>
          <p:cNvPicPr>
            <a:picLocks noChangeAspect="1"/>
          </p:cNvPicPr>
          <p:nvPr/>
        </p:nvPicPr>
        <p:blipFill>
          <a:blip r:embed="rId3"/>
          <a:stretch>
            <a:fillRect/>
          </a:stretch>
        </p:blipFill>
        <p:spPr>
          <a:xfrm>
            <a:off x="810839" y="724930"/>
            <a:ext cx="3841979" cy="5044174"/>
          </a:xfrm>
          <a:prstGeom prst="rect">
            <a:avLst/>
          </a:prstGeom>
          <a:effectLst>
            <a:softEdge rad="63500"/>
          </a:effectLst>
        </p:spPr>
      </p:pic>
      <p:pic>
        <p:nvPicPr>
          <p:cNvPr id="5" name="Picture 30" descr="ar27">
            <a:hlinkClick r:id="rId4" action="ppaction://hlinksldjump"/>
          </p:cNvPr>
          <p:cNvPicPr>
            <a:picLocks noChangeAspect="1" noChangeArrowheads="1" noCrop="1"/>
          </p:cNvPicPr>
          <p:nvPr/>
        </p:nvPicPr>
        <p:blipFill>
          <a:blip r:embed="rId5" cstate="print">
            <a:duotone>
              <a:prstClr val="black"/>
              <a:schemeClr val="accent1">
                <a:tint val="45000"/>
                <a:satMod val="400000"/>
              </a:schemeClr>
            </a:duotone>
          </a:blip>
          <a:srcRect/>
          <a:stretch>
            <a:fillRect/>
          </a:stretch>
        </p:blipFill>
        <p:spPr bwMode="auto">
          <a:xfrm>
            <a:off x="11217750" y="6112476"/>
            <a:ext cx="592142" cy="469279"/>
          </a:xfrm>
          <a:prstGeom prst="rect">
            <a:avLst/>
          </a:prstGeom>
          <a:noFill/>
          <a:ln w="9525">
            <a:noFill/>
            <a:miter lim="800000"/>
            <a:headEnd/>
            <a:tailEnd/>
          </a:ln>
        </p:spPr>
      </p:pic>
    </p:spTree>
    <p:extLst>
      <p:ext uri="{BB962C8B-B14F-4D97-AF65-F5344CB8AC3E}">
        <p14:creationId xmlns:p14="http://schemas.microsoft.com/office/powerpoint/2010/main" val="3232472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1762359" y="384637"/>
            <a:ext cx="6189162" cy="922724"/>
          </a:xfrm>
        </p:spPr>
        <p:txBody>
          <a:bodyPr>
            <a:prstTxWarp prst="textCurveDown">
              <a:avLst/>
            </a:prstTxWarp>
          </a:bodyPr>
          <a:lstStyle/>
          <a:p>
            <a:r>
              <a:rPr lang="ru-RU" cap="none" dirty="0" smtClean="0">
                <a:ln w="0"/>
                <a:solidFill>
                  <a:srgbClr val="C00000"/>
                </a:solidFill>
                <a:effectLst>
                  <a:outerShdw blurRad="38100" dist="25400" dir="5400000" algn="ctr" rotWithShape="0">
                    <a:srgbClr val="6E747A">
                      <a:alpha val="43000"/>
                    </a:srgbClr>
                  </a:outerShdw>
                </a:effectLst>
              </a:rPr>
              <a:t>Красная книга</a:t>
            </a:r>
            <a:endParaRPr lang="ru-RU" cap="none" dirty="0">
              <a:ln w="0"/>
              <a:solidFill>
                <a:srgbClr val="C00000"/>
              </a:solidFill>
              <a:effectLst>
                <a:outerShdw blurRad="38100" dist="25400" dir="5400000" algn="ctr" rotWithShape="0">
                  <a:srgbClr val="6E747A">
                    <a:alpha val="43000"/>
                  </a:srgbClr>
                </a:outerShdw>
              </a:effectLst>
            </a:endParaRPr>
          </a:p>
        </p:txBody>
      </p:sp>
      <p:sp>
        <p:nvSpPr>
          <p:cNvPr id="12" name="Содержимое 11"/>
          <p:cNvSpPr>
            <a:spLocks noGrp="1"/>
          </p:cNvSpPr>
          <p:nvPr>
            <p:ph idx="1"/>
          </p:nvPr>
        </p:nvSpPr>
        <p:spPr>
          <a:xfrm>
            <a:off x="3809984" y="4005065"/>
            <a:ext cx="1925976" cy="1621033"/>
          </a:xfrm>
        </p:spPr>
        <p:txBody>
          <a:bodyPr>
            <a:normAutofit/>
          </a:bodyPr>
          <a:lstStyle/>
          <a:p>
            <a:pPr>
              <a:buNone/>
            </a:pPr>
            <a:r>
              <a:rPr lang="ru-RU" b="1" dirty="0" smtClean="0"/>
              <a:t>       </a:t>
            </a:r>
            <a:endParaRPr lang="ru-RU" b="1" dirty="0">
              <a:solidFill>
                <a:schemeClr val="bg1"/>
              </a:solidFill>
            </a:endParaRPr>
          </a:p>
        </p:txBody>
      </p:sp>
      <p:sp>
        <p:nvSpPr>
          <p:cNvPr id="8" name="Пятно 1 7"/>
          <p:cNvSpPr/>
          <p:nvPr/>
        </p:nvSpPr>
        <p:spPr>
          <a:xfrm>
            <a:off x="9666751" y="310113"/>
            <a:ext cx="2143140" cy="1857388"/>
          </a:xfrm>
          <a:prstGeom prst="irregularSeal1">
            <a:avLst/>
          </a:prstGeom>
          <a:solidFill>
            <a:srgbClr val="FFFF00"/>
          </a:solidFill>
          <a:ln w="57150">
            <a:solidFill>
              <a:srgbClr val="FFC0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0" b="1" dirty="0">
              <a:solidFill>
                <a:srgbClr val="FF0000"/>
              </a:solidFill>
            </a:endParaRPr>
          </a:p>
        </p:txBody>
      </p:sp>
      <p:pic>
        <p:nvPicPr>
          <p:cNvPr id="9" name="Picture 30" descr="ar27">
            <a:hlinkClick r:id="rId2" action="ppaction://hlinksldjump"/>
          </p:cNvPr>
          <p:cNvPicPr>
            <a:picLocks noChangeAspect="1" noChangeArrowheads="1" noCrop="1"/>
          </p:cNvPicPr>
          <p:nvPr/>
        </p:nvPicPr>
        <p:blipFill>
          <a:blip r:embed="rId3" cstate="print">
            <a:duotone>
              <a:prstClr val="black"/>
              <a:schemeClr val="accent1">
                <a:tint val="45000"/>
                <a:satMod val="400000"/>
              </a:schemeClr>
            </a:duotone>
          </a:blip>
          <a:srcRect/>
          <a:stretch>
            <a:fillRect/>
          </a:stretch>
        </p:blipFill>
        <p:spPr bwMode="auto">
          <a:xfrm>
            <a:off x="11467070" y="6170141"/>
            <a:ext cx="471404" cy="411614"/>
          </a:xfrm>
          <a:prstGeom prst="rect">
            <a:avLst/>
          </a:prstGeom>
          <a:noFill/>
          <a:ln w="9525">
            <a:noFill/>
            <a:miter lim="800000"/>
            <a:headEnd/>
            <a:tailEnd/>
          </a:ln>
        </p:spPr>
      </p:pic>
      <p:sp>
        <p:nvSpPr>
          <p:cNvPr id="10" name="TextBox 9"/>
          <p:cNvSpPr txBox="1"/>
          <p:nvPr/>
        </p:nvSpPr>
        <p:spPr>
          <a:xfrm>
            <a:off x="9911668" y="873538"/>
            <a:ext cx="1714512" cy="584775"/>
          </a:xfrm>
          <a:prstGeom prst="rect">
            <a:avLst/>
          </a:prstGeom>
          <a:noFill/>
        </p:spPr>
        <p:txBody>
          <a:bodyPr wrap="square" rtlCol="0">
            <a:spAutoFit/>
          </a:bodyPr>
          <a:lstStyle/>
          <a:p>
            <a:r>
              <a:rPr lang="ru-RU" sz="3200" b="1" dirty="0" smtClean="0">
                <a:solidFill>
                  <a:srgbClr val="4BCAAD">
                    <a:lumMod val="75000"/>
                  </a:srgbClr>
                </a:solidFill>
              </a:rPr>
              <a:t>2балла</a:t>
            </a:r>
            <a:endParaRPr lang="ru-RU" sz="3200" b="1" dirty="0">
              <a:solidFill>
                <a:srgbClr val="4BCAAD">
                  <a:lumMod val="75000"/>
                </a:srgbClr>
              </a:solidFill>
            </a:endParaRPr>
          </a:p>
        </p:txBody>
      </p:sp>
      <p:sp>
        <p:nvSpPr>
          <p:cNvPr id="2" name="Прямоугольник 1"/>
          <p:cNvSpPr/>
          <p:nvPr/>
        </p:nvSpPr>
        <p:spPr>
          <a:xfrm>
            <a:off x="350459" y="3493659"/>
            <a:ext cx="9436092" cy="646331"/>
          </a:xfrm>
          <a:prstGeom prst="rect">
            <a:avLst/>
          </a:prstGeom>
        </p:spPr>
        <p:txBody>
          <a:bodyPr wrap="square">
            <a:spAutoFit/>
          </a:bodyPr>
          <a:lstStyle/>
          <a:p>
            <a:r>
              <a:rPr lang="ru-RU" dirty="0">
                <a:solidFill>
                  <a:prstClr val="black"/>
                </a:solidFill>
              </a:rPr>
              <a:t> Какое (или какие) из представленных на картинке животных не занесено (или не занесены) в Красную книгу Российской Федерации? </a:t>
            </a:r>
          </a:p>
        </p:txBody>
      </p:sp>
      <p:pic>
        <p:nvPicPr>
          <p:cNvPr id="3" name="Рисунок 2">
            <a:hlinkClick r:id="rId4" action="ppaction://hlinksldjump" tooltip="амурский тигр"/>
          </p:cNvPr>
          <p:cNvPicPr>
            <a:picLocks noChangeAspect="1"/>
          </p:cNvPicPr>
          <p:nvPr/>
        </p:nvPicPr>
        <p:blipFill>
          <a:blip r:embed="rId5"/>
          <a:stretch>
            <a:fillRect/>
          </a:stretch>
        </p:blipFill>
        <p:spPr>
          <a:xfrm>
            <a:off x="588308" y="4470122"/>
            <a:ext cx="2286000" cy="1828800"/>
          </a:xfrm>
          <a:prstGeom prst="rect">
            <a:avLst/>
          </a:prstGeom>
        </p:spPr>
      </p:pic>
      <p:pic>
        <p:nvPicPr>
          <p:cNvPr id="4" name="Рисунок 3">
            <a:hlinkClick r:id="rId4" action="ppaction://hlinksldjump" tooltip="снежный барс"/>
          </p:cNvPr>
          <p:cNvPicPr>
            <a:picLocks noChangeAspect="1"/>
          </p:cNvPicPr>
          <p:nvPr/>
        </p:nvPicPr>
        <p:blipFill>
          <a:blip r:embed="rId6"/>
          <a:stretch>
            <a:fillRect/>
          </a:stretch>
        </p:blipFill>
        <p:spPr>
          <a:xfrm>
            <a:off x="2860326" y="4341341"/>
            <a:ext cx="2286000" cy="1828800"/>
          </a:xfrm>
          <a:prstGeom prst="rect">
            <a:avLst/>
          </a:prstGeom>
        </p:spPr>
      </p:pic>
      <p:pic>
        <p:nvPicPr>
          <p:cNvPr id="5" name="Рисунок 4">
            <a:hlinkClick r:id="rId4" action="ppaction://hlinksldjump" tooltip="нарвал"/>
          </p:cNvPr>
          <p:cNvPicPr>
            <a:picLocks noChangeAspect="1"/>
          </p:cNvPicPr>
          <p:nvPr/>
        </p:nvPicPr>
        <p:blipFill>
          <a:blip r:embed="rId7"/>
          <a:stretch>
            <a:fillRect/>
          </a:stretch>
        </p:blipFill>
        <p:spPr>
          <a:xfrm>
            <a:off x="5146326" y="4341341"/>
            <a:ext cx="2286000" cy="1828800"/>
          </a:xfrm>
          <a:prstGeom prst="rect">
            <a:avLst/>
          </a:prstGeom>
        </p:spPr>
      </p:pic>
      <p:pic>
        <p:nvPicPr>
          <p:cNvPr id="6" name="Рисунок 5">
            <a:hlinkClick r:id="rId4" action="ppaction://hlinksldjump" tooltip="лошадь Пржевальского"/>
          </p:cNvPr>
          <p:cNvPicPr>
            <a:picLocks noChangeAspect="1"/>
          </p:cNvPicPr>
          <p:nvPr/>
        </p:nvPicPr>
        <p:blipFill>
          <a:blip r:embed="rId8"/>
          <a:stretch>
            <a:fillRect/>
          </a:stretch>
        </p:blipFill>
        <p:spPr>
          <a:xfrm>
            <a:off x="7545534" y="1716371"/>
            <a:ext cx="2286000" cy="1828800"/>
          </a:xfrm>
          <a:prstGeom prst="rect">
            <a:avLst/>
          </a:prstGeom>
        </p:spPr>
      </p:pic>
      <p:pic>
        <p:nvPicPr>
          <p:cNvPr id="7" name="Рисунок 6">
            <a:hlinkClick r:id="rId4" action="ppaction://hlinksldjump" tooltip="зубр"/>
          </p:cNvPr>
          <p:cNvPicPr>
            <a:picLocks noChangeAspect="1"/>
          </p:cNvPicPr>
          <p:nvPr/>
        </p:nvPicPr>
        <p:blipFill>
          <a:blip r:embed="rId9"/>
          <a:stretch>
            <a:fillRect/>
          </a:stretch>
        </p:blipFill>
        <p:spPr>
          <a:xfrm>
            <a:off x="2570940" y="1677515"/>
            <a:ext cx="2286000" cy="1828800"/>
          </a:xfrm>
          <a:prstGeom prst="rect">
            <a:avLst/>
          </a:prstGeom>
        </p:spPr>
      </p:pic>
      <p:pic>
        <p:nvPicPr>
          <p:cNvPr id="15" name="Рисунок 14">
            <a:hlinkClick r:id="rId4" action="ppaction://hlinksldjump" tooltip="Полевая мышь"/>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52855" y="1690170"/>
            <a:ext cx="2646919" cy="1855001"/>
          </a:xfrm>
          <a:prstGeom prst="rect">
            <a:avLst/>
          </a:prstGeom>
        </p:spPr>
      </p:pic>
      <p:pic>
        <p:nvPicPr>
          <p:cNvPr id="17" name="Рисунок 16">
            <a:hlinkClick r:id="rId4" action="ppaction://hlinksldjump" tooltip="Барсук"/>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106" y="1962511"/>
            <a:ext cx="2420322" cy="1201016"/>
          </a:xfrm>
          <a:prstGeom prst="rect">
            <a:avLst/>
          </a:prstGeom>
        </p:spPr>
      </p:pic>
      <p:pic>
        <p:nvPicPr>
          <p:cNvPr id="18" name="Рисунок 17">
            <a:hlinkClick r:id="rId4" action="ppaction://hlinksldjump" tooltip="Волки"/>
          </p:cNvPr>
          <p:cNvPicPr>
            <a:picLocks noChangeAspect="1"/>
          </p:cNvPicPr>
          <p:nvPr/>
        </p:nvPicPr>
        <p:blipFill>
          <a:blip r:embed="rId12"/>
          <a:stretch>
            <a:fillRect/>
          </a:stretch>
        </p:blipFill>
        <p:spPr>
          <a:xfrm>
            <a:off x="7503548" y="4689181"/>
            <a:ext cx="2204606" cy="1553933"/>
          </a:xfrm>
          <a:prstGeom prst="rect">
            <a:avLst/>
          </a:prstGeom>
        </p:spPr>
      </p:pic>
    </p:spTree>
    <p:extLst>
      <p:ext uri="{BB962C8B-B14F-4D97-AF65-F5344CB8AC3E}">
        <p14:creationId xmlns:p14="http://schemas.microsoft.com/office/powerpoint/2010/main" val="2173710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73796" y="343880"/>
            <a:ext cx="4343622" cy="2155399"/>
          </a:xfrm>
          <a:prstGeom prst="rect">
            <a:avLst/>
          </a:prstGeom>
        </p:spPr>
      </p:pic>
      <p:sp>
        <p:nvSpPr>
          <p:cNvPr id="5" name="Прямоугольник 4"/>
          <p:cNvSpPr/>
          <p:nvPr/>
        </p:nvSpPr>
        <p:spPr>
          <a:xfrm>
            <a:off x="1484178" y="2435526"/>
            <a:ext cx="950901" cy="369332"/>
          </a:xfrm>
          <a:prstGeom prst="rect">
            <a:avLst/>
          </a:prstGeom>
        </p:spPr>
        <p:txBody>
          <a:bodyPr wrap="none">
            <a:spAutoFit/>
          </a:bodyPr>
          <a:lstStyle/>
          <a:p>
            <a:r>
              <a:rPr lang="ru-RU" b="1" dirty="0">
                <a:solidFill>
                  <a:prstClr val="black"/>
                </a:solidFill>
              </a:rPr>
              <a:t>Б</a:t>
            </a:r>
            <a:r>
              <a:rPr lang="ru-RU" b="1" dirty="0" smtClean="0">
                <a:solidFill>
                  <a:prstClr val="black"/>
                </a:solidFill>
              </a:rPr>
              <a:t>арсук</a:t>
            </a:r>
            <a:endParaRPr lang="ru-RU" dirty="0">
              <a:solidFill>
                <a:prstClr val="black"/>
              </a:solidFill>
            </a:endParaRPr>
          </a:p>
        </p:txBody>
      </p:sp>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5955" y="3425930"/>
            <a:ext cx="2651990" cy="1859441"/>
          </a:xfrm>
          <a:prstGeom prst="rect">
            <a:avLst/>
          </a:prstGeom>
        </p:spPr>
      </p:pic>
      <p:sp>
        <p:nvSpPr>
          <p:cNvPr id="7" name="Прямоугольник 6"/>
          <p:cNvSpPr/>
          <p:nvPr/>
        </p:nvSpPr>
        <p:spPr>
          <a:xfrm>
            <a:off x="3498103" y="5023426"/>
            <a:ext cx="1834156" cy="369332"/>
          </a:xfrm>
          <a:prstGeom prst="rect">
            <a:avLst/>
          </a:prstGeom>
        </p:spPr>
        <p:txBody>
          <a:bodyPr wrap="none">
            <a:spAutoFit/>
          </a:bodyPr>
          <a:lstStyle/>
          <a:p>
            <a:r>
              <a:rPr lang="ru-RU" b="1" dirty="0">
                <a:solidFill>
                  <a:prstClr val="black"/>
                </a:solidFill>
              </a:rPr>
              <a:t>Полевая мышь</a:t>
            </a:r>
            <a:endParaRPr lang="ru-RU" dirty="0">
              <a:solidFill>
                <a:prstClr val="black"/>
              </a:solidFill>
            </a:endParaRPr>
          </a:p>
        </p:txBody>
      </p:sp>
      <p:pic>
        <p:nvPicPr>
          <p:cNvPr id="8" name="Рисунок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2827" y="601659"/>
            <a:ext cx="3398781" cy="2400801"/>
          </a:xfrm>
          <a:prstGeom prst="rect">
            <a:avLst/>
          </a:prstGeom>
        </p:spPr>
      </p:pic>
      <p:sp>
        <p:nvSpPr>
          <p:cNvPr id="9" name="Прямоугольник 8"/>
          <p:cNvSpPr/>
          <p:nvPr/>
        </p:nvSpPr>
        <p:spPr>
          <a:xfrm>
            <a:off x="7433253" y="2817794"/>
            <a:ext cx="857927" cy="369332"/>
          </a:xfrm>
          <a:prstGeom prst="rect">
            <a:avLst/>
          </a:prstGeom>
        </p:spPr>
        <p:txBody>
          <a:bodyPr wrap="none">
            <a:spAutoFit/>
          </a:bodyPr>
          <a:lstStyle/>
          <a:p>
            <a:r>
              <a:rPr lang="ru-RU" b="1" dirty="0" smtClean="0">
                <a:solidFill>
                  <a:prstClr val="black"/>
                </a:solidFill>
              </a:rPr>
              <a:t>Волки</a:t>
            </a:r>
            <a:endParaRPr lang="ru-RU" dirty="0">
              <a:solidFill>
                <a:prstClr val="black"/>
              </a:solidFill>
            </a:endParaRPr>
          </a:p>
        </p:txBody>
      </p:sp>
      <p:pic>
        <p:nvPicPr>
          <p:cNvPr id="10" name="Picture 30" descr="ar27">
            <a:hlinkClick r:id="rId5" action="ppaction://hlinksldjump"/>
          </p:cNvPr>
          <p:cNvPicPr>
            <a:picLocks noChangeAspect="1" noChangeArrowheads="1" noCrop="1"/>
          </p:cNvPicPr>
          <p:nvPr/>
        </p:nvPicPr>
        <p:blipFill>
          <a:blip r:embed="rId6" cstate="print">
            <a:duotone>
              <a:prstClr val="black"/>
              <a:schemeClr val="accent1">
                <a:tint val="45000"/>
                <a:satMod val="400000"/>
              </a:schemeClr>
            </a:duotone>
          </a:blip>
          <a:srcRect/>
          <a:stretch>
            <a:fillRect/>
          </a:stretch>
        </p:blipFill>
        <p:spPr bwMode="auto">
          <a:xfrm>
            <a:off x="11217750" y="6112476"/>
            <a:ext cx="592142" cy="469279"/>
          </a:xfrm>
          <a:prstGeom prst="rect">
            <a:avLst/>
          </a:prstGeom>
          <a:noFill/>
          <a:ln w="9525">
            <a:noFill/>
            <a:miter lim="800000"/>
            <a:headEnd/>
            <a:tailEnd/>
          </a:ln>
        </p:spPr>
      </p:pic>
    </p:spTree>
    <p:extLst>
      <p:ext uri="{BB962C8B-B14F-4D97-AF65-F5344CB8AC3E}">
        <p14:creationId xmlns:p14="http://schemas.microsoft.com/office/powerpoint/2010/main" val="2360734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2050684" y="263813"/>
            <a:ext cx="6189162" cy="922724"/>
          </a:xfrm>
        </p:spPr>
        <p:txBody>
          <a:bodyPr>
            <a:prstTxWarp prst="textCurveDown">
              <a:avLst/>
            </a:prstTxWarp>
          </a:bodyPr>
          <a:lstStyle/>
          <a:p>
            <a:r>
              <a:rPr lang="ru-RU" cap="none" dirty="0" smtClean="0">
                <a:ln w="0"/>
                <a:solidFill>
                  <a:srgbClr val="C00000"/>
                </a:solidFill>
                <a:effectLst>
                  <a:outerShdw blurRad="38100" dist="25400" dir="5400000" algn="ctr" rotWithShape="0">
                    <a:srgbClr val="6E747A">
                      <a:alpha val="43000"/>
                    </a:srgbClr>
                  </a:outerShdw>
                </a:effectLst>
              </a:rPr>
              <a:t>Красная книга</a:t>
            </a:r>
            <a:endParaRPr lang="ru-RU" cap="none" dirty="0">
              <a:ln w="0"/>
              <a:solidFill>
                <a:srgbClr val="C00000"/>
              </a:solidFill>
              <a:effectLst>
                <a:outerShdw blurRad="38100" dist="25400" dir="5400000" algn="ctr" rotWithShape="0">
                  <a:srgbClr val="6E747A">
                    <a:alpha val="43000"/>
                  </a:srgbClr>
                </a:outerShdw>
              </a:effectLst>
            </a:endParaRPr>
          </a:p>
        </p:txBody>
      </p:sp>
      <p:sp>
        <p:nvSpPr>
          <p:cNvPr id="12" name="Содержимое 11"/>
          <p:cNvSpPr>
            <a:spLocks noGrp="1"/>
          </p:cNvSpPr>
          <p:nvPr>
            <p:ph idx="1"/>
          </p:nvPr>
        </p:nvSpPr>
        <p:spPr>
          <a:xfrm>
            <a:off x="3809984" y="4005065"/>
            <a:ext cx="1925976" cy="1621033"/>
          </a:xfrm>
        </p:spPr>
        <p:txBody>
          <a:bodyPr>
            <a:normAutofit/>
          </a:bodyPr>
          <a:lstStyle/>
          <a:p>
            <a:pPr>
              <a:buNone/>
            </a:pPr>
            <a:r>
              <a:rPr lang="ru-RU" b="1" dirty="0" smtClean="0"/>
              <a:t>       </a:t>
            </a:r>
            <a:endParaRPr lang="ru-RU" b="1" dirty="0">
              <a:solidFill>
                <a:schemeClr val="bg1"/>
              </a:solidFill>
            </a:endParaRPr>
          </a:p>
        </p:txBody>
      </p:sp>
      <p:sp>
        <p:nvSpPr>
          <p:cNvPr id="8" name="Пятно 1 7"/>
          <p:cNvSpPr/>
          <p:nvPr/>
        </p:nvSpPr>
        <p:spPr>
          <a:xfrm>
            <a:off x="9666751" y="1031354"/>
            <a:ext cx="2143140" cy="1857388"/>
          </a:xfrm>
          <a:prstGeom prst="irregularSeal1">
            <a:avLst/>
          </a:prstGeom>
          <a:solidFill>
            <a:srgbClr val="FFFF00"/>
          </a:solidFill>
          <a:ln w="57150">
            <a:solidFill>
              <a:srgbClr val="FFC0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8000" b="1" dirty="0">
              <a:solidFill>
                <a:srgbClr val="FF0000"/>
              </a:solidFill>
            </a:endParaRPr>
          </a:p>
        </p:txBody>
      </p:sp>
      <p:pic>
        <p:nvPicPr>
          <p:cNvPr id="9" name="Picture 30" descr="ar27">
            <a:hlinkClick r:id="rId2" action="ppaction://hlinksldjump"/>
          </p:cNvPr>
          <p:cNvPicPr>
            <a:picLocks noChangeAspect="1" noChangeArrowheads="1" noCrop="1"/>
          </p:cNvPicPr>
          <p:nvPr/>
        </p:nvPicPr>
        <p:blipFill>
          <a:blip r:embed="rId3" cstate="print">
            <a:duotone>
              <a:prstClr val="black"/>
              <a:schemeClr val="accent1">
                <a:tint val="45000"/>
                <a:satMod val="400000"/>
              </a:schemeClr>
            </a:duotone>
          </a:blip>
          <a:srcRect/>
          <a:stretch>
            <a:fillRect/>
          </a:stretch>
        </p:blipFill>
        <p:spPr bwMode="auto">
          <a:xfrm>
            <a:off x="11595574" y="6368832"/>
            <a:ext cx="428634" cy="396782"/>
          </a:xfrm>
          <a:prstGeom prst="rect">
            <a:avLst/>
          </a:prstGeom>
          <a:noFill/>
          <a:ln w="9525">
            <a:solidFill>
              <a:schemeClr val="accent1"/>
            </a:solidFill>
            <a:miter lim="800000"/>
            <a:headEnd/>
            <a:tailEnd/>
          </a:ln>
        </p:spPr>
      </p:pic>
      <p:sp>
        <p:nvSpPr>
          <p:cNvPr id="10" name="TextBox 9"/>
          <p:cNvSpPr txBox="1"/>
          <p:nvPr/>
        </p:nvSpPr>
        <p:spPr>
          <a:xfrm>
            <a:off x="9881065" y="1667660"/>
            <a:ext cx="1714512" cy="584775"/>
          </a:xfrm>
          <a:prstGeom prst="rect">
            <a:avLst/>
          </a:prstGeom>
          <a:noFill/>
        </p:spPr>
        <p:txBody>
          <a:bodyPr wrap="square" rtlCol="0">
            <a:spAutoFit/>
          </a:bodyPr>
          <a:lstStyle/>
          <a:p>
            <a:r>
              <a:rPr lang="ru-RU" sz="3200" b="1" dirty="0" smtClean="0">
                <a:solidFill>
                  <a:srgbClr val="4BCAAD">
                    <a:lumMod val="75000"/>
                  </a:srgbClr>
                </a:solidFill>
              </a:rPr>
              <a:t>3балла</a:t>
            </a:r>
            <a:endParaRPr lang="ru-RU" sz="3200" b="1" dirty="0">
              <a:solidFill>
                <a:srgbClr val="4BCAAD">
                  <a:lumMod val="75000"/>
                </a:srgbClr>
              </a:solidFill>
            </a:endParaRPr>
          </a:p>
        </p:txBody>
      </p:sp>
      <p:sp>
        <p:nvSpPr>
          <p:cNvPr id="6" name="Прямоугольник 5"/>
          <p:cNvSpPr/>
          <p:nvPr/>
        </p:nvSpPr>
        <p:spPr>
          <a:xfrm>
            <a:off x="1070919" y="5768840"/>
            <a:ext cx="8323983" cy="369332"/>
          </a:xfrm>
          <a:prstGeom prst="rect">
            <a:avLst/>
          </a:prstGeom>
        </p:spPr>
        <p:txBody>
          <a:bodyPr wrap="square">
            <a:spAutoFit/>
          </a:bodyPr>
          <a:lstStyle/>
          <a:p>
            <a:r>
              <a:rPr lang="ru-RU" dirty="0">
                <a:solidFill>
                  <a:prstClr val="black"/>
                </a:solidFill>
              </a:rPr>
              <a:t>Какая из этих трясогузок  занесена в Красную книгу Москвы?</a:t>
            </a:r>
          </a:p>
        </p:txBody>
      </p:sp>
      <p:pic>
        <p:nvPicPr>
          <p:cNvPr id="2" name="Рисунок 1">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253" y="1716455"/>
            <a:ext cx="4440149" cy="2961545"/>
          </a:xfrm>
          <a:prstGeom prst="rect">
            <a:avLst/>
          </a:prstGeom>
        </p:spPr>
      </p:pic>
      <p:sp>
        <p:nvSpPr>
          <p:cNvPr id="3" name="TextBox 2"/>
          <p:cNvSpPr txBox="1"/>
          <p:nvPr/>
        </p:nvSpPr>
        <p:spPr>
          <a:xfrm>
            <a:off x="799070" y="4815581"/>
            <a:ext cx="3036619" cy="369332"/>
          </a:xfrm>
          <a:prstGeom prst="rect">
            <a:avLst/>
          </a:prstGeom>
          <a:noFill/>
        </p:spPr>
        <p:txBody>
          <a:bodyPr wrap="square" rtlCol="0">
            <a:spAutoFit/>
          </a:bodyPr>
          <a:lstStyle/>
          <a:p>
            <a:r>
              <a:rPr lang="ru-RU" dirty="0" smtClean="0"/>
              <a:t>Белая трясогузка</a:t>
            </a:r>
            <a:endParaRPr lang="ru-RU" dirty="0"/>
          </a:p>
        </p:txBody>
      </p:sp>
      <p:pic>
        <p:nvPicPr>
          <p:cNvPr id="7" name="Рисунок 6">
            <a:hlinkClick r:id="rId6"/>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90094" y="1667661"/>
            <a:ext cx="3466633" cy="3034396"/>
          </a:xfrm>
          <a:prstGeom prst="rect">
            <a:avLst/>
          </a:prstGeom>
        </p:spPr>
      </p:pic>
      <p:sp>
        <p:nvSpPr>
          <p:cNvPr id="13" name="TextBox 12"/>
          <p:cNvSpPr txBox="1"/>
          <p:nvPr/>
        </p:nvSpPr>
        <p:spPr>
          <a:xfrm>
            <a:off x="6390752" y="4844799"/>
            <a:ext cx="2833636" cy="369332"/>
          </a:xfrm>
          <a:prstGeom prst="rect">
            <a:avLst/>
          </a:prstGeom>
          <a:noFill/>
        </p:spPr>
        <p:txBody>
          <a:bodyPr wrap="square" rtlCol="0">
            <a:spAutoFit/>
          </a:bodyPr>
          <a:lstStyle/>
          <a:p>
            <a:r>
              <a:rPr lang="ru-RU" dirty="0" smtClean="0"/>
              <a:t>Желтая трясогузка</a:t>
            </a:r>
            <a:endParaRPr lang="ru-RU" dirty="0"/>
          </a:p>
        </p:txBody>
      </p:sp>
    </p:spTree>
    <p:extLst>
      <p:ext uri="{BB962C8B-B14F-4D97-AF65-F5344CB8AC3E}">
        <p14:creationId xmlns:p14="http://schemas.microsoft.com/office/powerpoint/2010/main" val="1462192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69147" y="1279699"/>
            <a:ext cx="6351999" cy="4289079"/>
          </a:xfrm>
        </p:spPr>
        <p:txBody>
          <a:bodyPr>
            <a:normAutofit fontScale="92500"/>
          </a:bodyPr>
          <a:lstStyle/>
          <a:p>
            <a:pPr marL="0" indent="0">
              <a:buNone/>
            </a:pPr>
            <a:endParaRPr lang="ru-RU" dirty="0" smtClean="0"/>
          </a:p>
          <a:p>
            <a:pPr marL="0" indent="0">
              <a:buNone/>
            </a:pPr>
            <a:r>
              <a:rPr lang="ru-RU" dirty="0" smtClean="0"/>
              <a:t>Желтая трясогузка гнездо </a:t>
            </a:r>
            <a:r>
              <a:rPr lang="ru-RU" dirty="0"/>
              <a:t>устраивает на земле. Как правило, перестаёт гнездиться при уменьшении площади луга или его частичном зарастании деревьями и кустарниками. Не выдерживает увеличения рекреационных нагрузок и появления на гнездовом участке сети дорог и троп. Проявляет большое беспокойство при появлении вблизи гнезда людей, собак или ворон. Быстро исчезает на лугах, где регулярно бывают отдыхающие, проводятся массовые мероприятия. </a:t>
            </a:r>
          </a:p>
          <a:p>
            <a:pPr marL="0" indent="0">
              <a:buNone/>
            </a:pPr>
            <a:r>
              <a:rPr lang="ru-RU" dirty="0"/>
              <a:t>Встречается в Москве: Измайлово, </a:t>
            </a:r>
            <a:r>
              <a:rPr lang="ru-RU" dirty="0" err="1"/>
              <a:t>Братеевская</a:t>
            </a:r>
            <a:r>
              <a:rPr lang="ru-RU" dirty="0"/>
              <a:t> пойма, Царицыно, </a:t>
            </a:r>
            <a:r>
              <a:rPr lang="ru-RU" dirty="0" err="1"/>
              <a:t>Битцевский</a:t>
            </a:r>
            <a:r>
              <a:rPr lang="ru-RU" dirty="0"/>
              <a:t> лес, долина р. </a:t>
            </a:r>
            <a:r>
              <a:rPr lang="ru-RU" dirty="0" err="1"/>
              <a:t>Очаковки</a:t>
            </a:r>
            <a:r>
              <a:rPr lang="ru-RU" dirty="0"/>
              <a:t>, долина р. </a:t>
            </a:r>
            <a:r>
              <a:rPr lang="ru-RU" dirty="0" err="1"/>
              <a:t>Самородинки</a:t>
            </a:r>
            <a:r>
              <a:rPr lang="ru-RU" dirty="0"/>
              <a:t>, долина р. Раменки, долина р. </a:t>
            </a:r>
            <a:r>
              <a:rPr lang="ru-RU" dirty="0" err="1"/>
              <a:t>Сетуни</a:t>
            </a:r>
            <a:r>
              <a:rPr lang="ru-RU" dirty="0"/>
              <a:t>, </a:t>
            </a:r>
            <a:r>
              <a:rPr lang="ru-RU" dirty="0" err="1"/>
              <a:t>Мневниковская</a:t>
            </a:r>
            <a:r>
              <a:rPr lang="ru-RU" dirty="0"/>
              <a:t> пойма, Крылатская пойма, Крылатские холмы, </a:t>
            </a:r>
            <a:r>
              <a:rPr lang="ru-RU" dirty="0" err="1"/>
              <a:t>Строгинская</a:t>
            </a:r>
            <a:r>
              <a:rPr lang="ru-RU" dirty="0"/>
              <a:t> пойма, Тушинское </a:t>
            </a:r>
            <a:r>
              <a:rPr lang="ru-RU" dirty="0" err="1"/>
              <a:t>авиаполе</a:t>
            </a:r>
            <a:r>
              <a:rPr lang="ru-RU" dirty="0"/>
              <a:t>, МСХА</a:t>
            </a:r>
          </a:p>
          <a:p>
            <a:endParaRPr lang="ru-RU" dirty="0"/>
          </a:p>
        </p:txBody>
      </p:sp>
      <p:pic>
        <p:nvPicPr>
          <p:cNvPr id="4" name="Рисунок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5143" y="1279699"/>
            <a:ext cx="3316511" cy="3987130"/>
          </a:xfrm>
          <a:prstGeom prst="rect">
            <a:avLst/>
          </a:prstGeom>
        </p:spPr>
      </p:pic>
      <p:pic>
        <p:nvPicPr>
          <p:cNvPr id="6" name="Picture 30" descr="ar27">
            <a:hlinkClick r:id="rId4" action="ppaction://hlinksldjump"/>
          </p:cNvPr>
          <p:cNvPicPr>
            <a:picLocks noChangeAspect="1" noChangeArrowheads="1" noCrop="1"/>
          </p:cNvPicPr>
          <p:nvPr/>
        </p:nvPicPr>
        <p:blipFill>
          <a:blip r:embed="rId5" cstate="print">
            <a:duotone>
              <a:prstClr val="black"/>
              <a:schemeClr val="accent1">
                <a:tint val="45000"/>
                <a:satMod val="400000"/>
              </a:schemeClr>
            </a:duotone>
          </a:blip>
          <a:srcRect/>
          <a:stretch>
            <a:fillRect/>
          </a:stretch>
        </p:blipFill>
        <p:spPr bwMode="auto">
          <a:xfrm>
            <a:off x="11595574" y="6368832"/>
            <a:ext cx="428634" cy="39678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57075777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1_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4.xml><?xml version="1.0" encoding="utf-8"?>
<a:theme xmlns:a="http://schemas.openxmlformats.org/drawingml/2006/main" name="2_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5.xml><?xml version="1.0" encoding="utf-8"?>
<a:theme xmlns:a="http://schemas.openxmlformats.org/drawingml/2006/main" name="Туристический буклет 11 x 8.5">
  <a:themeElements>
    <a:clrScheme name="Туристический буклет">
      <a:dk1>
        <a:srgbClr val="595959"/>
      </a:dk1>
      <a:lt1>
        <a:sysClr val="window" lastClr="FFFFFF"/>
      </a:lt1>
      <a:dk2>
        <a:srgbClr val="000000"/>
      </a:dk2>
      <a:lt2>
        <a:srgbClr val="F5E7B9"/>
      </a:lt2>
      <a:accent1>
        <a:srgbClr val="B52E29"/>
      </a:accent1>
      <a:accent2>
        <a:srgbClr val="6BADE3"/>
      </a:accent2>
      <a:accent3>
        <a:srgbClr val="F0C456"/>
      </a:accent3>
      <a:accent4>
        <a:srgbClr val="60958D"/>
      </a:accent4>
      <a:accent5>
        <a:srgbClr val="E5554B"/>
      </a:accent5>
      <a:accent6>
        <a:srgbClr val="D5BFA5"/>
      </a:accent6>
      <a:hlink>
        <a:srgbClr val="E6C660"/>
      </a:hlink>
      <a:folHlink>
        <a:srgbClr val="A6A6A6"/>
      </a:folHlink>
    </a:clrScheme>
    <a:fontScheme name="Constanti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roTvlRedBlutri_TP103461831" id="{0C3D980B-50E3-4D66-9B43-3931CF9FFD35}" vid="{90A23D53-AF51-4633-895C-800148A60E1A}"/>
    </a:ext>
  </a:extLst>
</a:theme>
</file>

<file path=ppt/theme/theme6.xml><?xml version="1.0" encoding="utf-8"?>
<a:theme xmlns:a="http://schemas.openxmlformats.org/drawingml/2006/main" name="Travel Brochure 11 x 8.5">
  <a:themeElements>
    <a:clrScheme name="Travel Brochure 2">
      <a:dk1>
        <a:srgbClr val="595959"/>
      </a:dk1>
      <a:lt1>
        <a:sysClr val="window" lastClr="FFFFFF"/>
      </a:lt1>
      <a:dk2>
        <a:srgbClr val="000000"/>
      </a:dk2>
      <a:lt2>
        <a:srgbClr val="DDDCD9"/>
      </a:lt2>
      <a:accent1>
        <a:srgbClr val="6886BC"/>
      </a:accent1>
      <a:accent2>
        <a:srgbClr val="94AA82"/>
      </a:accent2>
      <a:accent3>
        <a:srgbClr val="8E7154"/>
      </a:accent3>
      <a:accent4>
        <a:srgbClr val="A6623D"/>
      </a:accent4>
      <a:accent5>
        <a:srgbClr val="75A1BC"/>
      </a:accent5>
      <a:accent6>
        <a:srgbClr val="2F4D93"/>
      </a:accent6>
      <a:hlink>
        <a:srgbClr val="897959"/>
      </a:hlink>
      <a:folHlink>
        <a:srgbClr val="A6A6A6"/>
      </a:folHlink>
    </a:clrScheme>
    <a:fontScheme name="Constanti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rotvlsblugrntri_TP103488177" id="{E9D47645-231E-40F1-A6CA-BD7FA5B5B184}" vid="{57DD49B6-FD47-493F-9486-4A5C119EC7D0}"/>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2703</Words>
  <Application>Microsoft Office PowerPoint</Application>
  <PresentationFormat>Произвольный</PresentationFormat>
  <Paragraphs>236</Paragraphs>
  <Slides>46</Slides>
  <Notes>1</Notes>
  <HiddenSlides>0</HiddenSlides>
  <MMClips>1</MMClips>
  <ScaleCrop>false</ScaleCrop>
  <HeadingPairs>
    <vt:vector size="4" baseType="variant">
      <vt:variant>
        <vt:lpstr>Тема</vt:lpstr>
      </vt:variant>
      <vt:variant>
        <vt:i4>6</vt:i4>
      </vt:variant>
      <vt:variant>
        <vt:lpstr>Заголовки слайдов</vt:lpstr>
      </vt:variant>
      <vt:variant>
        <vt:i4>46</vt:i4>
      </vt:variant>
    </vt:vector>
  </HeadingPairs>
  <TitlesOfParts>
    <vt:vector size="52" baseType="lpstr">
      <vt:lpstr>Тема Office</vt:lpstr>
      <vt:lpstr>Грань</vt:lpstr>
      <vt:lpstr>1_Грань</vt:lpstr>
      <vt:lpstr>2_Грань</vt:lpstr>
      <vt:lpstr>Туристический буклет 11 x 8.5</vt:lpstr>
      <vt:lpstr>Travel Brochure 11 x 8.5</vt:lpstr>
      <vt:lpstr>«Сохранить природу — сохранить жизнь!» </vt:lpstr>
      <vt:lpstr>Правила игры</vt:lpstr>
      <vt:lpstr>Презентация PowerPoint</vt:lpstr>
      <vt:lpstr>Красная книга</vt:lpstr>
      <vt:lpstr>Презентация PowerPoint</vt:lpstr>
      <vt:lpstr>Красная книга</vt:lpstr>
      <vt:lpstr>Презентация PowerPoint</vt:lpstr>
      <vt:lpstr>Красная книга</vt:lpstr>
      <vt:lpstr>Презентация PowerPoint</vt:lpstr>
      <vt:lpstr>Красная книга</vt:lpstr>
      <vt:lpstr>Презентация PowerPoint</vt:lpstr>
      <vt:lpstr>Экологическое значение вида </vt:lpstr>
      <vt:lpstr>Презентация PowerPoint</vt:lpstr>
      <vt:lpstr> </vt:lpstr>
      <vt:lpstr>Экологическое значение вида </vt:lpstr>
      <vt:lpstr>Кот в мешке</vt:lpstr>
      <vt:lpstr>Экологическое значение вида</vt:lpstr>
      <vt:lpstr>Забайкальский национальный парк</vt:lpstr>
      <vt:lpstr>Изменение климата</vt:lpstr>
      <vt:lpstr>Презентация PowerPoint</vt:lpstr>
      <vt:lpstr>Изменение климата</vt:lpstr>
      <vt:lpstr>Презентация PowerPoint</vt:lpstr>
      <vt:lpstr>Изменение климата</vt:lpstr>
      <vt:lpstr>Презентация PowerPoint</vt:lpstr>
      <vt:lpstr>Изменение климата</vt:lpstr>
      <vt:lpstr>Презентация PowerPoint</vt:lpstr>
      <vt:lpstr>Изменение мест обитания и уничтожение отдельных видов животных и растений</vt:lpstr>
      <vt:lpstr>Презентация PowerPoint</vt:lpstr>
      <vt:lpstr>Изменение мест обитания и уничтожение отдельных видов животных и растений</vt:lpstr>
      <vt:lpstr>Презентация PowerPoint</vt:lpstr>
      <vt:lpstr>Сюрприз</vt:lpstr>
      <vt:lpstr>Изменение мест обитания и уничтожение отдельных видов животных и растений</vt:lpstr>
      <vt:lpstr>Презентация PowerPoint</vt:lpstr>
      <vt:lpstr>Творческое задание (домашнее задание)</vt:lpstr>
      <vt:lpstr>Творческое задание (домашнее задание)</vt:lpstr>
      <vt:lpstr>Творческое задание (домашнее задание)</vt:lpstr>
      <vt:lpstr>Презентация PowerPoint</vt:lpstr>
      <vt:lpstr>Творческое задание (домашнее задание)</vt:lpstr>
      <vt:lpstr>Презентация PowerPoint</vt:lpstr>
      <vt:lpstr>Презентация PowerPoint</vt:lpstr>
      <vt:lpstr>Презентация PowerPoint</vt:lpstr>
      <vt:lpstr>Презентация PowerPoint</vt:lpstr>
      <vt:lpstr>Презентация PowerPoint</vt:lpstr>
      <vt:lpstr>Работа над буклетами и книгой.</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Наталья Черепанова</dc:creator>
  <cp:lastModifiedBy>user</cp:lastModifiedBy>
  <cp:revision>186</cp:revision>
  <dcterms:created xsi:type="dcterms:W3CDTF">2016-12-10T06:42:23Z</dcterms:created>
  <dcterms:modified xsi:type="dcterms:W3CDTF">2017-01-26T12:23:11Z</dcterms:modified>
</cp:coreProperties>
</file>