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8" r:id="rId2"/>
    <p:sldId id="259" r:id="rId3"/>
    <p:sldId id="260" r:id="rId4"/>
    <p:sldId id="256" r:id="rId5"/>
    <p:sldId id="289" r:id="rId6"/>
    <p:sldId id="261" r:id="rId7"/>
    <p:sldId id="291" r:id="rId8"/>
    <p:sldId id="292" r:id="rId9"/>
    <p:sldId id="262" r:id="rId10"/>
    <p:sldId id="294" r:id="rId11"/>
    <p:sldId id="293" r:id="rId12"/>
    <p:sldId id="263" r:id="rId13"/>
    <p:sldId id="274" r:id="rId14"/>
    <p:sldId id="264" r:id="rId15"/>
    <p:sldId id="297" r:id="rId16"/>
    <p:sldId id="265" r:id="rId17"/>
    <p:sldId id="295" r:id="rId18"/>
    <p:sldId id="296" r:id="rId19"/>
    <p:sldId id="298" r:id="rId20"/>
    <p:sldId id="272" r:id="rId21"/>
    <p:sldId id="271" r:id="rId22"/>
    <p:sldId id="273" r:id="rId23"/>
    <p:sldId id="276" r:id="rId24"/>
    <p:sldId id="279" r:id="rId25"/>
    <p:sldId id="277" r:id="rId26"/>
    <p:sldId id="278" r:id="rId27"/>
    <p:sldId id="300" r:id="rId28"/>
    <p:sldId id="280" r:id="rId29"/>
    <p:sldId id="281" r:id="rId30"/>
    <p:sldId id="275" r:id="rId31"/>
    <p:sldId id="299" r:id="rId32"/>
    <p:sldId id="301" r:id="rId33"/>
    <p:sldId id="302" r:id="rId34"/>
    <p:sldId id="303" r:id="rId35"/>
    <p:sldId id="304" r:id="rId36"/>
    <p:sldId id="305" r:id="rId37"/>
    <p:sldId id="306" r:id="rId38"/>
    <p:sldId id="311" r:id="rId39"/>
    <p:sldId id="283" r:id="rId40"/>
    <p:sldId id="282" r:id="rId41"/>
    <p:sldId id="312" r:id="rId42"/>
    <p:sldId id="313" r:id="rId43"/>
    <p:sldId id="314" r:id="rId44"/>
    <p:sldId id="266" r:id="rId45"/>
    <p:sldId id="290" r:id="rId46"/>
    <p:sldId id="284" r:id="rId47"/>
    <p:sldId id="287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0" r:id="rId63"/>
    <p:sldId id="331" r:id="rId64"/>
    <p:sldId id="286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9" autoAdjust="0"/>
    <p:restoredTop sz="94660"/>
  </p:normalViewPr>
  <p:slideViewPr>
    <p:cSldViewPr>
      <p:cViewPr varScale="1">
        <p:scale>
          <a:sx n="108" d="100"/>
          <a:sy n="108" d="100"/>
        </p:scale>
        <p:origin x="-7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84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Химическое потребление кислорода (ХПК)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Лист1!$C$1:$F$1</c:f>
              <c:strCache>
                <c:ptCount val="4"/>
                <c:pt idx="0">
                  <c:v>Норма ПДК (мгО2/дм3)</c:v>
                </c:pt>
                <c:pt idx="1">
                  <c:v>Новая станица</c:v>
                </c:pt>
                <c:pt idx="2">
                  <c:v>Ленинградский мост</c:v>
                </c:pt>
                <c:pt idx="3">
                  <c:v>с.Новотроицкое</c:v>
                </c:pt>
              </c:strCache>
            </c:strRef>
          </c:cat>
          <c:val>
            <c:numRef>
              <c:f>Лист1!$C$2:$F$2</c:f>
              <c:numCache>
                <c:formatCode>General</c:formatCode>
                <c:ptCount val="4"/>
                <c:pt idx="0">
                  <c:v>15</c:v>
                </c:pt>
                <c:pt idx="1">
                  <c:v>44.6</c:v>
                </c:pt>
                <c:pt idx="2">
                  <c:v>41.52</c:v>
                </c:pt>
                <c:pt idx="3">
                  <c:v>51.6</c:v>
                </c:pt>
              </c:numCache>
            </c:numRef>
          </c:val>
        </c:ser>
        <c:dLbls>
          <c:showVal val="1"/>
        </c:dLbls>
        <c:overlap val="-25"/>
        <c:axId val="106386560"/>
        <c:axId val="106388096"/>
      </c:barChart>
      <c:catAx>
        <c:axId val="106386560"/>
        <c:scaling>
          <c:orientation val="minMax"/>
        </c:scaling>
        <c:axPos val="b"/>
        <c:majorTickMark val="none"/>
        <c:tickLblPos val="nextTo"/>
        <c:crossAx val="106388096"/>
        <c:crosses val="autoZero"/>
        <c:auto val="1"/>
        <c:lblAlgn val="ctr"/>
        <c:lblOffset val="100"/>
      </c:catAx>
      <c:valAx>
        <c:axId val="106388096"/>
        <c:scaling>
          <c:orientation val="minMax"/>
        </c:scaling>
        <c:delete val="1"/>
        <c:axPos val="l"/>
        <c:numFmt formatCode="General" sourceLinked="1"/>
        <c:tickLblPos val="nextTo"/>
        <c:crossAx val="106386560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Концентрация железа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Лист1!$C$1:$F$1</c:f>
              <c:strCache>
                <c:ptCount val="4"/>
                <c:pt idx="0">
                  <c:v>Норма ПДК (мг/дм3)</c:v>
                </c:pt>
                <c:pt idx="1">
                  <c:v>Новая станица</c:v>
                </c:pt>
                <c:pt idx="2">
                  <c:v>Ленинградский мост</c:v>
                </c:pt>
                <c:pt idx="3">
                  <c:v>с.Новотроицкое</c:v>
                </c:pt>
              </c:strCache>
            </c:strRef>
          </c:cat>
          <c:val>
            <c:numRef>
              <c:f>Лист1!$C$2:$F$2</c:f>
              <c:numCache>
                <c:formatCode>General</c:formatCode>
                <c:ptCount val="4"/>
                <c:pt idx="0">
                  <c:v>0.1</c:v>
                </c:pt>
                <c:pt idx="1">
                  <c:v>0.16</c:v>
                </c:pt>
                <c:pt idx="2">
                  <c:v>0.17</c:v>
                </c:pt>
                <c:pt idx="3">
                  <c:v>0.16</c:v>
                </c:pt>
              </c:numCache>
            </c:numRef>
          </c:val>
        </c:ser>
        <c:dLbls>
          <c:showVal val="1"/>
        </c:dLbls>
        <c:overlap val="-25"/>
        <c:axId val="107565056"/>
        <c:axId val="107566592"/>
      </c:barChart>
      <c:catAx>
        <c:axId val="107565056"/>
        <c:scaling>
          <c:orientation val="minMax"/>
        </c:scaling>
        <c:axPos val="b"/>
        <c:majorTickMark val="none"/>
        <c:tickLblPos val="nextTo"/>
        <c:crossAx val="107566592"/>
        <c:crosses val="autoZero"/>
        <c:auto val="1"/>
        <c:lblAlgn val="ctr"/>
        <c:lblOffset val="100"/>
      </c:catAx>
      <c:valAx>
        <c:axId val="107566592"/>
        <c:scaling>
          <c:orientation val="minMax"/>
        </c:scaling>
        <c:delete val="1"/>
        <c:axPos val="l"/>
        <c:numFmt formatCode="General" sourceLinked="1"/>
        <c:tickLblPos val="nextTo"/>
        <c:crossAx val="107565056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Концентрация меди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Лист1!$C$1:$F$1</c:f>
              <c:strCache>
                <c:ptCount val="4"/>
                <c:pt idx="0">
                  <c:v>Норма ПДК (мг/дм3)</c:v>
                </c:pt>
                <c:pt idx="1">
                  <c:v>Новая станица</c:v>
                </c:pt>
                <c:pt idx="2">
                  <c:v>Ленинградский мост</c:v>
                </c:pt>
                <c:pt idx="3">
                  <c:v>с.Новотроицкое</c:v>
                </c:pt>
              </c:strCache>
            </c:strRef>
          </c:cat>
          <c:val>
            <c:numRef>
              <c:f>Лист1!$C$2:$F$2</c:f>
              <c:numCache>
                <c:formatCode>General</c:formatCode>
                <c:ptCount val="4"/>
                <c:pt idx="0">
                  <c:v>1.0000000000000041E-3</c:v>
                </c:pt>
                <c:pt idx="1">
                  <c:v>2.8</c:v>
                </c:pt>
                <c:pt idx="2">
                  <c:v>2.9</c:v>
                </c:pt>
                <c:pt idx="3">
                  <c:v>2.7</c:v>
                </c:pt>
              </c:numCache>
            </c:numRef>
          </c:val>
        </c:ser>
        <c:dLbls>
          <c:showVal val="1"/>
        </c:dLbls>
        <c:overlap val="-25"/>
        <c:axId val="107341312"/>
        <c:axId val="107342848"/>
      </c:barChart>
      <c:catAx>
        <c:axId val="107341312"/>
        <c:scaling>
          <c:orientation val="minMax"/>
        </c:scaling>
        <c:axPos val="b"/>
        <c:majorTickMark val="none"/>
        <c:tickLblPos val="nextTo"/>
        <c:crossAx val="107342848"/>
        <c:crosses val="autoZero"/>
        <c:auto val="1"/>
        <c:lblAlgn val="ctr"/>
        <c:lblOffset val="100"/>
      </c:catAx>
      <c:valAx>
        <c:axId val="107342848"/>
        <c:scaling>
          <c:orientation val="minMax"/>
        </c:scaling>
        <c:delete val="1"/>
        <c:axPos val="l"/>
        <c:numFmt formatCode="General" sourceLinked="1"/>
        <c:tickLblPos val="nextTo"/>
        <c:crossAx val="107341312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Концентрация алюминия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Лист1!$C$1:$F$1</c:f>
              <c:strCache>
                <c:ptCount val="4"/>
                <c:pt idx="0">
                  <c:v>Норма ПДК (мг/дм3)</c:v>
                </c:pt>
                <c:pt idx="1">
                  <c:v>Новая станица</c:v>
                </c:pt>
                <c:pt idx="2">
                  <c:v>Ленинградский мост</c:v>
                </c:pt>
                <c:pt idx="3">
                  <c:v>с.Новотроицкое</c:v>
                </c:pt>
              </c:strCache>
            </c:strRef>
          </c:cat>
          <c:val>
            <c:numRef>
              <c:f>Лист1!$C$2:$F$2</c:f>
              <c:numCache>
                <c:formatCode>General</c:formatCode>
                <c:ptCount val="4"/>
                <c:pt idx="0">
                  <c:v>4.0000000000000022E-2</c:v>
                </c:pt>
                <c:pt idx="1">
                  <c:v>60</c:v>
                </c:pt>
                <c:pt idx="2">
                  <c:v>70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overlap val="-25"/>
        <c:axId val="100617216"/>
        <c:axId val="107287296"/>
      </c:barChart>
      <c:catAx>
        <c:axId val="100617216"/>
        <c:scaling>
          <c:orientation val="minMax"/>
        </c:scaling>
        <c:axPos val="b"/>
        <c:majorTickMark val="none"/>
        <c:tickLblPos val="nextTo"/>
        <c:crossAx val="107287296"/>
        <c:crosses val="autoZero"/>
        <c:auto val="1"/>
        <c:lblAlgn val="ctr"/>
        <c:lblOffset val="100"/>
      </c:catAx>
      <c:valAx>
        <c:axId val="107287296"/>
        <c:scaling>
          <c:orientation val="minMax"/>
        </c:scaling>
        <c:delete val="1"/>
        <c:axPos val="l"/>
        <c:numFmt formatCode="General" sourceLinked="1"/>
        <c:tickLblPos val="nextTo"/>
        <c:crossAx val="100617216"/>
        <c:crosses val="autoZero"/>
        <c:crossBetween val="between"/>
      </c:valAx>
    </c:plotArea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585B6-0472-4A42-8CEA-266EDDC29B1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33596-4BF2-4E59-8596-7B12FC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51BDA-9228-4BD5-97FE-D88BB2E4B6E7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29B59-2C70-4235-8003-F1622430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9B59-2C70-4235-8003-F162243048C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9C1AC-940F-4C15-B1D3-28C37DC5E5CA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07347-A41B-4399-B86F-82F1E6645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B0AF2-ACB1-4288-91CD-391E53D7D38F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6887B-C931-4079-B441-F7A0E3F2E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16B3-BF0C-43B0-98E5-8E03C87C6F1D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1D162-311D-4765-A3F3-EF9F8577D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8AFE-C0FB-4895-A6DE-A1FCC8374BF9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929FF-4F3D-441B-983F-89C1FCE02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F1281-138E-4D01-ADFE-DC81A60F48AD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2322F-321D-4027-BA2C-B392C87FD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CDE6C-01E9-4290-93C5-2AD236DC463F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4BB85-EB15-4950-A9E1-BE2089A33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A78CC-5F8D-4CA5-863F-73F2E0CE2FE9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CDE0B-BC72-42B2-99E3-951E37909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2B5C9-CD1C-472A-A5C7-A390FBB5FE7B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1FC8-112A-4D6E-A3BD-6AB88C64F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46DD3-A833-4DBB-B02E-7F5ACAFF872C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3C1E-9A7A-4EBB-971F-9D43A47D5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1A4A7-18BF-44D1-9C13-24C5A7CF7E1C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8750-65A2-4873-A5E6-8C1721CA5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3AB9-0B2E-4D76-8FB9-513BF655F01D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E4DCE-A8EA-4A08-A9C4-DEFDA241E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BFCC16-104E-41FE-81B8-FDCB0B35C3FA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5C0622-5D99-4010-B984-D1A354A20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rus-shipping.ru/upload/news/rtf/291_0_12bf4_2820bf3b_X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73" t="13607"/>
          <a:stretch/>
        </p:blipFill>
        <p:spPr bwMode="auto">
          <a:xfrm>
            <a:off x="0" y="782516"/>
            <a:ext cx="9144000" cy="60754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ovkarnetskaya\Documents\Дизайн\для баннера фото\фото панорамы\логотип ОКВ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1" y="116632"/>
            <a:ext cx="1337940" cy="13379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" y="2500306"/>
            <a:ext cx="9144001" cy="93610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pc="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Экологический проект</a:t>
            </a:r>
            <a:endParaRPr lang="en-US" spc="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pc="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 </a:t>
            </a:r>
            <a:r>
              <a:rPr lang="ru-RU" spc="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Чистый Иртыш»</a:t>
            </a:r>
            <a:endParaRPr lang="ru-RU" spc="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36"/>
          <a:stretch/>
        </p:blipFill>
        <p:spPr bwMode="auto">
          <a:xfrm>
            <a:off x="0" y="0"/>
            <a:ext cx="9144000" cy="249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5066069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Конкурс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Международный фонд  </a:t>
            </a:r>
          </a:p>
          <a:p>
            <a:pPr>
              <a:buNone/>
            </a:pPr>
            <a:r>
              <a:rPr lang="ru-RU" dirty="0" smtClean="0"/>
              <a:t>                           « Чистые  моря»</a:t>
            </a:r>
            <a:endParaRPr lang="ru-RU" dirty="0"/>
          </a:p>
        </p:txBody>
      </p:sp>
      <p:pic>
        <p:nvPicPr>
          <p:cNvPr id="4" name="Picture 2" descr="http://www.caspianday.ru/images/%D0%A0%D0%92%D0%9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000372"/>
            <a:ext cx="6837481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Литература: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dirty="0" smtClean="0"/>
              <a:t>О состоянии и об охране окружающей среды Омской области в  2010, 2011, 2012,2013 году/ Министерство природных ресурсов и экологии Омской области.- Омск: Изд-во </a:t>
            </a:r>
            <a:r>
              <a:rPr lang="ru-RU" sz="1800" dirty="0" err="1" smtClean="0"/>
              <a:t>ОмГПУ</a:t>
            </a:r>
            <a:r>
              <a:rPr lang="ru-RU" sz="1800" dirty="0" smtClean="0"/>
              <a:t>, 2014год.</a:t>
            </a:r>
          </a:p>
          <a:p>
            <a:pPr lvl="0"/>
            <a:r>
              <a:rPr lang="ru-RU" sz="1800" dirty="0" smtClean="0"/>
              <a:t>География Омской области . Природа. Население. Хозяйство: учеб. Для </a:t>
            </a:r>
            <a:r>
              <a:rPr lang="ru-RU" sz="1800" dirty="0" err="1" smtClean="0"/>
              <a:t>общеобразоват.учереждений</a:t>
            </a:r>
            <a:r>
              <a:rPr lang="ru-RU" sz="1800" dirty="0" smtClean="0"/>
              <a:t>/ И.М. </a:t>
            </a:r>
            <a:r>
              <a:rPr lang="ru-RU" sz="1800" dirty="0" err="1" smtClean="0"/>
              <a:t>Аблова</a:t>
            </a:r>
            <a:r>
              <a:rPr lang="ru-RU" sz="1800" dirty="0" smtClean="0"/>
              <a:t>, Л.В. Азарова и др. Под редакцией Л.А.Азаровой, Г.И. </a:t>
            </a:r>
            <a:r>
              <a:rPr lang="ru-RU" sz="1800" dirty="0" err="1" smtClean="0"/>
              <a:t>Саренко</a:t>
            </a:r>
            <a:r>
              <a:rPr lang="ru-RU" sz="1800" dirty="0" smtClean="0"/>
              <a:t>.- Омск; Министерство образования Омской области, 2008г.</a:t>
            </a:r>
          </a:p>
          <a:p>
            <a:pPr lvl="0"/>
            <a:r>
              <a:rPr lang="ru-RU" sz="1800" dirty="0" smtClean="0"/>
              <a:t> ЛЮДИ и НЕДРА. История геологического изучения и освоения недр территории Омской области .- Омск: Кн. Изд-во, 2011г.</a:t>
            </a:r>
          </a:p>
          <a:p>
            <a:pPr lvl="0"/>
            <a:r>
              <a:rPr lang="ru-RU" sz="1800" dirty="0" smtClean="0"/>
              <a:t>Научное обоснование создания национального парка в Омской области: Монография/Отв.редакторы И.А. </a:t>
            </a:r>
            <a:r>
              <a:rPr lang="ru-RU" sz="1800" dirty="0" err="1" smtClean="0"/>
              <a:t>Вяткин</a:t>
            </a:r>
            <a:r>
              <a:rPr lang="ru-RU" sz="1800" dirty="0" smtClean="0"/>
              <a:t>, В.Н. Демешко.- Омск: Амфора,2012г.</a:t>
            </a:r>
          </a:p>
          <a:p>
            <a:pPr lvl="0"/>
            <a:r>
              <a:rPr lang="ru-RU" sz="1800" dirty="0" smtClean="0"/>
              <a:t>Водные богатства России. Федеральное агентство водных ресурсов. ФГБУ « Фонд информации по водным ресурсам» </a:t>
            </a:r>
            <a:r>
              <a:rPr lang="ru-RU" sz="1800" dirty="0" err="1" smtClean="0"/>
              <a:t>Изд</a:t>
            </a:r>
            <a:r>
              <a:rPr lang="ru-RU" sz="1800" dirty="0" smtClean="0"/>
              <a:t>; Москва « ПЕНТА» 2013 г.</a:t>
            </a:r>
          </a:p>
          <a:p>
            <a:pPr lvl="0"/>
            <a:r>
              <a:rPr lang="ru-RU" sz="1800" dirty="0" smtClean="0"/>
              <a:t>Атлас Омской области / Федеральная служба геодезии и картографии России, М 2005г.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142852"/>
            <a:ext cx="8072462" cy="6715148"/>
            <a:chOff x="0" y="-99392"/>
            <a:chExt cx="9144000" cy="6834282"/>
          </a:xfrm>
        </p:grpSpPr>
        <p:pic>
          <p:nvPicPr>
            <p:cNvPr id="3" name="Рисунок 2" descr="Города в японии 7 букв с ель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99392"/>
              <a:ext cx="9144000" cy="6363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043607" y="6334780"/>
              <a:ext cx="59187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- створы на территории города Омска (Рис №1)</a:t>
              </a:r>
              <a:endParaRPr lang="ru-RU" sz="20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907704" y="17240"/>
              <a:ext cx="570855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2051720" y="1886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Изучаемый объект - карта г. Омска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flipH="1">
            <a:off x="251519" y="6387108"/>
            <a:ext cx="792088" cy="470892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955956" y="3284984"/>
            <a:ext cx="616044" cy="531490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3829050" y="3858097"/>
            <a:ext cx="886966" cy="492646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304915" y="5777830"/>
            <a:ext cx="608092" cy="459482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142976" y="285728"/>
            <a:ext cx="557210" cy="714380"/>
          </a:xfrm>
          <a:prstGeom prst="star5">
            <a:avLst>
              <a:gd name="adj" fmla="val 22716"/>
              <a:gd name="hf" fmla="val 105146"/>
              <a:gd name="vf" fmla="val 110557"/>
            </a:avLst>
          </a:prstGeom>
          <a:solidFill>
            <a:srgbClr val="FF0000">
              <a:alpha val="9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785918" y="71435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Береговое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Новая станица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39552" y="188640"/>
            <a:ext cx="8229600" cy="1938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«</a:t>
            </a:r>
            <a:r>
              <a:rPr lang="ru-RU" sz="2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Обь-Иртышское</a:t>
            </a: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  управление по гидрометеорологии и мониторингу окружающей среды»</a:t>
            </a:r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48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3" name="Рисунок 2" descr="D:\театр\100_568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600400" cy="2557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D:\театр\100_56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789040"/>
            <a:ext cx="3373464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D:\театр\100_56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484784"/>
            <a:ext cx="3923928" cy="2793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D:\театр\100_568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789040"/>
            <a:ext cx="3600400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9512" y="260648"/>
            <a:ext cx="8712968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Объект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91568741"/>
              </p:ext>
            </p:extLst>
          </p:nvPr>
        </p:nvGraphicFramePr>
        <p:xfrm>
          <a:off x="251520" y="1268760"/>
          <a:ext cx="8712967" cy="4885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2520280"/>
                <a:gridCol w="2736303"/>
              </a:tblGrid>
              <a:tr h="250382">
                <a:tc row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Река-пунк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(створ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 grid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Характеристика (класс, разряд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вода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2012г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2013г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Р.Иртыш-г.Омск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 км выше г.Омска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3а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3б очень 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</a:tr>
              <a:tr h="118915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Р.Иртыш – г.Омск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0,02км ниже Ленинградского моста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3а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3а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Р.Иртыш –г Омск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0,5км ниже впадения р.Омь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3а загрязненная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3б очень 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 Иртыш –г.Омск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3,16км ниже пос.Береговой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3а загрязненная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3б очень  загрязненная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270" marR="5627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600" b="1" cap="all" dirty="0" smtClean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Динамика изменений показателей качества воды</a:t>
            </a:r>
            <a:r>
              <a:rPr lang="en-US" sz="1600" b="1" cap="all" dirty="0" smtClean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cap="all" dirty="0" smtClean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 2013г. по сравнению с 2012г. на территории г. Омска по ежегодникам  фонда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ФГБУ «</a:t>
            </a:r>
            <a:r>
              <a:rPr lang="ru-RU" sz="1600" b="1" dirty="0" err="1" smtClean="0">
                <a:solidFill>
                  <a:schemeClr val="bg1"/>
                </a:solidFill>
              </a:rPr>
              <a:t>Обь-Иртышского</a:t>
            </a:r>
            <a:r>
              <a:rPr lang="ru-RU" sz="1600" b="1" dirty="0" smtClean="0">
                <a:solidFill>
                  <a:schemeClr val="bg1"/>
                </a:solidFill>
              </a:rPr>
              <a:t> управления по гидрометеорологии и мониторингу окружающей среды.</a:t>
            </a:r>
            <a:endParaRPr lang="ru-RU" sz="1600" b="1" cap="all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Основными загрязняющими веществами были: соединения железа, меди, марганца, алюминия, фенолы. Наблюдались единичные случаи превышения ПДК азота, цинка, нефтепродуктов.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 bwMode="auto">
          <a:xfrm>
            <a:off x="251520" y="2708920"/>
            <a:ext cx="842493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Иртыша  тяжелыми металлами  предприятиями Казахстана.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воды Омскими предприятиями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 предприятиями ЖКХ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бытовыми отходами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нитратами и нитритами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сливами нечистот с животноводческих ферм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Уменьшение уровня воды в Иртыше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Загрязнение подземных вод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73223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Выявленные источники загрязнения</a:t>
            </a:r>
            <a:endParaRPr lang="ru-RU" sz="2000" b="1" cap="all" spc="2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48680"/>
            <a:ext cx="2956802" cy="2218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548680"/>
            <a:ext cx="3312368" cy="22082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2460" y="3429000"/>
            <a:ext cx="2831540" cy="1893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Собственные исследования</a:t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Для проведения собственных исследований  мы выбрали методику отбора проб воды, которая представлена в работе      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Собственные  исследования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Зная методику отбора проб воды,</a:t>
            </a:r>
          </a:p>
          <a:p>
            <a:pPr>
              <a:buNone/>
            </a:pPr>
            <a:r>
              <a:rPr lang="ru-RU" dirty="0" smtClean="0"/>
              <a:t>       20 марта мы  произвели забор питьевой  воды в централизованной системе питьевого водоснабжения в столовой «ОКВК».  Мы предоставили эту воду в лабораторию ОАО «</a:t>
            </a:r>
            <a:r>
              <a:rPr lang="ru-RU" dirty="0" err="1" smtClean="0"/>
              <a:t>ОмскВодоканал</a:t>
            </a:r>
            <a:r>
              <a:rPr lang="ru-RU" dirty="0" smtClean="0"/>
              <a:t>» по составленному  акту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Акт</a:t>
            </a:r>
            <a:br>
              <a:rPr lang="ru-RU" dirty="0" smtClean="0"/>
            </a:br>
            <a:r>
              <a:rPr lang="ru-RU" dirty="0" smtClean="0"/>
              <a:t>Отбора проб воды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 smtClean="0"/>
              <a:t>Источник воды: вода водопроводная</a:t>
            </a:r>
          </a:p>
          <a:p>
            <a:pPr lvl="0"/>
            <a:r>
              <a:rPr lang="ru-RU" sz="2000" dirty="0" smtClean="0"/>
              <a:t>Место отбора пробы: г.Омск, ул.Ленина 26. ФГКОУ « ОКВК» МО РФ.</a:t>
            </a:r>
          </a:p>
          <a:p>
            <a:pPr lvl="0"/>
            <a:r>
              <a:rPr lang="ru-RU" sz="2000" dirty="0" smtClean="0"/>
              <a:t>Метод отбора пробы: согласно ГОСТ Р 51592-2000</a:t>
            </a:r>
          </a:p>
          <a:p>
            <a:pPr lvl="0"/>
            <a:r>
              <a:rPr lang="ru-RU" sz="2000" dirty="0" smtClean="0"/>
              <a:t>Дата отбора пробы: 20 марта</a:t>
            </a:r>
          </a:p>
          <a:p>
            <a:pPr lvl="0"/>
            <a:r>
              <a:rPr lang="ru-RU" sz="2000" dirty="0" smtClean="0"/>
              <a:t>Время отбора пробы: 13ч</a:t>
            </a:r>
          </a:p>
          <a:p>
            <a:pPr lvl="0"/>
            <a:r>
              <a:rPr lang="ru-RU" sz="2000" dirty="0" smtClean="0"/>
              <a:t>Количество проб: 1</a:t>
            </a:r>
          </a:p>
          <a:p>
            <a:pPr lvl="0"/>
            <a:r>
              <a:rPr lang="ru-RU" sz="2000" dirty="0" smtClean="0"/>
              <a:t>Отбор осуществлен: Киселев А, </a:t>
            </a:r>
            <a:r>
              <a:rPr lang="ru-RU" sz="2000" dirty="0" err="1" smtClean="0"/>
              <a:t>Насковец</a:t>
            </a:r>
            <a:r>
              <a:rPr lang="ru-RU" sz="2000" dirty="0" smtClean="0"/>
              <a:t> В, </a:t>
            </a:r>
            <a:r>
              <a:rPr lang="ru-RU" sz="2000" dirty="0" err="1" smtClean="0"/>
              <a:t>Даньяров</a:t>
            </a:r>
            <a:r>
              <a:rPr lang="ru-RU" sz="2000" dirty="0" smtClean="0"/>
              <a:t> Д.</a:t>
            </a:r>
          </a:p>
          <a:p>
            <a:pPr lvl="0"/>
            <a:r>
              <a:rPr lang="ru-RU" sz="2000" dirty="0" smtClean="0"/>
              <a:t>Наименование лаборатории, куда направляется  проба: лаборатория ОАО «</a:t>
            </a:r>
            <a:r>
              <a:rPr lang="ru-RU" sz="2000" dirty="0" err="1" smtClean="0"/>
              <a:t>ОмскВодоканал</a:t>
            </a:r>
            <a:r>
              <a:rPr lang="ru-RU" sz="2000" dirty="0" smtClean="0"/>
              <a:t>».  </a:t>
            </a:r>
          </a:p>
          <a:p>
            <a:pPr lvl="0"/>
            <a:r>
              <a:rPr lang="ru-RU" sz="2000" dirty="0" smtClean="0"/>
              <a:t>Условия доставки: 14 ч</a:t>
            </a:r>
          </a:p>
          <a:p>
            <a:pPr lvl="0"/>
            <a:r>
              <a:rPr lang="ru-RU" sz="2000" dirty="0" smtClean="0"/>
              <a:t> Дата и время поступления проб в лабораторию ( заполняется лабораторией).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5693" r="12982" b="8135"/>
          <a:stretch>
            <a:fillRect/>
          </a:stretch>
        </p:blipFill>
        <p:spPr bwMode="auto">
          <a:xfrm>
            <a:off x="0" y="233264"/>
            <a:ext cx="914400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7937"/>
            <a:ext cx="9144000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Федеральное государственное казённое общеобразовательное учреждение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«Омский кадетский военный корпус» Министерства обороны РФ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692696"/>
            <a:ext cx="56166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выполнили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кадеты 11 класса, 1взвода. 6 роты</a:t>
            </a:r>
          </a:p>
          <a:p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Насковец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Владислав, </a:t>
            </a:r>
          </a:p>
          <a:p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Даньяров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Диас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Киселев 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Александр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Руководители работы: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преподаватель географии Коробова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О.А.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истории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 обществознания  Федяева С.А</a:t>
            </a:r>
            <a:r>
              <a:rPr lang="ru-RU" i="1" dirty="0" smtClean="0"/>
              <a:t>.</a:t>
            </a:r>
            <a:endParaRPr lang="ru-RU" dirty="0"/>
          </a:p>
        </p:txBody>
      </p:sp>
      <p:pic>
        <p:nvPicPr>
          <p:cNvPr id="3" name="Рисунок 2" descr="C:\Documents and Settings\geo\Рабочий стол\фото на экологический проект\100_50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861048"/>
            <a:ext cx="4104456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7" descr="C:\Users\ovkarnetskaya\Documents\Дизайн\для баннера фото\фото панорамы\логотип ОКВ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52" y="-37331"/>
            <a:ext cx="747119" cy="7471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4820716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499992" y="0"/>
            <a:ext cx="4644008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Исследование воды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в лаборатории</a:t>
            </a:r>
            <a:b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</a:b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ОАО «</a:t>
            </a:r>
            <a:r>
              <a:rPr lang="ru-RU" sz="27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ОмскВодоканал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»</a:t>
            </a:r>
            <a:endParaRPr lang="ru-RU" sz="27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Объект 3" descr="D:\водоканал\100_5315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79184">
            <a:off x="5575105" y="4157220"/>
            <a:ext cx="2888248" cy="2327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D:\водоканал\100_53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24960">
            <a:off x="5420033" y="1488623"/>
            <a:ext cx="3038475" cy="2275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C:\Documents and Settings\geo\Рабочий стол\CAM011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32656"/>
            <a:ext cx="47525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323528" y="45811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Экскурсия в  ОАО «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ОмскВодоканал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Объект 3" descr="D:\водоканал\100_528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48680"/>
            <a:ext cx="5472608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067944" y="116632"/>
            <a:ext cx="5076056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Работа с </a:t>
            </a:r>
            <a:r>
              <a:rPr lang="ru-RU" sz="2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гидрометеорологами</a:t>
            </a:r>
            <a:endParaRPr lang="ru-RU" sz="2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Объект 3" descr="C:\Documents and Settings\geo\Рабочий стол\Гидрометеоцентр\Изображение 283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29000"/>
            <a:ext cx="4104456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geo\Рабочий стол\Гидрометеоцентр\Изображение 29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744416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Documents and Settings\geo\Рабочий стол\Гидрометеоцентр\Изображение 3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96752"/>
            <a:ext cx="3744416" cy="26018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Documents and Settings\geo\Рабочий стол\Гидрометеоцентр\Изображение 3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05064"/>
            <a:ext cx="3672408" cy="25649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5013176"/>
            <a:ext cx="6588224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/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ФГБУ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Обь-Иртышского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 управления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по гидрометеорологии и мониторингу 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окружающей среды»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Гидрологическая станция г.Омска</a:t>
            </a:r>
            <a:r>
              <a:rPr kumimoji="0" lang="ru-RU" sz="2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2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3" name="Рисунок 2" descr="F:\экспедиция по створам\100_56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6552728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355976" y="620688"/>
            <a:ext cx="4618856" cy="1722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3" name="Рисунок 2" descr="F:\экспедиция по створам\100_57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171982" cy="3528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 descr="F:\экспедиция по створам\100_57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068960"/>
            <a:ext cx="4788024" cy="3600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72066" y="1214422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642919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Экспедиции по маршруту «Гидрологическая станция –  п.Новотроицкое»,</a:t>
            </a:r>
            <a:br>
              <a:rPr lang="ru-RU" b="1" dirty="0" smtClean="0"/>
            </a:br>
            <a:r>
              <a:rPr lang="ru-RU" b="1" dirty="0" smtClean="0"/>
              <a:t>«Гидрологическая станция – Ленинградский мост-</a:t>
            </a:r>
            <a:br>
              <a:rPr lang="ru-RU" b="1" dirty="0" smtClean="0"/>
            </a:br>
            <a:r>
              <a:rPr lang="ru-RU" b="1" dirty="0" smtClean="0"/>
              <a:t> с. Новая станица, »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788024" y="404664"/>
            <a:ext cx="4258816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Изучение оборудования станции</a:t>
            </a:r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48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3" name="Рисунок 2" descr="F:\экспедиция по створам\100_568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20480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F:\экспедиция по створам\100_569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08920"/>
            <a:ext cx="471601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экспедиция по створам\100_56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4096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142852"/>
            <a:ext cx="8072462" cy="6715148"/>
            <a:chOff x="0" y="-99392"/>
            <a:chExt cx="9144000" cy="6834282"/>
          </a:xfrm>
        </p:grpSpPr>
        <p:pic>
          <p:nvPicPr>
            <p:cNvPr id="3" name="Рисунок 2" descr="Города в японии 7 букв с ель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99392"/>
              <a:ext cx="9144000" cy="6363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043607" y="6334780"/>
              <a:ext cx="59187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- створы на территории города Омска (Рис №1)</a:t>
              </a:r>
              <a:endParaRPr lang="ru-RU" sz="20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907704" y="17240"/>
              <a:ext cx="570855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2051720" y="1886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Изучаемый объект - карта г. Омска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flipH="1">
            <a:off x="251519" y="6387108"/>
            <a:ext cx="792088" cy="470892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955956" y="3284984"/>
            <a:ext cx="616044" cy="531490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3829050" y="3858097"/>
            <a:ext cx="886966" cy="492646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304915" y="5777830"/>
            <a:ext cx="608092" cy="459482"/>
          </a:xfrm>
          <a:prstGeom prst="star5">
            <a:avLst/>
          </a:prstGeom>
          <a:solidFill>
            <a:srgbClr val="FF0000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142976" y="285728"/>
            <a:ext cx="557210" cy="714380"/>
          </a:xfrm>
          <a:prstGeom prst="star5">
            <a:avLst>
              <a:gd name="adj" fmla="val 22716"/>
              <a:gd name="hf" fmla="val 105146"/>
              <a:gd name="vf" fmla="val 110557"/>
            </a:avLst>
          </a:prstGeom>
          <a:solidFill>
            <a:srgbClr val="FF0000">
              <a:alpha val="9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0166" y="71435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Створ Новотроицкое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607220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Новая Станица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4048" y="476672"/>
            <a:ext cx="4139952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Отбор проб воды в створах  северной части  города Омска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Picture 2" descr="D:\экспедиция по створам\100_5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968552" cy="3300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486447"/>
            <a:ext cx="5077162" cy="337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экспедиция по створам\100_57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4" y="3545632"/>
            <a:ext cx="410445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экспедиция по створам\100_5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917800" cy="372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0" y="1052736"/>
            <a:ext cx="7056784" cy="2736304"/>
          </a:xfrm>
          <a:prstGeom prst="rect">
            <a:avLst/>
          </a:prstGeom>
          <a:solidFill>
            <a:schemeClr val="bg2"/>
          </a:solidFill>
          <a:ln w="9525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/>
              <a:t>Дать  экологическую оценку  состоянию реки Иртыш на территории г.Омска, через анализ проб воды.</a:t>
            </a:r>
          </a:p>
          <a:p>
            <a:pPr marL="0" marR="0" lvl="0" indent="0" algn="just" defTabSz="914400" eaLnBrk="1" latinLnBrk="0" hangingPunct="1">
              <a:lnSpc>
                <a:spcPct val="100000"/>
              </a:lnSpc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eaLnBrk="1" latinLnBrk="0" hangingPunct="1">
              <a:lnSpc>
                <a:spcPct val="100000"/>
              </a:lnSpc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275856" y="1052736"/>
            <a:ext cx="6069360" cy="1002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ru-RU" sz="3200" b="1" cap="all" spc="2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Цель </a:t>
            </a:r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проекта</a:t>
            </a:r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:</a:t>
            </a:r>
            <a:endParaRPr lang="ru-RU" sz="3200" b="1" cap="all" spc="2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861048"/>
            <a:ext cx="4822480" cy="3212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11663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Лаборатория  </a:t>
            </a:r>
            <a:r>
              <a:rPr lang="ru-RU" sz="2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гидрометеоцентра</a:t>
            </a:r>
            <a:endParaRPr lang="ru-RU" sz="2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Рисунок 2" descr="C:\Documents and Settings\geo\Рабочий стол\метеостанция\100_556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988840"/>
            <a:ext cx="4248472" cy="3284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C:\Documents and Settings\geo\Рабочий стол\метеостанция\100_55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2699792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C:\Documents and Settings\geo\Рабочий стол\метеостанция\100_557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221088"/>
            <a:ext cx="3528392" cy="24681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C:\Documents and Settings\geo\Рабочий стол\метеостанция\100_555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84784"/>
            <a:ext cx="2699792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предельно допустимых концентраций (ПДК)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7"/>
          <a:ext cx="8429683" cy="4929218"/>
        </p:xfrm>
        <a:graphic>
          <a:graphicData uri="http://schemas.openxmlformats.org/drawingml/2006/table">
            <a:tbl>
              <a:tblPr/>
              <a:tblGrid>
                <a:gridCol w="5202222"/>
                <a:gridCol w="1681176"/>
                <a:gridCol w="1546285"/>
              </a:tblGrid>
              <a:tr h="560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показателя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Единцы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измерения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ПДК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Анионактивные СПАВ(АПАВ)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Фосфаты (по фосфору)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Жёсткость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моль/дм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Магний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Кальций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Хлориды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Сульфаты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Кислород растворённый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Биохимическое потребление кислорода (БПК</a:t>
                      </a:r>
                      <a:r>
                        <a:rPr lang="ru-RU" sz="1200" baseline="-25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Химическое потребление кислорода (ХПК)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мгО</a:t>
                      </a:r>
                      <a:r>
                        <a:rPr lang="ru-RU" sz="1200" baseline="-25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Хром (</a:t>
                      </a: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VI)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Алюминий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Нефтепродукты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0,05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предельно допустимых концентраций (ПДК)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7"/>
          <a:ext cx="8215371" cy="4857780"/>
        </p:xfrm>
        <a:graphic>
          <a:graphicData uri="http://schemas.openxmlformats.org/drawingml/2006/table">
            <a:tbl>
              <a:tblPr/>
              <a:tblGrid>
                <a:gridCol w="5069963"/>
                <a:gridCol w="1638435"/>
                <a:gridCol w="1506973"/>
              </a:tblGrid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Нитритный азот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Нитратный азот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9,1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Аммонийный азот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Фенолы летучие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Железо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Цинк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Медь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Марганец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Кобальт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Никель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Ртуть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Гексахлорбензол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Альфа-ГХЦГ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Гамма-ГХЦГ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’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-ДДТ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мкг/дм</a:t>
                      </a:r>
                      <a:r>
                        <a:rPr lang="ru-RU" sz="1200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0,01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анализа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В результате сопоставления данных химического анализа проб воды  в изучаемых   створах и данных таблицы  сделаны следующие выводы:</a:t>
            </a:r>
          </a:p>
          <a:p>
            <a:r>
              <a:rPr lang="ru-RU" sz="2400" dirty="0" smtClean="0"/>
              <a:t>1.В целом экологическое состояние воды, отвечает  допустимым  нормам ПДК </a:t>
            </a:r>
          </a:p>
          <a:p>
            <a:r>
              <a:rPr lang="ru-RU" sz="2400" dirty="0" smtClean="0"/>
              <a:t>2. Показатели  ХПК ( химическое потребление кислорода) , железа, меди, алюминия превышают нормы ПДК.  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Диаграммы  иллюстрируют превышение веществ  ПДК . Диаграмма №</a:t>
            </a:r>
            <a:r>
              <a:rPr lang="ru-RU" sz="4000" dirty="0" smtClean="0"/>
              <a:t>1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2143116"/>
          <a:ext cx="8215370" cy="3929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Диаграмма №</a:t>
            </a:r>
            <a:r>
              <a:rPr lang="ru-RU" sz="4400" dirty="0" smtClean="0"/>
              <a:t>2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532254"/>
          <a:ext cx="8286808" cy="4825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Диаграмма №</a:t>
            </a:r>
            <a:r>
              <a:rPr lang="ru-RU" sz="4400" dirty="0" smtClean="0"/>
              <a:t>3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532254"/>
          <a:ext cx="8215370" cy="446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Диаграмма №</a:t>
            </a:r>
            <a:r>
              <a:rPr lang="ru-RU" sz="4400" dirty="0" smtClean="0"/>
              <a:t>4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643050"/>
          <a:ext cx="8143932" cy="4222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Изучение берегов Иртыша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 пределах городской зоны,  часть берегов, очищены от бытового мусора.</a:t>
            </a:r>
          </a:p>
          <a:p>
            <a:r>
              <a:rPr lang="ru-RU" dirty="0" smtClean="0"/>
              <a:t>Прослеживаются участки берегов, которые требуют очистки от различного вида мусора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cs typeface="+mn-cs"/>
              </a:rPr>
              <a:t>Омские кадеты за Чистый Иртыш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cs typeface="+mn-cs"/>
            </a:endParaRPr>
          </a:p>
        </p:txBody>
      </p:sp>
      <p:pic>
        <p:nvPicPr>
          <p:cNvPr id="3" name="Рисунок 2" descr="E:\7 мая\100_54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45638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E:\7 мая\100_54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861048"/>
            <a:ext cx="374441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E:\7 мая\100_54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24744"/>
            <a:ext cx="367240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  <a:ea typeface="+mj-ea"/>
                <a:cs typeface="+mj-cs"/>
              </a:rPr>
              <a:t>Актуальность проекта</a:t>
            </a:r>
            <a:endParaRPr lang="ru-RU" sz="3200" b="1" cap="all" spc="2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7" name="Picture 2" descr="http://superteam.ru/wp-content/uploads/2013/07/splav.jpg"/>
          <p:cNvPicPr>
            <a:picLocks noChangeAspect="1" noChangeArrowheads="1"/>
          </p:cNvPicPr>
          <p:nvPr/>
        </p:nvPicPr>
        <p:blipFill>
          <a:blip r:embed="rId2" cstate="print"/>
          <a:srcRect r="10987"/>
          <a:stretch>
            <a:fillRect/>
          </a:stretch>
        </p:blipFill>
        <p:spPr bwMode="auto">
          <a:xfrm>
            <a:off x="179512" y="692696"/>
            <a:ext cx="466157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860032" y="10527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3286124"/>
            <a:ext cx="80724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  <a:ea typeface="Calibri" pitchFamily="34" charset="0"/>
                <a:cs typeface="Times New Roman" pitchFamily="18" charset="0"/>
              </a:rPr>
              <a:t>Вода является главным источником жизни на Земле, но в настоящее время </a:t>
            </a:r>
            <a:endParaRPr lang="ru-RU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идет сокращение объёмов пресной воды, загрязнение мировых водных запасов. В Омской области достаточно острой является проблема недостатка питьевой воды, соответствующей установленным стандартам качества. Недостаток в ней испытывают около 60% населения. Знание  причин загрязнения воды  поможет предотвратить множество негативных последствий,  которые отразятся на здоровье населения г.Омска и Омской области. Рациональное использование водных ресурсов является одной из актуальных задач экологии, в решении, которых большая роль отводится очистке сточных вод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экспедиция по створам\100_57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572560" cy="41434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71600" y="5085184"/>
            <a:ext cx="7348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Река  Иртыш – труженик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омичей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В результате исследования проб воды в створах реки Иртыш, и пробы воды в водопроводе  сделаны следующие выводы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 Повышенное содержание ХПК – является   важным показателем,  оценка качества воды - 4 класс опасности ,  разряд  « грязная».</a:t>
            </a:r>
          </a:p>
          <a:p>
            <a:r>
              <a:rPr lang="ru-RU" sz="2400" dirty="0" smtClean="0"/>
              <a:t>2  Повышенное содержание алюминия говорит о том, что вода оценивается по 2 классу опасности, к разряду «слабо загрязнённая»</a:t>
            </a:r>
          </a:p>
          <a:p>
            <a:r>
              <a:rPr lang="ru-RU" sz="2400" dirty="0" smtClean="0"/>
              <a:t>3.Повышенное содержание меди: 3 класс опасности  к разряду «очень загрязнённая »</a:t>
            </a:r>
          </a:p>
          <a:p>
            <a:r>
              <a:rPr lang="ru-RU" sz="2400" dirty="0" smtClean="0"/>
              <a:t>4.Показатель железа влияет, лишь на прозрачность, запах и мутность. В целом опасности не вызывает.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результате исследования проб воды в створах реки Иртыш, и пробы воды в водопроводе  сделаны следующие выводы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5.Анализ водопроводной  воды, соответствует требованием </a:t>
            </a:r>
            <a:r>
              <a:rPr lang="ru-RU" sz="2400" dirty="0" err="1" smtClean="0"/>
              <a:t>СанПина</a:t>
            </a:r>
            <a:r>
              <a:rPr lang="ru-RU" sz="2400" dirty="0" smtClean="0"/>
              <a:t>  и все показатели веществ находятся в норме. Омск входит в пятерку лучших городов России по качеству воды. Специалисты предприятия гарантируют высокое качество очистки воды, поставляемой в городскую сеть. Но предупреждают, что использовать сырую воду из-под крана для питья можно, только если вы уверены в сохранности и удовлетворительном состоянии водопроводной системы внутри дома.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Рациональное использование водных ресурсов является одной из актуальных задач экологии, в решении, которых большая роль отводится очистке сточных вод  и мы, выделяем  пути решения данных проблем.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0" y="620688"/>
            <a:ext cx="885698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Выполнение межгосударственной программы между Китаем, Казахстаном  и Россией о защите водных объектов от антропогенного загрязнения.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Техническое перевооружение предприятий. Установление на промышленных предприятиях г. Омска современных фильтров для очистки воды.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Активизация деятельности  общественных организаций: ОАО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ОмскВодоканал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Росводресурсы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Росприроднадзор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других,  по вопросам охраны окружающей среды.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Постановка  и обсуждение  экологических вопросов  на заседаниях РГО отделения Омской области и других общественных организаций.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457200" y="338328"/>
            <a:ext cx="8229600" cy="1506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48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 на государственном уровне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0" y="620688"/>
            <a:ext cx="885698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Выступление в  школах, институтах города с целью экологической пропаганды защиты р. Иртыш  и развития экологической культуры.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Представление работы  в социальных сетях и  СМИ.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экологических десантов в  береговой  зоне ОКВК.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Привлечение  и проведение  экологических акций,  марафонов, месячников  общественных организаций, школьников и молодежи г. Омска.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и распространение  тематических листовок,  стихов (собственного сочинения) направленных на защиту р.Иртыш.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0" y="338328"/>
            <a:ext cx="8686800" cy="1506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48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Собственные пути решения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svu.ru/images/fm/novosti/1341236_omsk_k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346" y="2276872"/>
            <a:ext cx="602065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4293096"/>
            <a:ext cx="82182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Создать на базе ОКВК  ассоциацию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«Мой Иртыш» с привлечением кадет, преподавателей</a:t>
            </a:r>
            <a:r>
              <a:rPr lang="ru-RU" sz="3200" b="1" dirty="0" smtClean="0"/>
              <a:t> </a:t>
            </a:r>
          </a:p>
        </p:txBody>
      </p:sp>
      <p:pic>
        <p:nvPicPr>
          <p:cNvPr id="3" name="Picture 2" descr="http://drevo-info.ru/images/002/004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4224469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068960"/>
            <a:ext cx="88924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Международный экологический фонд «Чистые моря»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КОНКУРС</a:t>
            </a: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Экологом  может быть каждый</a:t>
            </a:r>
          </a:p>
        </p:txBody>
      </p:sp>
      <p:pic>
        <p:nvPicPr>
          <p:cNvPr id="3" name="Picture 2" descr="http://www.caspianday.ru/images/%D0%A0%D0%92%D0%9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6837481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ень Каспия\фото форум\IMG_04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День Каспия\фото форум\IMG_0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275856" y="1052736"/>
            <a:ext cx="6069360" cy="1002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ru-RU" sz="3200" b="1" cap="all" spc="2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Объект изучения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5733256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Участок реки Иртыш на территории г. Омска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496321" cy="476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День Каспия\фото форум\IMG_0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8440367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75467"/>
            <a:ext cx="8892481" cy="3450696"/>
          </a:xfrm>
        </p:spPr>
        <p:txBody>
          <a:bodyPr/>
          <a:lstStyle/>
          <a:p>
            <a:pPr algn="just">
              <a:buNone/>
            </a:pPr>
            <a:endParaRPr lang="ru-RU" dirty="0"/>
          </a:p>
          <a:p>
            <a:pPr algn="just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G:\День Каспия\фото форум\IMG_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125758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G:\День Каспия\фото форум\IMG_0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G:\День Каспия\фото форум\IMG_0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ень Каспия\фото форум\IMG_0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lvl="0"/>
            <a:endParaRPr lang="ru-RU" dirty="0"/>
          </a:p>
          <a:p>
            <a:endParaRPr lang="ru-RU" dirty="0"/>
          </a:p>
        </p:txBody>
      </p:sp>
      <p:pic>
        <p:nvPicPr>
          <p:cNvPr id="2050" name="Picture 2" descr="G:\День Каспия\фото форум\урок 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91568741"/>
              </p:ext>
            </p:extLst>
          </p:nvPr>
        </p:nvGraphicFramePr>
        <p:xfrm>
          <a:off x="857224" y="1428736"/>
          <a:ext cx="5744680" cy="4459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4289"/>
                <a:gridCol w="2616268"/>
                <a:gridCol w="944123"/>
              </a:tblGrid>
              <a:tr h="29729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6270" marR="5627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</a:tr>
              <a:tr h="11891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</a:tr>
              <a:tr h="8918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270" marR="5627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6270" marR="56270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День Каспия\фото форум\IMG_0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0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122" name="Picture 2" descr="G:\IMG_06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643998" cy="63579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794528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6146" name="Picture 2" descr="G:\IMG_0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44000" cy="6334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64556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5719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pic>
        <p:nvPicPr>
          <p:cNvPr id="8194" name="Picture 2" descr="G:\IMG_06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358246" cy="5840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115736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Предмет изучения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6884777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57224" y="5857892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Вода в р.Иртыш на территории города Омска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25272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G:\День Каспия\фото форум\урок 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3725010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G:\День Каспия\фото форум\урок 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1801404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G:\День Каспия\фото форум\урок 5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86874" cy="5768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7414444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DCIM\101NIKON\DSCN20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r="11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013" t="12015" r="16891" b="68188"/>
          <a:stretch/>
        </p:blipFill>
        <p:spPr bwMode="auto">
          <a:xfrm>
            <a:off x="1115616" y="692696"/>
            <a:ext cx="7310803" cy="1080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1.Изучить необходимую научную литературу.</a:t>
            </a:r>
          </a:p>
          <a:p>
            <a:r>
              <a:rPr lang="ru-RU" sz="2000" dirty="0" smtClean="0"/>
              <a:t>2.Изучить  состояния качество воды по выделению класса опасности по ГОСТУ</a:t>
            </a:r>
          </a:p>
          <a:p>
            <a:r>
              <a:rPr lang="ru-RU" sz="2000" dirty="0" smtClean="0"/>
              <a:t>3.Изучить качество воды в створах р. Иртыш на территории г Омска с 2010-2013г.по материалам  ежегодников « Обь –Иртышского управления по гидрометеорологии  и мониторингу окружающей среды» и мероприятия по сокращению сброса загрязняющих веществ в реку Иртыш Омскими предприятиями с целью улучшения экологического состояния водного объекта.</a:t>
            </a:r>
          </a:p>
          <a:p>
            <a:r>
              <a:rPr lang="ru-RU" sz="2000" dirty="0" smtClean="0"/>
              <a:t>4.Выявить проблемы загрязнения.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5</a:t>
            </a:r>
            <a:r>
              <a:rPr lang="ru-RU" sz="2000" dirty="0" smtClean="0"/>
              <a:t>. Изучить методику забора проб</a:t>
            </a:r>
            <a:r>
              <a:rPr lang="en-US" sz="2000" dirty="0" smtClean="0"/>
              <a:t> </a:t>
            </a:r>
            <a:r>
              <a:rPr lang="ru-RU" sz="2000" dirty="0" smtClean="0"/>
              <a:t>воды и ее транспортировку в химическую лабораторию.</a:t>
            </a:r>
          </a:p>
          <a:p>
            <a:r>
              <a:rPr lang="en-US" sz="2000" dirty="0" smtClean="0"/>
              <a:t>6</a:t>
            </a:r>
            <a:r>
              <a:rPr lang="ru-RU" sz="2000" dirty="0" smtClean="0"/>
              <a:t>.Принять участие в экспедиции по маршруту «Гидрологическая станция – п.Береговой - п.Новотроицкое» для забора проб воды в створах р.Иртыш на территории г.Омска.</a:t>
            </a:r>
          </a:p>
          <a:p>
            <a:r>
              <a:rPr lang="en-US" sz="2000" dirty="0" smtClean="0"/>
              <a:t>7</a:t>
            </a:r>
            <a:r>
              <a:rPr lang="ru-RU" sz="2000" dirty="0" smtClean="0"/>
              <a:t>. Провести   анализ проб воды в июне 2015 года  в створах: Новая станица, Ленинградский мост, с. Новотроицкое</a:t>
            </a:r>
          </a:p>
          <a:p>
            <a:r>
              <a:rPr lang="en-US" sz="2000" dirty="0" smtClean="0"/>
              <a:t>8</a:t>
            </a:r>
            <a:r>
              <a:rPr lang="ru-RU" sz="2000" dirty="0" smtClean="0"/>
              <a:t>. Сделать выводы.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 bwMode="auto">
          <a:xfrm>
            <a:off x="4679504" y="1124744"/>
            <a:ext cx="4464496" cy="523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600" dirty="0" smtClean="0"/>
              <a:t>Наблюдения.</a:t>
            </a:r>
          </a:p>
          <a:p>
            <a:pPr lvl="0"/>
            <a:r>
              <a:rPr lang="ru-RU" sz="3600" dirty="0" smtClean="0"/>
              <a:t>Научный.</a:t>
            </a:r>
          </a:p>
          <a:p>
            <a:pPr lvl="0"/>
            <a:r>
              <a:rPr lang="ru-RU" sz="3600" dirty="0" err="1" smtClean="0"/>
              <a:t>Исследовательски</a:t>
            </a:r>
            <a:r>
              <a:rPr lang="ru-RU" sz="3600" dirty="0" smtClean="0"/>
              <a:t>.</a:t>
            </a:r>
          </a:p>
          <a:p>
            <a:pPr lvl="0"/>
            <a:r>
              <a:rPr lang="ru-RU" sz="3600" dirty="0" smtClean="0"/>
              <a:t>Статистический.</a:t>
            </a:r>
          </a:p>
          <a:p>
            <a:pPr lvl="0"/>
            <a:r>
              <a:rPr lang="ru-RU" sz="3600" dirty="0" smtClean="0"/>
              <a:t>Информационный.</a:t>
            </a:r>
          </a:p>
          <a:p>
            <a:pPr lvl="0"/>
            <a:r>
              <a:rPr lang="ru-RU" sz="3600" dirty="0" smtClean="0"/>
              <a:t>Картографический.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all" spc="2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Методы работы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3271"/>
          <a:stretch>
            <a:fillRect/>
          </a:stretch>
        </p:blipFill>
        <p:spPr bwMode="auto">
          <a:xfrm>
            <a:off x="0" y="1412776"/>
            <a:ext cx="453561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l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kapla</Template>
  <TotalTime>809</TotalTime>
  <Words>1352</Words>
  <Application>Microsoft Office PowerPoint</Application>
  <PresentationFormat>Экран (4:3)</PresentationFormat>
  <Paragraphs>261</Paragraphs>
  <Slides>64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kapla</vt:lpstr>
      <vt:lpstr>Слайд 1</vt:lpstr>
      <vt:lpstr>Слайд 2</vt:lpstr>
      <vt:lpstr>Слайд 3</vt:lpstr>
      <vt:lpstr>Слайд 4</vt:lpstr>
      <vt:lpstr>Слайд 5</vt:lpstr>
      <vt:lpstr>Слайд 6</vt:lpstr>
      <vt:lpstr>Задачи </vt:lpstr>
      <vt:lpstr>Задачи</vt:lpstr>
      <vt:lpstr>Слайд 9</vt:lpstr>
      <vt:lpstr>Конкурс</vt:lpstr>
      <vt:lpstr> Литература: </vt:lpstr>
      <vt:lpstr>Слайд 12</vt:lpstr>
      <vt:lpstr>Слайд 13</vt:lpstr>
      <vt:lpstr>Слайд 14</vt:lpstr>
      <vt:lpstr>Результат</vt:lpstr>
      <vt:lpstr>Слайд 16</vt:lpstr>
      <vt:lpstr>   Собственные исследования   </vt:lpstr>
      <vt:lpstr>Собственные  исследования</vt:lpstr>
      <vt:lpstr>Акт Отбора проб воды № 1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предельно допустимых концентраций (ПДК) </vt:lpstr>
      <vt:lpstr>предельно допустимых концентраций (ПДК) </vt:lpstr>
      <vt:lpstr>Результат анализа</vt:lpstr>
      <vt:lpstr> Диаграммы  иллюстрируют превышение веществ  ПДК . Диаграмма №1</vt:lpstr>
      <vt:lpstr>Диаграмма №2</vt:lpstr>
      <vt:lpstr> Диаграмма №3</vt:lpstr>
      <vt:lpstr>Диаграмма №4</vt:lpstr>
      <vt:lpstr>Изучение берегов Иртыша </vt:lpstr>
      <vt:lpstr>Слайд 39</vt:lpstr>
      <vt:lpstr>Слайд 40</vt:lpstr>
      <vt:lpstr>В результате исследования проб воды в створах реки Иртыш, и пробы воды в водопроводе  сделаны следующие выводы </vt:lpstr>
      <vt:lpstr>В результате исследования проб воды в створах реки Иртыш, и пробы воды в водопроводе  сделаны следующие выводы 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oakorobova</cp:lastModifiedBy>
  <cp:revision>105</cp:revision>
  <dcterms:created xsi:type="dcterms:W3CDTF">2015-08-06T06:05:51Z</dcterms:created>
  <dcterms:modified xsi:type="dcterms:W3CDTF">2017-01-17T11:26:59Z</dcterms:modified>
</cp:coreProperties>
</file>