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2" r:id="rId3"/>
    <p:sldId id="326" r:id="rId4"/>
    <p:sldId id="287" r:id="rId5"/>
    <p:sldId id="289" r:id="rId6"/>
    <p:sldId id="324" r:id="rId7"/>
    <p:sldId id="323" r:id="rId8"/>
    <p:sldId id="292" r:id="rId9"/>
    <p:sldId id="318" r:id="rId10"/>
    <p:sldId id="290" r:id="rId11"/>
    <p:sldId id="291" r:id="rId12"/>
    <p:sldId id="315" r:id="rId13"/>
    <p:sldId id="316" r:id="rId14"/>
    <p:sldId id="317" r:id="rId15"/>
    <p:sldId id="319" r:id="rId16"/>
    <p:sldId id="313" r:id="rId17"/>
    <p:sldId id="325" r:id="rId18"/>
    <p:sldId id="314" r:id="rId19"/>
    <p:sldId id="298" r:id="rId20"/>
    <p:sldId id="300" r:id="rId21"/>
    <p:sldId id="320" r:id="rId22"/>
    <p:sldId id="293" r:id="rId23"/>
    <p:sldId id="322" r:id="rId24"/>
    <p:sldId id="321" r:id="rId25"/>
    <p:sldId id="295" r:id="rId26"/>
    <p:sldId id="30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EF92675-8A9F-4DDA-812A-517E3DEBE10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%D0%A4%D0%B0%D0%B9%D0%BB:RedArmyEKT.JPG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7.jpeg"/><Relationship Id="rId7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majliki.ru/smilie-505439943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14488"/>
            <a:ext cx="8458200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Афганистан в моей судьбе»</a:t>
            </a:r>
            <a:br>
              <a:rPr lang="ru-RU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(воспоминания о службе в Афганистане братьев </a:t>
            </a:r>
            <a:r>
              <a:rPr lang="ru-RU" sz="2200" b="1" i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Холиных</a:t>
            </a:r>
            <a:r>
              <a:rPr lang="ru-RU" sz="22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ru-RU" sz="22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Александра Васильевича и Михаила Васильевича)</a:t>
            </a:r>
            <a:r>
              <a:rPr lang="ru-RU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357686" y="4071943"/>
            <a:ext cx="4071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3" descr="73985437_large_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33" y="214290"/>
            <a:ext cx="2892193" cy="2571768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24944"/>
            <a:ext cx="2786082" cy="240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928926" y="3717032"/>
            <a:ext cx="596355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Calibri" pitchFamily="34" charset="0"/>
                <a:cs typeface="Calibri" pitchFamily="34" charset="0"/>
              </a:rPr>
              <a:t>      Автор: </a:t>
            </a:r>
          </a:p>
          <a:p>
            <a:pPr algn="ctr">
              <a:lnSpc>
                <a:spcPct val="80000"/>
              </a:lnSpc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Веденеева Лариса Николаевна, </a:t>
            </a:r>
          </a:p>
          <a:p>
            <a:pPr algn="ctr">
              <a:lnSpc>
                <a:spcPct val="80000"/>
              </a:lnSpc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заместитель директора по воспитательной работе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2500313" y="5715000"/>
            <a:ext cx="45720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latin typeface="Lucida Sans Unicode" pitchFamily="34" charset="0"/>
              </a:rPr>
              <a:t> 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©</a:t>
            </a:r>
            <a:r>
              <a:rPr lang="ru-RU" b="1" dirty="0">
                <a:latin typeface="Calibri" pitchFamily="34" charset="0"/>
                <a:cs typeface="Calibri" pitchFamily="34" charset="0"/>
              </a:rPr>
              <a:t> МОУ Юрьевская </a:t>
            </a:r>
            <a:r>
              <a:rPr lang="ru-RU" b="1" dirty="0" err="1">
                <a:latin typeface="Calibri" pitchFamily="34" charset="0"/>
                <a:cs typeface="Calibri" pitchFamily="34" charset="0"/>
              </a:rPr>
              <a:t>сош</a:t>
            </a:r>
            <a:endParaRPr lang="ru-RU" b="1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b="1" dirty="0">
                <a:latin typeface="Calibri" pitchFamily="34" charset="0"/>
                <a:cs typeface="Calibri" pitchFamily="34" charset="0"/>
              </a:rPr>
              <a:t>     </a:t>
            </a:r>
            <a:r>
              <a:rPr lang="ru-RU" b="1" dirty="0" err="1">
                <a:latin typeface="Calibri" pitchFamily="34" charset="0"/>
                <a:cs typeface="Calibri" pitchFamily="34" charset="0"/>
              </a:rPr>
              <a:t>Угличский</a:t>
            </a:r>
            <a:r>
              <a:rPr lang="ru-RU" b="1" dirty="0">
                <a:latin typeface="Calibri" pitchFamily="34" charset="0"/>
                <a:cs typeface="Calibri" pitchFamily="34" charset="0"/>
              </a:rPr>
              <a:t> район</a:t>
            </a:r>
          </a:p>
          <a:p>
            <a:pPr algn="ctr">
              <a:lnSpc>
                <a:spcPct val="80000"/>
              </a:lnSpc>
            </a:pPr>
            <a:r>
              <a:rPr lang="ru-RU" b="1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>2016 </a:t>
            </a:r>
            <a:r>
              <a:rPr lang="ru-RU" b="1" dirty="0">
                <a:latin typeface="Calibri" pitchFamily="34" charset="0"/>
                <a:cs typeface="Calibri" pitchFamily="34" charset="0"/>
              </a:rPr>
              <a:t>год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4414" y="642918"/>
            <a:ext cx="7572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</a:t>
            </a:r>
            <a:r>
              <a:rPr lang="ru-RU" b="1" dirty="0" smtClean="0"/>
              <a:t>Конкурс методических разработок  по региональной истории России</a:t>
            </a:r>
          </a:p>
          <a:p>
            <a:pPr algn="ctr"/>
            <a:r>
              <a:rPr lang="ru-RU" b="1" dirty="0" smtClean="0"/>
              <a:t>(10 класс: ХХ век – начало ХХ</a:t>
            </a:r>
            <a:r>
              <a:rPr lang="en-US" b="1" dirty="0" smtClean="0"/>
              <a:t>I</a:t>
            </a:r>
            <a:r>
              <a:rPr lang="ru-RU" b="1" dirty="0" smtClean="0"/>
              <a:t> века. Тема </a:t>
            </a:r>
            <a:r>
              <a:rPr lang="en-US" b="1" dirty="0" smtClean="0"/>
              <a:t>II</a:t>
            </a:r>
            <a:r>
              <a:rPr lang="ru-RU" b="1" dirty="0" smtClean="0"/>
              <a:t>)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500034" y="4786322"/>
            <a:ext cx="820891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«Было ли мне страшно? Трудно сказать. Если знаешь, куда попал и что тебя ждёт, то не очень, постепенно привыкаешь. За время службы я даже к стрельбе стал спокойно относиться. А к взрывам нет. Страшно видеть подорванный БТР и что от него осталось! Сохранилась фотография, где запечатлён подорванный БТР, не мой, чужой. Но зрелище жуткое: ничего от него не осталось, только два колеса и корпус»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E:\Холины\Саша\Остатки от БТР после подрыва погиб весь экипаж не от нас но шли к нам чтобы мы их отвезли на новую точку хлтели обогнать и погибли нарушили закон след в след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9147" t="6514" r="13759" b="10973"/>
          <a:stretch>
            <a:fillRect/>
          </a:stretch>
        </p:blipFill>
        <p:spPr bwMode="auto">
          <a:xfrm>
            <a:off x="1357290" y="357166"/>
            <a:ext cx="6765930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E:\Холины\Саша\БМП подорванный в тот же год позже БТР не наше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11073" t="3594" r="13758" b="12032"/>
          <a:stretch>
            <a:fillRect/>
          </a:stretch>
        </p:blipFill>
        <p:spPr bwMode="auto">
          <a:xfrm>
            <a:off x="1285852" y="285727"/>
            <a:ext cx="6643734" cy="474552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5000636"/>
            <a:ext cx="8286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alibri" pitchFamily="34" charset="0"/>
              </a:rPr>
              <a:t>Основная служба </a:t>
            </a:r>
            <a:r>
              <a:rPr lang="ru-RU" sz="2400" dirty="0" err="1" smtClean="0">
                <a:latin typeface="Calibri" pitchFamily="34" charset="0"/>
              </a:rPr>
              <a:t>мотоманевренной</a:t>
            </a:r>
            <a:r>
              <a:rPr lang="ru-RU" sz="2400" dirty="0" smtClean="0">
                <a:latin typeface="Calibri" pitchFamily="34" charset="0"/>
              </a:rPr>
              <a:t> группы заключалась в сопровождении колонн: встретить или проводить. Колонна в построении двигалась так: десант высаживался на горе и следил за обстановкой и за передвижением колонны</a:t>
            </a: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награды</a:t>
            </a:r>
            <a:endParaRPr lang="ru-RU" b="1" i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539552" y="1340768"/>
            <a:ext cx="838842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 Юбилейная медаль «70 лет Вооружённых сил СССР»  22.02. 1988 г.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 Юбилейная медаль «</a:t>
            </a:r>
            <a:r>
              <a:rPr lang="ru-RU" sz="2400" dirty="0" smtClean="0"/>
              <a:t>Афганистан. В память 20-летия окончания боевых действий в Афганистане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».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Юбилейная медаль «В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память 25-летия окончания боевых действий в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Афганистане»  17 декабря 2013 года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 «Отличник погранвойск I степени»  За боевые действия в Афганистане. 1987 год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 Грамота ПВС СССР. За боевые действия в Афганистане. 1987 год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 Знак «Воину-интернационалисту от  благодарного афганского народа» 15 февраля 1990 года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E:\Холины\Новая папка (2)\15.jpg"/>
          <p:cNvPicPr>
            <a:picLocks noChangeAspect="1" noChangeArrowheads="1"/>
          </p:cNvPicPr>
          <p:nvPr/>
        </p:nvPicPr>
        <p:blipFill>
          <a:blip r:embed="rId2" cstate="print"/>
          <a:srcRect l="11484" r="11407" b="23097"/>
          <a:stretch>
            <a:fillRect/>
          </a:stretch>
        </p:blipFill>
        <p:spPr bwMode="auto">
          <a:xfrm rot="5400000" flipV="1">
            <a:off x="1150538" y="921110"/>
            <a:ext cx="3020042" cy="1606405"/>
          </a:xfrm>
          <a:prstGeom prst="rect">
            <a:avLst/>
          </a:prstGeom>
          <a:noFill/>
        </p:spPr>
      </p:pic>
      <p:pic>
        <p:nvPicPr>
          <p:cNvPr id="73731" name="Picture 3" descr="E:\Холины\Новая папка (2)\2014 год.jpg"/>
          <p:cNvPicPr>
            <a:picLocks noChangeAspect="1" noChangeArrowheads="1"/>
          </p:cNvPicPr>
          <p:nvPr/>
        </p:nvPicPr>
        <p:blipFill>
          <a:blip r:embed="rId3" cstate="print"/>
          <a:srcRect l="10301" t="2682" r="10721" b="13423"/>
          <a:stretch>
            <a:fillRect/>
          </a:stretch>
        </p:blipFill>
        <p:spPr bwMode="auto">
          <a:xfrm rot="5400000">
            <a:off x="-399153" y="899163"/>
            <a:ext cx="3000396" cy="1630650"/>
          </a:xfrm>
          <a:prstGeom prst="rect">
            <a:avLst/>
          </a:prstGeom>
          <a:noFill/>
        </p:spPr>
      </p:pic>
      <p:pic>
        <p:nvPicPr>
          <p:cNvPr id="73732" name="Рисунок 2"/>
          <p:cNvPicPr>
            <a:picLocks noChangeAspect="1" noChangeArrowheads="1"/>
          </p:cNvPicPr>
          <p:nvPr/>
        </p:nvPicPr>
        <p:blipFill>
          <a:blip r:embed="rId4" cstate="print"/>
          <a:srcRect l="7872" r="8159" b="6667"/>
          <a:stretch>
            <a:fillRect/>
          </a:stretch>
        </p:blipFill>
        <p:spPr bwMode="auto">
          <a:xfrm>
            <a:off x="6429388" y="3357562"/>
            <a:ext cx="2143140" cy="30003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print"/>
          <a:srcRect r="7894"/>
          <a:stretch>
            <a:fillRect/>
          </a:stretch>
        </p:blipFill>
        <p:spPr bwMode="auto">
          <a:xfrm>
            <a:off x="642910" y="3357562"/>
            <a:ext cx="1857388" cy="299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&amp;Mcy;&amp;iecy;&amp;dcy;&amp;acy;&amp;lcy;&amp;softcy; «&amp;Vcy; &amp;pcy;&amp;acy;&amp;mcy;&amp;yacy;&amp;tcy;&amp;softcy; 20-&amp;lcy;&amp;iecy;&amp;tcy;&amp;icy;&amp;yacy; &amp;vcy;&amp;ycy;&amp;vcy;&amp;ocy;&amp;dcy;&amp;acy; &amp;vcy;&amp;ocy;&amp;jcy;&amp;scy;&amp;kcy; &amp;icy;&amp;zcy; &amp;Acy;&amp;fcy;&amp;gcy;&amp;acy;&amp;ncy;&amp;icy;&amp;scy;&amp;tcy;&amp;acy;&amp;ncy;&amp;acy;»"/>
          <p:cNvPicPr>
            <a:picLocks noChangeAspect="1" noChangeArrowheads="1"/>
          </p:cNvPicPr>
          <p:nvPr/>
        </p:nvPicPr>
        <p:blipFill>
          <a:blip r:embed="rId6" cstate="print"/>
          <a:srcRect l="59682" t="29511" r="16217" b="13545"/>
          <a:stretch>
            <a:fillRect/>
          </a:stretch>
        </p:blipFill>
        <p:spPr bwMode="auto">
          <a:xfrm>
            <a:off x="2500298" y="3319668"/>
            <a:ext cx="1714512" cy="3038292"/>
          </a:xfrm>
          <a:prstGeom prst="rect">
            <a:avLst/>
          </a:prstGeom>
          <a:noFill/>
        </p:spPr>
      </p:pic>
      <p:pic>
        <p:nvPicPr>
          <p:cNvPr id="10" name="Рисунок 9" descr="Медаль 70 лет Вооруженных Сил СССР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214290"/>
            <a:ext cx="164307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Нагрудные знаки «Отличник погранвойск» 1-й и 2-й степени (1969-1991 гг.)"/>
          <p:cNvPicPr/>
          <p:nvPr/>
        </p:nvPicPr>
        <p:blipFill>
          <a:blip r:embed="rId8" cstate="print"/>
          <a:srcRect r="50065"/>
          <a:stretch>
            <a:fillRect/>
          </a:stretch>
        </p:blipFill>
        <p:spPr bwMode="auto">
          <a:xfrm>
            <a:off x="4357686" y="3357562"/>
            <a:ext cx="192882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/>
          <a:srcRect l="1534" t="2698" r="35583" b="13668"/>
          <a:stretch>
            <a:fillRect/>
          </a:stretch>
        </p:blipFill>
        <p:spPr bwMode="auto">
          <a:xfrm>
            <a:off x="3500430" y="285728"/>
            <a:ext cx="387378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2786058"/>
            <a:ext cx="3990972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Характеристика      с места службы</a:t>
            </a:r>
            <a:br>
              <a:rPr lang="ru-RU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( май 1987 </a:t>
            </a:r>
            <a:r>
              <a:rPr lang="ru-RU" sz="2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г</a:t>
            </a:r>
            <a:r>
              <a:rPr lang="ru-RU" sz="27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.)</a:t>
            </a:r>
            <a:endParaRPr lang="ru-RU" sz="2700" b="1" i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4754" name="Picture 2" descr="E:\Холины\Саша\характеристика май 1987  когда демобилизовался.jpg"/>
          <p:cNvPicPr>
            <a:picLocks noChangeAspect="1" noChangeArrowheads="1"/>
          </p:cNvPicPr>
          <p:nvPr/>
        </p:nvPicPr>
        <p:blipFill>
          <a:blip r:embed="rId2" cstate="print"/>
          <a:srcRect l="9477" b="13251"/>
          <a:stretch>
            <a:fillRect/>
          </a:stretch>
        </p:blipFill>
        <p:spPr bwMode="auto">
          <a:xfrm>
            <a:off x="214282" y="214290"/>
            <a:ext cx="4625856" cy="6336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E:\Холины\Саша сегодня\image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289251" cy="4289251"/>
          </a:xfrm>
          <a:prstGeom prst="rect">
            <a:avLst/>
          </a:prstGeom>
          <a:noFill/>
        </p:spPr>
      </p:pic>
      <p:pic>
        <p:nvPicPr>
          <p:cNvPr id="76803" name="Picture 3" descr="E:\Холины\Саша сегодня\image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4248472" cy="42484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16016" y="5733256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Любимый питомец – немецкая овчарка по кличке Гранд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5805264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Любимая жена Ирина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428604"/>
            <a:ext cx="8297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ЖИЗНЬ </a:t>
            </a: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«ПО ФЭН-ШУЮ» </a:t>
            </a:r>
            <a:r>
              <a:rPr lang="ru-RU" sz="36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(ВСЁ  ХОРОШО!)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504056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Холин  </a:t>
            </a:r>
            <a:b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михаил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Васильевич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Picture 1" descr="E:\Холины\Фото субботы\IMGP2219.JPG"/>
          <p:cNvPicPr>
            <a:picLocks noChangeAspect="1" noChangeArrowheads="1"/>
          </p:cNvPicPr>
          <p:nvPr/>
        </p:nvPicPr>
        <p:blipFill>
          <a:blip r:embed="rId2" cstate="print"/>
          <a:srcRect l="14416" t="16819" r="47741"/>
          <a:stretch>
            <a:fillRect/>
          </a:stretch>
        </p:blipFill>
        <p:spPr bwMode="auto">
          <a:xfrm>
            <a:off x="5076056" y="260647"/>
            <a:ext cx="3816424" cy="6291595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85786" y="1928802"/>
            <a:ext cx="385192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родился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августа 1969 года в деревне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Ростовцево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Угличского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 Ярославской области. Здесь прошли его детство и юность.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С детства был приучен к труду, 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 как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помогал родителям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Холину Василию Павловичу Антонине Михайловне по хозяйству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Школьные годы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3214686"/>
            <a:ext cx="1285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  <a:cs typeface="Calibri" pitchFamily="34" charset="0"/>
              </a:rPr>
              <a:t>Восьмой класс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7346" name="Picture 2" descr="E:\Холины\МВ\6 или 8 класс.jpg"/>
          <p:cNvPicPr>
            <a:picLocks noChangeAspect="1" noChangeArrowheads="1"/>
          </p:cNvPicPr>
          <p:nvPr/>
        </p:nvPicPr>
        <p:blipFill>
          <a:blip r:embed="rId2" cstate="print"/>
          <a:srcRect r="1814" b="3811"/>
          <a:stretch>
            <a:fillRect/>
          </a:stretch>
        </p:blipFill>
        <p:spPr bwMode="auto">
          <a:xfrm>
            <a:off x="1214414" y="1142984"/>
            <a:ext cx="3571900" cy="2555376"/>
          </a:xfrm>
          <a:prstGeom prst="rect">
            <a:avLst/>
          </a:prstGeom>
          <a:noFill/>
        </p:spPr>
      </p:pic>
      <p:pic>
        <p:nvPicPr>
          <p:cNvPr id="57347" name="Picture 3" descr="E:\Холины\МВ\10 класс Заозерская школа.jpg"/>
          <p:cNvPicPr>
            <a:picLocks noChangeAspect="1" noChangeArrowheads="1"/>
          </p:cNvPicPr>
          <p:nvPr/>
        </p:nvPicPr>
        <p:blipFill>
          <a:blip r:embed="rId3" cstate="print"/>
          <a:srcRect t="1704" r="3394" b="3125"/>
          <a:stretch>
            <a:fillRect/>
          </a:stretch>
        </p:blipFill>
        <p:spPr bwMode="auto">
          <a:xfrm rot="5400000">
            <a:off x="3027576" y="3473226"/>
            <a:ext cx="2731657" cy="364333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215074" y="5857892"/>
            <a:ext cx="2071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  <a:cs typeface="Calibri" pitchFamily="34" charset="0"/>
              </a:rPr>
              <a:t>Десятый класс </a:t>
            </a:r>
          </a:p>
          <a:p>
            <a:pPr algn="ctr"/>
            <a:r>
              <a:rPr lang="ru-RU" b="1" dirty="0" smtClean="0">
                <a:latin typeface="Calibri" pitchFamily="34" charset="0"/>
                <a:cs typeface="Calibri" pitchFamily="34" charset="0"/>
              </a:rPr>
              <a:t>Заозерская школа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Рисунок 7" descr="E:\Холины\Холины ОтЕЧЕСТВО\Работа\Слайд\Миша.jpg"/>
          <p:cNvPicPr/>
          <p:nvPr/>
        </p:nvPicPr>
        <p:blipFill>
          <a:blip r:embed="rId4" cstate="print">
            <a:lum bright="-20000"/>
          </a:blip>
          <a:srcRect l="21897" t="27918" r="25102" b="16051"/>
          <a:stretch>
            <a:fillRect/>
          </a:stretch>
        </p:blipFill>
        <p:spPr bwMode="auto">
          <a:xfrm rot="5400000">
            <a:off x="5572132" y="500042"/>
            <a:ext cx="257176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</a:rPr>
              <a:t>В 1987 году Михаил был призван в армию</a:t>
            </a:r>
            <a:endParaRPr lang="ru-RU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4581" name="Picture 5" descr="Как добраться в Анаклию?"/>
          <p:cNvPicPr>
            <a:picLocks noChangeAspect="1" noChangeArrowheads="1"/>
          </p:cNvPicPr>
          <p:nvPr/>
        </p:nvPicPr>
        <p:blipFill>
          <a:blip r:embed="rId2" cstate="print"/>
          <a:srcRect l="19775" t="31652" r="21631"/>
          <a:stretch>
            <a:fillRect/>
          </a:stretch>
        </p:blipFill>
        <p:spPr bwMode="auto">
          <a:xfrm>
            <a:off x="500034" y="1214422"/>
            <a:ext cx="5715040" cy="35480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28926" y="3286124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libri" pitchFamily="34" charset="0"/>
              </a:rPr>
              <a:t>Грузия</a:t>
            </a:r>
            <a:endParaRPr lang="ru-RU" sz="2800" b="1" dirty="0">
              <a:latin typeface="Calibri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57224" y="3143248"/>
            <a:ext cx="357190" cy="35719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84" name="Picture 8" descr="E:\Холины\МВ\16-17 февраля 1989 г. г. Термес Узбекистан.jpg"/>
          <p:cNvPicPr>
            <a:picLocks noChangeAspect="1" noChangeArrowheads="1"/>
          </p:cNvPicPr>
          <p:nvPr/>
        </p:nvPicPr>
        <p:blipFill>
          <a:blip r:embed="rId3" cstate="print"/>
          <a:srcRect l="7793" t="20331" r="4068" b="22186"/>
          <a:stretch>
            <a:fillRect/>
          </a:stretch>
        </p:blipFill>
        <p:spPr bwMode="auto">
          <a:xfrm rot="5400000">
            <a:off x="4979888" y="2735360"/>
            <a:ext cx="5399330" cy="2357454"/>
          </a:xfrm>
          <a:prstGeom prst="rect">
            <a:avLst/>
          </a:prstGeom>
          <a:noFill/>
        </p:spPr>
      </p:pic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571472" y="5072074"/>
            <a:ext cx="55721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учебке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Михаила учили лазить и ездить на машине по горам, ходить на дневные и ночные стрельбы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upload.wikimedia.org/wikipedia/commons/c/c4/Afghanistan_insurgency_1985.png"/>
          <p:cNvPicPr/>
          <p:nvPr/>
        </p:nvPicPr>
        <p:blipFill>
          <a:blip r:embed="rId2" cstate="print"/>
          <a:srcRect l="55985" t="34318" r="36076" b="54365"/>
          <a:stretch>
            <a:fillRect/>
          </a:stretch>
        </p:blipFill>
        <p:spPr bwMode="auto">
          <a:xfrm>
            <a:off x="285720" y="642918"/>
            <a:ext cx="5429288" cy="5429288"/>
          </a:xfrm>
          <a:prstGeom prst="rect">
            <a:avLst/>
          </a:prstGeom>
          <a:noFill/>
        </p:spPr>
      </p:pic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6215074" y="3214686"/>
            <a:ext cx="2285984" cy="838200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endParaRPr lang="ru-RU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5715008" y="2000240"/>
            <a:ext cx="342899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Служил в мотострелковом полку 108-ой дивизии, где части располагались по принципу тарелки: посередине взлётная полоса, а вокруг всё забором обнесено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D:\Афганистан - ты боль моей души\p18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149080"/>
            <a:ext cx="2719728" cy="223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D:\Афганистан - ты боль моей души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263443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D:\Афганистан - ты боль моей души\ve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933056"/>
            <a:ext cx="2432868" cy="243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D:\Афганистан - ты боль моей души\voz.jpg"/>
          <p:cNvPicPr>
            <a:picLocks noChangeAspect="1" noChangeArrowheads="1"/>
          </p:cNvPicPr>
          <p:nvPr/>
        </p:nvPicPr>
        <p:blipFill>
          <a:blip r:embed="rId5" cstate="print"/>
          <a:srcRect r="19361"/>
          <a:stretch>
            <a:fillRect/>
          </a:stretch>
        </p:blipFill>
        <p:spPr bwMode="auto">
          <a:xfrm>
            <a:off x="5996484" y="4077072"/>
            <a:ext cx="2767656" cy="227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250px-RedArmyEKT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63" y="785813"/>
            <a:ext cx="2374900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Война в Афганистане длилась </a:t>
            </a:r>
            <a:r>
              <a:rPr lang="ru-RU" sz="3200" b="1" i="1" dirty="0" smtClean="0">
                <a:latin typeface="Calibri" pitchFamily="34" charset="0"/>
                <a:cs typeface="Calibri" pitchFamily="34" charset="0"/>
              </a:rPr>
              <a:t>9лет  1 месяц  19 дней</a:t>
            </a:r>
            <a:endParaRPr lang="ru-RU" sz="3200" dirty="0" smtClean="0"/>
          </a:p>
          <a:p>
            <a:pPr algn="ctr"/>
            <a:endParaRPr lang="ru-RU" sz="3200" b="1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87824" y="1556792"/>
            <a:ext cx="30963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Унесла около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14000 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жизней советских солдат и не считанное количество афганских повстанцев и мирных жителей</a:t>
            </a:r>
            <a:endParaRPr lang="ru-RU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Вести.Ru: Самолёт разбился в районе перевала Саланг"/>
          <p:cNvPicPr>
            <a:picLocks noChangeAspect="1" noChangeArrowheads="1"/>
          </p:cNvPicPr>
          <p:nvPr/>
        </p:nvPicPr>
        <p:blipFill>
          <a:blip r:embed="rId2" cstate="print"/>
          <a:srcRect b="14894"/>
          <a:stretch>
            <a:fillRect/>
          </a:stretch>
        </p:blipFill>
        <p:spPr bwMode="auto">
          <a:xfrm>
            <a:off x="500034" y="1285860"/>
            <a:ext cx="7946287" cy="5072098"/>
          </a:xfrm>
          <a:prstGeom prst="rect">
            <a:avLst/>
          </a:prstGeom>
          <a:noFill/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214282" y="214290"/>
            <a:ext cx="8686800" cy="838200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3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ea typeface="+mj-ea"/>
                <a:cs typeface="+mj-cs"/>
              </a:rPr>
              <a:t>переведён охранять стратегический перевал </a:t>
            </a:r>
            <a:r>
              <a:rPr lang="ru-RU" sz="3600" b="1" i="1" cap="all" dirty="0" err="1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ea typeface="+mj-ea"/>
                <a:cs typeface="+mj-cs"/>
              </a:rPr>
              <a:t>Саланг</a:t>
            </a:r>
            <a:r>
              <a:rPr lang="ru-RU" sz="3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ea typeface="+mj-ea"/>
                <a:cs typeface="+mj-cs"/>
              </a:rPr>
              <a:t> в горах </a:t>
            </a:r>
            <a:r>
              <a:rPr lang="ru-RU" sz="3600" b="1" i="1" cap="all" dirty="0" err="1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ea typeface="+mj-ea"/>
                <a:cs typeface="+mj-cs"/>
              </a:rPr>
              <a:t>гиндукуш</a:t>
            </a:r>
            <a:r>
              <a:rPr lang="ru-RU" sz="3600" b="1" i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Calibri" pitchFamily="34" charset="0"/>
                <a:ea typeface="+mj-ea"/>
                <a:cs typeface="+mj-cs"/>
              </a:rPr>
              <a:t> </a:t>
            </a:r>
            <a:endParaRPr kumimoji="0" lang="ru-RU" sz="3600" b="1" i="1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500034" y="4357694"/>
            <a:ext cx="821537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«Наша застава располагалась на вершине с северной стороны.                С южной стороны стояла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Черекасская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застава.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Обе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заставы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осуществляли проверку колонн, двигающихся ежедневно с севера на юг и с юга на север. Если колонна, в которую входили и наши войска, и местное население, проезжающее на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борбухайках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», движется с юга на север, то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черекассы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» её проверяют. Если с севера на юг, то наша застав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а»</a:t>
            </a:r>
          </a:p>
        </p:txBody>
      </p:sp>
      <p:pic>
        <p:nvPicPr>
          <p:cNvPr id="52226" name="Picture 2" descr="E:\Холины\МВ\Учебный ценр г. Батуми 1987-1988 годы (учебка)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10254" t="13672" r="10644" b="6249"/>
          <a:stretch>
            <a:fillRect/>
          </a:stretch>
        </p:blipFill>
        <p:spPr bwMode="auto">
          <a:xfrm>
            <a:off x="2000232" y="214290"/>
            <a:ext cx="5500726" cy="4176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85728"/>
            <a:ext cx="6909996" cy="4459076"/>
          </a:xfrm>
          <a:prstGeom prst="rect">
            <a:avLst/>
          </a:prstGeom>
          <a:noFill/>
          <a:ln w="25400">
            <a:solidFill>
              <a:srgbClr val="990033"/>
            </a:solidFill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000100" y="4929198"/>
            <a:ext cx="72866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libri" pitchFamily="34" charset="0"/>
              </a:rPr>
              <a:t>В феврале 1989-го года советское и афганское правительства подписали договор о выводе с территории Афганистана советских войск. «13 февраля 1989-го года мы снимались с места, а 14-го февраля перешли через мост речку своим ходом» 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награды</a:t>
            </a:r>
            <a:endParaRPr lang="ru-RU" b="1" i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571472" y="1785926"/>
            <a:ext cx="803297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>
                <a:latin typeface="Calibri" pitchFamily="34" charset="0"/>
              </a:rPr>
              <a:t>  Медаль воину-интернационалисту от благодарного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Calibri" pitchFamily="34" charset="0"/>
              </a:rPr>
              <a:t>    афганского народа» 14 февраля 1989года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-  Юбилейная медаль «</a:t>
            </a:r>
            <a:r>
              <a:rPr lang="ru-RU" sz="2400" dirty="0" smtClean="0">
                <a:latin typeface="Calibri" pitchFamily="34" charset="0"/>
              </a:rPr>
              <a:t>Афганистан. В память 20-летия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Calibri" pitchFamily="34" charset="0"/>
              </a:rPr>
              <a:t>    окончания боевых действий в Афганистане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»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endParaRPr lang="ru-RU" sz="2400" dirty="0" smtClean="0">
              <a:latin typeface="Calibri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Calibri" pitchFamily="34" charset="0"/>
              </a:rPr>
              <a:t>    15 февраля 2009 года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Юбилейная медаль «В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память 25-летия окончания боевых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действий в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Афганистане» </a:t>
            </a:r>
            <a:r>
              <a:rPr lang="ru-RU" sz="2400" dirty="0" smtClean="0">
                <a:latin typeface="Calibri" pitchFamily="34" charset="0"/>
              </a:rPr>
              <a:t>15 февраля 2014 года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 Знак «Воину-интернационалисту от  благодарного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афганского народа» 15 февраля 1990 года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E:\Холины\Новая папка (2)\15.jpg"/>
          <p:cNvPicPr>
            <a:picLocks noChangeAspect="1" noChangeArrowheads="1"/>
          </p:cNvPicPr>
          <p:nvPr/>
        </p:nvPicPr>
        <p:blipFill>
          <a:blip r:embed="rId2" cstate="print"/>
          <a:srcRect l="11484" r="11407" b="23097"/>
          <a:stretch>
            <a:fillRect/>
          </a:stretch>
        </p:blipFill>
        <p:spPr bwMode="auto">
          <a:xfrm rot="5400000" flipV="1">
            <a:off x="1083702" y="1273702"/>
            <a:ext cx="3000394" cy="1595954"/>
          </a:xfrm>
          <a:prstGeom prst="rect">
            <a:avLst/>
          </a:prstGeom>
          <a:noFill/>
        </p:spPr>
      </p:pic>
      <p:pic>
        <p:nvPicPr>
          <p:cNvPr id="73731" name="Picture 3" descr="E:\Холины\Новая папка (2)\2014 год.jpg"/>
          <p:cNvPicPr>
            <a:picLocks noChangeAspect="1" noChangeArrowheads="1"/>
          </p:cNvPicPr>
          <p:nvPr/>
        </p:nvPicPr>
        <p:blipFill>
          <a:blip r:embed="rId3" cstate="print"/>
          <a:srcRect l="10301" t="2682" r="10721" b="13423"/>
          <a:stretch>
            <a:fillRect/>
          </a:stretch>
        </p:blipFill>
        <p:spPr bwMode="auto">
          <a:xfrm rot="5400000">
            <a:off x="-470591" y="1256353"/>
            <a:ext cx="3000396" cy="1630650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 r="7894"/>
          <a:stretch>
            <a:fillRect/>
          </a:stretch>
        </p:blipFill>
        <p:spPr bwMode="auto">
          <a:xfrm>
            <a:off x="3500430" y="571480"/>
            <a:ext cx="1857388" cy="299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&amp;Mcy;&amp;iecy;&amp;dcy;&amp;acy;&amp;lcy;&amp;softcy; «&amp;Vcy; &amp;pcy;&amp;acy;&amp;mcy;&amp;yacy;&amp;tcy;&amp;softcy; 20-&amp;lcy;&amp;iecy;&amp;tcy;&amp;icy;&amp;yacy; &amp;vcy;&amp;ycy;&amp;vcy;&amp;ocy;&amp;dcy;&amp;acy; &amp;vcy;&amp;ocy;&amp;jcy;&amp;scy;&amp;kcy; &amp;icy;&amp;zcy; &amp;Acy;&amp;fcy;&amp;gcy;&amp;acy;&amp;ncy;&amp;icy;&amp;scy;&amp;tcy;&amp;acy;&amp;ncy;&amp;acy;»"/>
          <p:cNvPicPr>
            <a:picLocks noChangeAspect="1" noChangeArrowheads="1"/>
          </p:cNvPicPr>
          <p:nvPr/>
        </p:nvPicPr>
        <p:blipFill>
          <a:blip r:embed="rId5" cstate="print"/>
          <a:srcRect l="59682" t="30835" r="16217" b="13545"/>
          <a:stretch>
            <a:fillRect/>
          </a:stretch>
        </p:blipFill>
        <p:spPr bwMode="auto">
          <a:xfrm>
            <a:off x="5357817" y="571480"/>
            <a:ext cx="1733441" cy="3000397"/>
          </a:xfrm>
          <a:prstGeom prst="rect">
            <a:avLst/>
          </a:prstGeom>
          <a:noFill/>
        </p:spPr>
      </p:pic>
      <p:pic>
        <p:nvPicPr>
          <p:cNvPr id="12" name="Содержимое 8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571480"/>
            <a:ext cx="192882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 l="1534" t="2698" r="35583" b="13668"/>
          <a:stretch>
            <a:fillRect/>
          </a:stretch>
        </p:blipFill>
        <p:spPr bwMode="auto">
          <a:xfrm>
            <a:off x="1928794" y="3929066"/>
            <a:ext cx="292895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 descr="E:\Холины\МВ\Холин награды сканир\от бл. афг.нар\22.jpg"/>
          <p:cNvPicPr>
            <a:picLocks noChangeAspect="1" noChangeArrowheads="1"/>
          </p:cNvPicPr>
          <p:nvPr/>
        </p:nvPicPr>
        <p:blipFill>
          <a:blip r:embed="rId8" cstate="print"/>
          <a:srcRect l="17022" t="7291" r="15588" b="58334"/>
          <a:stretch>
            <a:fillRect/>
          </a:stretch>
        </p:blipFill>
        <p:spPr bwMode="auto">
          <a:xfrm>
            <a:off x="4857752" y="3929066"/>
            <a:ext cx="3143272" cy="2206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E:\Холины\МВ\image.jpg"/>
          <p:cNvPicPr>
            <a:picLocks noChangeAspect="1" noChangeArrowheads="1"/>
          </p:cNvPicPr>
          <p:nvPr/>
        </p:nvPicPr>
        <p:blipFill>
          <a:blip r:embed="rId2" cstate="print"/>
          <a:srcRect l="14865" t="10843"/>
          <a:stretch>
            <a:fillRect/>
          </a:stretch>
        </p:blipFill>
        <p:spPr bwMode="auto">
          <a:xfrm>
            <a:off x="4357686" y="214290"/>
            <a:ext cx="4572000" cy="6383974"/>
          </a:xfrm>
          <a:prstGeom prst="rect">
            <a:avLst/>
          </a:prstGeom>
          <a:noFill/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14282" y="1000108"/>
            <a:ext cx="407196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После возвращения Михаил работал в городе Ярославле. Потом женился и переехал в город Углич, где и проживает с женой Натальей и дочерью Анной, работает водителем в частной организации (возит начальника).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свободное время любит ремонтировать машины.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Служба в «горячей точке» не ожесточила Холина Михаила Васильевича. Он по-прежнему скромный, уравновешенный человек, большой труженик, любящий муж и отец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Практическая направленность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915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Теперь в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Путчинской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волости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будут знать и гордиться земляками, выпускниками Юрьевской школы, - настоящими защитниками Отечества,  с честью выполнившими свой интернациональный долг</a:t>
            </a:r>
          </a:p>
          <a:p>
            <a:pPr algn="ctr" eaLnBrk="1" hangingPunct="1">
              <a:buFont typeface="Arial" pitchFamily="34" charset="0"/>
              <a:buNone/>
            </a:pPr>
            <a:endParaRPr lang="ru-RU" dirty="0" smtClean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выпускники Юрьевской школы, участники боевых событий в Афганистане</a:t>
            </a:r>
            <a:endParaRPr lang="ru-RU" b="1" i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6016" y="609329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Александр Васильевич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6093296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Михаил Васильевич   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IMGP2219"/>
          <p:cNvPicPr>
            <a:picLocks noChangeAspect="1" noChangeArrowheads="1"/>
          </p:cNvPicPr>
          <p:nvPr/>
        </p:nvPicPr>
        <p:blipFill>
          <a:blip r:embed="rId2" cstate="print"/>
          <a:srcRect l="13661" t="17174" r="4372"/>
          <a:stretch>
            <a:fillRect/>
          </a:stretch>
        </p:blipFill>
        <p:spPr bwMode="auto">
          <a:xfrm>
            <a:off x="1475656" y="1196752"/>
            <a:ext cx="6048672" cy="458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95736" y="580526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братья  Холины   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188640"/>
            <a:ext cx="529208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Холин  </a:t>
            </a:r>
            <a:b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Александр  Васильевич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1" descr="E:\Холины\Фото субботы\IMGP2219.JPG"/>
          <p:cNvPicPr>
            <a:picLocks noChangeAspect="1" noChangeArrowheads="1"/>
          </p:cNvPicPr>
          <p:nvPr/>
        </p:nvPicPr>
        <p:blipFill>
          <a:blip r:embed="rId2" cstate="print"/>
          <a:srcRect l="55273" t="19222" r="9898"/>
          <a:stretch>
            <a:fillRect/>
          </a:stretch>
        </p:blipFill>
        <p:spPr bwMode="auto">
          <a:xfrm>
            <a:off x="467544" y="351418"/>
            <a:ext cx="3528392" cy="6137518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644008" y="1484784"/>
            <a:ext cx="385192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родился 7 апреля 1967 года в деревне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Ростовцево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Угличского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 Ярославской области. Здесь прошли его детство и юность.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детства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он увлекался строительством: делал будку собаке, домики кошкам. Это увлечение у него любимое и по сей день.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С детства был приучен к труду, 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 как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помогал родителям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Холину Василию Павловичу, Антонине Михайловне по хозяйству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Школьные годы</a:t>
            </a:r>
            <a:endParaRPr lang="ru-RU" dirty="0"/>
          </a:p>
        </p:txBody>
      </p:sp>
      <p:pic>
        <p:nvPicPr>
          <p:cNvPr id="13313" name="Picture 1" descr="E:\Холины\Холины ОтЕЧЕСТВО\Саша Холин Миша кОЛОТУШКИН Саша Багрелов.jpg"/>
          <p:cNvPicPr>
            <a:picLocks noChangeAspect="1" noChangeArrowheads="1"/>
          </p:cNvPicPr>
          <p:nvPr/>
        </p:nvPicPr>
        <p:blipFill>
          <a:blip r:embed="rId2" cstate="print"/>
          <a:srcRect t="3744" r="2703"/>
          <a:stretch>
            <a:fillRect/>
          </a:stretch>
        </p:blipFill>
        <p:spPr bwMode="auto">
          <a:xfrm rot="5400000">
            <a:off x="393162" y="1249856"/>
            <a:ext cx="2592288" cy="26642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488" y="3214686"/>
            <a:ext cx="1462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  <a:cs typeface="Calibri" pitchFamily="34" charset="0"/>
              </a:rPr>
              <a:t>Четвёртый класс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29586" y="3214686"/>
            <a:ext cx="1000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  <a:cs typeface="Calibri" pitchFamily="34" charset="0"/>
              </a:rPr>
              <a:t>Пятый класс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8148" y="5929330"/>
            <a:ext cx="1285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  <a:cs typeface="Calibri" pitchFamily="34" charset="0"/>
              </a:rPr>
              <a:t>Седьмой класс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314" name="Picture 2" descr="E:\Холины\Саша\Саща Холин 5 класс 1979 г..jpg"/>
          <p:cNvPicPr>
            <a:picLocks noChangeAspect="1" noChangeArrowheads="1"/>
          </p:cNvPicPr>
          <p:nvPr/>
        </p:nvPicPr>
        <p:blipFill>
          <a:blip r:embed="rId3" cstate="print"/>
          <a:srcRect l="3775" t="2379" r="1606"/>
          <a:stretch>
            <a:fillRect/>
          </a:stretch>
        </p:blipFill>
        <p:spPr bwMode="auto">
          <a:xfrm>
            <a:off x="4286248" y="1285860"/>
            <a:ext cx="3647841" cy="2592288"/>
          </a:xfrm>
          <a:prstGeom prst="rect">
            <a:avLst/>
          </a:prstGeom>
          <a:noFill/>
        </p:spPr>
      </p:pic>
      <p:pic>
        <p:nvPicPr>
          <p:cNvPr id="13315" name="Picture 3" descr="E:\Холины\Саша\8 класс .jpg"/>
          <p:cNvPicPr>
            <a:picLocks noChangeAspect="1" noChangeArrowheads="1"/>
          </p:cNvPicPr>
          <p:nvPr/>
        </p:nvPicPr>
        <p:blipFill>
          <a:blip r:embed="rId4" cstate="print"/>
          <a:srcRect l="2242" t="5942" b="2613"/>
          <a:stretch>
            <a:fillRect/>
          </a:stretch>
        </p:blipFill>
        <p:spPr bwMode="auto">
          <a:xfrm>
            <a:off x="4213304" y="4071942"/>
            <a:ext cx="3643488" cy="2571768"/>
          </a:xfrm>
          <a:prstGeom prst="rect">
            <a:avLst/>
          </a:prstGeom>
          <a:noFill/>
        </p:spPr>
      </p:pic>
      <p:pic>
        <p:nvPicPr>
          <p:cNvPr id="10" name="Рисунок 9" descr="E:\Холины\Холины ОтЕЧЕСТВО\Работа\Слайд\Миша 15564 002.jpg"/>
          <p:cNvPicPr/>
          <p:nvPr/>
        </p:nvPicPr>
        <p:blipFill>
          <a:blip r:embed="rId5" cstate="print">
            <a:lum bright="-20000"/>
          </a:blip>
          <a:srcRect l="30056" t="24641" r="17746" b="20927"/>
          <a:stretch>
            <a:fillRect/>
          </a:stretch>
        </p:blipFill>
        <p:spPr bwMode="auto">
          <a:xfrm>
            <a:off x="500034" y="4071942"/>
            <a:ext cx="35719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Туркменистан: карта Туркменистана"/>
          <p:cNvPicPr>
            <a:picLocks noChangeAspect="1" noChangeArrowheads="1"/>
          </p:cNvPicPr>
          <p:nvPr/>
        </p:nvPicPr>
        <p:blipFill>
          <a:blip r:embed="rId2" cstate="print"/>
          <a:srcRect t="29932"/>
          <a:stretch>
            <a:fillRect/>
          </a:stretch>
        </p:blipFill>
        <p:spPr bwMode="auto">
          <a:xfrm>
            <a:off x="1000099" y="1214422"/>
            <a:ext cx="7340775" cy="3857652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В мае 1985-го года призван в армию</a:t>
            </a:r>
            <a:endParaRPr kumimoji="0" lang="ru-RU" sz="3200" b="1" i="1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428860" y="1714488"/>
            <a:ext cx="285752" cy="2857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000496" y="2643182"/>
            <a:ext cx="285752" cy="28575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57158" y="5072074"/>
            <a:ext cx="85010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Сначала Александра привезли в г.Небит-Даг на границе с Ираном. А через месяц его отправили в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учебку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г.Ашхабад в Туркмению, по окончании которой вручили повестку в Афганистан.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Rectangle 6"/>
          <p:cNvSpPr>
            <a:spLocks noGrp="1" noChangeArrowheads="1"/>
          </p:cNvSpPr>
          <p:nvPr>
            <p:ph type="title"/>
          </p:nvPr>
        </p:nvSpPr>
        <p:spPr>
          <a:xfrm>
            <a:off x="785786" y="214290"/>
            <a:ext cx="7358114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990033"/>
                </a:solidFill>
              </a:rPr>
              <a:t>«Горячая точка» на карте</a:t>
            </a:r>
          </a:p>
        </p:txBody>
      </p:sp>
      <p:pic>
        <p:nvPicPr>
          <p:cNvPr id="34826" name="Picture 10" descr="hafiz1980-8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412875"/>
            <a:ext cx="3754437" cy="2070100"/>
          </a:xfrm>
          <a:noFill/>
          <a:ln/>
        </p:spPr>
      </p:pic>
      <p:pic>
        <p:nvPicPr>
          <p:cNvPr id="34830" name="Рисунок 6" descr="http://s5.rimg.info/ad96531231fb3597bff8d7ebb77d52fa.gif">
            <a:hlinkClick r:id="rId3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87900" y="5229225"/>
            <a:ext cx="3097213" cy="1363663"/>
          </a:xfrm>
          <a:ln/>
        </p:spPr>
      </p:pic>
      <p:pic>
        <p:nvPicPr>
          <p:cNvPr id="34831" name="Picture 15"/>
          <p:cNvPicPr>
            <a:picLocks noGrp="1" noChangeAspect="1" noChangeArrowheads="1"/>
          </p:cNvPicPr>
          <p:nvPr>
            <p:ph sz="half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067175" y="1412875"/>
            <a:ext cx="4789488" cy="3913188"/>
          </a:xfrm>
          <a:ln/>
        </p:spPr>
      </p:pic>
      <p:pic>
        <p:nvPicPr>
          <p:cNvPr id="34832" name="Рисунок 6" descr="http://s5.rimg.info/ad96531231fb3597bff8d7ebb77d52fa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4724400"/>
            <a:ext cx="3097213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E:\Холины\Саша\БТР на котором служил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2751" b="6572"/>
          <a:stretch>
            <a:fillRect/>
          </a:stretch>
        </p:blipFill>
        <p:spPr bwMode="auto">
          <a:xfrm>
            <a:off x="467544" y="1124744"/>
            <a:ext cx="8377152" cy="54726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188640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Александр служил в Афганистане в составе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мотоманевренной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группы войсковой части 2033 старшим механиком – водителем БТР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4338638" cy="838200"/>
          </a:xfrm>
        </p:spPr>
        <p:txBody>
          <a:bodyPr/>
          <a:lstStyle/>
          <a:p>
            <a:pPr algn="ctr"/>
            <a:r>
              <a:rPr lang="ru-RU" b="1" i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рустак</a:t>
            </a:r>
            <a:endParaRPr lang="ru-RU" b="1" i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5778" name="Picture 2" descr="E:\Холины\Саша\там же Рустак.jpg"/>
          <p:cNvPicPr>
            <a:picLocks noChangeAspect="1" noChangeArrowheads="1"/>
          </p:cNvPicPr>
          <p:nvPr/>
        </p:nvPicPr>
        <p:blipFill>
          <a:blip r:embed="rId2" cstate="print"/>
          <a:srcRect l="3574" r="4675" b="6234"/>
          <a:stretch>
            <a:fillRect/>
          </a:stretch>
        </p:blipFill>
        <p:spPr bwMode="auto">
          <a:xfrm>
            <a:off x="4322728" y="357166"/>
            <a:ext cx="4572032" cy="2857520"/>
          </a:xfrm>
          <a:prstGeom prst="rect">
            <a:avLst/>
          </a:prstGeom>
          <a:noFill/>
        </p:spPr>
      </p:pic>
      <p:pic>
        <p:nvPicPr>
          <p:cNvPr id="75779" name="Picture 3" descr="E:\Холины\Саша\1986 год кишлак  Рустак была точка.jpg"/>
          <p:cNvPicPr>
            <a:picLocks noChangeAspect="1" noChangeArrowheads="1"/>
          </p:cNvPicPr>
          <p:nvPr/>
        </p:nvPicPr>
        <p:blipFill>
          <a:blip r:embed="rId3" cstate="print"/>
          <a:srcRect l="2924" t="2272" r="2051" b="2321"/>
          <a:stretch>
            <a:fillRect/>
          </a:stretch>
        </p:blipFill>
        <p:spPr bwMode="auto">
          <a:xfrm>
            <a:off x="4357686" y="3429000"/>
            <a:ext cx="4537644" cy="2932016"/>
          </a:xfrm>
          <a:prstGeom prst="rect">
            <a:avLst/>
          </a:prstGeom>
          <a:noFill/>
        </p:spPr>
      </p:pic>
      <p:pic>
        <p:nvPicPr>
          <p:cNvPr id="22530" name="Picture 2" descr="Рустак на карте Афганистана."/>
          <p:cNvPicPr>
            <a:picLocks noChangeAspect="1" noChangeArrowheads="1"/>
          </p:cNvPicPr>
          <p:nvPr/>
        </p:nvPicPr>
        <p:blipFill>
          <a:blip r:embed="rId4" cstate="print"/>
          <a:srcRect r="7677"/>
          <a:stretch>
            <a:fillRect/>
          </a:stretch>
        </p:blipFill>
        <p:spPr bwMode="auto">
          <a:xfrm>
            <a:off x="357158" y="1500174"/>
            <a:ext cx="3786214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1058</TotalTime>
  <Words>843</Words>
  <Application>Microsoft Office PowerPoint</Application>
  <PresentationFormat>Экран (4:3)</PresentationFormat>
  <Paragraphs>73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Трек</vt:lpstr>
      <vt:lpstr>«Афганистан в моей судьбе» (воспоминания о службе в Афганистане братьев Холиных  Александра Васильевича и Михаила Васильевича)  </vt:lpstr>
      <vt:lpstr>Слайд 2</vt:lpstr>
      <vt:lpstr>выпускники Юрьевской школы, участники боевых событий в Афганистане</vt:lpstr>
      <vt:lpstr>Холин   Александр  Васильевич</vt:lpstr>
      <vt:lpstr>Школьные годы</vt:lpstr>
      <vt:lpstr>В мае 1985-го года призван в армию</vt:lpstr>
      <vt:lpstr>«Горячая точка» на карте</vt:lpstr>
      <vt:lpstr>Слайд 8</vt:lpstr>
      <vt:lpstr>рустак</vt:lpstr>
      <vt:lpstr>Слайд 10</vt:lpstr>
      <vt:lpstr>Слайд 11</vt:lpstr>
      <vt:lpstr>награды</vt:lpstr>
      <vt:lpstr>Слайд 13</vt:lpstr>
      <vt:lpstr>Характеристика      с места службы ( май 1987 г.)</vt:lpstr>
      <vt:lpstr>Слайд 15</vt:lpstr>
      <vt:lpstr>Холин   михаил  Васильевич</vt:lpstr>
      <vt:lpstr>Школьные годы</vt:lpstr>
      <vt:lpstr> В 1987 году Михаил был призван в армию</vt:lpstr>
      <vt:lpstr> </vt:lpstr>
      <vt:lpstr>Слайд 20</vt:lpstr>
      <vt:lpstr>Слайд 21</vt:lpstr>
      <vt:lpstr>Слайд 22</vt:lpstr>
      <vt:lpstr>награды</vt:lpstr>
      <vt:lpstr>Слайд 24</vt:lpstr>
      <vt:lpstr>Слайд 25</vt:lpstr>
      <vt:lpstr>Практическая направленность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работа на тему: «Земляки - афганцы». </dc:title>
  <cp:lastModifiedBy>Учитель</cp:lastModifiedBy>
  <cp:revision>117</cp:revision>
  <dcterms:modified xsi:type="dcterms:W3CDTF">2016-02-25T05:05:45Z</dcterms:modified>
</cp:coreProperties>
</file>