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5" r:id="rId4"/>
    <p:sldId id="269" r:id="rId5"/>
    <p:sldId id="258" r:id="rId6"/>
    <p:sldId id="259" r:id="rId7"/>
    <p:sldId id="266" r:id="rId8"/>
    <p:sldId id="267" r:id="rId9"/>
    <p:sldId id="268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2" autoAdjust="0"/>
    <p:restoredTop sz="94671" autoAdjust="0"/>
  </p:normalViewPr>
  <p:slideViewPr>
    <p:cSldViewPr>
      <p:cViewPr varScale="1">
        <p:scale>
          <a:sx n="83" d="100"/>
          <a:sy n="83" d="100"/>
        </p:scale>
        <p:origin x="-8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C1888D-8EBB-4711-BD6E-9F0849089CCF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A51352-E18B-4960-B1B1-6296809C01B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1Kalinnikov-Simfoniya-1-1-chast-glavnaya-partiya(2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10Kalinnikov-Simfoniya-1-3-chast_-osnovnaya-tema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11Kalinnikov-Simfoniya-1-4-chast_-glavnaya-partiya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12Kalinnikov-Simfoniya-1-4-chast_-pobochnaya-partiya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13Vasilij_Kalinnikov_-_Car_Boris_muzyka_k_tragedii_A.K._Tolstogo.mp3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5;&#1075;&#1077;&#1083;&#1080;&#1085;&#1072;\Desktop\&#1050;&#1086;&#1085;&#1082;&#1091;&#1088;&#1089;\&#1055;&#1088;&#1077;&#1079;&#1077;&#1085;&#1090;&#1072;&#1094;&#1080;&#1103;\14&#1042;&#1072;&#1089;&#1080;&#1083;&#1080;&#1081;-&#1050;&#1072;&#1083;&#1080;&#1085;&#1085;&#1080;&#1082;&#1086;&#1074;-&#1057;&#1080;&#1084;&#1092;&#1086;&#1085;&#1080;&#1103;-1-&#1092;&#1080;&#1085;&#1072;&#1083;.wmv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6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2Kalinnikov-Simfoniya-1-1-chast_-pobochnaya-partiya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3Kalinnikov-Simfoniya-1-3-chast_-sredniy-razdel%20(2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4Kalinnikov-Simfoniya-1-1-chast-glavnaya-partiya(3)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5Kalinnikov-Simfoniya-1-2-chast(1)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6VKalinnikov-Bogorodice-Devo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7Kalinnikov-Simfoniya-1-2-chast(2)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6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8Kalinnikov-Simfoniya-1-3-chast_-sredniy-razdel(1)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5;&#1077;&#1083;&#1080;&#1085;&#1072;\Desktop\&#1050;&#1086;&#1085;&#1082;&#1091;&#1088;&#1089;\&#1055;&#1088;&#1077;&#1079;&#1077;&#1085;&#1090;&#1072;&#1094;&#1080;&#1103;\9Vasiliy-Sergeevich-Kalinnikov-1866---1900-Uvertyura-quotBylinaquot-1892-otryvok(1)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6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573016"/>
            <a:ext cx="7056784" cy="1656184"/>
          </a:xfrm>
        </p:spPr>
        <p:txBody>
          <a:bodyPr>
            <a:normAutofit/>
          </a:bodyPr>
          <a:lstStyle/>
          <a:p>
            <a:pPr algn="ctr"/>
            <a:r>
              <a:rPr lang="en-US" sz="32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1866-1901</a:t>
            </a:r>
            <a:br>
              <a:rPr lang="en-US" sz="32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</a:br>
            <a:r>
              <a:rPr lang="en-US" sz="32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/>
            </a:r>
            <a:br>
              <a:rPr lang="en-US" sz="32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</a:br>
            <a:r>
              <a:rPr lang="ru-RU" sz="32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Музыкальный гений </a:t>
            </a:r>
            <a:r>
              <a:rPr lang="ru-RU" sz="3200" i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Орловщины</a:t>
            </a:r>
            <a:endParaRPr lang="ru-RU" sz="3200" i="1" dirty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733256"/>
            <a:ext cx="7854696" cy="648072"/>
          </a:xfrm>
        </p:spPr>
        <p:txBody>
          <a:bodyPr>
            <a:normAutofit/>
          </a:bodyPr>
          <a:lstStyle/>
          <a:p>
            <a:pPr algn="ctr"/>
            <a:r>
              <a:rPr lang="ru-RU" sz="1400" smtClean="0"/>
              <a:t>Гончаренко </a:t>
            </a:r>
            <a:r>
              <a:rPr lang="ru-RU" sz="1400" dirty="0" smtClean="0"/>
              <a:t>Т.И.</a:t>
            </a:r>
            <a:endParaRPr lang="ru-RU" sz="1400" dirty="0"/>
          </a:p>
        </p:txBody>
      </p:sp>
      <p:pic>
        <p:nvPicPr>
          <p:cNvPr id="5" name="Рисунок 4" descr="сканирование0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908720"/>
            <a:ext cx="1656184" cy="2160240"/>
          </a:xfrm>
          <a:prstGeom prst="rect">
            <a:avLst/>
          </a:prstGeom>
        </p:spPr>
      </p:pic>
      <p:pic>
        <p:nvPicPr>
          <p:cNvPr id="6" name="1Kalinnikov-Simfoniya-1-1-chast-glavnaya-partiya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Первая симфония – «песня жаворонка» русского симфонизма</a:t>
            </a:r>
            <a:endParaRPr lang="ru-RU" sz="4000" b="1" i="1" dirty="0">
              <a:latin typeface="+mn-lt"/>
            </a:endParaRPr>
          </a:p>
        </p:txBody>
      </p:sp>
      <p:pic>
        <p:nvPicPr>
          <p:cNvPr id="6" name="Содержимое 5" descr="сканирование000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83968" y="1556792"/>
            <a:ext cx="4392488" cy="4248472"/>
          </a:xfr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9" name="Рисунок 8" descr="0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556792"/>
            <a:ext cx="3384376" cy="482453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283968" y="6021288"/>
            <a:ext cx="4392488" cy="369332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У истоков создания шедевра…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10Kalinnikov-Simfoniya-1-3-chast_-osnovnaya-te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Старейшее учебное заведение…</a:t>
            </a:r>
            <a:endParaRPr lang="ru-RU" sz="4000" b="1" i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3284984"/>
            <a:ext cx="3600400" cy="280076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</a:rPr>
              <a:t>В сентябре 1877 года при Орловском отделении Русского музыкального общества были открыты музыкальные классы, которые спустя некоторое время стали именоваться музыкальной школой.</a:t>
            </a:r>
          </a:p>
          <a:p>
            <a:pPr algn="ctr"/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</a:rPr>
              <a:t>В течение более чем ста лет школа является центром музыкального  воспитания и просвещения на </a:t>
            </a:r>
            <a:r>
              <a:rPr lang="ru-RU" sz="1600" b="1" i="1" dirty="0" err="1" smtClean="0">
                <a:solidFill>
                  <a:schemeClr val="bg2">
                    <a:lumMod val="25000"/>
                  </a:schemeClr>
                </a:solidFill>
              </a:rPr>
              <a:t>Орловщине</a:t>
            </a:r>
            <a:endParaRPr lang="ru-RU" sz="1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Рисунок 6" descr="сканирование00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1700808"/>
            <a:ext cx="3600400" cy="144016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10" name="Содержимое 9" descr="сканирование00235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23528" y="1700808"/>
            <a:ext cx="4680520" cy="4392488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23528" y="6237312"/>
            <a:ext cx="4680520" cy="30777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2">
                    <a:lumMod val="25000"/>
                  </a:schemeClr>
                </a:solidFill>
              </a:rPr>
              <a:t>Имя В.С. </a:t>
            </a:r>
            <a:r>
              <a:rPr lang="ru-RU" sz="1400" b="1" i="1" dirty="0" err="1" smtClean="0">
                <a:solidFill>
                  <a:schemeClr val="bg2">
                    <a:lumMod val="25000"/>
                  </a:schemeClr>
                </a:solidFill>
              </a:rPr>
              <a:t>Калинникова</a:t>
            </a:r>
            <a:r>
              <a:rPr lang="ru-RU" sz="1400" b="1" i="1" dirty="0" smtClean="0">
                <a:solidFill>
                  <a:schemeClr val="bg2">
                    <a:lumMod val="25000"/>
                  </a:schemeClr>
                </a:solidFill>
              </a:rPr>
              <a:t> присвоено школе в 1966 г.</a:t>
            </a:r>
            <a:endParaRPr lang="ru-RU" sz="1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11Kalinnikov-Simfoniya-1-4-chast_-glavnaya-parti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Музей: о жизни и творчестве…</a:t>
            </a:r>
            <a:endParaRPr lang="ru-RU" sz="3600" b="1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сканирование001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99592" y="1700808"/>
            <a:ext cx="3456384" cy="1978299"/>
          </a:xfr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5" name="Рисунок 4" descr="сканирование0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1700808"/>
            <a:ext cx="3917096" cy="199796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6" name="Рисунок 5" descr="сканирование002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4077072"/>
            <a:ext cx="3384376" cy="217170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788024" y="4149080"/>
            <a:ext cx="3960440" cy="2031325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Экспозиционный материал музея составляет 200 единиц хранения: документы и фотографии о жизни и творчестве композитора, его семье, друзьях, других музыкантах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12Kalinnikov-Simfoniya-1-4-chast_-pobochnaya-parti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+mn-lt"/>
              </a:rPr>
              <a:t>В памяти потомков…</a:t>
            </a:r>
            <a:endParaRPr lang="ru-RU" sz="3600" b="1" i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517232"/>
            <a:ext cx="6768752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3 августа 2009 года на родине композитора в городе Орле был торжественно открыт памятник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Содержимое 8" descr="1111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940152" y="1196752"/>
            <a:ext cx="2592288" cy="3888432"/>
          </a:xfr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11" name="Рисунок 10" descr="orel.3goroda.r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1196752"/>
            <a:ext cx="4536504" cy="391704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8" name="13Vasilij_Kalinnikov_-_Car_Boris_muzyka_k_tragedii_A.K._Tolstog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latin typeface="+mn-lt"/>
              </a:rPr>
              <a:t>Финал симфонии…</a:t>
            </a:r>
            <a:endParaRPr lang="ru-RU" sz="3600" b="1" i="1" dirty="0">
              <a:latin typeface="+mn-lt"/>
            </a:endParaRPr>
          </a:p>
        </p:txBody>
      </p:sp>
      <p:pic>
        <p:nvPicPr>
          <p:cNvPr id="5" name="Рисунок 4" descr="1024px-Polikur_cemetery_grave_of_Kalinnikov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1484784"/>
            <a:ext cx="3096344" cy="2232248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932040" y="1412776"/>
            <a:ext cx="3960440" cy="181588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Он в музыку был влюблен беззаветно,</a:t>
            </a:r>
          </a:p>
          <a:p>
            <a:pPr algn="ctr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Служил он ей хоть недолго, но верно…</a:t>
            </a:r>
            <a:endParaRPr lang="ru-RU" sz="2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4509120"/>
            <a:ext cx="3888432" cy="95410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Симфония жизни была короткой…</a:t>
            </a:r>
            <a:endParaRPr lang="ru-RU" sz="2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14Василий-Калинников-Симфония-1-финал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932040" y="3501008"/>
            <a:ext cx="3960440" cy="297033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Симфония жизни</a:t>
            </a:r>
            <a:endParaRPr lang="ru-RU" sz="4000" b="1" i="1" dirty="0">
              <a:latin typeface="+mn-lt"/>
            </a:endParaRPr>
          </a:p>
        </p:txBody>
      </p:sp>
      <p:pic>
        <p:nvPicPr>
          <p:cNvPr id="4" name="Содержимое 3" descr="сканирование002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268760"/>
            <a:ext cx="6840760" cy="3600400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187624" y="5085184"/>
            <a:ext cx="6840760" cy="1200329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История жизни В.С. 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</a:rPr>
              <a:t>Калинникова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словно симфония в 4-х частях. Детство прошло в селении Воин, юность в городе Орле, учился в Москве, а последние годы провел в Ялте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2Kalinnikov-Simfoniya-1-1-chast_-pobochnaya-parti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На родине композитора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сканирование001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7544" y="2204864"/>
            <a:ext cx="4824535" cy="3384376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508104" y="2636912"/>
            <a:ext cx="3384376" cy="2585323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«Я здесь родился и прожил почти до 15 лет. Каждый кустик, каждая дорожка в парке или тропинка в лесу будят массу воспоминаний и навевают какое-то мирное настроение»</a:t>
            </a:r>
          </a:p>
          <a:p>
            <a:pPr algn="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Письмо к С.Н. Кругликову 5 июня 1897 г.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3Kalinnikov-Simfoniya-1-3-chast_-sredniy-razdel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38368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/>
            </a:r>
            <a:br>
              <a:rPr lang="ru-RU" sz="4000" b="1" i="1" dirty="0" smtClean="0">
                <a:latin typeface="+mn-lt"/>
              </a:rPr>
            </a:br>
            <a:r>
              <a:rPr lang="ru-RU" sz="4000" b="1" i="1" dirty="0" smtClean="0">
                <a:latin typeface="+mn-lt"/>
              </a:rPr>
              <a:t>Воспоминания </a:t>
            </a:r>
            <a:r>
              <a:rPr lang="ru-RU" sz="4000" b="1" i="1" dirty="0" err="1" smtClean="0">
                <a:latin typeface="+mn-lt"/>
              </a:rPr>
              <a:t>В.С.Калинникова</a:t>
            </a:r>
            <a:r>
              <a:rPr lang="ru-RU" sz="4000" b="1" i="1" dirty="0" smtClean="0">
                <a:latin typeface="+mn-lt"/>
              </a:rPr>
              <a:t> о родном крае </a:t>
            </a:r>
            <a:endParaRPr lang="ru-RU" sz="4000" b="1" i="1" dirty="0">
              <a:latin typeface="+mn-lt"/>
            </a:endParaRPr>
          </a:p>
        </p:txBody>
      </p:sp>
      <p:pic>
        <p:nvPicPr>
          <p:cNvPr id="6" name="Рисунок 5" descr="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132856"/>
            <a:ext cx="4464496" cy="374441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39552" y="198884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328498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213285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39552" y="2060848"/>
            <a:ext cx="3528392" cy="397031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«Давно уже не приходилось так приятно проводить лето в такой мирной обстановке и в такой приятной местности. Хоть и говорят, что родина мила сердцу не местными красотами, а воспоминаниями детства, но, право же, в данном случае налицо и то и другое»</a:t>
            </a:r>
          </a:p>
          <a:p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Письмо к С.Н. Кругликову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	19 июля 1897 г.</a:t>
            </a:r>
          </a:p>
        </p:txBody>
      </p:sp>
      <p:pic>
        <p:nvPicPr>
          <p:cNvPr id="10" name="4Kalinnikov-Simfoniya-1-1-chast-glavnaya-partiya(3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Исторические места г.Орла 19 века</a:t>
            </a:r>
            <a:endParaRPr lang="ru-RU" sz="4000" b="1" i="1" dirty="0">
              <a:latin typeface="+mn-lt"/>
            </a:endParaRPr>
          </a:p>
        </p:txBody>
      </p:sp>
      <p:pic>
        <p:nvPicPr>
          <p:cNvPr id="8" name="Рисунок 7" descr="сканирование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573016"/>
            <a:ext cx="4022206" cy="201622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9" name="Рисунок 8" descr="сканирование00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3573016"/>
            <a:ext cx="3384376" cy="201622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14" name="Рисунок 13" descr="сканирование00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1412776"/>
            <a:ext cx="3459268" cy="172819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763688" y="5661248"/>
            <a:ext cx="1224136" cy="369332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Вокзал 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9992" y="5661248"/>
            <a:ext cx="4032448" cy="369332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Московские ворота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5Kalinnikov-Simfoniya-1-2-chast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4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Незаурядное музыкальное дарование будущего композитора проявилось очень рано</a:t>
            </a:r>
            <a:endParaRPr lang="ru-RU" sz="4000" b="1" i="1" dirty="0">
              <a:latin typeface="+mn-lt"/>
            </a:endParaRPr>
          </a:p>
        </p:txBody>
      </p:sp>
      <p:pic>
        <p:nvPicPr>
          <p:cNvPr id="4" name="Содержимое 3" descr="сканирование001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1916832"/>
            <a:ext cx="6696744" cy="3528392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43608" y="5661248"/>
            <a:ext cx="7272808" cy="646331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12700" cap="rnd">
            <a:solidFill>
              <a:schemeClr val="bg2">
                <a:lumMod val="25000"/>
              </a:schemeClr>
            </a:solidFill>
            <a:prstDash val="solid"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 14 лет Калинников окончил училище и был зачислен в Духовную семинарию. «…ему был доверен семинарский хор»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6VKalinnikov-Bogorodice-Dev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Поступление в консерваторию  1884 год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309107803_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2132856"/>
            <a:ext cx="6408712" cy="3294037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331640" y="5589240"/>
            <a:ext cx="6408712" cy="58477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</a:rPr>
              <a:t>Московская консерватория – одна из крупнейших концертных площадок классической музыки в России и мире</a:t>
            </a:r>
            <a:endParaRPr lang="ru-RU" sz="1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7Kalinnikov-Simfoniya-1-2-chast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6000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Годы учебы в Москве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40768"/>
            <a:ext cx="5122912" cy="5040560"/>
          </a:xfr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Его мечтой было поступить в консерваторию. Поскольку предъявить профессорам он мог только прекрасный слух и некоторые навыки игры на скрипке его приняли в класс сольфеджио и элементарной теории музыки. Оба курса он прошел за год, но на этом консерваторское обучение закончилось: плата, 100 рублей в год, была для него непосильной. Педагогами Василия были: гармонию проходил у С.Кругликова, контрапункт и фугу у А.Ильинского, композицию и оркестровку у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</a:rPr>
              <a:t>П.Бларамберга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 descr="сканирование00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484784"/>
            <a:ext cx="2699784" cy="4320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5877272"/>
            <a:ext cx="2664296" cy="33855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</a:rPr>
              <a:t>С.Кругликов</a:t>
            </a:r>
            <a:endParaRPr lang="ru-RU" sz="1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8Kalinnikov-Simfoniya-1-3-chast_-sredniy-razdel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latin typeface="+mn-lt"/>
              </a:rPr>
              <a:t>Изумительная природа средней полосы России вызвала к жизни музыку В. </a:t>
            </a:r>
            <a:r>
              <a:rPr lang="ru-RU" sz="3600" b="1" i="1" dirty="0" err="1" smtClean="0">
                <a:latin typeface="+mn-lt"/>
              </a:rPr>
              <a:t>Калинникова</a:t>
            </a:r>
            <a:endParaRPr lang="ru-RU" sz="3600" b="1" i="1" dirty="0">
              <a:latin typeface="+mn-lt"/>
            </a:endParaRPr>
          </a:p>
        </p:txBody>
      </p:sp>
      <p:pic>
        <p:nvPicPr>
          <p:cNvPr id="5" name="Рисунок 4" descr="s146058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348880"/>
            <a:ext cx="3810000" cy="26681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5445224"/>
            <a:ext cx="3960440" cy="92333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Орловская земля оказалась на перепутье музыкальных маршрутов России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Содержимое 7" descr="001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2348880"/>
            <a:ext cx="3024336" cy="3960390"/>
          </a:xfrm>
          <a:prstGeom prst="rect">
            <a:avLst/>
          </a:prstGeom>
        </p:spPr>
      </p:pic>
      <p:pic>
        <p:nvPicPr>
          <p:cNvPr id="7" name="9Vasiliy-Sergeevich-Kalinnikov-1866---1900-Uvertyura-quotBylinaquot-1892-otryvok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862</TotalTime>
  <Words>433</Words>
  <Application>Microsoft Office PowerPoint</Application>
  <PresentationFormat>Экран (4:3)</PresentationFormat>
  <Paragraphs>38</Paragraphs>
  <Slides>14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1866-1901  Музыкальный гений Орловщины</vt:lpstr>
      <vt:lpstr>Симфония жизни</vt:lpstr>
      <vt:lpstr>На родине композитора</vt:lpstr>
      <vt:lpstr> Воспоминания В.С.Калинникова о родном крае </vt:lpstr>
      <vt:lpstr>Исторические места г.Орла 19 века</vt:lpstr>
      <vt:lpstr>Незаурядное музыкальное дарование будущего композитора проявилось очень рано</vt:lpstr>
      <vt:lpstr>Поступление в консерваторию  1884 год</vt:lpstr>
      <vt:lpstr>Годы учебы в Москве</vt:lpstr>
      <vt:lpstr>Изумительная природа средней полосы России вызвала к жизни музыку В. Калинникова</vt:lpstr>
      <vt:lpstr>Первая симфония – «песня жаворонка» русского симфонизма</vt:lpstr>
      <vt:lpstr>Старейшее учебное заведение…</vt:lpstr>
      <vt:lpstr>Музей: о жизни и творчестве…</vt:lpstr>
      <vt:lpstr>В памяти потомков…</vt:lpstr>
      <vt:lpstr>Финал симфонии…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В.С. Калинников.  Симфония №1 соль-минор – симфония жизни в 4-х частях</dc:title>
  <dc:creator>Евгений</dc:creator>
  <cp:lastModifiedBy>User</cp:lastModifiedBy>
  <cp:revision>169</cp:revision>
  <dcterms:created xsi:type="dcterms:W3CDTF">2016-01-27T15:55:55Z</dcterms:created>
  <dcterms:modified xsi:type="dcterms:W3CDTF">2016-02-26T18:45:53Z</dcterms:modified>
</cp:coreProperties>
</file>