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  <p:sldMasterId id="2147483708" r:id="rId3"/>
  </p:sldMasterIdLst>
  <p:notesMasterIdLst>
    <p:notesMasterId r:id="rId71"/>
  </p:notesMasterIdLst>
  <p:sldIdLst>
    <p:sldId id="331" r:id="rId4"/>
    <p:sldId id="322" r:id="rId5"/>
    <p:sldId id="281" r:id="rId6"/>
    <p:sldId id="380" r:id="rId7"/>
    <p:sldId id="381" r:id="rId8"/>
    <p:sldId id="430" r:id="rId9"/>
    <p:sldId id="429" r:id="rId10"/>
    <p:sldId id="490" r:id="rId11"/>
    <p:sldId id="496" r:id="rId12"/>
    <p:sldId id="493" r:id="rId13"/>
    <p:sldId id="494" r:id="rId14"/>
    <p:sldId id="492" r:id="rId15"/>
    <p:sldId id="502" r:id="rId16"/>
    <p:sldId id="548" r:id="rId17"/>
    <p:sldId id="507" r:id="rId18"/>
    <p:sldId id="504" r:id="rId19"/>
    <p:sldId id="584" r:id="rId20"/>
    <p:sldId id="506" r:id="rId21"/>
    <p:sldId id="514" r:id="rId22"/>
    <p:sldId id="512" r:id="rId23"/>
    <p:sldId id="513" r:id="rId24"/>
    <p:sldId id="515" r:id="rId25"/>
    <p:sldId id="519" r:id="rId26"/>
    <p:sldId id="550" r:id="rId27"/>
    <p:sldId id="517" r:id="rId28"/>
    <p:sldId id="527" r:id="rId29"/>
    <p:sldId id="518" r:id="rId30"/>
    <p:sldId id="535" r:id="rId31"/>
    <p:sldId id="541" r:id="rId32"/>
    <p:sldId id="520" r:id="rId33"/>
    <p:sldId id="521" r:id="rId34"/>
    <p:sldId id="522" r:id="rId35"/>
    <p:sldId id="523" r:id="rId36"/>
    <p:sldId id="551" r:id="rId37"/>
    <p:sldId id="547" r:id="rId38"/>
    <p:sldId id="526" r:id="rId39"/>
    <p:sldId id="555" r:id="rId40"/>
    <p:sldId id="528" r:id="rId41"/>
    <p:sldId id="533" r:id="rId42"/>
    <p:sldId id="529" r:id="rId43"/>
    <p:sldId id="546" r:id="rId44"/>
    <p:sldId id="559" r:id="rId45"/>
    <p:sldId id="531" r:id="rId46"/>
    <p:sldId id="532" r:id="rId47"/>
    <p:sldId id="534" r:id="rId48"/>
    <p:sldId id="536" r:id="rId49"/>
    <p:sldId id="537" r:id="rId50"/>
    <p:sldId id="561" r:id="rId51"/>
    <p:sldId id="576" r:id="rId52"/>
    <p:sldId id="575" r:id="rId53"/>
    <p:sldId id="563" r:id="rId54"/>
    <p:sldId id="574" r:id="rId55"/>
    <p:sldId id="577" r:id="rId56"/>
    <p:sldId id="579" r:id="rId57"/>
    <p:sldId id="538" r:id="rId58"/>
    <p:sldId id="580" r:id="rId59"/>
    <p:sldId id="539" r:id="rId60"/>
    <p:sldId id="540" r:id="rId61"/>
    <p:sldId id="554" r:id="rId62"/>
    <p:sldId id="572" r:id="rId63"/>
    <p:sldId id="573" r:id="rId64"/>
    <p:sldId id="586" r:id="rId65"/>
    <p:sldId id="585" r:id="rId66"/>
    <p:sldId id="587" r:id="rId67"/>
    <p:sldId id="588" r:id="rId68"/>
    <p:sldId id="582" r:id="rId69"/>
    <p:sldId id="583" r:id="rId70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Book Antiqua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Book Antiqua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Book Antiqua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Book Antiqua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Book Antiqua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Book Antiqua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Book Antiqua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Book Antiqua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Book Antiqua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ACC8E"/>
    <a:srgbClr val="FF8633"/>
    <a:srgbClr val="FDF3E9"/>
    <a:srgbClr val="000000"/>
    <a:srgbClr val="FDEADA"/>
    <a:srgbClr val="DFDEB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46F890A9-2807-4EBB-B81D-B2AA78EC7F39}" styleName="Темный стиль 2 -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D27102A9-8310-4765-A935-A1911B00CA55}" styleName="Светлый стиль 1 -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99" autoAdjust="0"/>
    <p:restoredTop sz="94171" autoAdjust="0"/>
  </p:normalViewPr>
  <p:slideViewPr>
    <p:cSldViewPr>
      <p:cViewPr varScale="1">
        <p:scale>
          <a:sx n="122" d="100"/>
          <a:sy n="122" d="100"/>
        </p:scale>
        <p:origin x="-1230" y="-1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63" Type="http://schemas.openxmlformats.org/officeDocument/2006/relationships/slide" Target="slides/slide60.xml"/><Relationship Id="rId68" Type="http://schemas.openxmlformats.org/officeDocument/2006/relationships/slide" Target="slides/slide6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66" Type="http://schemas.openxmlformats.org/officeDocument/2006/relationships/slide" Target="slides/slide63.xml"/><Relationship Id="rId74" Type="http://schemas.openxmlformats.org/officeDocument/2006/relationships/theme" Target="theme/theme1.xml"/><Relationship Id="rId5" Type="http://schemas.openxmlformats.org/officeDocument/2006/relationships/slide" Target="slides/slide2.xml"/><Relationship Id="rId61" Type="http://schemas.openxmlformats.org/officeDocument/2006/relationships/slide" Target="slides/slide58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slide" Target="slides/slide61.xml"/><Relationship Id="rId69" Type="http://schemas.openxmlformats.org/officeDocument/2006/relationships/slide" Target="slides/slide66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slide" Target="slides/slide64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openxmlformats.org/officeDocument/2006/relationships/slide" Target="slides/slide67.xml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73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Relationship Id="rId34" Type="http://schemas.openxmlformats.org/officeDocument/2006/relationships/slide" Target="slides/slide31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7" Type="http://schemas.openxmlformats.org/officeDocument/2006/relationships/slide" Target="slides/slide4.xml"/><Relationship Id="rId71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97B658DE-3734-4AA5-9A2E-BC26CA60DA74}" type="datetimeFigureOut">
              <a:rPr lang="ru-RU"/>
              <a:pPr>
                <a:defRPr/>
              </a:pPr>
              <a:t>22.02.2016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fld id="{AD9E98B5-19D2-44A7-AD33-F28EAAF271C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78233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9E98B5-19D2-44A7-AD33-F28EAAF271CE}" type="slidenum">
              <a:rPr lang="ru-RU" smtClean="0"/>
              <a:pPr/>
              <a:t>38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49761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9E98B5-19D2-44A7-AD33-F28EAAF271CE}" type="slidenum">
              <a:rPr lang="ru-RU" smtClean="0"/>
              <a:pPr/>
              <a:t>40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34924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704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8704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2F9F7628-73DC-4068-99D9-5CCFF33E3BB9}" type="slidenum">
              <a:rPr lang="ru-RU">
                <a:latin typeface="Calibri" pitchFamily="34" charset="0"/>
              </a:rPr>
              <a:pPr/>
              <a:t>41</a:t>
            </a:fld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/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2699D1-5DA9-42ED-8B6C-CBCDCA555FE5}" type="datetimeFigureOut">
              <a:rPr lang="ru-RU"/>
              <a:pPr>
                <a:defRPr/>
              </a:pPr>
              <a:t>22.02.2016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4C23EF-7782-472B-AF7F-09DA863CCE6C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5410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9BCEEF-9FFA-442B-9A70-A5256AC8CFE5}" type="datetimeFigureOut">
              <a:rPr lang="ru-RU"/>
              <a:pPr>
                <a:defRPr/>
              </a:pPr>
              <a:t>22.02.2016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82339E-AACC-4BE9-A286-E75D55DC566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3384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9802A6-C66D-4B6C-B1B2-8D65C43DA476}" type="datetimeFigureOut">
              <a:rPr lang="ru-RU"/>
              <a:pPr>
                <a:defRPr/>
              </a:pPr>
              <a:t>22.02.2016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BA4B22-9E50-4A59-AB3E-C55C5913146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7460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/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BA0FAA-A74D-4626-9688-6174D1B9E0A7}" type="datetimeFigureOut">
              <a:rPr lang="ru-RU"/>
              <a:pPr>
                <a:defRPr/>
              </a:pPr>
              <a:t>22.02.2016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2E7BC9-5953-4B5D-A656-AC0F06D4336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2246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385D4C-F9E8-47F3-B776-C771DB4252FF}" type="datetimeFigureOut">
              <a:rPr lang="ru-RU"/>
              <a:pPr>
                <a:defRPr/>
              </a:pPr>
              <a:t>22.02.2016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E253D6-7B62-4840-96E8-076FD3F7A024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2483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6"/>
          <p:cNvSpPr/>
          <p:nvPr/>
        </p:nvSpPr>
        <p:spPr>
          <a:xfrm>
            <a:off x="4495800" y="3924300"/>
            <a:ext cx="84138" cy="841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Oval 7"/>
          <p:cNvSpPr/>
          <p:nvPr/>
        </p:nvSpPr>
        <p:spPr>
          <a:xfrm>
            <a:off x="4695825" y="3924300"/>
            <a:ext cx="84138" cy="841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Oval 8"/>
          <p:cNvSpPr/>
          <p:nvPr/>
        </p:nvSpPr>
        <p:spPr>
          <a:xfrm>
            <a:off x="4297363" y="3924300"/>
            <a:ext cx="84137" cy="841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BCEB14-56ED-495E-B25D-C65B658C3507}" type="datetimeFigureOut">
              <a:rPr lang="ru-RU"/>
              <a:pPr>
                <a:defRPr/>
              </a:pPr>
              <a:t>22.02.2016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5D13A4-3D9C-407A-A1CC-EA6249586F6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5240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62683A-5A04-48A6-B962-0D8CB73B9732}" type="datetimeFigureOut">
              <a:rPr lang="ru-RU"/>
              <a:pPr>
                <a:defRPr/>
              </a:pPr>
              <a:t>22.02.2016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0357B0C2-ABEC-47E8-A93B-985B639415D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369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89ECAA-4BEC-4EAB-9934-FDF2F4A2E6DE}" type="datetimeFigureOut">
              <a:rPr lang="ru-RU"/>
              <a:pPr>
                <a:defRPr/>
              </a:pPr>
              <a:t>22.02.2016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fld id="{02507C75-A33C-40B1-8330-17B586DCBA7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783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2393B7-C4DF-444C-A692-AE8AE881BF15}" type="datetimeFigureOut">
              <a:rPr lang="ru-RU"/>
              <a:pPr>
                <a:defRPr/>
              </a:pPr>
              <a:t>22.02.2016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8640F2-3538-4D12-ACAF-DA9BDB715606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5270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97DF5B-91FC-418F-8F8C-AF1DE3AC7E44}" type="datetimeFigureOut">
              <a:rPr lang="ru-RU"/>
              <a:pPr>
                <a:defRPr/>
              </a:pPr>
              <a:t>22.02.2016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77A631-1218-4EB8-90F1-341120F4AB8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375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D378B8-AFFD-4F8D-BB8A-6F9B43CF8609}" type="datetimeFigureOut">
              <a:rPr lang="ru-RU"/>
              <a:pPr>
                <a:defRPr/>
              </a:pPr>
              <a:t>22.02.2016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F48066-9CE0-48CC-B111-2759DF40566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8810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4A1CD-B6D3-4895-99D7-7B7E3089BA2A}" type="datetimeFigureOut">
              <a:rPr lang="ru-RU"/>
              <a:pPr>
                <a:defRPr/>
              </a:pPr>
              <a:t>22.02.2016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298A64-070C-428E-876B-4B907B99AEC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0842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DEC21B-361E-4619-938F-AF6E618720BB}" type="datetimeFigureOut">
              <a:rPr lang="ru-RU"/>
              <a:pPr>
                <a:defRPr/>
              </a:pPr>
              <a:t>22.02.2016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CAF63C-D272-476E-8DDE-D4D11C761317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644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B3C116-1932-4DC1-BCB3-8AEFE550CEEC}" type="datetimeFigureOut">
              <a:rPr lang="ru-RU"/>
              <a:pPr>
                <a:defRPr/>
              </a:pPr>
              <a:t>22.02.2016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00934C-687E-49ED-A6A8-79E50EF1E066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8819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0121AA-10E2-4383-9D13-3A8BC35CE4F4}" type="datetimeFigureOut">
              <a:rPr lang="ru-RU"/>
              <a:pPr>
                <a:defRPr/>
              </a:pPr>
              <a:t>22.02.2016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F9C7D9-3FB8-4E3E-B24B-74E6C348467A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4255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/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6097B8-0F61-4888-80E8-329FAB3D2FB0}" type="datetimeFigureOut">
              <a:rPr lang="ru-RU"/>
              <a:pPr>
                <a:defRPr/>
              </a:pPr>
              <a:t>22.02.2016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8A6321-C19E-4859-BDDF-1B604C259C95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5903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910609-7CCA-47C3-BE43-BFBB5CAF186F}" type="datetimeFigureOut">
              <a:rPr lang="ru-RU"/>
              <a:pPr>
                <a:defRPr/>
              </a:pPr>
              <a:t>22.02.2016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CAF11C-B4A5-4B66-AB25-51DF3420522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9634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6"/>
          <p:cNvSpPr/>
          <p:nvPr/>
        </p:nvSpPr>
        <p:spPr>
          <a:xfrm>
            <a:off x="4495800" y="3924300"/>
            <a:ext cx="84138" cy="841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Oval 7"/>
          <p:cNvSpPr/>
          <p:nvPr/>
        </p:nvSpPr>
        <p:spPr>
          <a:xfrm>
            <a:off x="4695825" y="3924300"/>
            <a:ext cx="84138" cy="841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Oval 8"/>
          <p:cNvSpPr/>
          <p:nvPr/>
        </p:nvSpPr>
        <p:spPr>
          <a:xfrm>
            <a:off x="4297363" y="3924300"/>
            <a:ext cx="84137" cy="841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1CBE3F-22C0-4277-896F-A35FBEC4C0CA}" type="datetimeFigureOut">
              <a:rPr lang="ru-RU"/>
              <a:pPr>
                <a:defRPr/>
              </a:pPr>
              <a:t>22.02.2016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D8C0CF-35BC-4219-B29F-4FC875ABBEE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8382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8EB8D0-6DA3-4317-8BAB-38447982D5D0}" type="datetimeFigureOut">
              <a:rPr lang="ru-RU"/>
              <a:pPr>
                <a:defRPr/>
              </a:pPr>
              <a:t>22.02.2016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B2FCE36A-7E9D-42CB-AD0F-33C1EE373C6F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528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DE96B7-B682-4E23-B870-153F21F9E753}" type="datetimeFigureOut">
              <a:rPr lang="ru-RU"/>
              <a:pPr>
                <a:defRPr/>
              </a:pPr>
              <a:t>22.02.2016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fld id="{21D545E3-7C4C-474A-A450-570B21C58A3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8720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0F2A35-0775-4E48-92D9-AFA234A7FC60}" type="datetimeFigureOut">
              <a:rPr lang="ru-RU"/>
              <a:pPr>
                <a:defRPr/>
              </a:pPr>
              <a:t>22.02.2016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C76212-DC2A-4FB4-AF93-E11572B52C62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6265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EFEFA6-7DF9-406B-B75F-D9251F4D6397}" type="datetimeFigureOut">
              <a:rPr lang="ru-RU"/>
              <a:pPr>
                <a:defRPr/>
              </a:pPr>
              <a:t>22.02.2016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6EDA7C-34BE-4F5A-AA9D-A0627911273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0708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6"/>
          <p:cNvSpPr/>
          <p:nvPr/>
        </p:nvSpPr>
        <p:spPr>
          <a:xfrm>
            <a:off x="4495800" y="3924300"/>
            <a:ext cx="84138" cy="841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Oval 7"/>
          <p:cNvSpPr/>
          <p:nvPr/>
        </p:nvSpPr>
        <p:spPr>
          <a:xfrm>
            <a:off x="4695825" y="3924300"/>
            <a:ext cx="84138" cy="841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Oval 8"/>
          <p:cNvSpPr/>
          <p:nvPr/>
        </p:nvSpPr>
        <p:spPr>
          <a:xfrm>
            <a:off x="4297363" y="3924300"/>
            <a:ext cx="84137" cy="841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6DDC0B-A882-4A07-8D42-F989F56AAB85}" type="datetimeFigureOut">
              <a:rPr lang="ru-RU"/>
              <a:pPr>
                <a:defRPr/>
              </a:pPr>
              <a:t>22.02.2016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CD7126-441B-4DEC-BD51-A325D15A9051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9076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F7D635-6D6B-45AB-9F42-5BFE72E91A95}" type="datetimeFigureOut">
              <a:rPr lang="ru-RU"/>
              <a:pPr>
                <a:defRPr/>
              </a:pPr>
              <a:t>22.02.2016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BD9861-2187-45AC-B9D8-C0125308113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9947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35A456-D1FE-4E3B-9D44-5947B2A0A3A2}" type="datetimeFigureOut">
              <a:rPr lang="ru-RU"/>
              <a:pPr>
                <a:defRPr/>
              </a:pPr>
              <a:t>22.02.2016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44367A-4C21-4849-8E72-9E89AED8E615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6509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648173-27FD-41DA-B8FE-124034AE0ECE}" type="datetimeFigureOut">
              <a:rPr lang="ru-RU"/>
              <a:pPr>
                <a:defRPr/>
              </a:pPr>
              <a:t>22.02.2016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03E1E0-8524-4D34-9BA4-EFF76C0EE73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0793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574A31-4800-4019-8B76-EE8C97952C9D}" type="datetimeFigureOut">
              <a:rPr lang="ru-RU"/>
              <a:pPr>
                <a:defRPr/>
              </a:pPr>
              <a:t>22.02.2016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F3D389-6D2B-49AB-A7CE-A14136C784FA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5598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4D4D50-2A2F-478D-A0B0-404BD2C839B7}" type="datetimeFigureOut">
              <a:rPr lang="ru-RU"/>
              <a:pPr>
                <a:defRPr/>
              </a:pPr>
              <a:t>22.02.2016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5F6CB228-0E24-40A1-BD91-3334097D5C7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8455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628D3C-73C2-4C98-8DE4-375A27931FA1}" type="datetimeFigureOut">
              <a:rPr lang="ru-RU"/>
              <a:pPr>
                <a:defRPr/>
              </a:pPr>
              <a:t>22.02.2016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fld id="{38544A10-F3AB-4744-923D-D3448DAB980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5592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4AEAAB-8FD0-4F38-BB0D-286185C6EF49}" type="datetimeFigureOut">
              <a:rPr lang="ru-RU"/>
              <a:pPr>
                <a:defRPr/>
              </a:pPr>
              <a:t>22.02.2016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B56523-170A-4B44-931C-39DD9901D37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6395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F3DBDA-E3C2-4F6A-AC9E-788BE72B1666}" type="datetimeFigureOut">
              <a:rPr lang="ru-RU"/>
              <a:pPr>
                <a:defRPr/>
              </a:pPr>
              <a:t>22.02.2016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06FEB9-56BC-4E00-A508-BA60A65BED9A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699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06F372-C0C1-4A48-9F2E-980A8336E0E5}" type="datetimeFigureOut">
              <a:rPr lang="ru-RU"/>
              <a:pPr>
                <a:defRPr/>
              </a:pPr>
              <a:t>22.02.2016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138B8D-F8C2-4FD6-A14F-049C4EC55C7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6559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58A62D-37DC-4FC6-8CC7-5CBC1AECDCC0}" type="datetimeFigureOut">
              <a:rPr lang="ru-RU"/>
              <a:pPr>
                <a:defRPr/>
              </a:pPr>
              <a:t>22.02.2016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E06CD1-97FC-4753-88E8-4C7FDEA29ED1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8128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2700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pPr>
              <a:defRPr/>
            </a:pPr>
            <a:fld id="{9DDEB079-4D5D-461C-91D3-0AFB23766FD6}" type="datetimeFigureOut">
              <a:rPr lang="ru-RU"/>
              <a:pPr>
                <a:defRPr/>
              </a:pPr>
              <a:t>22.02.2016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8813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925" y="6356350"/>
            <a:ext cx="561975" cy="365125"/>
          </a:xfrm>
          <a:prstGeom prst="rect">
            <a:avLst/>
          </a:prstGeom>
        </p:spPr>
        <p:txBody>
          <a:bodyPr vert="horz" wrap="square" lIns="27432" tIns="45720" rIns="4572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595959"/>
                </a:solidFill>
                <a:latin typeface="Century Gothic" pitchFamily="34" charset="0"/>
              </a:defRPr>
            </a:lvl1pPr>
          </a:lstStyle>
          <a:p>
            <a:fld id="{49A166A7-5E3D-41EB-AAE6-8A102E93DACD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8200" y="6499225"/>
            <a:ext cx="84138" cy="841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569913" y="6499225"/>
            <a:ext cx="84137" cy="841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87" r:id="rId3"/>
    <p:sldLayoutId id="2147483753" r:id="rId4"/>
    <p:sldLayoutId id="2147483754" r:id="rId5"/>
    <p:sldLayoutId id="2147483755" r:id="rId6"/>
    <p:sldLayoutId id="2147483756" r:id="rId7"/>
    <p:sldLayoutId id="2147483757" r:id="rId8"/>
    <p:sldLayoutId id="2147483758" r:id="rId9"/>
    <p:sldLayoutId id="2147483759" r:id="rId10"/>
    <p:sldLayoutId id="2147483760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ctr" rtl="0" fontAlgn="base">
        <a:lnSpc>
          <a:spcPts val="5800"/>
        </a:lnSpc>
        <a:spcBef>
          <a:spcPct val="0"/>
        </a:spcBef>
        <a:spcAft>
          <a:spcPct val="0"/>
        </a:spcAft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  <a:lvl2pPr algn="ctr" rtl="0" fontAlgn="base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Times New Roman" pitchFamily="18" charset="0"/>
        </a:defRPr>
      </a:lvl2pPr>
      <a:lvl3pPr algn="ctr" rtl="0" fontAlgn="base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Times New Roman" pitchFamily="18" charset="0"/>
        </a:defRPr>
      </a:lvl3pPr>
      <a:lvl4pPr algn="ctr" rtl="0" fontAlgn="base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Times New Roman" pitchFamily="18" charset="0"/>
        </a:defRPr>
      </a:lvl4pPr>
      <a:lvl5pPr algn="ctr" rtl="0" fontAlgn="base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rgbClr val="7F7F7F"/>
          </a:solidFill>
          <a:latin typeface="+mj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1600" kern="1200">
          <a:solidFill>
            <a:srgbClr val="7F7F7F"/>
          </a:solidFill>
          <a:latin typeface="+mj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1600" kern="1200">
          <a:solidFill>
            <a:srgbClr val="7F7F7F"/>
          </a:solidFill>
          <a:latin typeface="+mj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1600" kern="1200">
          <a:solidFill>
            <a:srgbClr val="7F7F7F"/>
          </a:solidFill>
          <a:latin typeface="+mj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1600" kern="1200">
          <a:solidFill>
            <a:srgbClr val="7F7F7F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2700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pPr>
              <a:defRPr/>
            </a:pPr>
            <a:fld id="{14197A3F-2C78-4222-9B96-A133E4D5E75D}" type="datetimeFigureOut">
              <a:rPr lang="ru-RU"/>
              <a:pPr>
                <a:defRPr/>
              </a:pPr>
              <a:t>22.02.2016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8813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925" y="6356350"/>
            <a:ext cx="561975" cy="365125"/>
          </a:xfrm>
          <a:prstGeom prst="rect">
            <a:avLst/>
          </a:prstGeom>
        </p:spPr>
        <p:txBody>
          <a:bodyPr vert="horz" wrap="square" lIns="27432" tIns="45720" rIns="4572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595959"/>
                </a:solidFill>
                <a:latin typeface="Century Gothic" pitchFamily="34" charset="0"/>
              </a:defRPr>
            </a:lvl1pPr>
          </a:lstStyle>
          <a:p>
            <a:fld id="{7379B46B-1378-47AE-9B80-20998382D7CD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8200" y="6499225"/>
            <a:ext cx="84138" cy="841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569913" y="6499225"/>
            <a:ext cx="84137" cy="841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88" r:id="rId3"/>
    <p:sldLayoutId id="2147483763" r:id="rId4"/>
    <p:sldLayoutId id="2147483764" r:id="rId5"/>
    <p:sldLayoutId id="2147483765" r:id="rId6"/>
    <p:sldLayoutId id="2147483766" r:id="rId7"/>
    <p:sldLayoutId id="2147483767" r:id="rId8"/>
    <p:sldLayoutId id="2147483768" r:id="rId9"/>
    <p:sldLayoutId id="2147483769" r:id="rId10"/>
    <p:sldLayoutId id="2147483770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ctr" rtl="0" fontAlgn="base">
        <a:lnSpc>
          <a:spcPts val="5800"/>
        </a:lnSpc>
        <a:spcBef>
          <a:spcPct val="0"/>
        </a:spcBef>
        <a:spcAft>
          <a:spcPct val="0"/>
        </a:spcAft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  <a:lvl2pPr algn="ctr" rtl="0" fontAlgn="base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Times New Roman" pitchFamily="18" charset="0"/>
        </a:defRPr>
      </a:lvl2pPr>
      <a:lvl3pPr algn="ctr" rtl="0" fontAlgn="base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Times New Roman" pitchFamily="18" charset="0"/>
        </a:defRPr>
      </a:lvl3pPr>
      <a:lvl4pPr algn="ctr" rtl="0" fontAlgn="base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Times New Roman" pitchFamily="18" charset="0"/>
        </a:defRPr>
      </a:lvl4pPr>
      <a:lvl5pPr algn="ctr" rtl="0" fontAlgn="base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rgbClr val="7F7F7F"/>
          </a:solidFill>
          <a:latin typeface="+mj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1600" kern="1200">
          <a:solidFill>
            <a:srgbClr val="7F7F7F"/>
          </a:solidFill>
          <a:latin typeface="+mj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1600" kern="1200">
          <a:solidFill>
            <a:srgbClr val="7F7F7F"/>
          </a:solidFill>
          <a:latin typeface="+mj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1600" kern="1200">
          <a:solidFill>
            <a:srgbClr val="7F7F7F"/>
          </a:solidFill>
          <a:latin typeface="+mj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1600" kern="1200">
          <a:solidFill>
            <a:srgbClr val="7F7F7F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09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2700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pPr>
              <a:defRPr/>
            </a:pPr>
            <a:fld id="{43A1B316-AFCF-4709-9760-30D238573CFD}" type="datetimeFigureOut">
              <a:rPr lang="ru-RU"/>
              <a:pPr>
                <a:defRPr/>
              </a:pPr>
              <a:t>22.02.2016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8813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925" y="6356350"/>
            <a:ext cx="561975" cy="365125"/>
          </a:xfrm>
          <a:prstGeom prst="rect">
            <a:avLst/>
          </a:prstGeom>
        </p:spPr>
        <p:txBody>
          <a:bodyPr vert="horz" wrap="square" lIns="27432" tIns="45720" rIns="4572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595959"/>
                </a:solidFill>
                <a:latin typeface="Century Gothic" pitchFamily="34" charset="0"/>
              </a:defRPr>
            </a:lvl1pPr>
          </a:lstStyle>
          <a:p>
            <a:fld id="{9CB095B1-1B61-4C7E-8ABC-57EE62056B51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8200" y="6499225"/>
            <a:ext cx="84138" cy="841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569913" y="6499225"/>
            <a:ext cx="84137" cy="841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1" r:id="rId1"/>
    <p:sldLayoutId id="2147483772" r:id="rId2"/>
    <p:sldLayoutId id="2147483789" r:id="rId3"/>
    <p:sldLayoutId id="2147483773" r:id="rId4"/>
    <p:sldLayoutId id="2147483774" r:id="rId5"/>
    <p:sldLayoutId id="2147483775" r:id="rId6"/>
    <p:sldLayoutId id="2147483776" r:id="rId7"/>
    <p:sldLayoutId id="2147483777" r:id="rId8"/>
    <p:sldLayoutId id="2147483778" r:id="rId9"/>
    <p:sldLayoutId id="2147483779" r:id="rId10"/>
    <p:sldLayoutId id="2147483780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ctr" rtl="0" fontAlgn="base">
        <a:lnSpc>
          <a:spcPts val="5800"/>
        </a:lnSpc>
        <a:spcBef>
          <a:spcPct val="0"/>
        </a:spcBef>
        <a:spcAft>
          <a:spcPct val="0"/>
        </a:spcAft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  <a:lvl2pPr algn="ctr" rtl="0" fontAlgn="base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Times New Roman" pitchFamily="18" charset="0"/>
        </a:defRPr>
      </a:lvl2pPr>
      <a:lvl3pPr algn="ctr" rtl="0" fontAlgn="base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Times New Roman" pitchFamily="18" charset="0"/>
        </a:defRPr>
      </a:lvl3pPr>
      <a:lvl4pPr algn="ctr" rtl="0" fontAlgn="base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Times New Roman" pitchFamily="18" charset="0"/>
        </a:defRPr>
      </a:lvl4pPr>
      <a:lvl5pPr algn="ctr" rtl="0" fontAlgn="base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rgbClr val="7F7F7F"/>
          </a:solidFill>
          <a:latin typeface="+mj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1600" kern="1200">
          <a:solidFill>
            <a:srgbClr val="7F7F7F"/>
          </a:solidFill>
          <a:latin typeface="+mj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1600" kern="1200">
          <a:solidFill>
            <a:srgbClr val="7F7F7F"/>
          </a:solidFill>
          <a:latin typeface="+mj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1600" kern="1200">
          <a:solidFill>
            <a:srgbClr val="7F7F7F"/>
          </a:solidFill>
          <a:latin typeface="+mj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1600" kern="1200">
          <a:solidFill>
            <a:srgbClr val="7F7F7F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29.xml"/><Relationship Id="rId1" Type="http://schemas.openxmlformats.org/officeDocument/2006/relationships/audio" Target="file:///H:\1_&#1050;\&#1088;&#1072;&#1073;&#1086;&#1090;&#1072;\&#1057;&#1084;&#1086;&#1083;&#1077;&#1085;&#1089;&#1082;&#1086;&#1077;_&#1089;&#1088;&#1072;&#1078;&#1077;&#1085;&#1080;&#1077;\Rzhanie_loshadi.mp3" TargetMode="External"/><Relationship Id="rId6" Type="http://schemas.openxmlformats.org/officeDocument/2006/relationships/slide" Target="slide67.xml"/><Relationship Id="rId5" Type="http://schemas.openxmlformats.org/officeDocument/2006/relationships/slide" Target="slide2.xml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9.xml"/><Relationship Id="rId6" Type="http://schemas.openxmlformats.org/officeDocument/2006/relationships/slide" Target="slide67.xml"/><Relationship Id="rId5" Type="http://schemas.openxmlformats.org/officeDocument/2006/relationships/slide" Target="slide2.xml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9.xml"/><Relationship Id="rId5" Type="http://schemas.openxmlformats.org/officeDocument/2006/relationships/slide" Target="slide67.xml"/><Relationship Id="rId4" Type="http://schemas.openxmlformats.org/officeDocument/2006/relationships/slide" Target="slide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29.xml"/><Relationship Id="rId1" Type="http://schemas.openxmlformats.org/officeDocument/2006/relationships/audio" Target="file:///H:\1_&#1050;\&#1088;&#1072;&#1073;&#1086;&#1090;&#1072;\&#1057;&#1084;&#1086;&#1083;&#1077;&#1085;&#1089;&#1082;&#1086;&#1077;_&#1089;&#1088;&#1072;&#1078;&#1077;&#1085;&#1080;&#1077;\march4.mp3" TargetMode="External"/><Relationship Id="rId6" Type="http://schemas.openxmlformats.org/officeDocument/2006/relationships/slide" Target="slide67.xml"/><Relationship Id="rId5" Type="http://schemas.openxmlformats.org/officeDocument/2006/relationships/slide" Target="slide2.xml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9.xml"/><Relationship Id="rId5" Type="http://schemas.openxmlformats.org/officeDocument/2006/relationships/slide" Target="slide67.xml"/><Relationship Id="rId4" Type="http://schemas.openxmlformats.org/officeDocument/2006/relationships/slide" Target="slide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9.xml"/><Relationship Id="rId4" Type="http://schemas.openxmlformats.org/officeDocument/2006/relationships/slide" Target="slide6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9.xml"/><Relationship Id="rId4" Type="http://schemas.openxmlformats.org/officeDocument/2006/relationships/slide" Target="slide6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9.xml"/><Relationship Id="rId5" Type="http://schemas.openxmlformats.org/officeDocument/2006/relationships/slide" Target="slide67.xml"/><Relationship Id="rId4" Type="http://schemas.openxmlformats.org/officeDocument/2006/relationships/slide" Target="slide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9.xml"/><Relationship Id="rId5" Type="http://schemas.openxmlformats.org/officeDocument/2006/relationships/slide" Target="slide67.xml"/><Relationship Id="rId4" Type="http://schemas.openxmlformats.org/officeDocument/2006/relationships/slide" Target="slide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9.xml"/><Relationship Id="rId5" Type="http://schemas.openxmlformats.org/officeDocument/2006/relationships/slide" Target="slide67.xml"/><Relationship Id="rId4" Type="http://schemas.openxmlformats.org/officeDocument/2006/relationships/slide" Target="slide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59.xml"/><Relationship Id="rId3" Type="http://schemas.openxmlformats.org/officeDocument/2006/relationships/slide" Target="slide6.xml"/><Relationship Id="rId7" Type="http://schemas.openxmlformats.org/officeDocument/2006/relationships/slide" Target="slide46.xml"/><Relationship Id="rId12" Type="http://schemas.openxmlformats.org/officeDocument/2006/relationships/image" Target="../media/image5.png"/><Relationship Id="rId2" Type="http://schemas.openxmlformats.org/officeDocument/2006/relationships/slide" Target="slide3.xml"/><Relationship Id="rId1" Type="http://schemas.openxmlformats.org/officeDocument/2006/relationships/slideLayout" Target="../slideLayouts/slideLayout13.xml"/><Relationship Id="rId6" Type="http://schemas.openxmlformats.org/officeDocument/2006/relationships/slide" Target="slide19.xml"/><Relationship Id="rId11" Type="http://schemas.openxmlformats.org/officeDocument/2006/relationships/slide" Target="slide66.xml"/><Relationship Id="rId5" Type="http://schemas.openxmlformats.org/officeDocument/2006/relationships/slide" Target="slide13.xml"/><Relationship Id="rId10" Type="http://schemas.openxmlformats.org/officeDocument/2006/relationships/slide" Target="slide61.xml"/><Relationship Id="rId4" Type="http://schemas.openxmlformats.org/officeDocument/2006/relationships/slide" Target="slide10.xml"/><Relationship Id="rId9" Type="http://schemas.openxmlformats.org/officeDocument/2006/relationships/slide" Target="slide6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9.xml"/><Relationship Id="rId4" Type="http://schemas.openxmlformats.org/officeDocument/2006/relationships/slide" Target="slide6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useum.ru/1812/Library/Paskevich/part02.html" TargetMode="External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9.xml"/><Relationship Id="rId6" Type="http://schemas.openxmlformats.org/officeDocument/2006/relationships/slide" Target="slide67.xml"/><Relationship Id="rId5" Type="http://schemas.openxmlformats.org/officeDocument/2006/relationships/slide" Target="slide2.xml"/><Relationship Id="rId4" Type="http://schemas.openxmlformats.org/officeDocument/2006/relationships/image" Target="../media/image3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9.xml"/><Relationship Id="rId4" Type="http://schemas.openxmlformats.org/officeDocument/2006/relationships/slide" Target="slide6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9.xml"/><Relationship Id="rId4" Type="http://schemas.openxmlformats.org/officeDocument/2006/relationships/slide" Target="slide6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9.xml"/><Relationship Id="rId4" Type="http://schemas.openxmlformats.org/officeDocument/2006/relationships/slide" Target="slide6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9.xml"/><Relationship Id="rId5" Type="http://schemas.openxmlformats.org/officeDocument/2006/relationships/slide" Target="slide67.xml"/><Relationship Id="rId4" Type="http://schemas.openxmlformats.org/officeDocument/2006/relationships/slide" Target="slide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9.xml"/><Relationship Id="rId5" Type="http://schemas.openxmlformats.org/officeDocument/2006/relationships/slide" Target="slide67.xml"/><Relationship Id="rId4" Type="http://schemas.openxmlformats.org/officeDocument/2006/relationships/slide" Target="slide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9.xml"/><Relationship Id="rId4" Type="http://schemas.openxmlformats.org/officeDocument/2006/relationships/slide" Target="slide6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slideLayout" Target="../slideLayouts/slideLayout29.xml"/><Relationship Id="rId1" Type="http://schemas.openxmlformats.org/officeDocument/2006/relationships/audio" Target="file:///H:\1_&#1050;\&#1088;&#1072;&#1073;&#1086;&#1090;&#1072;\&#1057;&#1084;&#1086;&#1083;&#1077;&#1085;&#1089;&#1082;&#1086;&#1077;_&#1089;&#1088;&#1072;&#1078;&#1077;&#1085;&#1080;&#1077;\march5.mp3" TargetMode="External"/><Relationship Id="rId6" Type="http://schemas.openxmlformats.org/officeDocument/2006/relationships/image" Target="../media/image13.png"/><Relationship Id="rId5" Type="http://schemas.openxmlformats.org/officeDocument/2006/relationships/slide" Target="slide67.xml"/><Relationship Id="rId4" Type="http://schemas.openxmlformats.org/officeDocument/2006/relationships/slide" Target="slide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9.xml"/><Relationship Id="rId4" Type="http://schemas.openxmlformats.org/officeDocument/2006/relationships/slide" Target="slide6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6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9.xml"/><Relationship Id="rId4" Type="http://schemas.openxmlformats.org/officeDocument/2006/relationships/slide" Target="slide6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9.xml"/><Relationship Id="rId5" Type="http://schemas.openxmlformats.org/officeDocument/2006/relationships/slide" Target="slide67.xml"/><Relationship Id="rId4" Type="http://schemas.openxmlformats.org/officeDocument/2006/relationships/slide" Target="slide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29.xml"/><Relationship Id="rId1" Type="http://schemas.openxmlformats.org/officeDocument/2006/relationships/audio" Target="file:///H:\1_&#1050;\&#1088;&#1072;&#1073;&#1086;&#1090;&#1072;\Iz_pushki_strelyajut.mp3" TargetMode="External"/><Relationship Id="rId6" Type="http://schemas.openxmlformats.org/officeDocument/2006/relationships/slide" Target="slide67.xml"/><Relationship Id="rId5" Type="http://schemas.openxmlformats.org/officeDocument/2006/relationships/slide" Target="slide2.xml"/><Relationship Id="rId4" Type="http://schemas.openxmlformats.org/officeDocument/2006/relationships/image" Target="../media/image49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9.xml"/><Relationship Id="rId4" Type="http://schemas.openxmlformats.org/officeDocument/2006/relationships/slide" Target="slide6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9.xml"/><Relationship Id="rId4" Type="http://schemas.openxmlformats.org/officeDocument/2006/relationships/slide" Target="slide6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9.xml"/><Relationship Id="rId5" Type="http://schemas.openxmlformats.org/officeDocument/2006/relationships/slide" Target="slide67.xml"/><Relationship Id="rId4" Type="http://schemas.openxmlformats.org/officeDocument/2006/relationships/slide" Target="slide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slideLayout" Target="../slideLayouts/slideLayout29.xml"/><Relationship Id="rId1" Type="http://schemas.openxmlformats.org/officeDocument/2006/relationships/audio" Target="file:///H:\1_&#1050;\&#1088;&#1072;&#1073;&#1086;&#1090;&#1072;\&#1057;&#1084;&#1086;&#1083;&#1077;&#1085;&#1089;&#1082;&#1086;&#1077;_&#1089;&#1088;&#1072;&#1078;&#1077;&#1085;&#1080;&#1077;\battle3.mp3" TargetMode="External"/><Relationship Id="rId6" Type="http://schemas.openxmlformats.org/officeDocument/2006/relationships/image" Target="../media/image13.png"/><Relationship Id="rId5" Type="http://schemas.openxmlformats.org/officeDocument/2006/relationships/slide" Target="slide67.xml"/><Relationship Id="rId4" Type="http://schemas.openxmlformats.org/officeDocument/2006/relationships/slide" Target="slide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slideLayout" Target="../slideLayouts/slideLayout29.xml"/><Relationship Id="rId1" Type="http://schemas.openxmlformats.org/officeDocument/2006/relationships/audio" Target="file:///H:\1_&#1050;\&#1088;&#1072;&#1073;&#1086;&#1090;&#1072;\&#1057;&#1084;&#1086;&#1083;&#1077;&#1085;&#1089;&#1082;&#1086;&#1077;_&#1089;&#1088;&#1072;&#1078;&#1077;&#1085;&#1080;&#1077;\&#1087;&#1086;&#1078;&#1072;&#1088;.mp3" TargetMode="External"/><Relationship Id="rId6" Type="http://schemas.openxmlformats.org/officeDocument/2006/relationships/image" Target="../media/image13.png"/><Relationship Id="rId5" Type="http://schemas.openxmlformats.org/officeDocument/2006/relationships/slide" Target="slide67.xml"/><Relationship Id="rId4" Type="http://schemas.openxmlformats.org/officeDocument/2006/relationships/slide" Target="slide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9.xml"/><Relationship Id="rId5" Type="http://schemas.openxmlformats.org/officeDocument/2006/relationships/slide" Target="slide67.xml"/><Relationship Id="rId4" Type="http://schemas.openxmlformats.org/officeDocument/2006/relationships/slide" Target="slide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slideLayout" Target="../slideLayouts/slideLayout29.xml"/><Relationship Id="rId1" Type="http://schemas.openxmlformats.org/officeDocument/2006/relationships/audio" Target="file:///H:\1_&#1050;\&#1088;&#1072;&#1073;&#1086;&#1090;&#1072;\&#1057;&#1084;&#1086;&#1083;&#1077;&#1085;&#1089;&#1082;&#1086;&#1077;_&#1089;&#1088;&#1072;&#1078;&#1077;&#1085;&#1080;&#1077;\&#1087;&#1086;&#1078;&#1072;&#1088;.mp3" TargetMode="External"/><Relationship Id="rId6" Type="http://schemas.openxmlformats.org/officeDocument/2006/relationships/image" Target="../media/image13.png"/><Relationship Id="rId5" Type="http://schemas.openxmlformats.org/officeDocument/2006/relationships/slide" Target="slide67.xml"/><Relationship Id="rId4" Type="http://schemas.openxmlformats.org/officeDocument/2006/relationships/slide" Target="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67.xml"/><Relationship Id="rId4" Type="http://schemas.openxmlformats.org/officeDocument/2006/relationships/slide" Target="slide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29.xml"/><Relationship Id="rId1" Type="http://schemas.openxmlformats.org/officeDocument/2006/relationships/audio" Target="file:///H:\1_&#1050;\&#1088;&#1072;&#1073;&#1086;&#1090;&#1072;\&#1057;&#1084;&#1086;&#1083;&#1077;&#1085;&#1089;&#1082;&#1086;&#1077;_&#1089;&#1088;&#1072;&#1078;&#1077;&#1085;&#1080;&#1077;\march5.mp3" TargetMode="External"/><Relationship Id="rId6" Type="http://schemas.openxmlformats.org/officeDocument/2006/relationships/slide" Target="slide67.xml"/><Relationship Id="rId5" Type="http://schemas.openxmlformats.org/officeDocument/2006/relationships/slide" Target="slide2.xml"/><Relationship Id="rId4" Type="http://schemas.openxmlformats.org/officeDocument/2006/relationships/image" Target="../media/image58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9.xml"/><Relationship Id="rId5" Type="http://schemas.openxmlformats.org/officeDocument/2006/relationships/slide" Target="slide67.xml"/><Relationship Id="rId4" Type="http://schemas.openxmlformats.org/officeDocument/2006/relationships/slide" Target="slide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9.xml"/><Relationship Id="rId4" Type="http://schemas.openxmlformats.org/officeDocument/2006/relationships/slide" Target="slide6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9.xml"/><Relationship Id="rId5" Type="http://schemas.openxmlformats.org/officeDocument/2006/relationships/slide" Target="slide67.xml"/><Relationship Id="rId4" Type="http://schemas.openxmlformats.org/officeDocument/2006/relationships/slide" Target="slide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9.xml"/><Relationship Id="rId4" Type="http://schemas.openxmlformats.org/officeDocument/2006/relationships/slide" Target="slide6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slideLayout" Target="../slideLayouts/slideLayout29.xml"/><Relationship Id="rId1" Type="http://schemas.openxmlformats.org/officeDocument/2006/relationships/audio" Target="file:///H:\1_&#1050;\&#1088;&#1072;&#1073;&#1086;&#1090;&#1072;\&#1057;&#1084;&#1086;&#1083;&#1077;&#1085;&#1089;&#1082;&#1086;&#1077;_&#1089;&#1088;&#1072;&#1078;&#1077;&#1085;&#1080;&#1077;\Iz_pushki_strelyajut.mp3" TargetMode="External"/><Relationship Id="rId6" Type="http://schemas.openxmlformats.org/officeDocument/2006/relationships/image" Target="../media/image13.png"/><Relationship Id="rId5" Type="http://schemas.openxmlformats.org/officeDocument/2006/relationships/slide" Target="slide67.xml"/><Relationship Id="rId4" Type="http://schemas.openxmlformats.org/officeDocument/2006/relationships/slide" Target="slide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9.xml"/><Relationship Id="rId4" Type="http://schemas.openxmlformats.org/officeDocument/2006/relationships/slide" Target="slide6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9.xml"/><Relationship Id="rId4" Type="http://schemas.openxmlformats.org/officeDocument/2006/relationships/slide" Target="slide6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9.xml"/><Relationship Id="rId4" Type="http://schemas.openxmlformats.org/officeDocument/2006/relationships/slide" Target="slide6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9.xml"/><Relationship Id="rId4" Type="http://schemas.openxmlformats.org/officeDocument/2006/relationships/slide" Target="slide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6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9.xml"/><Relationship Id="rId4" Type="http://schemas.openxmlformats.org/officeDocument/2006/relationships/slide" Target="slide6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9.xml"/><Relationship Id="rId5" Type="http://schemas.openxmlformats.org/officeDocument/2006/relationships/slide" Target="slide67.xml"/><Relationship Id="rId4" Type="http://schemas.openxmlformats.org/officeDocument/2006/relationships/slide" Target="slide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9.xml"/><Relationship Id="rId5" Type="http://schemas.openxmlformats.org/officeDocument/2006/relationships/slide" Target="slide67.xml"/><Relationship Id="rId4" Type="http://schemas.openxmlformats.org/officeDocument/2006/relationships/slide" Target="slide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9.xml"/><Relationship Id="rId4" Type="http://schemas.openxmlformats.org/officeDocument/2006/relationships/slide" Target="slide6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slideLayout" Target="../slideLayouts/slideLayout29.xml"/><Relationship Id="rId1" Type="http://schemas.openxmlformats.org/officeDocument/2006/relationships/audio" Target="file:///H:\1_&#1050;\&#1088;&#1072;&#1073;&#1086;&#1090;&#1072;\&#1057;&#1084;&#1086;&#1083;&#1077;&#1085;&#1089;&#1082;&#1086;&#1077;_&#1089;&#1088;&#1072;&#1078;&#1077;&#1085;&#1080;&#1077;\march5.mp3" TargetMode="External"/><Relationship Id="rId6" Type="http://schemas.openxmlformats.org/officeDocument/2006/relationships/image" Target="../media/image13.png"/><Relationship Id="rId5" Type="http://schemas.openxmlformats.org/officeDocument/2006/relationships/slide" Target="slide67.xml"/><Relationship Id="rId4" Type="http://schemas.openxmlformats.org/officeDocument/2006/relationships/slide" Target="slide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" Target="slide67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77.jpeg"/><Relationship Id="rId4" Type="http://schemas.openxmlformats.org/officeDocument/2006/relationships/image" Target="../media/image76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hyperlink" Target="http://ria.ru/services/blog_player/716995388.html" TargetMode="External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9.xml"/><Relationship Id="rId6" Type="http://schemas.openxmlformats.org/officeDocument/2006/relationships/slide" Target="slide67.xml"/><Relationship Id="rId5" Type="http://schemas.openxmlformats.org/officeDocument/2006/relationships/slide" Target="slide2.xml"/><Relationship Id="rId4" Type="http://schemas.openxmlformats.org/officeDocument/2006/relationships/image" Target="../media/image79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9.xml"/><Relationship Id="rId6" Type="http://schemas.openxmlformats.org/officeDocument/2006/relationships/slide" Target="slide67.xml"/><Relationship Id="rId5" Type="http://schemas.openxmlformats.org/officeDocument/2006/relationships/slide" Target="slide2.xml"/><Relationship Id="rId4" Type="http://schemas.openxmlformats.org/officeDocument/2006/relationships/image" Target="../media/image82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9.xml"/><Relationship Id="rId4" Type="http://schemas.openxmlformats.org/officeDocument/2006/relationships/slide" Target="slide6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9.xml"/><Relationship Id="rId4" Type="http://schemas.openxmlformats.org/officeDocument/2006/relationships/slide" Target="slide6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9.xml"/><Relationship Id="rId4" Type="http://schemas.openxmlformats.org/officeDocument/2006/relationships/slide" Target="slide6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" Target="slide67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9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29.xml"/><Relationship Id="rId4" Type="http://schemas.openxmlformats.org/officeDocument/2006/relationships/slide" Target="slide67.xml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87.jpeg"/><Relationship Id="rId7" Type="http://schemas.openxmlformats.org/officeDocument/2006/relationships/hyperlink" Target="http://www.museum.ru/1812/memorial/Smolensk1812/index.htm" TargetMode="External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90.jpeg"/><Relationship Id="rId5" Type="http://schemas.openxmlformats.org/officeDocument/2006/relationships/image" Target="../media/image89.jpeg"/><Relationship Id="rId4" Type="http://schemas.openxmlformats.org/officeDocument/2006/relationships/image" Target="../media/image88.jpeg"/><Relationship Id="rId9" Type="http://schemas.openxmlformats.org/officeDocument/2006/relationships/slide" Target="slide67.xml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92.png"/><Relationship Id="rId7" Type="http://schemas.openxmlformats.org/officeDocument/2006/relationships/image" Target="../media/image96.jpeg"/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95.jpeg"/><Relationship Id="rId5" Type="http://schemas.openxmlformats.org/officeDocument/2006/relationships/image" Target="../media/image94.jpeg"/><Relationship Id="rId4" Type="http://schemas.openxmlformats.org/officeDocument/2006/relationships/image" Target="../media/image93.jpeg"/><Relationship Id="rId9" Type="http://schemas.openxmlformats.org/officeDocument/2006/relationships/slide" Target="slide67.xml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hyperlink" Target="http://warsonline.info/istoriya-rossii/sibirskie-polki-v-smolenskom-srazhenii-1812-goda.html" TargetMode="External"/><Relationship Id="rId3" Type="http://schemas.openxmlformats.org/officeDocument/2006/relationships/slide" Target="slide2.xml"/><Relationship Id="rId7" Type="http://schemas.openxmlformats.org/officeDocument/2006/relationships/image" Target="../media/image100.jpe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99.jpeg"/><Relationship Id="rId5" Type="http://schemas.openxmlformats.org/officeDocument/2006/relationships/image" Target="../media/image98.jpeg"/><Relationship Id="rId4" Type="http://schemas.openxmlformats.org/officeDocument/2006/relationships/slide" Target="slide67.xml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5.jpeg"/><Relationship Id="rId3" Type="http://schemas.openxmlformats.org/officeDocument/2006/relationships/slide" Target="slide67.xml"/><Relationship Id="rId7" Type="http://schemas.openxmlformats.org/officeDocument/2006/relationships/image" Target="../media/image104.jpeg"/><Relationship Id="rId12" Type="http://schemas.openxmlformats.org/officeDocument/2006/relationships/image" Target="../media/image109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103.jpeg"/><Relationship Id="rId11" Type="http://schemas.openxmlformats.org/officeDocument/2006/relationships/image" Target="../media/image108.jpeg"/><Relationship Id="rId5" Type="http://schemas.openxmlformats.org/officeDocument/2006/relationships/image" Target="../media/image102.jpeg"/><Relationship Id="rId10" Type="http://schemas.openxmlformats.org/officeDocument/2006/relationships/image" Target="../media/image107.jpeg"/><Relationship Id="rId4" Type="http://schemas.openxmlformats.org/officeDocument/2006/relationships/image" Target="../media/image101.jpeg"/><Relationship Id="rId9" Type="http://schemas.openxmlformats.org/officeDocument/2006/relationships/image" Target="../media/image106.jpe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10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6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9.xml"/><Relationship Id="rId4" Type="http://schemas.openxmlformats.org/officeDocument/2006/relationships/slide" Target="slide6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29.xml"/><Relationship Id="rId1" Type="http://schemas.openxmlformats.org/officeDocument/2006/relationships/audio" Target="file:///H:\1_&#1050;\&#1088;&#1072;&#1073;&#1086;&#1090;&#1072;\&#1093;&#1086;&#1088;_&#1053;&#1080;&#1082;&#1086;&#1083;&#1072;&#1103;_&#1055;&#1080;&#1089;&#1072;&#1088;&#1077;&#1085;&#1082;&#1086;_&#1043;&#1080;&#1084;&#1085;_&#1057;&#1084;&#1086;&#1083;&#1077;&#1085;&#1089;&#1082;&#1072;_1.wav" TargetMode="External"/><Relationship Id="rId6" Type="http://schemas.openxmlformats.org/officeDocument/2006/relationships/slide" Target="slide67.xml"/><Relationship Id="rId5" Type="http://schemas.openxmlformats.org/officeDocument/2006/relationships/slide" Target="slide2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9.xml"/><Relationship Id="rId4" Type="http://schemas.openxmlformats.org/officeDocument/2006/relationships/slide" Target="slide6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6" name="Picture 12" descr="https://upload.wikimedia.org/wikipedia/ru/thumb/f/f6/Smolenskaya_gubernia.png/600px-Smolenskaya_gubernia.pn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84126"/>
            <a:ext cx="4833685" cy="5832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469900" y="1557338"/>
            <a:ext cx="8278813" cy="1470025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dirty="0" smtClean="0">
                <a:latin typeface="Comic Sans MS" pitchFamily="66" charset="0"/>
                <a:cs typeface="Arial" pitchFamily="34" charset="0"/>
              </a:rPr>
              <a:t>Отечественная война 1812 года.</a:t>
            </a:r>
            <a:br>
              <a:rPr lang="ru-RU" sz="4000" dirty="0" smtClean="0">
                <a:latin typeface="Comic Sans MS" pitchFamily="66" charset="0"/>
                <a:cs typeface="Arial" pitchFamily="34" charset="0"/>
              </a:rPr>
            </a:br>
            <a:r>
              <a:rPr lang="ru-RU" sz="4000" dirty="0" smtClean="0">
                <a:latin typeface="Comic Sans MS" pitchFamily="66" charset="0"/>
                <a:cs typeface="Arial" pitchFamily="34" charset="0"/>
              </a:rPr>
              <a:t>Смоленское сражение</a:t>
            </a:r>
            <a:endParaRPr lang="ru-RU" sz="4000" dirty="0">
              <a:latin typeface="Comic Sans MS" pitchFamily="66" charset="0"/>
              <a:cs typeface="Arial" pitchFamily="34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6084888" y="3670300"/>
            <a:ext cx="2851150" cy="1198563"/>
          </a:xfrm>
        </p:spPr>
        <p:txBody>
          <a:bodyPr rtlCol="0">
            <a:normAutofit fontScale="92500"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dirty="0" smtClean="0"/>
              <a:t>И.Н. Алёшина, 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600" i="1" dirty="0" smtClean="0"/>
              <a:t>учитель начальных классов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dirty="0" smtClean="0"/>
              <a:t>Р.Д. Родикова, 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600" i="1" dirty="0" smtClean="0"/>
              <a:t>учитель информатики</a:t>
            </a:r>
            <a:endParaRPr lang="ru-RU" sz="1600" i="1" dirty="0"/>
          </a:p>
        </p:txBody>
      </p:sp>
      <p:pic>
        <p:nvPicPr>
          <p:cNvPr id="15365" name="Picture 14" descr="http://history-gatchina.ru/article/img5/gat18122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E9E6E1"/>
              </a:clrFrom>
              <a:clrTo>
                <a:srgbClr val="E9E6E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863" y="3019425"/>
            <a:ext cx="3498850" cy="383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6" name="Picture 2" descr="http://img1.liveinternet.ru/images/attach/c/1/57/109/57109291_artilleriya_gvardiya_1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28" t="3574" r="1207" b="2438"/>
          <a:stretch>
            <a:fillRect/>
          </a:stretch>
        </p:blipFill>
        <p:spPr bwMode="auto">
          <a:xfrm>
            <a:off x="5724525" y="4392613"/>
            <a:ext cx="2376488" cy="2259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0" y="0"/>
            <a:ext cx="9180512" cy="23833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chemeClr val="bg1">
                    <a:lumMod val="50000"/>
                  </a:schemeClr>
                </a:solidFill>
              </a:rPr>
              <a:t>МБОУ «Средняя школа № 29» города Смоленска</a:t>
            </a:r>
            <a:endParaRPr lang="ru-RU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Прямоугольник 1"/>
          <p:cNvSpPr>
            <a:spLocks noChangeArrowheads="1"/>
          </p:cNvSpPr>
          <p:nvPr/>
        </p:nvSpPr>
        <p:spPr bwMode="auto">
          <a:xfrm>
            <a:off x="4427984" y="5245285"/>
            <a:ext cx="4464496" cy="1338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 eaLnBrk="1" hangingPunct="1">
              <a:lnSpc>
                <a:spcPct val="90000"/>
              </a:lnSpc>
            </a:pPr>
            <a:r>
              <a:rPr lang="ru-RU" dirty="0" smtClean="0">
                <a:latin typeface="+mn-lt"/>
                <a:cs typeface="Times New Roman" pitchFamily="18" charset="0"/>
              </a:rPr>
              <a:t>Поддавшись на уговоры, Барклай-де-Толли решился  дать генеральное сражение. На военном совете в Смоленске было решено идти на Рудню. </a:t>
            </a:r>
            <a:r>
              <a:rPr lang="ru-RU" dirty="0" smtClean="0">
                <a:latin typeface="+mn-lt"/>
              </a:rPr>
              <a:t>Впереди </a:t>
            </a:r>
            <a:r>
              <a:rPr lang="ru-RU" dirty="0">
                <a:latin typeface="+mn-lt"/>
              </a:rPr>
              <a:t>наступающих шли казачьи полки </a:t>
            </a:r>
            <a:r>
              <a:rPr lang="ru-RU" dirty="0" smtClean="0">
                <a:latin typeface="+mn-lt"/>
              </a:rPr>
              <a:t>атамана Платова</a:t>
            </a:r>
            <a:r>
              <a:rPr lang="ru-RU" dirty="0">
                <a:latin typeface="+mn-lt"/>
              </a:rPr>
              <a:t>.</a:t>
            </a:r>
            <a:r>
              <a:rPr lang="ru-RU" dirty="0" smtClean="0">
                <a:latin typeface="+mn-lt"/>
                <a:cs typeface="Times New Roman" pitchFamily="18" charset="0"/>
              </a:rPr>
              <a:t> </a:t>
            </a:r>
            <a:endParaRPr lang="ru-RU" dirty="0">
              <a:latin typeface="+mn-lt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Битва при Молевом болоте</a:t>
            </a:r>
            <a:endParaRPr lang="ru-RU" sz="3600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5" name="Picture 2" descr="http://www.runivers.ru/upload/iblock/c26/129218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9" t="8608" r="3104" b="4282"/>
          <a:stretch/>
        </p:blipFill>
        <p:spPr bwMode="auto">
          <a:xfrm>
            <a:off x="315326" y="692696"/>
            <a:ext cx="3896634" cy="57786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www.razdory-museum.ru/pic/platov-2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92"/>
          <a:stretch/>
        </p:blipFill>
        <p:spPr bwMode="auto">
          <a:xfrm>
            <a:off x="4499992" y="692696"/>
            <a:ext cx="4248472" cy="45450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Управляющая кнопка: в начало 5">
            <a:hlinkClick r:id="rId5" action="ppaction://hlinksldjump" highlightClick="1"/>
          </p:cNvPr>
          <p:cNvSpPr/>
          <p:nvPr/>
        </p:nvSpPr>
        <p:spPr>
          <a:xfrm>
            <a:off x="4594841" y="6557241"/>
            <a:ext cx="360040" cy="216024"/>
          </a:xfrm>
          <a:prstGeom prst="actionButtonBeginning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в начало 6">
            <a:hlinkClick r:id="rId6" action="ppaction://hlinksldjump" highlightClick="1"/>
          </p:cNvPr>
          <p:cNvSpPr/>
          <p:nvPr/>
        </p:nvSpPr>
        <p:spPr>
          <a:xfrm flipH="1">
            <a:off x="6732240" y="6557241"/>
            <a:ext cx="360040" cy="216024"/>
          </a:xfrm>
          <a:prstGeom prst="actionButtonBeginning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назад 7">
            <a:hlinkClick r:id="" action="ppaction://hlinkshowjump?jump=previousslide" highlightClick="1"/>
          </p:cNvPr>
          <p:cNvSpPr/>
          <p:nvPr/>
        </p:nvSpPr>
        <p:spPr>
          <a:xfrm>
            <a:off x="5292080" y="6557241"/>
            <a:ext cx="360040" cy="216024"/>
          </a:xfrm>
          <a:prstGeom prst="actionButtonBackPrevious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назад 8">
            <a:hlinkClick r:id="" action="ppaction://hlinkshowjump?jump=nextslide" highlightClick="1"/>
          </p:cNvPr>
          <p:cNvSpPr/>
          <p:nvPr/>
        </p:nvSpPr>
        <p:spPr>
          <a:xfrm flipH="1">
            <a:off x="6012160" y="6557241"/>
            <a:ext cx="360040" cy="216024"/>
          </a:xfrm>
          <a:prstGeom prst="actionButtonBackPrevious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Rzhanie_loshadi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053" y="4941168"/>
            <a:ext cx="175241" cy="175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5938634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Прямоугольник 1"/>
          <p:cNvSpPr>
            <a:spLocks noChangeArrowheads="1"/>
          </p:cNvSpPr>
          <p:nvPr/>
        </p:nvSpPr>
        <p:spPr bwMode="auto">
          <a:xfrm>
            <a:off x="468634" y="5085184"/>
            <a:ext cx="8351838" cy="1089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446088" algn="just">
              <a:lnSpc>
                <a:spcPct val="90000"/>
              </a:lnSpc>
            </a:pPr>
            <a:r>
              <a:rPr lang="ru-RU" dirty="0">
                <a:latin typeface="+mn-lt"/>
              </a:rPr>
              <a:t>27 июля </a:t>
            </a:r>
            <a:r>
              <a:rPr lang="ru-RU" dirty="0" smtClean="0">
                <a:latin typeface="+mn-lt"/>
              </a:rPr>
              <a:t>1812 года </a:t>
            </a:r>
            <a:r>
              <a:rPr lang="ru-RU" dirty="0">
                <a:latin typeface="+mn-lt"/>
              </a:rPr>
              <a:t>Платов продвигался к Рудне. По дороге в </a:t>
            </a:r>
            <a:r>
              <a:rPr lang="ru-RU" dirty="0" smtClean="0">
                <a:latin typeface="+mn-lt"/>
              </a:rPr>
              <a:t>районе </a:t>
            </a:r>
            <a:r>
              <a:rPr lang="ru-RU" dirty="0">
                <a:latin typeface="+mn-lt"/>
              </a:rPr>
              <a:t>Молевых болот им были обнаружены 2 французских гусарских полка. Он неожиданно ударил им во фланг и обратил в бегство. </a:t>
            </a:r>
            <a:r>
              <a:rPr lang="ru-RU" dirty="0" smtClean="0">
                <a:latin typeface="+mn-lt"/>
              </a:rPr>
              <a:t>Было </a:t>
            </a:r>
            <a:r>
              <a:rPr lang="ru-RU" dirty="0">
                <a:latin typeface="+mn-lt"/>
              </a:rPr>
              <a:t>взято порядка 500 пленных</a:t>
            </a:r>
            <a:r>
              <a:rPr lang="ru-RU" dirty="0" smtClean="0">
                <a:latin typeface="+mn-lt"/>
              </a:rPr>
              <a:t>. </a:t>
            </a:r>
            <a:r>
              <a:rPr lang="ru-RU" dirty="0">
                <a:latin typeface="+mn-lt"/>
              </a:rPr>
              <a:t>Пленные показали, что французы находятся на </a:t>
            </a:r>
            <a:r>
              <a:rPr lang="ru-RU" dirty="0" err="1" smtClean="0">
                <a:latin typeface="+mn-lt"/>
              </a:rPr>
              <a:t>Поречской</a:t>
            </a:r>
            <a:r>
              <a:rPr lang="ru-RU" dirty="0" smtClean="0">
                <a:latin typeface="+mn-lt"/>
              </a:rPr>
              <a:t> </a:t>
            </a:r>
            <a:r>
              <a:rPr lang="ru-RU" dirty="0">
                <a:latin typeface="+mn-lt"/>
              </a:rPr>
              <a:t>дороге. 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Битва при Молевом болоте</a:t>
            </a:r>
            <a:endParaRPr lang="ru-RU" dirty="0">
              <a:solidFill>
                <a:schemeClr val="accent4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5" name="Picture 2" descr="http://www.1812w.ru/libris/lib_d/dik18120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788" r="13620"/>
          <a:stretch/>
        </p:blipFill>
        <p:spPr bwMode="auto">
          <a:xfrm>
            <a:off x="3564057" y="692696"/>
            <a:ext cx="5400431" cy="40597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Матвей Иванович Платов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5" r="8709"/>
          <a:stretch/>
        </p:blipFill>
        <p:spPr bwMode="auto">
          <a:xfrm>
            <a:off x="239010" y="692696"/>
            <a:ext cx="3180862" cy="40597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9"/>
          <p:cNvSpPr txBox="1">
            <a:spLocks noChangeArrowheads="1"/>
          </p:cNvSpPr>
          <p:nvPr/>
        </p:nvSpPr>
        <p:spPr bwMode="auto">
          <a:xfrm>
            <a:off x="190012" y="4752468"/>
            <a:ext cx="322986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ru-RU" sz="1400" b="1" dirty="0"/>
              <a:t>Матвей Иванович Платов</a:t>
            </a:r>
            <a:endParaRPr lang="ru-RU" sz="1400" b="1" i="1" dirty="0">
              <a:cs typeface="Times New Roman" pitchFamily="18" charset="0"/>
            </a:endParaRPr>
          </a:p>
        </p:txBody>
      </p:sp>
      <p:sp>
        <p:nvSpPr>
          <p:cNvPr id="8" name="Управляющая кнопка: в начало 7">
            <a:hlinkClick r:id="rId5" action="ppaction://hlinksldjump" highlightClick="1"/>
          </p:cNvPr>
          <p:cNvSpPr/>
          <p:nvPr/>
        </p:nvSpPr>
        <p:spPr>
          <a:xfrm>
            <a:off x="4594841" y="6557241"/>
            <a:ext cx="360040" cy="216024"/>
          </a:xfrm>
          <a:prstGeom prst="actionButtonBeginning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в начало 8">
            <a:hlinkClick r:id="rId6" action="ppaction://hlinksldjump" highlightClick="1"/>
          </p:cNvPr>
          <p:cNvSpPr/>
          <p:nvPr/>
        </p:nvSpPr>
        <p:spPr>
          <a:xfrm flipH="1">
            <a:off x="6732240" y="6557241"/>
            <a:ext cx="360040" cy="216024"/>
          </a:xfrm>
          <a:prstGeom prst="actionButtonBeginning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назад 9">
            <a:hlinkClick r:id="" action="ppaction://hlinkshowjump?jump=previousslide" highlightClick="1"/>
          </p:cNvPr>
          <p:cNvSpPr/>
          <p:nvPr/>
        </p:nvSpPr>
        <p:spPr>
          <a:xfrm>
            <a:off x="5292080" y="6557241"/>
            <a:ext cx="360040" cy="216024"/>
          </a:xfrm>
          <a:prstGeom prst="actionButtonBackPrevious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правляющая кнопка: назад 10">
            <a:hlinkClick r:id="" action="ppaction://hlinkshowjump?jump=nextslide" highlightClick="1"/>
          </p:cNvPr>
          <p:cNvSpPr/>
          <p:nvPr/>
        </p:nvSpPr>
        <p:spPr>
          <a:xfrm flipH="1">
            <a:off x="6012160" y="6557241"/>
            <a:ext cx="360040" cy="216024"/>
          </a:xfrm>
          <a:prstGeom prst="actionButtonBackPrevious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796331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Прямоугольник 1"/>
          <p:cNvSpPr>
            <a:spLocks noChangeArrowheads="1"/>
          </p:cNvSpPr>
          <p:nvPr/>
        </p:nvSpPr>
        <p:spPr bwMode="auto">
          <a:xfrm>
            <a:off x="395536" y="5293536"/>
            <a:ext cx="8352000" cy="1089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indent="446088" algn="just" eaLnBrk="1" hangingPunct="1">
              <a:lnSpc>
                <a:spcPct val="9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Барклай-де-Толли стал опасаться, что Наполеон в его тылу пройдет по свободной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Поречской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дороге в Смоленск. Движение на Рудню было остановлено. 2 августа получив известия, что Поречье свободно, Барклай снова повел армию на Рудню.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0"/>
            <a:ext cx="9144000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Битва при Молевом болоте</a:t>
            </a:r>
            <a:endParaRPr lang="ru-RU" dirty="0">
              <a:solidFill>
                <a:schemeClr val="accent4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1032" name="Picture 8" descr="http://elenaflerova.ru/wp-content/uploads/2015/10/IMG3349-500x5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692696"/>
            <a:ext cx="4520779" cy="452077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Группа 2"/>
          <p:cNvGrpSpPr/>
          <p:nvPr/>
        </p:nvGrpSpPr>
        <p:grpSpPr>
          <a:xfrm>
            <a:off x="5220072" y="692696"/>
            <a:ext cx="3499734" cy="4520779"/>
            <a:chOff x="5220072" y="906983"/>
            <a:chExt cx="3499734" cy="4520779"/>
          </a:xfrm>
        </p:grpSpPr>
        <p:pic>
          <p:nvPicPr>
            <p:cNvPr id="14" name="Picture 10" descr="http://www.runivers.ru/upload/iblock/f18/129220.pn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57" t="15535" r="3357" b="9924"/>
            <a:stretch/>
          </p:blipFill>
          <p:spPr bwMode="auto">
            <a:xfrm>
              <a:off x="5220072" y="906983"/>
              <a:ext cx="3499734" cy="4520779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Овал 1"/>
            <p:cNvSpPr/>
            <p:nvPr/>
          </p:nvSpPr>
          <p:spPr>
            <a:xfrm>
              <a:off x="8172400" y="5157192"/>
              <a:ext cx="144016" cy="27057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8" name="Управляющая кнопка: в начало 7">
            <a:hlinkClick r:id="rId4" action="ppaction://hlinksldjump" highlightClick="1"/>
          </p:cNvPr>
          <p:cNvSpPr/>
          <p:nvPr/>
        </p:nvSpPr>
        <p:spPr>
          <a:xfrm>
            <a:off x="4594841" y="6557241"/>
            <a:ext cx="360040" cy="216024"/>
          </a:xfrm>
          <a:prstGeom prst="actionButtonBeginning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в начало 9">
            <a:hlinkClick r:id="rId5" action="ppaction://hlinksldjump" highlightClick="1"/>
          </p:cNvPr>
          <p:cNvSpPr/>
          <p:nvPr/>
        </p:nvSpPr>
        <p:spPr>
          <a:xfrm flipH="1">
            <a:off x="6732240" y="6557241"/>
            <a:ext cx="360040" cy="216024"/>
          </a:xfrm>
          <a:prstGeom prst="actionButtonBeginning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правляющая кнопка: назад 10">
            <a:hlinkClick r:id="" action="ppaction://hlinkshowjump?jump=previousslide" highlightClick="1"/>
          </p:cNvPr>
          <p:cNvSpPr/>
          <p:nvPr/>
        </p:nvSpPr>
        <p:spPr>
          <a:xfrm>
            <a:off x="5292080" y="6557241"/>
            <a:ext cx="360040" cy="216024"/>
          </a:xfrm>
          <a:prstGeom prst="actionButtonBackPrevious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назад 11">
            <a:hlinkClick r:id="" action="ppaction://hlinkshowjump?jump=nextslide" highlightClick="1"/>
          </p:cNvPr>
          <p:cNvSpPr/>
          <p:nvPr/>
        </p:nvSpPr>
        <p:spPr>
          <a:xfrm flipH="1">
            <a:off x="6012160" y="6557241"/>
            <a:ext cx="360040" cy="216024"/>
          </a:xfrm>
          <a:prstGeom prst="actionButtonBackPrevious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526376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Прямоугольник 1"/>
          <p:cNvSpPr>
            <a:spLocks noChangeArrowheads="1"/>
          </p:cNvSpPr>
          <p:nvPr/>
        </p:nvSpPr>
        <p:spPr bwMode="auto">
          <a:xfrm>
            <a:off x="441051" y="5790397"/>
            <a:ext cx="8353425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446088" algn="just" eaLnBrk="1" hangingPunct="1">
              <a:lnSpc>
                <a:spcPct val="9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Наполеон, находившийся на правом берегу Днепра, неожиданно переправился на левый берег  и пошел через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Ляды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на город Красный.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Битва </a:t>
            </a:r>
            <a:r>
              <a:rPr lang="ru-RU" sz="36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 Красном</a:t>
            </a:r>
            <a:endParaRPr lang="ru-RU" dirty="0">
              <a:solidFill>
                <a:schemeClr val="accent4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12" name="Picture 4" descr="http://www.runivers.ru/upload/iblock/0f5/12922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21" t="8672" r="3123" b="3874"/>
          <a:stretch/>
        </p:blipFill>
        <p:spPr bwMode="auto">
          <a:xfrm>
            <a:off x="467544" y="682505"/>
            <a:ext cx="3367403" cy="50405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://www.ageofbattles.ru/images/sets/8030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50"/>
          <a:stretch/>
        </p:blipFill>
        <p:spPr bwMode="auto">
          <a:xfrm>
            <a:off x="4139952" y="682505"/>
            <a:ext cx="4582308" cy="50405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Управляющая кнопка: в начало 6">
            <a:hlinkClick r:id="rId5" action="ppaction://hlinksldjump" highlightClick="1"/>
          </p:cNvPr>
          <p:cNvSpPr/>
          <p:nvPr/>
        </p:nvSpPr>
        <p:spPr>
          <a:xfrm>
            <a:off x="4594841" y="6557241"/>
            <a:ext cx="360040" cy="216024"/>
          </a:xfrm>
          <a:prstGeom prst="actionButtonBeginning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в начало 7">
            <a:hlinkClick r:id="rId6" action="ppaction://hlinksldjump" highlightClick="1"/>
          </p:cNvPr>
          <p:cNvSpPr/>
          <p:nvPr/>
        </p:nvSpPr>
        <p:spPr>
          <a:xfrm flipH="1">
            <a:off x="6732240" y="6557241"/>
            <a:ext cx="360040" cy="216024"/>
          </a:xfrm>
          <a:prstGeom prst="actionButtonBeginning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назад 8">
            <a:hlinkClick r:id="" action="ppaction://hlinkshowjump?jump=previousslide" highlightClick="1"/>
          </p:cNvPr>
          <p:cNvSpPr/>
          <p:nvPr/>
        </p:nvSpPr>
        <p:spPr>
          <a:xfrm>
            <a:off x="5292080" y="6557241"/>
            <a:ext cx="360040" cy="216024"/>
          </a:xfrm>
          <a:prstGeom prst="actionButtonBackPrevious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назад 9">
            <a:hlinkClick r:id="" action="ppaction://hlinkshowjump?jump=nextslide" highlightClick="1"/>
          </p:cNvPr>
          <p:cNvSpPr/>
          <p:nvPr/>
        </p:nvSpPr>
        <p:spPr>
          <a:xfrm flipH="1">
            <a:off x="6012160" y="6557241"/>
            <a:ext cx="360040" cy="216024"/>
          </a:xfrm>
          <a:prstGeom prst="actionButtonBackPrevious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march4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9860" y="5473530"/>
            <a:ext cx="152400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35873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Прямоугольник 1"/>
          <p:cNvSpPr>
            <a:spLocks noChangeArrowheads="1"/>
          </p:cNvSpPr>
          <p:nvPr/>
        </p:nvSpPr>
        <p:spPr bwMode="auto">
          <a:xfrm>
            <a:off x="430610" y="5301208"/>
            <a:ext cx="8353425" cy="1588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446088" algn="just" eaLnBrk="1" hangingPunct="1">
              <a:lnSpc>
                <a:spcPct val="9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 августа под Красным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французы натолкнулись на 27-ю пехотную дивизию генерал-лейтенанта Д.П.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Неверовского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7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тысяч необстрелянных новобранцев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усиленную кавалерийским полками. Против этих сил Наполеон двинул 22 тысяч войск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Мюрата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Нея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Кавалерия должна была расчисть коридор до Смоленска, а пехота и артиллерия закрепить успех. </a:t>
            </a:r>
          </a:p>
          <a:p>
            <a:pPr indent="446088" algn="just" eaLnBrk="1" hangingPunct="1">
              <a:lnSpc>
                <a:spcPct val="90000"/>
              </a:lnSpc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Битва </a:t>
            </a:r>
            <a:r>
              <a:rPr lang="ru-RU" sz="36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 Красном</a:t>
            </a:r>
            <a:endParaRPr lang="ru-RU" dirty="0">
              <a:solidFill>
                <a:schemeClr val="accent4">
                  <a:lumMod val="75000"/>
                </a:schemeClr>
              </a:solidFill>
              <a:latin typeface="+mn-lt"/>
            </a:endParaRPr>
          </a:p>
        </p:txBody>
      </p:sp>
      <p:grpSp>
        <p:nvGrpSpPr>
          <p:cNvPr id="8" name="Группа 5"/>
          <p:cNvGrpSpPr>
            <a:grpSpLocks/>
          </p:cNvGrpSpPr>
          <p:nvPr/>
        </p:nvGrpSpPr>
        <p:grpSpPr bwMode="auto">
          <a:xfrm>
            <a:off x="683568" y="620689"/>
            <a:ext cx="7848872" cy="4392488"/>
            <a:chOff x="410966" y="836712"/>
            <a:chExt cx="8236067" cy="4620034"/>
          </a:xfrm>
        </p:grpSpPr>
        <p:pic>
          <p:nvPicPr>
            <p:cNvPr id="9" name="Picture 2" descr="http://museum.ru/1812/library/sitin/pic/book31903.gif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0966" y="908720"/>
              <a:ext cx="8121474" cy="4548026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2" descr="Файл:Rajevskij N N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020272" y="836712"/>
              <a:ext cx="1626761" cy="1979121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</p:grpSp>
      <p:sp>
        <p:nvSpPr>
          <p:cNvPr id="2" name="Прямоугольник 1"/>
          <p:cNvSpPr/>
          <p:nvPr/>
        </p:nvSpPr>
        <p:spPr>
          <a:xfrm>
            <a:off x="899592" y="5013177"/>
            <a:ext cx="752364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latin typeface="+mn-lt"/>
              </a:rPr>
              <a:t>Подвиг генерала </a:t>
            </a:r>
            <a:r>
              <a:rPr lang="ru-RU" sz="1200" b="1" dirty="0" err="1">
                <a:latin typeface="+mn-lt"/>
              </a:rPr>
              <a:t>Неверовского</a:t>
            </a:r>
            <a:r>
              <a:rPr lang="ru-RU" sz="1200" b="1" dirty="0">
                <a:latin typeface="+mn-lt"/>
              </a:rPr>
              <a:t> под Красным </a:t>
            </a:r>
            <a:r>
              <a:rPr lang="ru-RU" sz="1200" b="1" dirty="0" smtClean="0">
                <a:latin typeface="+mn-lt"/>
              </a:rPr>
              <a:t>2 </a:t>
            </a:r>
            <a:r>
              <a:rPr lang="ru-RU" sz="1200" b="1" dirty="0">
                <a:latin typeface="+mn-lt"/>
              </a:rPr>
              <a:t>августа </a:t>
            </a:r>
            <a:r>
              <a:rPr lang="ru-RU" sz="1200" b="1" dirty="0" smtClean="0">
                <a:latin typeface="+mn-lt"/>
              </a:rPr>
              <a:t>1812 г</a:t>
            </a:r>
            <a:r>
              <a:rPr lang="ru-RU" sz="1200" b="1" dirty="0">
                <a:latin typeface="+mn-lt"/>
              </a:rPr>
              <a:t>. </a:t>
            </a:r>
            <a:r>
              <a:rPr lang="ru-RU" sz="1200" b="1" dirty="0" smtClean="0">
                <a:latin typeface="+mn-lt"/>
              </a:rPr>
              <a:t> П. Гесс</a:t>
            </a:r>
            <a:endParaRPr lang="ru-RU" sz="1200" b="1" dirty="0">
              <a:latin typeface="+mn-lt"/>
            </a:endParaRPr>
          </a:p>
        </p:txBody>
      </p:sp>
      <p:sp>
        <p:nvSpPr>
          <p:cNvPr id="11" name="Управляющая кнопка: в начало 10">
            <a:hlinkClick r:id="rId4" action="ppaction://hlinksldjump" highlightClick="1"/>
          </p:cNvPr>
          <p:cNvSpPr/>
          <p:nvPr/>
        </p:nvSpPr>
        <p:spPr>
          <a:xfrm>
            <a:off x="4594841" y="6557241"/>
            <a:ext cx="360040" cy="216024"/>
          </a:xfrm>
          <a:prstGeom prst="actionButtonBeginning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в начало 11">
            <a:hlinkClick r:id="rId5" action="ppaction://hlinksldjump" highlightClick="1"/>
          </p:cNvPr>
          <p:cNvSpPr/>
          <p:nvPr/>
        </p:nvSpPr>
        <p:spPr>
          <a:xfrm flipH="1">
            <a:off x="6732240" y="6557241"/>
            <a:ext cx="360040" cy="216024"/>
          </a:xfrm>
          <a:prstGeom prst="actionButtonBeginning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Управляющая кнопка: назад 12">
            <a:hlinkClick r:id="" action="ppaction://hlinkshowjump?jump=previousslide" highlightClick="1"/>
          </p:cNvPr>
          <p:cNvSpPr/>
          <p:nvPr/>
        </p:nvSpPr>
        <p:spPr>
          <a:xfrm>
            <a:off x="5292080" y="6557241"/>
            <a:ext cx="360040" cy="216024"/>
          </a:xfrm>
          <a:prstGeom prst="actionButtonBackPrevious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Управляющая кнопка: назад 13">
            <a:hlinkClick r:id="" action="ppaction://hlinkshowjump?jump=nextslide" highlightClick="1"/>
          </p:cNvPr>
          <p:cNvSpPr/>
          <p:nvPr/>
        </p:nvSpPr>
        <p:spPr>
          <a:xfrm flipH="1">
            <a:off x="6012160" y="6557241"/>
            <a:ext cx="360040" cy="216024"/>
          </a:xfrm>
          <a:prstGeom prst="actionButtonBackPrevious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57913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Прямоугольник 1"/>
          <p:cNvSpPr>
            <a:spLocks noChangeArrowheads="1"/>
          </p:cNvSpPr>
          <p:nvPr/>
        </p:nvSpPr>
        <p:spPr bwMode="auto">
          <a:xfrm>
            <a:off x="414338" y="5445224"/>
            <a:ext cx="8353425" cy="1089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446088" algn="just" eaLnBrk="1" hangingPunct="1">
              <a:lnSpc>
                <a:spcPct val="9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Французы более 40 раз атаковали русских, но все атаки были отбиты. Видя малочисленность россиян, неприятель требовал сдачи отряда,  но русские отвечали залпами. Отбивая атаки,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Неверовский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двигаясь по большаку между деревьями, медленно отступал к Смоленску.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Битва </a:t>
            </a:r>
            <a:r>
              <a:rPr lang="ru-RU" sz="36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 Красном</a:t>
            </a:r>
            <a:endParaRPr lang="ru-RU" dirty="0">
              <a:solidFill>
                <a:schemeClr val="accent4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11" name="Picture 6" descr="http://img-fotki.yandex.ru/get/6507/164843909.b/0_91b4e_f30238bb_XX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786" y="646113"/>
            <a:ext cx="7630638" cy="461429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205880" y="5234716"/>
            <a:ext cx="660648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Бой под Красным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1812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года. Х. В. Фабер </a:t>
            </a:r>
            <a:r>
              <a:rPr lang="ru-RU" sz="1200" b="1" dirty="0" err="1">
                <a:latin typeface="Times New Roman" pitchFamily="18" charset="0"/>
                <a:cs typeface="Times New Roman" pitchFamily="18" charset="0"/>
              </a:rPr>
              <a:t>дю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ФОР</a:t>
            </a:r>
          </a:p>
        </p:txBody>
      </p:sp>
      <p:sp>
        <p:nvSpPr>
          <p:cNvPr id="13" name="Управляющая кнопка: в начало 12">
            <a:hlinkClick r:id="rId3" action="ppaction://hlinksldjump" highlightClick="1"/>
          </p:cNvPr>
          <p:cNvSpPr/>
          <p:nvPr/>
        </p:nvSpPr>
        <p:spPr>
          <a:xfrm>
            <a:off x="4594841" y="6557241"/>
            <a:ext cx="360040" cy="216024"/>
          </a:xfrm>
          <a:prstGeom prst="actionButtonBeginning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Управляющая кнопка: в начало 13">
            <a:hlinkClick r:id="rId4" action="ppaction://hlinksldjump" highlightClick="1"/>
          </p:cNvPr>
          <p:cNvSpPr/>
          <p:nvPr/>
        </p:nvSpPr>
        <p:spPr>
          <a:xfrm flipH="1">
            <a:off x="6732240" y="6557241"/>
            <a:ext cx="360040" cy="216024"/>
          </a:xfrm>
          <a:prstGeom prst="actionButtonBeginning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Управляющая кнопка: назад 14">
            <a:hlinkClick r:id="" action="ppaction://hlinkshowjump?jump=previousslide" highlightClick="1"/>
          </p:cNvPr>
          <p:cNvSpPr/>
          <p:nvPr/>
        </p:nvSpPr>
        <p:spPr>
          <a:xfrm>
            <a:off x="5292080" y="6557241"/>
            <a:ext cx="360040" cy="216024"/>
          </a:xfrm>
          <a:prstGeom prst="actionButtonBackPrevious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Управляющая кнопка: назад 15">
            <a:hlinkClick r:id="" action="ppaction://hlinkshowjump?jump=nextslide" highlightClick="1"/>
          </p:cNvPr>
          <p:cNvSpPr/>
          <p:nvPr/>
        </p:nvSpPr>
        <p:spPr>
          <a:xfrm flipH="1">
            <a:off x="6012160" y="6557241"/>
            <a:ext cx="360040" cy="216024"/>
          </a:xfrm>
          <a:prstGeom prst="actionButtonBackPrevious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71090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Прямоугольник 1"/>
          <p:cNvSpPr>
            <a:spLocks noChangeArrowheads="1"/>
          </p:cNvSpPr>
          <p:nvPr/>
        </p:nvSpPr>
        <p:spPr bwMode="auto">
          <a:xfrm>
            <a:off x="395288" y="5661248"/>
            <a:ext cx="8353425" cy="839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446088" algn="just" eaLnBrk="1" hangingPunct="1">
              <a:lnSpc>
                <a:spcPct val="90000"/>
              </a:lnSpc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Задержка противника под Красным позволила Барклаю привести в Смоленск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свою армию и 2-ю армию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Багратиона. Рухнул замысел Наполеона разбить две русские армии поодиночке.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Битва </a:t>
            </a:r>
            <a:r>
              <a:rPr lang="ru-RU" sz="36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 Красном</a:t>
            </a:r>
            <a:endParaRPr lang="ru-RU" dirty="0">
              <a:solidFill>
                <a:schemeClr val="accent4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17412" name="Picture 4" descr="http://img-fotki.yandex.ru/get/6409/164843909.b/0_91b4d_72d9550e_XXL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56"/>
          <a:stretch/>
        </p:blipFill>
        <p:spPr bwMode="auto">
          <a:xfrm>
            <a:off x="575788" y="645015"/>
            <a:ext cx="7812636" cy="47746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080852" y="5445224"/>
            <a:ext cx="518457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latin typeface="+mn-lt"/>
              </a:rPr>
              <a:t>Сражение под Красным </a:t>
            </a:r>
            <a:r>
              <a:rPr lang="ru-RU" sz="1200" b="1" dirty="0" smtClean="0">
                <a:latin typeface="+mn-lt"/>
              </a:rPr>
              <a:t>2 </a:t>
            </a:r>
            <a:r>
              <a:rPr lang="ru-RU" sz="1200" b="1" dirty="0">
                <a:latin typeface="+mn-lt"/>
              </a:rPr>
              <a:t>августа 1812 </a:t>
            </a:r>
            <a:r>
              <a:rPr lang="ru-RU" sz="1200" b="1" dirty="0" smtClean="0">
                <a:latin typeface="+mn-lt"/>
              </a:rPr>
              <a:t>года. Неизвестный </a:t>
            </a:r>
            <a:r>
              <a:rPr lang="ru-RU" sz="1200" b="1" dirty="0">
                <a:latin typeface="+mn-lt"/>
              </a:rPr>
              <a:t>художник</a:t>
            </a:r>
          </a:p>
        </p:txBody>
      </p:sp>
      <p:sp>
        <p:nvSpPr>
          <p:cNvPr id="9" name="Управляющая кнопка: в начало 8">
            <a:hlinkClick r:id="rId3" action="ppaction://hlinksldjump" highlightClick="1"/>
          </p:cNvPr>
          <p:cNvSpPr/>
          <p:nvPr/>
        </p:nvSpPr>
        <p:spPr>
          <a:xfrm>
            <a:off x="4594841" y="6557241"/>
            <a:ext cx="360040" cy="216024"/>
          </a:xfrm>
          <a:prstGeom prst="actionButtonBeginning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в начало 9">
            <a:hlinkClick r:id="rId4" action="ppaction://hlinksldjump" highlightClick="1"/>
          </p:cNvPr>
          <p:cNvSpPr/>
          <p:nvPr/>
        </p:nvSpPr>
        <p:spPr>
          <a:xfrm flipH="1">
            <a:off x="6732240" y="6557241"/>
            <a:ext cx="360040" cy="216024"/>
          </a:xfrm>
          <a:prstGeom prst="actionButtonBeginning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правляющая кнопка: назад 10">
            <a:hlinkClick r:id="" action="ppaction://hlinkshowjump?jump=previousslide" highlightClick="1"/>
          </p:cNvPr>
          <p:cNvSpPr/>
          <p:nvPr/>
        </p:nvSpPr>
        <p:spPr>
          <a:xfrm>
            <a:off x="5292080" y="6557241"/>
            <a:ext cx="360040" cy="216024"/>
          </a:xfrm>
          <a:prstGeom prst="actionButtonBackPrevious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назад 11">
            <a:hlinkClick r:id="" action="ppaction://hlinkshowjump?jump=nextslide" highlightClick="1"/>
          </p:cNvPr>
          <p:cNvSpPr/>
          <p:nvPr/>
        </p:nvSpPr>
        <p:spPr>
          <a:xfrm flipH="1">
            <a:off x="6012160" y="6557241"/>
            <a:ext cx="360040" cy="216024"/>
          </a:xfrm>
          <a:prstGeom prst="actionButtonBackPrevious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618574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Прямоугольник 1"/>
          <p:cNvSpPr>
            <a:spLocks noChangeArrowheads="1"/>
          </p:cNvSpPr>
          <p:nvPr/>
        </p:nvSpPr>
        <p:spPr bwMode="auto">
          <a:xfrm>
            <a:off x="417690" y="4831358"/>
            <a:ext cx="8351837" cy="147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444500" algn="just" eaLnBrk="1" hangingPunct="1"/>
            <a:r>
              <a:rPr lang="ru-RU" dirty="0">
                <a:latin typeface="Times New Roman" pitchFamily="18" charset="0"/>
                <a:cs typeface="Times New Roman" pitchFamily="18" charset="0"/>
              </a:rPr>
              <a:t>Подвиг Дмитрия Петровича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Неверовского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предотвратил стратегическую катастрофу русской армии, которая, займи французы Смоленск, оказалась бы отрезана от основных баз снабжения, расположенных вдоль Смоленской дороги и вынуждена была принять бой с перевернутым фронтом, а с таким противником как Наполеон ‒ это неизбежное поражение.</a:t>
            </a:r>
          </a:p>
        </p:txBody>
      </p:sp>
      <p:pic>
        <p:nvPicPr>
          <p:cNvPr id="10244" name="Picture 4" descr="http://img1.liveinternet.ru/images/attach/c/1/60/660/60660054_perestrelka_shaserov_s_49_egerskim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07" r="4045"/>
          <a:stretch/>
        </p:blipFill>
        <p:spPr bwMode="auto">
          <a:xfrm>
            <a:off x="3603781" y="692714"/>
            <a:ext cx="5144683" cy="388843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9144000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Битва </a:t>
            </a:r>
            <a:r>
              <a:rPr lang="ru-RU" sz="36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 Красном</a:t>
            </a:r>
            <a:endParaRPr lang="ru-RU" dirty="0">
              <a:solidFill>
                <a:schemeClr val="accent4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331640" y="4581128"/>
            <a:ext cx="144424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 smtClean="0">
                <a:latin typeface="+mn-lt"/>
              </a:rPr>
              <a:t>Д.П. </a:t>
            </a:r>
            <a:r>
              <a:rPr lang="ru-RU" sz="1200" b="1" dirty="0" err="1" smtClean="0">
                <a:latin typeface="+mn-lt"/>
              </a:rPr>
              <a:t>Неверовский</a:t>
            </a:r>
            <a:endParaRPr lang="ru-RU" sz="1200" b="1" dirty="0">
              <a:latin typeface="+mn-lt"/>
            </a:endParaRPr>
          </a:p>
        </p:txBody>
      </p:sp>
      <p:pic>
        <p:nvPicPr>
          <p:cNvPr id="17410" name="Picture 2" descr="Генерал Дмитрий Петрович Неверовский.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9" t="6897" r="9900"/>
          <a:stretch/>
        </p:blipFill>
        <p:spPr bwMode="auto">
          <a:xfrm>
            <a:off x="396988" y="692696"/>
            <a:ext cx="3094892" cy="388843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95936" y="4554359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200" b="1" dirty="0" err="1">
                <a:latin typeface="+mn-lt"/>
              </a:rPr>
              <a:t>Шуассеры</a:t>
            </a:r>
            <a:r>
              <a:rPr lang="ru-RU" sz="1200" b="1" dirty="0">
                <a:latin typeface="+mn-lt"/>
              </a:rPr>
              <a:t> 24-го полка легкой пехоты в сражении при Красном</a:t>
            </a:r>
          </a:p>
        </p:txBody>
      </p:sp>
      <p:sp>
        <p:nvSpPr>
          <p:cNvPr id="8" name="Управляющая кнопка: в начало 7">
            <a:hlinkClick r:id="rId4" action="ppaction://hlinksldjump" highlightClick="1"/>
          </p:cNvPr>
          <p:cNvSpPr/>
          <p:nvPr/>
        </p:nvSpPr>
        <p:spPr>
          <a:xfrm>
            <a:off x="4594841" y="6557241"/>
            <a:ext cx="360040" cy="216024"/>
          </a:xfrm>
          <a:prstGeom prst="actionButtonBeginning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в начало 9">
            <a:hlinkClick r:id="rId5" action="ppaction://hlinksldjump" highlightClick="1"/>
          </p:cNvPr>
          <p:cNvSpPr/>
          <p:nvPr/>
        </p:nvSpPr>
        <p:spPr>
          <a:xfrm flipH="1">
            <a:off x="6732240" y="6557241"/>
            <a:ext cx="360040" cy="216024"/>
          </a:xfrm>
          <a:prstGeom prst="actionButtonBeginning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правляющая кнопка: назад 10">
            <a:hlinkClick r:id="" action="ppaction://hlinkshowjump?jump=previousslide" highlightClick="1"/>
          </p:cNvPr>
          <p:cNvSpPr/>
          <p:nvPr/>
        </p:nvSpPr>
        <p:spPr>
          <a:xfrm>
            <a:off x="5292080" y="6557241"/>
            <a:ext cx="360040" cy="216024"/>
          </a:xfrm>
          <a:prstGeom prst="actionButtonBackPrevious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назад 11">
            <a:hlinkClick r:id="" action="ppaction://hlinkshowjump?jump=nextslide" highlightClick="1"/>
          </p:cNvPr>
          <p:cNvSpPr/>
          <p:nvPr/>
        </p:nvSpPr>
        <p:spPr>
          <a:xfrm flipH="1">
            <a:off x="6012160" y="6557241"/>
            <a:ext cx="360040" cy="216024"/>
          </a:xfrm>
          <a:prstGeom prst="actionButtonBackPrevious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868221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Прямоугольник 1"/>
          <p:cNvSpPr>
            <a:spLocks noChangeArrowheads="1"/>
          </p:cNvSpPr>
          <p:nvPr/>
        </p:nvSpPr>
        <p:spPr bwMode="auto">
          <a:xfrm>
            <a:off x="107255" y="4915172"/>
            <a:ext cx="4176713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ru-RU" dirty="0">
                <a:latin typeface="Times New Roman" pitchFamily="18" charset="0"/>
              </a:rPr>
              <a:t>О сражении под Красным Мюрат вспоминал: «Никогда не видел большего мужества со стороны неприятеля». </a:t>
            </a:r>
          </a:p>
          <a:p>
            <a:pPr algn="ctr" eaLnBrk="1" hangingPunct="1"/>
            <a:r>
              <a:rPr lang="ru-RU" dirty="0">
                <a:latin typeface="Times New Roman" pitchFamily="18" charset="0"/>
              </a:rPr>
              <a:t>«Это было отступлением льва», – вторили маршалу наполеоновские офицеры.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Битва </a:t>
            </a:r>
            <a:r>
              <a:rPr lang="ru-RU" sz="36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 Красном</a:t>
            </a:r>
            <a:endParaRPr lang="ru-RU" dirty="0">
              <a:solidFill>
                <a:schemeClr val="accent4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28676" name="Прямоугольник 3"/>
          <p:cNvSpPr>
            <a:spLocks noChangeArrowheads="1"/>
          </p:cNvSpPr>
          <p:nvPr/>
        </p:nvSpPr>
        <p:spPr bwMode="auto">
          <a:xfrm>
            <a:off x="4473575" y="4637360"/>
            <a:ext cx="4706938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ru-RU" dirty="0">
                <a:latin typeface="Times New Roman" pitchFamily="18" charset="0"/>
              </a:rPr>
              <a:t> Генерал Багратион доносил государю: «Нельзя довольно похвалить храбрости и твердости, с какою дивизия, совершенно новая, дралась против превосходящих сил неприятельских. Можно даже сказать, что примера такой храбрости ни в какой армии показать нельзя».</a:t>
            </a:r>
          </a:p>
        </p:txBody>
      </p:sp>
      <p:pic>
        <p:nvPicPr>
          <p:cNvPr id="59394" name="Picture 2" descr="http://i.arts.in.ua/i/1327/general-bagrationetyud-k-kartine_emelyanov_evgeniy-_132654048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78"/>
          <a:stretch/>
        </p:blipFill>
        <p:spPr bwMode="auto">
          <a:xfrm>
            <a:off x="4977484" y="692696"/>
            <a:ext cx="3698972" cy="39593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396" name="Picture 4" descr="http://www.znanijamira.ru/img/53/90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692696"/>
            <a:ext cx="3409358" cy="417646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Управляющая кнопка: в начало 6">
            <a:hlinkClick r:id="rId4" action="ppaction://hlinksldjump" highlightClick="1"/>
          </p:cNvPr>
          <p:cNvSpPr/>
          <p:nvPr/>
        </p:nvSpPr>
        <p:spPr>
          <a:xfrm>
            <a:off x="3203848" y="6557241"/>
            <a:ext cx="360040" cy="216024"/>
          </a:xfrm>
          <a:prstGeom prst="actionButtonBeginning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в начало 7">
            <a:hlinkClick r:id="rId5" action="ppaction://hlinksldjump" highlightClick="1"/>
          </p:cNvPr>
          <p:cNvSpPr/>
          <p:nvPr/>
        </p:nvSpPr>
        <p:spPr>
          <a:xfrm flipH="1">
            <a:off x="5341247" y="6557241"/>
            <a:ext cx="360040" cy="216024"/>
          </a:xfrm>
          <a:prstGeom prst="actionButtonBeginning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назад 8">
            <a:hlinkClick r:id="" action="ppaction://hlinkshowjump?jump=previousslide" highlightClick="1"/>
          </p:cNvPr>
          <p:cNvSpPr/>
          <p:nvPr/>
        </p:nvSpPr>
        <p:spPr>
          <a:xfrm>
            <a:off x="3901087" y="6557241"/>
            <a:ext cx="360040" cy="216024"/>
          </a:xfrm>
          <a:prstGeom prst="actionButtonBackPrevious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назад 9">
            <a:hlinkClick r:id="" action="ppaction://hlinkshowjump?jump=nextslide" highlightClick="1"/>
          </p:cNvPr>
          <p:cNvSpPr/>
          <p:nvPr/>
        </p:nvSpPr>
        <p:spPr>
          <a:xfrm flipH="1">
            <a:off x="4621167" y="6557241"/>
            <a:ext cx="360040" cy="216024"/>
          </a:xfrm>
          <a:prstGeom prst="actionButtonBackPrevious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507974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1"/>
          <p:cNvSpPr>
            <a:spLocks noChangeArrowheads="1"/>
          </p:cNvSpPr>
          <p:nvPr/>
        </p:nvSpPr>
        <p:spPr bwMode="auto">
          <a:xfrm>
            <a:off x="396081" y="5301208"/>
            <a:ext cx="83520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 eaLnBrk="1" hangingPunct="1"/>
            <a:r>
              <a:rPr lang="ru-RU" dirty="0" smtClean="0">
                <a:latin typeface="+mn-lt"/>
                <a:cs typeface="Times New Roman" pitchFamily="18" charset="0"/>
              </a:rPr>
              <a:t>Организовывать оборону Смоленска выпало генерал-лейтенанту Н.Н. Раевскому. Неприятель  успел подтянуть к городу около 100 тысяч солдат, а в распоряжении Раевского было лишь 15 тысяч. </a:t>
            </a:r>
            <a:r>
              <a:rPr lang="ru-RU" dirty="0" smtClean="0">
                <a:latin typeface="+mn-lt"/>
              </a:rPr>
              <a:t>Бок </a:t>
            </a:r>
            <a:r>
              <a:rPr lang="ru-RU" dirty="0">
                <a:latin typeface="+mn-lt"/>
              </a:rPr>
              <a:t>о бок с Николаем Раевским сражались его сыновья </a:t>
            </a:r>
            <a:r>
              <a:rPr lang="ru-RU" dirty="0" smtClean="0">
                <a:latin typeface="+mn-lt"/>
              </a:rPr>
              <a:t>‒ </a:t>
            </a:r>
            <a:r>
              <a:rPr lang="ru-RU" dirty="0">
                <a:latin typeface="+mn-lt"/>
              </a:rPr>
              <a:t>17-летний Александр и 11-летний Николай.</a:t>
            </a:r>
            <a:endParaRPr lang="ru-RU" dirty="0">
              <a:latin typeface="+mn-lt"/>
              <a:cs typeface="Times New Roman" pitchFamily="18" charset="0"/>
            </a:endParaRPr>
          </a:p>
        </p:txBody>
      </p:sp>
      <p:pic>
        <p:nvPicPr>
          <p:cNvPr id="29701" name="Picture 5" descr="http://s006.radikal.ru/i215/1102/c5/73fe8bfd436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1" y="692696"/>
            <a:ext cx="4536503" cy="45365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03" name="Picture 7" descr="http://cdn.ruvr.ru/2012/04/27/1305088921/12RIAN_00137613.LR.ru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706" y="692696"/>
            <a:ext cx="3508230" cy="45365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0" y="0"/>
            <a:ext cx="9144000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Смоленское сражение</a:t>
            </a:r>
            <a:endParaRPr lang="ru-RU" dirty="0">
              <a:solidFill>
                <a:schemeClr val="accent4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6" name="Управляющая кнопка: в начало 5">
            <a:hlinkClick r:id="rId4" action="ppaction://hlinksldjump" highlightClick="1"/>
          </p:cNvPr>
          <p:cNvSpPr/>
          <p:nvPr/>
        </p:nvSpPr>
        <p:spPr>
          <a:xfrm>
            <a:off x="4594841" y="6557241"/>
            <a:ext cx="360040" cy="216024"/>
          </a:xfrm>
          <a:prstGeom prst="actionButtonBeginning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в начало 7">
            <a:hlinkClick r:id="rId5" action="ppaction://hlinksldjump" highlightClick="1"/>
          </p:cNvPr>
          <p:cNvSpPr/>
          <p:nvPr/>
        </p:nvSpPr>
        <p:spPr>
          <a:xfrm flipH="1">
            <a:off x="6732240" y="6557241"/>
            <a:ext cx="360040" cy="216024"/>
          </a:xfrm>
          <a:prstGeom prst="actionButtonBeginning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назад 8">
            <a:hlinkClick r:id="" action="ppaction://hlinkshowjump?jump=previousslide" highlightClick="1"/>
          </p:cNvPr>
          <p:cNvSpPr/>
          <p:nvPr/>
        </p:nvSpPr>
        <p:spPr>
          <a:xfrm>
            <a:off x="5292080" y="6557241"/>
            <a:ext cx="360040" cy="216024"/>
          </a:xfrm>
          <a:prstGeom prst="actionButtonBackPrevious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назад 9">
            <a:hlinkClick r:id="" action="ppaction://hlinkshowjump?jump=nextslide" highlightClick="1"/>
          </p:cNvPr>
          <p:cNvSpPr/>
          <p:nvPr/>
        </p:nvSpPr>
        <p:spPr>
          <a:xfrm flipH="1">
            <a:off x="6012160" y="6557241"/>
            <a:ext cx="360040" cy="216024"/>
          </a:xfrm>
          <a:prstGeom prst="actionButtonBackPrevious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563860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765175"/>
            <a:ext cx="8229600" cy="5760169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Clr>
                <a:schemeClr val="tx2"/>
              </a:buClr>
              <a:buFont typeface="Courier New" pitchFamily="49" charset="0"/>
              <a:buChar char="o"/>
              <a:defRPr/>
            </a:pPr>
            <a:r>
              <a:rPr lang="ru-RU" sz="2000" dirty="0" smtClean="0">
                <a:solidFill>
                  <a:srgbClr val="FF0000"/>
                </a:solidFill>
                <a:latin typeface="+mn-lt"/>
                <a:hlinkClick r:id="rId2" action="ppaction://hlinksldjump"/>
              </a:rPr>
              <a:t>Начало войны</a:t>
            </a:r>
            <a:endParaRPr lang="ru-RU" sz="2000" dirty="0" smtClean="0">
              <a:solidFill>
                <a:srgbClr val="FF0000"/>
              </a:solidFill>
              <a:latin typeface="+mn-lt"/>
            </a:endParaRPr>
          </a:p>
          <a:p>
            <a:pPr fontAlgn="auto">
              <a:spcAft>
                <a:spcPts val="0"/>
              </a:spcAft>
              <a:buClr>
                <a:schemeClr val="tx2"/>
              </a:buClr>
              <a:buFont typeface="Courier New" pitchFamily="49" charset="0"/>
              <a:buChar char="o"/>
              <a:defRPr/>
            </a:pPr>
            <a:r>
              <a:rPr lang="ru-RU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Смоленское сражение</a:t>
            </a:r>
          </a:p>
          <a:p>
            <a:pPr marL="968375" lvl="1" indent="-342900" fontAlgn="auto">
              <a:spcAft>
                <a:spcPts val="0"/>
              </a:spcAft>
              <a:buClr>
                <a:schemeClr val="tx2"/>
              </a:buClr>
              <a:buFont typeface="Arial" pitchFamily="34" charset="0"/>
              <a:buChar char="•"/>
              <a:defRPr/>
            </a:pPr>
            <a:r>
              <a:rPr lang="ru-RU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hlinkClick r:id="rId3" action="ppaction://hlinksldjump"/>
              </a:rPr>
              <a:t>Город-щит</a:t>
            </a:r>
            <a:endParaRPr lang="ru-RU" sz="1800" dirty="0" smtClean="0">
              <a:solidFill>
                <a:schemeClr val="tx1">
                  <a:lumMod val="50000"/>
                  <a:lumOff val="50000"/>
                </a:schemeClr>
              </a:solidFill>
              <a:latin typeface="+mn-lt"/>
            </a:endParaRPr>
          </a:p>
          <a:p>
            <a:pPr marL="968375" lvl="1" indent="-342900" fontAlgn="auto">
              <a:spcAft>
                <a:spcPts val="0"/>
              </a:spcAft>
              <a:buClr>
                <a:schemeClr val="tx2"/>
              </a:buClr>
              <a:buFont typeface="Arial" pitchFamily="34" charset="0"/>
              <a:buChar char="•"/>
              <a:defRPr/>
            </a:pPr>
            <a:r>
              <a:rPr lang="ru-RU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hlinkClick r:id="rId4" action="ppaction://hlinksldjump"/>
              </a:rPr>
              <a:t>Битва при Молевом болоте</a:t>
            </a:r>
            <a:endParaRPr lang="ru-RU" sz="1800" dirty="0" smtClean="0">
              <a:solidFill>
                <a:schemeClr val="tx1">
                  <a:lumMod val="50000"/>
                  <a:lumOff val="50000"/>
                </a:schemeClr>
              </a:solidFill>
              <a:latin typeface="+mn-lt"/>
            </a:endParaRPr>
          </a:p>
          <a:p>
            <a:pPr marL="968375" lvl="1" indent="-342900" fontAlgn="auto">
              <a:spcAft>
                <a:spcPts val="0"/>
              </a:spcAft>
              <a:buClr>
                <a:schemeClr val="tx2"/>
              </a:buClr>
              <a:buFont typeface="Arial" pitchFamily="34" charset="0"/>
              <a:buChar char="•"/>
              <a:defRPr/>
            </a:pPr>
            <a:r>
              <a:rPr lang="ru-RU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hlinkClick r:id="rId5" action="ppaction://hlinksldjump"/>
              </a:rPr>
              <a:t>Битва при Красном</a:t>
            </a:r>
            <a:endParaRPr lang="ru-RU" sz="1800" dirty="0" smtClean="0">
              <a:solidFill>
                <a:schemeClr val="tx1">
                  <a:lumMod val="50000"/>
                  <a:lumOff val="50000"/>
                </a:schemeClr>
              </a:solidFill>
              <a:latin typeface="+mn-lt"/>
            </a:endParaRPr>
          </a:p>
          <a:p>
            <a:pPr marL="968375" lvl="1" indent="-342900" fontAlgn="auto">
              <a:spcAft>
                <a:spcPts val="0"/>
              </a:spcAft>
              <a:buClr>
                <a:schemeClr val="tx2"/>
              </a:buClr>
              <a:buFont typeface="Arial" pitchFamily="34" charset="0"/>
              <a:buChar char="•"/>
              <a:defRPr/>
            </a:pPr>
            <a:r>
              <a:rPr lang="ru-RU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hlinkClick r:id="rId6" action="ppaction://hlinksldjump"/>
              </a:rPr>
              <a:t>Смоленское сражение</a:t>
            </a:r>
            <a:endParaRPr lang="ru-RU" sz="1800" dirty="0" smtClean="0">
              <a:solidFill>
                <a:schemeClr val="tx1">
                  <a:lumMod val="50000"/>
                  <a:lumOff val="50000"/>
                </a:schemeClr>
              </a:solidFill>
              <a:latin typeface="+mn-lt"/>
            </a:endParaRPr>
          </a:p>
          <a:p>
            <a:pPr marL="968375" lvl="1" indent="-342900" fontAlgn="auto">
              <a:spcAft>
                <a:spcPts val="0"/>
              </a:spcAft>
              <a:buClr>
                <a:schemeClr val="tx2"/>
              </a:buClr>
              <a:buFont typeface="Arial" pitchFamily="34" charset="0"/>
              <a:buChar char="•"/>
              <a:defRPr/>
            </a:pPr>
            <a:r>
              <a:rPr lang="ru-RU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hlinkClick r:id="rId7" action="ppaction://hlinksldjump"/>
              </a:rPr>
              <a:t>Битва при </a:t>
            </a:r>
            <a:r>
              <a:rPr lang="ru-RU" sz="18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hlinkClick r:id="rId7" action="ppaction://hlinksldjump"/>
              </a:rPr>
              <a:t>Лубино-Валутина</a:t>
            </a:r>
            <a:r>
              <a:rPr lang="ru-RU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hlinkClick r:id="rId7" action="ppaction://hlinksldjump"/>
              </a:rPr>
              <a:t> Гора</a:t>
            </a:r>
            <a:endParaRPr lang="ru-RU" sz="1800" dirty="0" smtClean="0">
              <a:solidFill>
                <a:schemeClr val="tx1">
                  <a:lumMod val="50000"/>
                  <a:lumOff val="50000"/>
                </a:schemeClr>
              </a:solidFill>
              <a:latin typeface="+mn-lt"/>
            </a:endParaRPr>
          </a:p>
          <a:p>
            <a:pPr fontAlgn="auto">
              <a:spcAft>
                <a:spcPts val="0"/>
              </a:spcAft>
              <a:buClr>
                <a:schemeClr val="tx2"/>
              </a:buClr>
              <a:buFont typeface="Courier New" pitchFamily="49" charset="0"/>
              <a:buChar char="o"/>
              <a:defRPr/>
            </a:pPr>
            <a:r>
              <a:rPr lang="ru-RU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hlinkClick r:id="rId8" action="ppaction://hlinksldjump"/>
              </a:rPr>
              <a:t>Историческое значение Смоленского сражения</a:t>
            </a:r>
            <a:endParaRPr lang="ru-RU" sz="2000" dirty="0" smtClean="0">
              <a:solidFill>
                <a:schemeClr val="tx1">
                  <a:lumMod val="50000"/>
                  <a:lumOff val="50000"/>
                </a:schemeClr>
              </a:solidFill>
              <a:latin typeface="+mn-lt"/>
            </a:endParaRPr>
          </a:p>
          <a:p>
            <a:pPr fontAlgn="auto">
              <a:spcAft>
                <a:spcPts val="0"/>
              </a:spcAft>
              <a:buClr>
                <a:schemeClr val="tx2"/>
              </a:buClr>
              <a:buFont typeface="Courier New" pitchFamily="49" charset="0"/>
              <a:buChar char="o"/>
              <a:defRPr/>
            </a:pPr>
            <a:r>
              <a:rPr lang="ru-RU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hlinkClick r:id="rId9" action="ppaction://hlinksldjump"/>
              </a:rPr>
              <a:t>Хронология сражений войны 1812 года на Смоленщине</a:t>
            </a:r>
            <a:endParaRPr lang="ru-RU" sz="2000" dirty="0" smtClean="0">
              <a:solidFill>
                <a:schemeClr val="tx1">
                  <a:lumMod val="50000"/>
                  <a:lumOff val="50000"/>
                </a:schemeClr>
              </a:solidFill>
              <a:latin typeface="+mn-lt"/>
            </a:endParaRPr>
          </a:p>
          <a:p>
            <a:pPr fontAlgn="auto">
              <a:spcAft>
                <a:spcPts val="0"/>
              </a:spcAft>
              <a:buClr>
                <a:schemeClr val="tx2"/>
              </a:buClr>
              <a:buFont typeface="Courier New" pitchFamily="49" charset="0"/>
              <a:buChar char="o"/>
              <a:defRPr/>
            </a:pPr>
            <a:r>
              <a:rPr lang="ru-RU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hlinkClick r:id="rId10" action="ppaction://hlinksldjump"/>
              </a:rPr>
              <a:t>Благодарные потомки защитникам Смоленска</a:t>
            </a:r>
            <a:endParaRPr lang="ru-RU" sz="2000" dirty="0" smtClean="0">
              <a:solidFill>
                <a:schemeClr val="tx1">
                  <a:lumMod val="50000"/>
                  <a:lumOff val="50000"/>
                </a:schemeClr>
              </a:solidFill>
              <a:latin typeface="+mn-lt"/>
            </a:endParaRPr>
          </a:p>
          <a:p>
            <a:pPr fontAlgn="auto">
              <a:spcAft>
                <a:spcPts val="0"/>
              </a:spcAft>
              <a:buClr>
                <a:schemeClr val="tx2"/>
              </a:buClr>
              <a:buFont typeface="Courier New" pitchFamily="49" charset="0"/>
              <a:buChar char="o"/>
              <a:defRPr/>
            </a:pPr>
            <a:r>
              <a:rPr lang="ru-RU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hlinkClick r:id="rId11" action="ppaction://hlinksldjump"/>
              </a:rPr>
              <a:t>Источники информации</a:t>
            </a:r>
            <a:endParaRPr lang="ru-RU" sz="2000" dirty="0" smtClean="0">
              <a:solidFill>
                <a:schemeClr val="tx1">
                  <a:lumMod val="50000"/>
                  <a:lumOff val="50000"/>
                </a:schemeClr>
              </a:solidFill>
              <a:latin typeface="+mn-lt"/>
            </a:endParaRPr>
          </a:p>
          <a:p>
            <a:pPr fontAlgn="auto">
              <a:spcAft>
                <a:spcPts val="0"/>
              </a:spcAft>
              <a:buClr>
                <a:schemeClr val="tx2"/>
              </a:buClr>
              <a:buFont typeface="Courier New" pitchFamily="49" charset="0"/>
              <a:buChar char="o"/>
              <a:defRPr/>
            </a:pPr>
            <a:endParaRPr lang="ru-RU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Содержание</a:t>
            </a:r>
            <a:endParaRPr lang="ru-RU" dirty="0">
              <a:solidFill>
                <a:schemeClr val="accent4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9222" name="Picture 6" descr="http://xn--80aaaa6aij2a8ak1cg9dzb.xn--p1ai/media/images/gerbs/Smol_oblasti.png"/>
          <p:cNvPicPr>
            <a:picLocks noChangeAspect="1" noChangeArrowheads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3573191"/>
            <a:ext cx="2557163" cy="2916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AutoShape 2" descr=" 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>
              <a:latin typeface="Times New Roman" pitchFamily="18" charset="0"/>
            </a:endParaRPr>
          </a:p>
        </p:txBody>
      </p:sp>
      <p:sp>
        <p:nvSpPr>
          <p:cNvPr id="33796" name="AutoShape 4" descr=" "/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>
              <a:latin typeface="Times New Roman" pitchFamily="18" charset="0"/>
            </a:endParaRPr>
          </a:p>
        </p:txBody>
      </p:sp>
      <p:sp>
        <p:nvSpPr>
          <p:cNvPr id="33797" name="AutoShape 6" descr=" "/>
          <p:cNvSpPr>
            <a:spLocks noChangeAspect="1" noChangeArrowheads="1"/>
          </p:cNvSpPr>
          <p:nvPr/>
        </p:nvSpPr>
        <p:spPr bwMode="auto">
          <a:xfrm>
            <a:off x="460375" y="160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>
              <a:latin typeface="Times New Roman" pitchFamily="18" charset="0"/>
            </a:endParaRPr>
          </a:p>
        </p:txBody>
      </p:sp>
      <p:sp>
        <p:nvSpPr>
          <p:cNvPr id="33799" name="Прямоугольник 6"/>
          <p:cNvSpPr>
            <a:spLocks noChangeArrowheads="1"/>
          </p:cNvSpPr>
          <p:nvPr/>
        </p:nvSpPr>
        <p:spPr bwMode="auto">
          <a:xfrm>
            <a:off x="460375" y="5114508"/>
            <a:ext cx="8351838" cy="1338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446088" algn="just" eaLnBrk="1" hangingPunct="1">
              <a:lnSpc>
                <a:spcPct val="90000"/>
              </a:lnSpc>
            </a:pPr>
            <a:r>
              <a:rPr lang="ru-RU" dirty="0" smtClean="0">
                <a:latin typeface="Times New Roman" pitchFamily="18" charset="0"/>
              </a:rPr>
              <a:t>Ранним утром 4 августа неприятельские  </a:t>
            </a:r>
            <a:r>
              <a:rPr lang="ru-RU" dirty="0">
                <a:latin typeface="Times New Roman" pitchFamily="18" charset="0"/>
              </a:rPr>
              <a:t>войска под командованием маршала </a:t>
            </a:r>
            <a:r>
              <a:rPr lang="ru-RU" dirty="0" err="1">
                <a:latin typeface="Times New Roman" pitchFamily="18" charset="0"/>
              </a:rPr>
              <a:t>Нея</a:t>
            </a:r>
            <a:r>
              <a:rPr lang="ru-RU" dirty="0">
                <a:latin typeface="Times New Roman" pitchFamily="18" charset="0"/>
              </a:rPr>
              <a:t> стали </a:t>
            </a:r>
            <a:r>
              <a:rPr lang="ru-RU" dirty="0" smtClean="0">
                <a:latin typeface="Times New Roman" pitchFamily="18" charset="0"/>
              </a:rPr>
              <a:t>подходить к Смоленску по </a:t>
            </a:r>
            <a:r>
              <a:rPr lang="ru-RU" dirty="0" err="1" smtClean="0">
                <a:latin typeface="Times New Roman" pitchFamily="18" charset="0"/>
              </a:rPr>
              <a:t>Краснинскому</a:t>
            </a:r>
            <a:r>
              <a:rPr lang="ru-RU" dirty="0" smtClean="0">
                <a:latin typeface="Times New Roman" pitchFamily="18" charset="0"/>
              </a:rPr>
              <a:t> большаку. </a:t>
            </a:r>
            <a:r>
              <a:rPr lang="ru-RU" dirty="0">
                <a:latin typeface="Times New Roman" pitchFamily="18" charset="0"/>
              </a:rPr>
              <a:t>Как пишет в мемуарах французский генерал граф </a:t>
            </a:r>
            <a:r>
              <a:rPr lang="ru-RU" dirty="0" err="1">
                <a:latin typeface="Times New Roman" pitchFamily="18" charset="0"/>
              </a:rPr>
              <a:t>Сегюр</a:t>
            </a:r>
            <a:r>
              <a:rPr lang="ru-RU" dirty="0">
                <a:latin typeface="Times New Roman" pitchFamily="18" charset="0"/>
              </a:rPr>
              <a:t>: «Вид Смоленска воспламенил пылкий энтузиазм маршала </a:t>
            </a:r>
            <a:r>
              <a:rPr lang="ru-RU" dirty="0" err="1">
                <a:latin typeface="Times New Roman" pitchFamily="18" charset="0"/>
              </a:rPr>
              <a:t>Нея</a:t>
            </a:r>
            <a:r>
              <a:rPr lang="ru-RU" dirty="0">
                <a:latin typeface="Times New Roman" pitchFamily="18" charset="0"/>
              </a:rPr>
              <a:t>, не без основания на ум приходили чудеса войны с Пруссией, когда целые крепости падали перед саблями нашей кавалерии</a:t>
            </a:r>
            <a:r>
              <a:rPr lang="ru-RU" dirty="0" smtClean="0">
                <a:latin typeface="Times New Roman" pitchFamily="18" charset="0"/>
              </a:rPr>
              <a:t>».</a:t>
            </a:r>
            <a:endParaRPr lang="ru-RU" dirty="0">
              <a:latin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0"/>
            <a:ext cx="9144000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Смоленское сражение</a:t>
            </a:r>
            <a:endParaRPr lang="ru-RU" dirty="0">
              <a:solidFill>
                <a:schemeClr val="accent4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26" b="3235"/>
          <a:stretch/>
        </p:blipFill>
        <p:spPr>
          <a:xfrm>
            <a:off x="755576" y="652660"/>
            <a:ext cx="7704856" cy="42534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8" name="Управляющая кнопка: в начало 7">
            <a:hlinkClick r:id="rId3" action="ppaction://hlinksldjump" highlightClick="1"/>
          </p:cNvPr>
          <p:cNvSpPr/>
          <p:nvPr/>
        </p:nvSpPr>
        <p:spPr>
          <a:xfrm>
            <a:off x="4594841" y="6557241"/>
            <a:ext cx="360040" cy="216024"/>
          </a:xfrm>
          <a:prstGeom prst="actionButtonBeginning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в начало 9">
            <a:hlinkClick r:id="rId4" action="ppaction://hlinksldjump" highlightClick="1"/>
          </p:cNvPr>
          <p:cNvSpPr/>
          <p:nvPr/>
        </p:nvSpPr>
        <p:spPr>
          <a:xfrm flipH="1">
            <a:off x="6732240" y="6557241"/>
            <a:ext cx="360040" cy="216024"/>
          </a:xfrm>
          <a:prstGeom prst="actionButtonBeginning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назад 11">
            <a:hlinkClick r:id="" action="ppaction://hlinkshowjump?jump=previousslide" highlightClick="1"/>
          </p:cNvPr>
          <p:cNvSpPr/>
          <p:nvPr/>
        </p:nvSpPr>
        <p:spPr>
          <a:xfrm>
            <a:off x="5292080" y="6557241"/>
            <a:ext cx="360040" cy="216024"/>
          </a:xfrm>
          <a:prstGeom prst="actionButtonBackPrevious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Управляющая кнопка: назад 12">
            <a:hlinkClick r:id="" action="ppaction://hlinkshowjump?jump=nextslide" highlightClick="1"/>
          </p:cNvPr>
          <p:cNvSpPr/>
          <p:nvPr/>
        </p:nvSpPr>
        <p:spPr>
          <a:xfrm flipH="1">
            <a:off x="6012160" y="6557241"/>
            <a:ext cx="360040" cy="216024"/>
          </a:xfrm>
          <a:prstGeom prst="actionButtonBackPrevious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765175" y="4880193"/>
            <a:ext cx="769525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latin typeface="+mn-lt"/>
              </a:rPr>
              <a:t>Битва и взятие Смоленска войсками Наполеона в 1812 году. Художник </a:t>
            </a:r>
            <a:r>
              <a:rPr lang="ru-RU" sz="1200" b="1" dirty="0" err="1">
                <a:latin typeface="+mn-lt"/>
              </a:rPr>
              <a:t>Martinet</a:t>
            </a:r>
            <a:r>
              <a:rPr lang="ru-RU" sz="1200" b="1" dirty="0">
                <a:latin typeface="+mn-lt"/>
              </a:rPr>
              <a:t> и </a:t>
            </a:r>
            <a:r>
              <a:rPr lang="ru-RU" sz="1200" b="1" dirty="0" err="1" smtClean="0">
                <a:latin typeface="+mn-lt"/>
              </a:rPr>
              <a:t>Couche</a:t>
            </a:r>
            <a:endParaRPr lang="ru-RU" sz="12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4864533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1"/>
          <p:cNvSpPr>
            <a:spLocks noChangeArrowheads="1"/>
          </p:cNvSpPr>
          <p:nvPr/>
        </p:nvSpPr>
        <p:spPr bwMode="auto">
          <a:xfrm>
            <a:off x="411048" y="4882823"/>
            <a:ext cx="835183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446088" algn="just" eaLnBrk="1" hangingPunct="1"/>
            <a:r>
              <a:rPr lang="ru-RU" dirty="0">
                <a:latin typeface="Times New Roman" pitchFamily="18" charset="0"/>
              </a:rPr>
              <a:t>Французы, полагая в городе только </a:t>
            </a:r>
            <a:r>
              <a:rPr lang="ru-RU" dirty="0" smtClean="0">
                <a:latin typeface="Times New Roman" pitchFamily="18" charset="0"/>
              </a:rPr>
              <a:t>потрёпанную </a:t>
            </a:r>
            <a:r>
              <a:rPr lang="ru-RU" dirty="0">
                <a:latin typeface="Times New Roman" pitchFamily="18" charset="0"/>
              </a:rPr>
              <a:t>дивизию </a:t>
            </a:r>
            <a:r>
              <a:rPr lang="ru-RU" dirty="0" err="1">
                <a:latin typeface="Times New Roman" pitchFamily="18" charset="0"/>
              </a:rPr>
              <a:t>Неверовского</a:t>
            </a:r>
            <a:r>
              <a:rPr lang="ru-RU" dirty="0">
                <a:latin typeface="Times New Roman" pitchFamily="18" charset="0"/>
              </a:rPr>
              <a:t>, с ходу попытались атаковать Смоленск, но откатились, потеряв целый батальон. Основной удар пришёлся на </a:t>
            </a:r>
            <a:r>
              <a:rPr lang="ru-RU" dirty="0" err="1" smtClean="0">
                <a:latin typeface="Times New Roman" pitchFamily="18" charset="0"/>
              </a:rPr>
              <a:t>Краснинское</a:t>
            </a:r>
            <a:r>
              <a:rPr lang="ru-RU" dirty="0" smtClean="0">
                <a:latin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</a:rPr>
              <a:t>предместье и </a:t>
            </a:r>
            <a:r>
              <a:rPr lang="ru-RU" dirty="0" smtClean="0">
                <a:latin typeface="Times New Roman" pitchFamily="18" charset="0"/>
              </a:rPr>
              <a:t>Королевский </a:t>
            </a:r>
            <a:r>
              <a:rPr lang="ru-RU" dirty="0">
                <a:latin typeface="Times New Roman" pitchFamily="18" charset="0"/>
              </a:rPr>
              <a:t>бастион, которые защищала дивизия Паскевича. </a:t>
            </a:r>
          </a:p>
        </p:txBody>
      </p:sp>
      <p:sp>
        <p:nvSpPr>
          <p:cNvPr id="5" name="Прямоугольник 1"/>
          <p:cNvSpPr>
            <a:spLocks noChangeArrowheads="1"/>
          </p:cNvSpPr>
          <p:nvPr/>
        </p:nvSpPr>
        <p:spPr bwMode="auto">
          <a:xfrm>
            <a:off x="1038561" y="4509120"/>
            <a:ext cx="122918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И.Ф. Паскевич</a:t>
            </a:r>
            <a:endParaRPr lang="ru-RU" sz="1200" b="1" dirty="0">
              <a:latin typeface="Times New Roman" pitchFamily="18" charset="0"/>
            </a:endParaRPr>
          </a:p>
        </p:txBody>
      </p:sp>
      <p:pic>
        <p:nvPicPr>
          <p:cNvPr id="235522" name="Picture 2" descr="http://histmag.org/grafika/news7/redutaordona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22"/>
          <a:stretch/>
        </p:blipFill>
        <p:spPr bwMode="auto">
          <a:xfrm>
            <a:off x="3311933" y="704845"/>
            <a:ext cx="5580547" cy="378558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кругленный прямоугольник 6">
            <a:hlinkClick r:id="rId3"/>
          </p:cNvPr>
          <p:cNvSpPr/>
          <p:nvPr/>
        </p:nvSpPr>
        <p:spPr>
          <a:xfrm>
            <a:off x="8733825" y="6453336"/>
            <a:ext cx="360040" cy="360040"/>
          </a:xfrm>
          <a:prstGeom prst="round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?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235528" name="Picture 8" descr="http://cs543100.vk.me/v543100189/7359/0_lFqusi5nU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7" r="3082"/>
          <a:stretch/>
        </p:blipFill>
        <p:spPr bwMode="auto">
          <a:xfrm>
            <a:off x="251520" y="692696"/>
            <a:ext cx="2878741" cy="38098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0" y="0"/>
            <a:ext cx="9144000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Смоленское сражение</a:t>
            </a:r>
            <a:endParaRPr lang="ru-RU" dirty="0">
              <a:solidFill>
                <a:schemeClr val="accent4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9" name="Управляющая кнопка: в начало 8">
            <a:hlinkClick r:id="rId5" action="ppaction://hlinksldjump" highlightClick="1"/>
          </p:cNvPr>
          <p:cNvSpPr/>
          <p:nvPr/>
        </p:nvSpPr>
        <p:spPr>
          <a:xfrm>
            <a:off x="4594841" y="6557241"/>
            <a:ext cx="360040" cy="216024"/>
          </a:xfrm>
          <a:prstGeom prst="actionButtonBeginning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в начало 9">
            <a:hlinkClick r:id="rId6" action="ppaction://hlinksldjump" highlightClick="1"/>
          </p:cNvPr>
          <p:cNvSpPr/>
          <p:nvPr/>
        </p:nvSpPr>
        <p:spPr>
          <a:xfrm flipH="1">
            <a:off x="6732240" y="6557241"/>
            <a:ext cx="360040" cy="216024"/>
          </a:xfrm>
          <a:prstGeom prst="actionButtonBeginning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правляющая кнопка: назад 10">
            <a:hlinkClick r:id="" action="ppaction://hlinkshowjump?jump=previousslide" highlightClick="1"/>
          </p:cNvPr>
          <p:cNvSpPr/>
          <p:nvPr/>
        </p:nvSpPr>
        <p:spPr>
          <a:xfrm>
            <a:off x="5292080" y="6557241"/>
            <a:ext cx="360040" cy="216024"/>
          </a:xfrm>
          <a:prstGeom prst="actionButtonBackPrevious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назад 11">
            <a:hlinkClick r:id="" action="ppaction://hlinkshowjump?jump=nextslide" highlightClick="1"/>
          </p:cNvPr>
          <p:cNvSpPr/>
          <p:nvPr/>
        </p:nvSpPr>
        <p:spPr>
          <a:xfrm flipH="1">
            <a:off x="6012160" y="6557241"/>
            <a:ext cx="360040" cy="216024"/>
          </a:xfrm>
          <a:prstGeom prst="actionButtonBackPrevious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3269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Прямоугольник 1"/>
          <p:cNvSpPr>
            <a:spLocks noChangeArrowheads="1"/>
          </p:cNvSpPr>
          <p:nvPr/>
        </p:nvSpPr>
        <p:spPr bwMode="auto">
          <a:xfrm>
            <a:off x="396000" y="5530006"/>
            <a:ext cx="8352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446088" algn="just" eaLnBrk="1" hangingPunct="1"/>
            <a:r>
              <a:rPr lang="ru-RU" dirty="0">
                <a:latin typeface="Times New Roman" pitchFamily="18" charset="0"/>
              </a:rPr>
              <a:t>К 4-м часам дня к Смоленску подтянулся корпус маршала </a:t>
            </a:r>
            <a:r>
              <a:rPr lang="ru-RU" dirty="0" err="1">
                <a:latin typeface="Times New Roman" pitchFamily="18" charset="0"/>
              </a:rPr>
              <a:t>Даву</a:t>
            </a:r>
            <a:r>
              <a:rPr lang="ru-RU" dirty="0">
                <a:latin typeface="Times New Roman" pitchFamily="18" charset="0"/>
              </a:rPr>
              <a:t>. Атак на Смоленск в этот день не производилось, кроме беспокоящего обстрела. Наполеон готовил войска к генеральному сражению в поле перед городом</a:t>
            </a:r>
            <a:r>
              <a:rPr lang="ru-RU" dirty="0" smtClean="0">
                <a:latin typeface="Times New Roman" pitchFamily="18" charset="0"/>
              </a:rPr>
              <a:t>.</a:t>
            </a:r>
            <a:endParaRPr lang="ru-RU" dirty="0">
              <a:latin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0"/>
            <a:ext cx="9144000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Смоленское сражение</a:t>
            </a:r>
            <a:endParaRPr lang="ru-RU" dirty="0">
              <a:solidFill>
                <a:schemeClr val="accent4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5" name="Picture 2" descr="http://img-fotki.yandex.ru/get/6503/164843909.5/0_8eca3_d5db5f56_XX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055" y="692696"/>
            <a:ext cx="8413417" cy="45365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971600" y="5206840"/>
            <a:ext cx="73448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latin typeface="+mn-lt"/>
              </a:rPr>
              <a:t>Смоленск 16 августа. </a:t>
            </a:r>
            <a:r>
              <a:rPr lang="ru-RU" sz="1200" b="1" dirty="0" smtClean="0">
                <a:latin typeface="+mn-lt"/>
              </a:rPr>
              <a:t>Х.В</a:t>
            </a:r>
            <a:r>
              <a:rPr lang="ru-RU" sz="1200" b="1" dirty="0">
                <a:latin typeface="+mn-lt"/>
              </a:rPr>
              <a:t>. Фабер </a:t>
            </a:r>
            <a:r>
              <a:rPr lang="ru-RU" sz="1200" b="1" dirty="0" smtClean="0">
                <a:latin typeface="+mn-lt"/>
              </a:rPr>
              <a:t>де </a:t>
            </a:r>
            <a:r>
              <a:rPr lang="ru-RU" sz="1200" b="1" dirty="0">
                <a:latin typeface="+mn-lt"/>
              </a:rPr>
              <a:t>Фор</a:t>
            </a:r>
          </a:p>
        </p:txBody>
      </p:sp>
      <p:sp>
        <p:nvSpPr>
          <p:cNvPr id="6" name="Управляющая кнопка: в начало 5">
            <a:hlinkClick r:id="rId3" action="ppaction://hlinksldjump" highlightClick="1"/>
          </p:cNvPr>
          <p:cNvSpPr/>
          <p:nvPr/>
        </p:nvSpPr>
        <p:spPr>
          <a:xfrm>
            <a:off x="4594841" y="6557241"/>
            <a:ext cx="360040" cy="216024"/>
          </a:xfrm>
          <a:prstGeom prst="actionButtonBeginning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в начало 6">
            <a:hlinkClick r:id="rId4" action="ppaction://hlinksldjump" highlightClick="1"/>
          </p:cNvPr>
          <p:cNvSpPr/>
          <p:nvPr/>
        </p:nvSpPr>
        <p:spPr>
          <a:xfrm flipH="1">
            <a:off x="6732240" y="6557241"/>
            <a:ext cx="360040" cy="216024"/>
          </a:xfrm>
          <a:prstGeom prst="actionButtonBeginning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назад 8">
            <a:hlinkClick r:id="" action="ppaction://hlinkshowjump?jump=previousslide" highlightClick="1"/>
          </p:cNvPr>
          <p:cNvSpPr/>
          <p:nvPr/>
        </p:nvSpPr>
        <p:spPr>
          <a:xfrm>
            <a:off x="5292080" y="6557241"/>
            <a:ext cx="360040" cy="216024"/>
          </a:xfrm>
          <a:prstGeom prst="actionButtonBackPrevious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назад 9">
            <a:hlinkClick r:id="" action="ppaction://hlinkshowjump?jump=nextslide" highlightClick="1"/>
          </p:cNvPr>
          <p:cNvSpPr/>
          <p:nvPr/>
        </p:nvSpPr>
        <p:spPr>
          <a:xfrm flipH="1">
            <a:off x="6012160" y="6557241"/>
            <a:ext cx="360040" cy="216024"/>
          </a:xfrm>
          <a:prstGeom prst="actionButtonBackPrevious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205394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Прямоугольник 1"/>
          <p:cNvSpPr>
            <a:spLocks noChangeArrowheads="1"/>
          </p:cNvSpPr>
          <p:nvPr/>
        </p:nvSpPr>
        <p:spPr bwMode="auto">
          <a:xfrm>
            <a:off x="396000" y="5313982"/>
            <a:ext cx="8352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446088" algn="just" eaLnBrk="1" hangingPunct="1"/>
            <a:r>
              <a:rPr lang="ru-RU" dirty="0" smtClean="0">
                <a:latin typeface="Times New Roman" pitchFamily="18" charset="0"/>
              </a:rPr>
              <a:t>Сражение </a:t>
            </a:r>
            <a:r>
              <a:rPr lang="ru-RU" dirty="0">
                <a:latin typeface="Times New Roman" pitchFamily="18" charset="0"/>
              </a:rPr>
              <a:t>за Смоленск по замыслу Барклая превратилось в арьергардный бой с целью задержать противника и нанести ему как можно больший урон</a:t>
            </a:r>
            <a:r>
              <a:rPr lang="ru-RU" dirty="0" smtClean="0">
                <a:latin typeface="Times New Roman" pitchFamily="18" charset="0"/>
              </a:rPr>
              <a:t>. Благодаря мужеству русских солдат первый </a:t>
            </a:r>
            <a:r>
              <a:rPr lang="ru-RU" dirty="0">
                <a:latin typeface="Times New Roman" pitchFamily="18" charset="0"/>
              </a:rPr>
              <a:t>день сражения стал русской победой.</a:t>
            </a:r>
          </a:p>
        </p:txBody>
      </p:sp>
      <p:pic>
        <p:nvPicPr>
          <p:cNvPr id="8" name="Picture 2" descr="http://visitsmolensk.ru/photos/med/2147_f7a80117391559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20"/>
          <a:stretch/>
        </p:blipFill>
        <p:spPr bwMode="auto">
          <a:xfrm>
            <a:off x="483011" y="692696"/>
            <a:ext cx="8193445" cy="458386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0" y="0"/>
            <a:ext cx="9144000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Смоленское сражение</a:t>
            </a:r>
            <a:endParaRPr lang="ru-RU" dirty="0">
              <a:solidFill>
                <a:schemeClr val="accent4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5" name="Управляющая кнопка: в начало 4">
            <a:hlinkClick r:id="rId3" action="ppaction://hlinksldjump" highlightClick="1"/>
          </p:cNvPr>
          <p:cNvSpPr/>
          <p:nvPr/>
        </p:nvSpPr>
        <p:spPr>
          <a:xfrm>
            <a:off x="4594841" y="6557241"/>
            <a:ext cx="360040" cy="216024"/>
          </a:xfrm>
          <a:prstGeom prst="actionButtonBeginning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в начало 5">
            <a:hlinkClick r:id="rId4" action="ppaction://hlinksldjump" highlightClick="1"/>
          </p:cNvPr>
          <p:cNvSpPr/>
          <p:nvPr/>
        </p:nvSpPr>
        <p:spPr>
          <a:xfrm flipH="1">
            <a:off x="6732240" y="6557241"/>
            <a:ext cx="360040" cy="216024"/>
          </a:xfrm>
          <a:prstGeom prst="actionButtonBeginning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назад 8">
            <a:hlinkClick r:id="" action="ppaction://hlinkshowjump?jump=previousslide" highlightClick="1"/>
          </p:cNvPr>
          <p:cNvSpPr/>
          <p:nvPr/>
        </p:nvSpPr>
        <p:spPr>
          <a:xfrm>
            <a:off x="5292080" y="6557241"/>
            <a:ext cx="360040" cy="216024"/>
          </a:xfrm>
          <a:prstGeom prst="actionButtonBackPrevious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назад 9">
            <a:hlinkClick r:id="" action="ppaction://hlinkshowjump?jump=nextslide" highlightClick="1"/>
          </p:cNvPr>
          <p:cNvSpPr/>
          <p:nvPr/>
        </p:nvSpPr>
        <p:spPr>
          <a:xfrm flipH="1">
            <a:off x="6012160" y="6557241"/>
            <a:ext cx="360040" cy="216024"/>
          </a:xfrm>
          <a:prstGeom prst="actionButtonBackPrevious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85519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Прямоугольник 1"/>
          <p:cNvSpPr>
            <a:spLocks noChangeArrowheads="1"/>
          </p:cNvSpPr>
          <p:nvPr/>
        </p:nvSpPr>
        <p:spPr bwMode="auto">
          <a:xfrm>
            <a:off x="405412" y="5253007"/>
            <a:ext cx="83520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444500" algn="just" eaLnBrk="1" hangingPunct="1"/>
            <a:r>
              <a:rPr lang="ru-RU" dirty="0" smtClean="0">
                <a:latin typeface="Times New Roman" pitchFamily="18" charset="0"/>
              </a:rPr>
              <a:t>Около </a:t>
            </a:r>
            <a:r>
              <a:rPr lang="ru-RU" dirty="0">
                <a:latin typeface="Times New Roman" pitchFamily="18" charset="0"/>
              </a:rPr>
              <a:t>5 часов дня на противоположном </a:t>
            </a:r>
            <a:r>
              <a:rPr lang="ru-RU" dirty="0" smtClean="0">
                <a:latin typeface="Times New Roman" pitchFamily="18" charset="0"/>
              </a:rPr>
              <a:t>берегу </a:t>
            </a:r>
            <a:r>
              <a:rPr lang="ru-RU" dirty="0">
                <a:latin typeface="Times New Roman" pitchFamily="18" charset="0"/>
              </a:rPr>
              <a:t>Днепра показалась 2-я армия Багратиона. Ближе к </a:t>
            </a:r>
            <a:r>
              <a:rPr lang="ru-RU" dirty="0" smtClean="0">
                <a:latin typeface="Times New Roman" pitchFamily="18" charset="0"/>
              </a:rPr>
              <a:t>вечеру Раевский </a:t>
            </a:r>
            <a:r>
              <a:rPr lang="ru-RU" dirty="0">
                <a:latin typeface="Times New Roman" pitchFamily="18" charset="0"/>
              </a:rPr>
              <a:t>получил подкрепления в виде 2-й кирасирской и 2-й гренадерской дивизий. К вечеру и Барклай с войсками прибыл к Смоленску.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0" y="0"/>
            <a:ext cx="9144000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Смоленское сражение</a:t>
            </a:r>
            <a:endParaRPr lang="ru-RU" dirty="0">
              <a:solidFill>
                <a:schemeClr val="accent4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12292" name="Picture 4" descr="Сражение при Смоленск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856" y="692697"/>
            <a:ext cx="8005592" cy="45365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Управляющая кнопка: в начало 4">
            <a:hlinkClick r:id="rId3" action="ppaction://hlinksldjump" highlightClick="1"/>
          </p:cNvPr>
          <p:cNvSpPr/>
          <p:nvPr/>
        </p:nvSpPr>
        <p:spPr>
          <a:xfrm>
            <a:off x="4594841" y="6557241"/>
            <a:ext cx="360040" cy="216024"/>
          </a:xfrm>
          <a:prstGeom prst="actionButtonBeginning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в начало 5">
            <a:hlinkClick r:id="rId4" action="ppaction://hlinksldjump" highlightClick="1"/>
          </p:cNvPr>
          <p:cNvSpPr/>
          <p:nvPr/>
        </p:nvSpPr>
        <p:spPr>
          <a:xfrm flipH="1">
            <a:off x="6732240" y="6557241"/>
            <a:ext cx="360040" cy="216024"/>
          </a:xfrm>
          <a:prstGeom prst="actionButtonBeginning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назад 7">
            <a:hlinkClick r:id="" action="ppaction://hlinkshowjump?jump=previousslide" highlightClick="1"/>
          </p:cNvPr>
          <p:cNvSpPr/>
          <p:nvPr/>
        </p:nvSpPr>
        <p:spPr>
          <a:xfrm>
            <a:off x="5292080" y="6557241"/>
            <a:ext cx="360040" cy="216024"/>
          </a:xfrm>
          <a:prstGeom prst="actionButtonBackPrevious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назад 8">
            <a:hlinkClick r:id="" action="ppaction://hlinkshowjump?jump=nextslide" highlightClick="1"/>
          </p:cNvPr>
          <p:cNvSpPr/>
          <p:nvPr/>
        </p:nvSpPr>
        <p:spPr>
          <a:xfrm flipH="1">
            <a:off x="6012160" y="6557241"/>
            <a:ext cx="360040" cy="216024"/>
          </a:xfrm>
          <a:prstGeom prst="actionButtonBackPrevious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498094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Смоленское сражение</a:t>
            </a:r>
            <a:endParaRPr lang="ru-RU" dirty="0">
              <a:solidFill>
                <a:schemeClr val="accent4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5" name="Прямоугольник 1"/>
          <p:cNvSpPr>
            <a:spLocks noChangeArrowheads="1"/>
          </p:cNvSpPr>
          <p:nvPr/>
        </p:nvSpPr>
        <p:spPr bwMode="auto">
          <a:xfrm>
            <a:off x="4717875" y="1052736"/>
            <a:ext cx="4176464" cy="2585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hangingPunct="1"/>
            <a:r>
              <a:rPr lang="ru-RU" dirty="0" smtClean="0">
                <a:latin typeface="Times New Roman" pitchFamily="18" charset="0"/>
              </a:rPr>
              <a:t>Позиция </a:t>
            </a:r>
            <a:r>
              <a:rPr lang="ru-RU" dirty="0">
                <a:latin typeface="Times New Roman" pitchFamily="18" charset="0"/>
              </a:rPr>
              <a:t>для генерального сражения в районе Смоленска была невыгодна для русской стороны. Имея значительно превосходящие силы, Наполеон мог обойти русскую армию с востока, вынудив её отступать по неподготовленной дороге на север, или вступить с меньшими силами в сражение с предсказуемым результатом. 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8" t="6152" r="1108" b="1474"/>
          <a:stretch/>
        </p:blipFill>
        <p:spPr bwMode="auto">
          <a:xfrm>
            <a:off x="238236" y="692695"/>
            <a:ext cx="4405772" cy="60403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http://old-smolensk.ru/wp-content/uploads/2014/08/smolensk-1804_i-bakhrameev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5" t="4669" r="12313" b="5019"/>
          <a:stretch/>
        </p:blipFill>
        <p:spPr bwMode="auto">
          <a:xfrm>
            <a:off x="4800410" y="3933056"/>
            <a:ext cx="4093929" cy="22958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Управляющая кнопка: в начало 7">
            <a:hlinkClick r:id="rId4" action="ppaction://hlinksldjump" highlightClick="1"/>
          </p:cNvPr>
          <p:cNvSpPr/>
          <p:nvPr/>
        </p:nvSpPr>
        <p:spPr>
          <a:xfrm>
            <a:off x="4882873" y="6557241"/>
            <a:ext cx="360040" cy="216024"/>
          </a:xfrm>
          <a:prstGeom prst="actionButtonBeginning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в начало 8">
            <a:hlinkClick r:id="rId5" action="ppaction://hlinksldjump" highlightClick="1"/>
          </p:cNvPr>
          <p:cNvSpPr/>
          <p:nvPr/>
        </p:nvSpPr>
        <p:spPr>
          <a:xfrm flipH="1">
            <a:off x="7020272" y="6557241"/>
            <a:ext cx="360040" cy="216024"/>
          </a:xfrm>
          <a:prstGeom prst="actionButtonBeginning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назад 9">
            <a:hlinkClick r:id="" action="ppaction://hlinkshowjump?jump=previousslide" highlightClick="1"/>
          </p:cNvPr>
          <p:cNvSpPr/>
          <p:nvPr/>
        </p:nvSpPr>
        <p:spPr>
          <a:xfrm>
            <a:off x="5580112" y="6557241"/>
            <a:ext cx="360040" cy="216024"/>
          </a:xfrm>
          <a:prstGeom prst="actionButtonBackPrevious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правляющая кнопка: назад 10">
            <a:hlinkClick r:id="" action="ppaction://hlinkshowjump?jump=nextslide" highlightClick="1"/>
          </p:cNvPr>
          <p:cNvSpPr/>
          <p:nvPr/>
        </p:nvSpPr>
        <p:spPr>
          <a:xfrm flipH="1">
            <a:off x="6300192" y="6557241"/>
            <a:ext cx="360040" cy="216024"/>
          </a:xfrm>
          <a:prstGeom prst="actionButtonBackPrevious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419580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Смоленское сражение</a:t>
            </a:r>
            <a:endParaRPr lang="ru-RU" dirty="0">
              <a:solidFill>
                <a:schemeClr val="accent4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5" name="Прямоугольник 1"/>
          <p:cNvSpPr>
            <a:spLocks noChangeArrowheads="1"/>
          </p:cNvSpPr>
          <p:nvPr/>
        </p:nvSpPr>
        <p:spPr bwMode="auto">
          <a:xfrm>
            <a:off x="323992" y="5229200"/>
            <a:ext cx="856848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indent="446088" algn="just" eaLnBrk="1" hangingPunct="1"/>
            <a:r>
              <a:rPr lang="ru-RU" dirty="0" smtClean="0">
                <a:latin typeface="Times New Roman" pitchFamily="18" charset="0"/>
              </a:rPr>
              <a:t>Для обороны Смоленска 5 августа был назначен 6-й пехотный корпус генерала от инфантерии Д.С. Дохтурова, усиленный 3-й пехотной дивизией генерал-лейтенанта П.П. </a:t>
            </a:r>
            <a:r>
              <a:rPr lang="ru-RU" dirty="0" err="1" smtClean="0">
                <a:latin typeface="Times New Roman" pitchFamily="18" charset="0"/>
              </a:rPr>
              <a:t>Коновницина</a:t>
            </a:r>
            <a:r>
              <a:rPr lang="ru-RU" dirty="0" smtClean="0">
                <a:latin typeface="Times New Roman" pitchFamily="18" charset="0"/>
              </a:rPr>
              <a:t> и оставшейся в Смоленске 27-й дивизией Д.П. </a:t>
            </a:r>
            <a:r>
              <a:rPr lang="ru-RU" dirty="0" err="1" smtClean="0">
                <a:latin typeface="Times New Roman" pitchFamily="18" charset="0"/>
              </a:rPr>
              <a:t>Неверовского</a:t>
            </a:r>
            <a:r>
              <a:rPr lang="ru-RU" dirty="0" smtClean="0">
                <a:latin typeface="Times New Roman" pitchFamily="18" charset="0"/>
              </a:rPr>
              <a:t>. Генерал вступил в город и сменил войска Раевского.</a:t>
            </a:r>
            <a:endParaRPr lang="ru-RU" dirty="0">
              <a:latin typeface="Times New Roman" pitchFamily="18" charset="0"/>
            </a:endParaRPr>
          </a:p>
        </p:txBody>
      </p:sp>
      <p:sp>
        <p:nvSpPr>
          <p:cNvPr id="9" name="Прямоугольник 1"/>
          <p:cNvSpPr>
            <a:spLocks noChangeArrowheads="1"/>
          </p:cNvSpPr>
          <p:nvPr/>
        </p:nvSpPr>
        <p:spPr bwMode="auto">
          <a:xfrm>
            <a:off x="5940152" y="5013176"/>
            <a:ext cx="140743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ru-RU" sz="1200" b="1" dirty="0">
                <a:latin typeface="Times New Roman" pitchFamily="18" charset="0"/>
              </a:rPr>
              <a:t>П.П. </a:t>
            </a:r>
            <a:r>
              <a:rPr lang="ru-RU" sz="1200" b="1" dirty="0" err="1" smtClean="0">
                <a:latin typeface="Times New Roman" pitchFamily="18" charset="0"/>
              </a:rPr>
              <a:t>Коновницин</a:t>
            </a:r>
            <a:endParaRPr lang="ru-RU" sz="1200" b="1" dirty="0">
              <a:latin typeface="Times New Roman" pitchFamily="18" charset="0"/>
            </a:endParaRPr>
          </a:p>
        </p:txBody>
      </p:sp>
      <p:sp>
        <p:nvSpPr>
          <p:cNvPr id="2" name="AutoShape 4" descr="Dokhturov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763688" y="5014125"/>
            <a:ext cx="116012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>
                <a:latin typeface="+mn-lt"/>
              </a:rPr>
              <a:t>Д.С. </a:t>
            </a:r>
            <a:r>
              <a:rPr lang="ru-RU" sz="1200" b="1" dirty="0" smtClean="0">
                <a:latin typeface="+mn-lt"/>
              </a:rPr>
              <a:t>Дохтуров</a:t>
            </a:r>
            <a:endParaRPr lang="ru-RU" sz="1200" b="1" dirty="0">
              <a:latin typeface="+mn-lt"/>
            </a:endParaRPr>
          </a:p>
        </p:txBody>
      </p:sp>
      <p:pic>
        <p:nvPicPr>
          <p:cNvPr id="14338" name="Picture 2" descr="Генерал Дмитрий Сергеевич Дохтуров.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21" t="16216" r="2309" b="2460"/>
          <a:stretch/>
        </p:blipFill>
        <p:spPr bwMode="auto">
          <a:xfrm>
            <a:off x="467544" y="692697"/>
            <a:ext cx="3925370" cy="43334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Генерал граф Петр Петрович Коновницын.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0" t="9124" r="2619" b="2914"/>
          <a:stretch/>
        </p:blipFill>
        <p:spPr bwMode="auto">
          <a:xfrm>
            <a:off x="4708847" y="707853"/>
            <a:ext cx="3967609" cy="431826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Управляющая кнопка: в начало 9">
            <a:hlinkClick r:id="rId4" action="ppaction://hlinksldjump" highlightClick="1"/>
          </p:cNvPr>
          <p:cNvSpPr/>
          <p:nvPr/>
        </p:nvSpPr>
        <p:spPr>
          <a:xfrm>
            <a:off x="4594841" y="6557241"/>
            <a:ext cx="360040" cy="216024"/>
          </a:xfrm>
          <a:prstGeom prst="actionButtonBeginning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правляющая кнопка: в начало 10">
            <a:hlinkClick r:id="rId5" action="ppaction://hlinksldjump" highlightClick="1"/>
          </p:cNvPr>
          <p:cNvSpPr/>
          <p:nvPr/>
        </p:nvSpPr>
        <p:spPr>
          <a:xfrm flipH="1">
            <a:off x="6732240" y="6557241"/>
            <a:ext cx="360040" cy="216024"/>
          </a:xfrm>
          <a:prstGeom prst="actionButtonBeginning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назад 11">
            <a:hlinkClick r:id="" action="ppaction://hlinkshowjump?jump=previousslide" highlightClick="1"/>
          </p:cNvPr>
          <p:cNvSpPr/>
          <p:nvPr/>
        </p:nvSpPr>
        <p:spPr>
          <a:xfrm>
            <a:off x="5292080" y="6557241"/>
            <a:ext cx="360040" cy="216024"/>
          </a:xfrm>
          <a:prstGeom prst="actionButtonBackPrevious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Управляющая кнопка: назад 12">
            <a:hlinkClick r:id="" action="ppaction://hlinkshowjump?jump=nextslide" highlightClick="1"/>
          </p:cNvPr>
          <p:cNvSpPr/>
          <p:nvPr/>
        </p:nvSpPr>
        <p:spPr>
          <a:xfrm flipH="1">
            <a:off x="6012160" y="6557241"/>
            <a:ext cx="360040" cy="216024"/>
          </a:xfrm>
          <a:prstGeom prst="actionButtonBackPrevious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58606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Прямоугольник 1"/>
          <p:cNvSpPr>
            <a:spLocks noChangeArrowheads="1"/>
          </p:cNvSpPr>
          <p:nvPr/>
        </p:nvSpPr>
        <p:spPr bwMode="auto">
          <a:xfrm>
            <a:off x="396000" y="5469031"/>
            <a:ext cx="83520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446088" algn="just" eaLnBrk="1" hangingPunct="1"/>
            <a:r>
              <a:rPr lang="ru-RU" dirty="0" smtClean="0">
                <a:latin typeface="Times New Roman" pitchFamily="18" charset="0"/>
              </a:rPr>
              <a:t>Вечером </a:t>
            </a:r>
            <a:r>
              <a:rPr lang="ru-RU" dirty="0">
                <a:latin typeface="Times New Roman" pitchFamily="18" charset="0"/>
              </a:rPr>
              <a:t>Барклай, опасаясь быть отрезанным от Московской дороги, решил отправить армию Багратиона к </a:t>
            </a:r>
            <a:r>
              <a:rPr lang="ru-RU" dirty="0" err="1">
                <a:latin typeface="Times New Roman" pitchFamily="18" charset="0"/>
              </a:rPr>
              <a:t>Валутину</a:t>
            </a:r>
            <a:r>
              <a:rPr lang="ru-RU" dirty="0">
                <a:latin typeface="Times New Roman" pitchFamily="18" charset="0"/>
              </a:rPr>
              <a:t> для защиты путей отхода. С оставшимися 75 тысячами войск Барклай мог наблюдать за развитием событий с правого берега Днепра, ничем не рискуя</a:t>
            </a:r>
            <a:r>
              <a:rPr lang="ru-RU" dirty="0" smtClean="0">
                <a:latin typeface="Times New Roman" pitchFamily="18" charset="0"/>
              </a:rPr>
              <a:t>.</a:t>
            </a:r>
            <a:endParaRPr lang="ru-RU" dirty="0">
              <a:latin typeface="Times New Roman" pitchFamily="18" charset="0"/>
            </a:endParaRPr>
          </a:p>
        </p:txBody>
      </p:sp>
      <p:pic>
        <p:nvPicPr>
          <p:cNvPr id="7" name="Picture 2" descr="http://img1.liveinternet.ru/images/attach/c/6/91/265/91265531_fdf41c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7" b="1194"/>
          <a:stretch/>
        </p:blipFill>
        <p:spPr bwMode="auto">
          <a:xfrm>
            <a:off x="395536" y="692696"/>
            <a:ext cx="8352000" cy="454855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0" y="0"/>
            <a:ext cx="9144000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Смоленское сражение</a:t>
            </a:r>
            <a:endParaRPr lang="ru-RU" dirty="0">
              <a:solidFill>
                <a:schemeClr val="accent4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5" name="Управляющая кнопка: в начало 4">
            <a:hlinkClick r:id="rId3" action="ppaction://hlinksldjump" highlightClick="1"/>
          </p:cNvPr>
          <p:cNvSpPr/>
          <p:nvPr/>
        </p:nvSpPr>
        <p:spPr>
          <a:xfrm>
            <a:off x="4594841" y="6557241"/>
            <a:ext cx="360040" cy="216024"/>
          </a:xfrm>
          <a:prstGeom prst="actionButtonBeginning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в начало 5">
            <a:hlinkClick r:id="rId4" action="ppaction://hlinksldjump" highlightClick="1"/>
          </p:cNvPr>
          <p:cNvSpPr/>
          <p:nvPr/>
        </p:nvSpPr>
        <p:spPr>
          <a:xfrm flipH="1">
            <a:off x="6732240" y="6557241"/>
            <a:ext cx="360040" cy="216024"/>
          </a:xfrm>
          <a:prstGeom prst="actionButtonBeginning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назад 8">
            <a:hlinkClick r:id="" action="ppaction://hlinkshowjump?jump=previousslide" highlightClick="1"/>
          </p:cNvPr>
          <p:cNvSpPr/>
          <p:nvPr/>
        </p:nvSpPr>
        <p:spPr>
          <a:xfrm>
            <a:off x="5292080" y="6557241"/>
            <a:ext cx="360040" cy="216024"/>
          </a:xfrm>
          <a:prstGeom prst="actionButtonBackPrevious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назад 9">
            <a:hlinkClick r:id="" action="ppaction://hlinkshowjump?jump=nextslide" highlightClick="1"/>
          </p:cNvPr>
          <p:cNvSpPr/>
          <p:nvPr/>
        </p:nvSpPr>
        <p:spPr>
          <a:xfrm flipH="1">
            <a:off x="6012160" y="6557241"/>
            <a:ext cx="360040" cy="216024"/>
          </a:xfrm>
          <a:prstGeom prst="actionButtonBackPrevious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267744" y="5240233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200" b="1" dirty="0">
                <a:latin typeface="+mn-lt"/>
              </a:rPr>
              <a:t>У </a:t>
            </a:r>
            <a:r>
              <a:rPr lang="ru-RU" sz="1200" b="1" dirty="0" err="1">
                <a:latin typeface="+mn-lt"/>
              </a:rPr>
              <a:t>Валутиной</a:t>
            </a:r>
            <a:r>
              <a:rPr lang="ru-RU" sz="1200" b="1" dirty="0">
                <a:latin typeface="+mn-lt"/>
              </a:rPr>
              <a:t> </a:t>
            </a:r>
            <a:r>
              <a:rPr lang="ru-RU" sz="1200" b="1" dirty="0" smtClean="0">
                <a:latin typeface="+mn-lt"/>
              </a:rPr>
              <a:t>Горы. Х.В. </a:t>
            </a:r>
            <a:r>
              <a:rPr lang="ru-RU" sz="1200" b="1" dirty="0">
                <a:latin typeface="+mn-lt"/>
              </a:rPr>
              <a:t>Фабер </a:t>
            </a:r>
            <a:r>
              <a:rPr lang="ru-RU" sz="1200" b="1" dirty="0" err="1">
                <a:latin typeface="+mn-lt"/>
              </a:rPr>
              <a:t>дю</a:t>
            </a:r>
            <a:r>
              <a:rPr lang="ru-RU" sz="1200" b="1" dirty="0">
                <a:latin typeface="+mn-lt"/>
              </a:rPr>
              <a:t> ФОР</a:t>
            </a:r>
          </a:p>
        </p:txBody>
      </p:sp>
    </p:spTree>
    <p:extLst>
      <p:ext uri="{BB962C8B-B14F-4D97-AF65-F5344CB8AC3E}">
        <p14:creationId xmlns:p14="http://schemas.microsoft.com/office/powerpoint/2010/main" val="107274775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Отступление от Смоленска 18 августа 1812 года. Худ. А. Николаев.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6" t="1167" b="4125"/>
          <a:stretch/>
        </p:blipFill>
        <p:spPr bwMode="auto">
          <a:xfrm>
            <a:off x="716675" y="692696"/>
            <a:ext cx="7710649" cy="454579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8372" name="Прямоугольник 1"/>
          <p:cNvSpPr>
            <a:spLocks noChangeArrowheads="1"/>
          </p:cNvSpPr>
          <p:nvPr/>
        </p:nvSpPr>
        <p:spPr bwMode="auto">
          <a:xfrm>
            <a:off x="395288" y="5291799"/>
            <a:ext cx="8351837" cy="1089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444500" algn="just" eaLnBrk="1" hangingPunct="1">
              <a:lnSpc>
                <a:spcPct val="90000"/>
              </a:lnSpc>
            </a:pPr>
            <a:r>
              <a:rPr lang="ru-RU" dirty="0" smtClean="0">
                <a:latin typeface="Times New Roman" pitchFamily="18" charset="0"/>
              </a:rPr>
              <a:t>Багратион рано утром 5 августа повел свою армию к Дорогобужу по Московской дороге, пролегавшей вдоль Днепра. Он должен был прикрыть путь на Москву. Корпус Раевского, входивший в армию Багратиона, также отступил вместе с ним.</a:t>
            </a:r>
            <a:endParaRPr lang="ru-RU" dirty="0">
              <a:latin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Смоленское сражение</a:t>
            </a:r>
            <a:endParaRPr lang="ru-RU" dirty="0">
              <a:solidFill>
                <a:schemeClr val="accent4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8" name="Управляющая кнопка: в начало 7">
            <a:hlinkClick r:id="rId4" action="ppaction://hlinksldjump" highlightClick="1"/>
          </p:cNvPr>
          <p:cNvSpPr/>
          <p:nvPr/>
        </p:nvSpPr>
        <p:spPr>
          <a:xfrm>
            <a:off x="4594841" y="6557241"/>
            <a:ext cx="360040" cy="216024"/>
          </a:xfrm>
          <a:prstGeom prst="actionButtonBeginning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в начало 8">
            <a:hlinkClick r:id="rId5" action="ppaction://hlinksldjump" highlightClick="1"/>
          </p:cNvPr>
          <p:cNvSpPr/>
          <p:nvPr/>
        </p:nvSpPr>
        <p:spPr>
          <a:xfrm flipH="1">
            <a:off x="6732240" y="6557241"/>
            <a:ext cx="360040" cy="216024"/>
          </a:xfrm>
          <a:prstGeom prst="actionButtonBeginning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назад 9">
            <a:hlinkClick r:id="" action="ppaction://hlinkshowjump?jump=previousslide" highlightClick="1"/>
          </p:cNvPr>
          <p:cNvSpPr/>
          <p:nvPr/>
        </p:nvSpPr>
        <p:spPr>
          <a:xfrm>
            <a:off x="5292080" y="6557241"/>
            <a:ext cx="360040" cy="216024"/>
          </a:xfrm>
          <a:prstGeom prst="actionButtonBackPrevious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правляющая кнопка: назад 10">
            <a:hlinkClick r:id="" action="ppaction://hlinkshowjump?jump=nextslide" highlightClick="1"/>
          </p:cNvPr>
          <p:cNvSpPr/>
          <p:nvPr/>
        </p:nvSpPr>
        <p:spPr>
          <a:xfrm flipH="1">
            <a:off x="6012160" y="6557241"/>
            <a:ext cx="360040" cy="216024"/>
          </a:xfrm>
          <a:prstGeom prst="actionButtonBackPrevious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march5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4941168"/>
            <a:ext cx="232792" cy="232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7213417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Прямоугольник 1"/>
          <p:cNvSpPr>
            <a:spLocks noChangeArrowheads="1"/>
          </p:cNvSpPr>
          <p:nvPr/>
        </p:nvSpPr>
        <p:spPr bwMode="auto">
          <a:xfrm>
            <a:off x="396000" y="5397023"/>
            <a:ext cx="83520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446088" algn="just" eaLnBrk="1" hangingPunct="1"/>
            <a:r>
              <a:rPr lang="ru-RU" dirty="0" smtClean="0">
                <a:latin typeface="Times New Roman" pitchFamily="18" charset="0"/>
              </a:rPr>
              <a:t>В распоряжении Дохтурова было около 30 тысяч человек, у французов ‒  до 140 тысяч. Дохтуров занял все предместья города на левом берегу Днепра. Пушки были расставлены на Королевском бастионе, на </a:t>
            </a:r>
            <a:r>
              <a:rPr lang="ru-RU" dirty="0" err="1" smtClean="0">
                <a:latin typeface="Times New Roman" pitchFamily="18" charset="0"/>
              </a:rPr>
              <a:t>Молоховских</a:t>
            </a:r>
            <a:r>
              <a:rPr lang="ru-RU" dirty="0" smtClean="0">
                <a:latin typeface="Times New Roman" pitchFamily="18" charset="0"/>
              </a:rPr>
              <a:t> воротах, крепостных башнях и в Мстиславском предместье.</a:t>
            </a:r>
            <a:endParaRPr lang="ru-RU" dirty="0">
              <a:latin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0"/>
            <a:ext cx="9144000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Смоленское сражение</a:t>
            </a:r>
            <a:endParaRPr lang="ru-RU" dirty="0">
              <a:solidFill>
                <a:schemeClr val="accent4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5" name="Picture 2" descr="http://www.virtualrm.spb.ru/files/images/%20%D0%90.%20%D0%A1%D0%BC%D0%BE%D0%BB%D0%B5%D0%BD%D1%81%D0%BA%20%D1%81%20%D1%81%D0%B5%D0%B2%D0%B5%D1%80%D0%BD%D0%BE%D0%B9%20%D1%81%D1%82%D0%BE%D1%80%D0%BE%D0%BD%D1%8B.%20XIX%20%D0%B2%D0%B5%D0%BA.%20%D0%A1%D0%9C%D0%97.preview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692697"/>
            <a:ext cx="7012093" cy="445925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15614" y="5151951"/>
            <a:ext cx="676875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latin typeface="+mn-lt"/>
              </a:rPr>
              <a:t>Смоленск </a:t>
            </a:r>
            <a:r>
              <a:rPr lang="ru-RU" sz="1200" b="1" dirty="0">
                <a:latin typeface="+mn-lt"/>
              </a:rPr>
              <a:t>с северной стороны. 18 августа 1812 года.  </a:t>
            </a:r>
            <a:r>
              <a:rPr lang="ru-RU" sz="1200" b="1" dirty="0" smtClean="0">
                <a:latin typeface="+mn-lt"/>
              </a:rPr>
              <a:t>А. Адам</a:t>
            </a:r>
            <a:endParaRPr lang="ru-RU" sz="1200" b="1" dirty="0">
              <a:latin typeface="+mn-lt"/>
            </a:endParaRPr>
          </a:p>
        </p:txBody>
      </p:sp>
      <p:sp>
        <p:nvSpPr>
          <p:cNvPr id="7" name="Управляющая кнопка: в начало 6">
            <a:hlinkClick r:id="rId3" action="ppaction://hlinksldjump" highlightClick="1"/>
          </p:cNvPr>
          <p:cNvSpPr/>
          <p:nvPr/>
        </p:nvSpPr>
        <p:spPr>
          <a:xfrm>
            <a:off x="4594841" y="6557241"/>
            <a:ext cx="360040" cy="216024"/>
          </a:xfrm>
          <a:prstGeom prst="actionButtonBeginning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в начало 8">
            <a:hlinkClick r:id="rId4" action="ppaction://hlinksldjump" highlightClick="1"/>
          </p:cNvPr>
          <p:cNvSpPr/>
          <p:nvPr/>
        </p:nvSpPr>
        <p:spPr>
          <a:xfrm flipH="1">
            <a:off x="6732240" y="6557241"/>
            <a:ext cx="360040" cy="216024"/>
          </a:xfrm>
          <a:prstGeom prst="actionButtonBeginning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назад 9">
            <a:hlinkClick r:id="" action="ppaction://hlinkshowjump?jump=previousslide" highlightClick="1"/>
          </p:cNvPr>
          <p:cNvSpPr/>
          <p:nvPr/>
        </p:nvSpPr>
        <p:spPr>
          <a:xfrm>
            <a:off x="5292080" y="6557241"/>
            <a:ext cx="360040" cy="216024"/>
          </a:xfrm>
          <a:prstGeom prst="actionButtonBackPrevious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правляющая кнопка: назад 10">
            <a:hlinkClick r:id="" action="ppaction://hlinkshowjump?jump=nextslide" highlightClick="1"/>
          </p:cNvPr>
          <p:cNvSpPr/>
          <p:nvPr/>
        </p:nvSpPr>
        <p:spPr>
          <a:xfrm flipH="1">
            <a:off x="6012160" y="6557241"/>
            <a:ext cx="360040" cy="216024"/>
          </a:xfrm>
          <a:prstGeom prst="actionButtonBackPrevious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043094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Прямоугольник 1"/>
          <p:cNvSpPr>
            <a:spLocks noChangeArrowheads="1"/>
          </p:cNvSpPr>
          <p:nvPr/>
        </p:nvSpPr>
        <p:spPr bwMode="auto">
          <a:xfrm>
            <a:off x="395288" y="5157192"/>
            <a:ext cx="8351837" cy="147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446088" algn="just" eaLnBrk="1" hangingPunct="1"/>
            <a:r>
              <a:rPr lang="ru-RU" dirty="0">
                <a:latin typeface="Times New Roman" pitchFamily="18" charset="0"/>
                <a:cs typeface="Times New Roman" pitchFamily="18" charset="0"/>
              </a:rPr>
              <a:t>12 июня 1812 года в предутренние часы по трём понтонным мостам, переброшенным через реку Неман, армия французского императора Наполеона Бонапарта вторглась на территорию Российской империи. Так началась Отечественная война 1812 года, война, которая привела к падению империи Наполеона.</a:t>
            </a:r>
          </a:p>
        </p:txBody>
      </p:sp>
      <p:pic>
        <p:nvPicPr>
          <p:cNvPr id="6" name="Picture 2" descr="https://upload.wikimedia.org/wikipedia/commons/c/ca/Napoleon_Neman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62" b="5149"/>
          <a:stretch/>
        </p:blipFill>
        <p:spPr bwMode="auto">
          <a:xfrm>
            <a:off x="899592" y="731966"/>
            <a:ext cx="7278783" cy="420920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9144000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Начало Отечественной войны </a:t>
            </a:r>
            <a:endParaRPr lang="ru-RU" dirty="0">
              <a:solidFill>
                <a:schemeClr val="accent4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619424" y="4937968"/>
            <a:ext cx="58328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latin typeface="+mn-lt"/>
              </a:rPr>
              <a:t>Переход </a:t>
            </a:r>
            <a:r>
              <a:rPr lang="ru-RU" sz="1200" b="1" dirty="0">
                <a:latin typeface="+mn-lt"/>
              </a:rPr>
              <a:t>итальянского корпуса Евгения </a:t>
            </a:r>
            <a:r>
              <a:rPr lang="ru-RU" sz="1200" b="1" dirty="0" err="1">
                <a:latin typeface="+mn-lt"/>
              </a:rPr>
              <a:t>Богарне</a:t>
            </a:r>
            <a:r>
              <a:rPr lang="ru-RU" sz="1200" b="1" dirty="0">
                <a:latin typeface="+mn-lt"/>
              </a:rPr>
              <a:t> через </a:t>
            </a:r>
            <a:r>
              <a:rPr lang="ru-RU" sz="1200" b="1" dirty="0" smtClean="0">
                <a:latin typeface="+mn-lt"/>
              </a:rPr>
              <a:t>Неман.  </a:t>
            </a:r>
            <a:r>
              <a:rPr lang="ru-RU" sz="1200" b="1" dirty="0">
                <a:latin typeface="+mn-lt"/>
              </a:rPr>
              <a:t>Адам Альбрехт </a:t>
            </a:r>
          </a:p>
        </p:txBody>
      </p:sp>
      <p:sp>
        <p:nvSpPr>
          <p:cNvPr id="7" name="Управляющая кнопка: в начало 6">
            <a:hlinkClick r:id="rId3" action="ppaction://hlinksldjump" highlightClick="1"/>
          </p:cNvPr>
          <p:cNvSpPr/>
          <p:nvPr/>
        </p:nvSpPr>
        <p:spPr>
          <a:xfrm>
            <a:off x="4594841" y="6557241"/>
            <a:ext cx="360040" cy="216024"/>
          </a:xfrm>
          <a:prstGeom prst="actionButtonBeginning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в начало 7">
            <a:hlinkClick r:id="rId4" action="ppaction://hlinksldjump" highlightClick="1"/>
          </p:cNvPr>
          <p:cNvSpPr/>
          <p:nvPr/>
        </p:nvSpPr>
        <p:spPr>
          <a:xfrm flipH="1">
            <a:off x="6732240" y="6557241"/>
            <a:ext cx="360040" cy="216024"/>
          </a:xfrm>
          <a:prstGeom prst="actionButtonBeginning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назад 8">
            <a:hlinkClick r:id="" action="ppaction://hlinkshowjump?jump=previousslide" highlightClick="1"/>
          </p:cNvPr>
          <p:cNvSpPr/>
          <p:nvPr/>
        </p:nvSpPr>
        <p:spPr>
          <a:xfrm>
            <a:off x="5292080" y="6557241"/>
            <a:ext cx="360040" cy="216024"/>
          </a:xfrm>
          <a:prstGeom prst="actionButtonBackPrevious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назад 9">
            <a:hlinkClick r:id="" action="ppaction://hlinkshowjump?jump=nextslide" highlightClick="1"/>
          </p:cNvPr>
          <p:cNvSpPr/>
          <p:nvPr/>
        </p:nvSpPr>
        <p:spPr>
          <a:xfrm flipH="1">
            <a:off x="6012160" y="6557241"/>
            <a:ext cx="360040" cy="216024"/>
          </a:xfrm>
          <a:prstGeom prst="actionButtonBackPrevious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Прямоугольник 2"/>
          <p:cNvSpPr>
            <a:spLocks noChangeArrowheads="1"/>
          </p:cNvSpPr>
          <p:nvPr/>
        </p:nvSpPr>
        <p:spPr bwMode="auto">
          <a:xfrm>
            <a:off x="396081" y="5157192"/>
            <a:ext cx="835183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446088" algn="just" eaLnBrk="1" hangingPunct="1"/>
            <a:r>
              <a:rPr lang="ru-RU" dirty="0">
                <a:latin typeface="Times New Roman" pitchFamily="18" charset="0"/>
              </a:rPr>
              <a:t>Утром </a:t>
            </a:r>
            <a:r>
              <a:rPr lang="ru-RU" dirty="0" smtClean="0">
                <a:latin typeface="Times New Roman" pitchFamily="18" charset="0"/>
              </a:rPr>
              <a:t>5 августа Наполеон</a:t>
            </a:r>
            <a:r>
              <a:rPr lang="ru-RU" dirty="0">
                <a:latin typeface="Times New Roman" pitchFamily="18" charset="0"/>
              </a:rPr>
              <a:t>, зная о присутствии всей русской армии, ожидал выхода противника в поле для генерального сражения. Когда ему донесли об отходе армии Багратиона, он </a:t>
            </a:r>
            <a:r>
              <a:rPr lang="ru-RU" dirty="0" smtClean="0">
                <a:latin typeface="Times New Roman" pitchFamily="18" charset="0"/>
              </a:rPr>
              <a:t>приказал </a:t>
            </a:r>
            <a:r>
              <a:rPr lang="ru-RU" dirty="0">
                <a:latin typeface="Times New Roman" pitchFamily="18" charset="0"/>
              </a:rPr>
              <a:t>найти брод для переправы и последующего удара в стык русских армий с целью их разъединить. </a:t>
            </a:r>
          </a:p>
        </p:txBody>
      </p:sp>
      <p:pic>
        <p:nvPicPr>
          <p:cNvPr id="6" name="Picture 2" descr="245 лет назад &#10;родился Наполеон.&#10;самые яркие цитаты &#10;полководца, актуальные &#10;и по сей день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13" b="6657"/>
          <a:stretch/>
        </p:blipFill>
        <p:spPr bwMode="auto">
          <a:xfrm>
            <a:off x="972145" y="697648"/>
            <a:ext cx="7056239" cy="44595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0" y="0"/>
            <a:ext cx="9144000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Смоленское сражение</a:t>
            </a:r>
            <a:endParaRPr lang="ru-RU" dirty="0">
              <a:solidFill>
                <a:schemeClr val="accent4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5" name="Управляющая кнопка: в начало 4">
            <a:hlinkClick r:id="rId3" action="ppaction://hlinksldjump" highlightClick="1"/>
          </p:cNvPr>
          <p:cNvSpPr/>
          <p:nvPr/>
        </p:nvSpPr>
        <p:spPr>
          <a:xfrm>
            <a:off x="4594841" y="6557241"/>
            <a:ext cx="360040" cy="216024"/>
          </a:xfrm>
          <a:prstGeom prst="actionButtonBeginning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в начало 6">
            <a:hlinkClick r:id="rId4" action="ppaction://hlinksldjump" highlightClick="1"/>
          </p:cNvPr>
          <p:cNvSpPr/>
          <p:nvPr/>
        </p:nvSpPr>
        <p:spPr>
          <a:xfrm flipH="1">
            <a:off x="6732240" y="6557241"/>
            <a:ext cx="360040" cy="216024"/>
          </a:xfrm>
          <a:prstGeom prst="actionButtonBeginning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назад 8">
            <a:hlinkClick r:id="" action="ppaction://hlinkshowjump?jump=previousslide" highlightClick="1"/>
          </p:cNvPr>
          <p:cNvSpPr/>
          <p:nvPr/>
        </p:nvSpPr>
        <p:spPr>
          <a:xfrm>
            <a:off x="5292080" y="6557241"/>
            <a:ext cx="360040" cy="216024"/>
          </a:xfrm>
          <a:prstGeom prst="actionButtonBackPrevious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назад 9">
            <a:hlinkClick r:id="" action="ppaction://hlinkshowjump?jump=nextslide" highlightClick="1"/>
          </p:cNvPr>
          <p:cNvSpPr/>
          <p:nvPr/>
        </p:nvSpPr>
        <p:spPr>
          <a:xfrm flipH="1">
            <a:off x="6012160" y="6557241"/>
            <a:ext cx="360040" cy="216024"/>
          </a:xfrm>
          <a:prstGeom prst="actionButtonBackPrevious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449940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Прямоугольник 2"/>
          <p:cNvSpPr>
            <a:spLocks noChangeArrowheads="1"/>
          </p:cNvSpPr>
          <p:nvPr/>
        </p:nvSpPr>
        <p:spPr bwMode="auto">
          <a:xfrm>
            <a:off x="396081" y="5219791"/>
            <a:ext cx="8351837" cy="1089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446088" algn="just" eaLnBrk="1" hangingPunct="1">
              <a:lnSpc>
                <a:spcPct val="90000"/>
              </a:lnSpc>
            </a:pPr>
            <a:r>
              <a:rPr lang="ru-RU" dirty="0" smtClean="0">
                <a:latin typeface="Times New Roman" pitchFamily="18" charset="0"/>
              </a:rPr>
              <a:t>После </a:t>
            </a:r>
            <a:r>
              <a:rPr lang="ru-RU" dirty="0">
                <a:latin typeface="Times New Roman" pitchFamily="18" charset="0"/>
              </a:rPr>
              <a:t>того, как броды не были найдены, причём несколько лошадей утонуло, </a:t>
            </a:r>
            <a:r>
              <a:rPr lang="ru-RU" dirty="0" smtClean="0">
                <a:latin typeface="Times New Roman" pitchFamily="18" charset="0"/>
              </a:rPr>
              <a:t>Наполеон </a:t>
            </a:r>
            <a:r>
              <a:rPr lang="ru-RU" dirty="0">
                <a:latin typeface="Times New Roman" pitchFamily="18" charset="0"/>
              </a:rPr>
              <a:t>приказал начать бомбардировку и в 1 час дня повёл атаку на город с разных сторон. Французы овладели предместьями, однако не могли продвинуться дальше старой крепостной стены. </a:t>
            </a:r>
          </a:p>
        </p:txBody>
      </p:sp>
      <p:pic>
        <p:nvPicPr>
          <p:cNvPr id="9" name="Picture 2" descr="http://i.blog.fontanka.ru/photos/2010/12/800x600_59zDR7697lroKyr2VuL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29" r="52772"/>
          <a:stretch/>
        </p:blipFill>
        <p:spPr bwMode="auto">
          <a:xfrm>
            <a:off x="6469991" y="692697"/>
            <a:ext cx="2350481" cy="446449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25"/>
          <a:stretch/>
        </p:blipFill>
        <p:spPr bwMode="auto">
          <a:xfrm>
            <a:off x="303695" y="692696"/>
            <a:ext cx="6022280" cy="44644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0" y="0"/>
            <a:ext cx="9144000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Смоленское сражение</a:t>
            </a:r>
            <a:endParaRPr lang="ru-RU" dirty="0">
              <a:solidFill>
                <a:schemeClr val="accent4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6" name="Управляющая кнопка: в начало 5">
            <a:hlinkClick r:id="rId4" action="ppaction://hlinksldjump" highlightClick="1"/>
          </p:cNvPr>
          <p:cNvSpPr/>
          <p:nvPr/>
        </p:nvSpPr>
        <p:spPr>
          <a:xfrm>
            <a:off x="4594841" y="6557241"/>
            <a:ext cx="360040" cy="216024"/>
          </a:xfrm>
          <a:prstGeom prst="actionButtonBeginning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в начало 9">
            <a:hlinkClick r:id="rId5" action="ppaction://hlinksldjump" highlightClick="1"/>
          </p:cNvPr>
          <p:cNvSpPr/>
          <p:nvPr/>
        </p:nvSpPr>
        <p:spPr>
          <a:xfrm flipH="1">
            <a:off x="6732240" y="6557241"/>
            <a:ext cx="360040" cy="216024"/>
          </a:xfrm>
          <a:prstGeom prst="actionButtonBeginning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правляющая кнопка: назад 10">
            <a:hlinkClick r:id="" action="ppaction://hlinkshowjump?jump=previousslide" highlightClick="1"/>
          </p:cNvPr>
          <p:cNvSpPr/>
          <p:nvPr/>
        </p:nvSpPr>
        <p:spPr>
          <a:xfrm>
            <a:off x="5292080" y="6557241"/>
            <a:ext cx="360040" cy="216024"/>
          </a:xfrm>
          <a:prstGeom prst="actionButtonBackPrevious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назад 11">
            <a:hlinkClick r:id="" action="ppaction://hlinkshowjump?jump=nextslide" highlightClick="1"/>
          </p:cNvPr>
          <p:cNvSpPr/>
          <p:nvPr/>
        </p:nvSpPr>
        <p:spPr>
          <a:xfrm flipH="1">
            <a:off x="6012160" y="6557241"/>
            <a:ext cx="360040" cy="216024"/>
          </a:xfrm>
          <a:prstGeom prst="actionButtonBackPrevious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78855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Прямоугольник 2"/>
          <p:cNvSpPr>
            <a:spLocks noChangeArrowheads="1"/>
          </p:cNvSpPr>
          <p:nvPr/>
        </p:nvSpPr>
        <p:spPr bwMode="auto">
          <a:xfrm>
            <a:off x="406558" y="5258524"/>
            <a:ext cx="8351837" cy="1338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446088" algn="just" eaLnBrk="1" hangingPunct="1">
              <a:lnSpc>
                <a:spcPct val="90000"/>
              </a:lnSpc>
            </a:pPr>
            <a:r>
              <a:rPr lang="ru-RU" dirty="0" smtClean="0">
                <a:latin typeface="Times New Roman" pitchFamily="18" charset="0"/>
              </a:rPr>
              <a:t>Наполеон </a:t>
            </a:r>
            <a:r>
              <a:rPr lang="ru-RU" dirty="0">
                <a:latin typeface="Times New Roman" pitchFamily="18" charset="0"/>
              </a:rPr>
              <a:t>велел артиллерии пробить брешь в стене, но эта попытка не удалась, хотя местами палили из пушек почти в упор. По воспоминаниям графа </a:t>
            </a:r>
            <a:r>
              <a:rPr lang="ru-RU" dirty="0" err="1">
                <a:latin typeface="Times New Roman" pitchFamily="18" charset="0"/>
              </a:rPr>
              <a:t>Сегюра</a:t>
            </a:r>
            <a:r>
              <a:rPr lang="ru-RU" dirty="0">
                <a:latin typeface="Times New Roman" pitchFamily="18" charset="0"/>
              </a:rPr>
              <a:t> осколки 12-фунтовых ядер рикошетили в ров перед стеной, вынуждая русских покинуть это укрытие. Снаряды зажгли предместья и постройки в самом городе.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0" y="0"/>
            <a:ext cx="9144000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Смоленское сражение</a:t>
            </a:r>
            <a:endParaRPr lang="ru-RU" dirty="0">
              <a:solidFill>
                <a:schemeClr val="accent4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11" name="Iz_pushki_strelyajut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0000" y="4848741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http://img0.liveinternet.ru/images/attach/c/1/57/404/57404881_gvardeyskaya_artilleriya_Napoleona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5"/>
          <a:stretch/>
        </p:blipFill>
        <p:spPr bwMode="auto">
          <a:xfrm>
            <a:off x="933918" y="728941"/>
            <a:ext cx="7238482" cy="443848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Управляющая кнопка: в начало 5">
            <a:hlinkClick r:id="rId5" action="ppaction://hlinksldjump" highlightClick="1"/>
          </p:cNvPr>
          <p:cNvSpPr/>
          <p:nvPr/>
        </p:nvSpPr>
        <p:spPr>
          <a:xfrm>
            <a:off x="4594841" y="6557241"/>
            <a:ext cx="360040" cy="216024"/>
          </a:xfrm>
          <a:prstGeom prst="actionButtonBeginning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в начало 6">
            <a:hlinkClick r:id="rId6" action="ppaction://hlinksldjump" highlightClick="1"/>
          </p:cNvPr>
          <p:cNvSpPr/>
          <p:nvPr/>
        </p:nvSpPr>
        <p:spPr>
          <a:xfrm flipH="1">
            <a:off x="6732240" y="6557241"/>
            <a:ext cx="360040" cy="216024"/>
          </a:xfrm>
          <a:prstGeom prst="actionButtonBeginning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назад 8">
            <a:hlinkClick r:id="" action="ppaction://hlinkshowjump?jump=previousslide" highlightClick="1"/>
          </p:cNvPr>
          <p:cNvSpPr/>
          <p:nvPr/>
        </p:nvSpPr>
        <p:spPr>
          <a:xfrm>
            <a:off x="5292080" y="6557241"/>
            <a:ext cx="360040" cy="216024"/>
          </a:xfrm>
          <a:prstGeom prst="actionButtonBackPrevious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назад 9">
            <a:hlinkClick r:id="" action="ppaction://hlinkshowjump?jump=nextslide" highlightClick="1"/>
          </p:cNvPr>
          <p:cNvSpPr/>
          <p:nvPr/>
        </p:nvSpPr>
        <p:spPr>
          <a:xfrm flipH="1">
            <a:off x="6012160" y="6557241"/>
            <a:ext cx="360040" cy="216024"/>
          </a:xfrm>
          <a:prstGeom prst="actionButtonBackPrevious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557493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945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Прямоугольник 2"/>
          <p:cNvSpPr>
            <a:spLocks noChangeArrowheads="1"/>
          </p:cNvSpPr>
          <p:nvPr/>
        </p:nvSpPr>
        <p:spPr bwMode="auto">
          <a:xfrm>
            <a:off x="385948" y="5530006"/>
            <a:ext cx="8351837" cy="1089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446088" algn="just" eaLnBrk="1" hangingPunct="1">
              <a:lnSpc>
                <a:spcPct val="90000"/>
              </a:lnSpc>
            </a:pPr>
            <a:r>
              <a:rPr lang="ru-RU" dirty="0">
                <a:latin typeface="Times New Roman" pitchFamily="18" charset="0"/>
              </a:rPr>
              <a:t>Войска корпуса </a:t>
            </a:r>
            <a:r>
              <a:rPr lang="ru-RU" dirty="0" err="1">
                <a:latin typeface="Times New Roman" pitchFamily="18" charset="0"/>
              </a:rPr>
              <a:t>Даву</a:t>
            </a:r>
            <a:r>
              <a:rPr lang="ru-RU" dirty="0">
                <a:latin typeface="Times New Roman" pitchFamily="18" charset="0"/>
              </a:rPr>
              <a:t> при содействии поляков повели настойчивый приступ против </a:t>
            </a:r>
            <a:r>
              <a:rPr lang="ru-RU" dirty="0" err="1" smtClean="0">
                <a:latin typeface="Times New Roman" pitchFamily="18" charset="0"/>
              </a:rPr>
              <a:t>Молоховских</a:t>
            </a:r>
            <a:r>
              <a:rPr lang="ru-RU" dirty="0" smtClean="0">
                <a:latin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</a:rPr>
              <a:t>ворот, переходя через сухой ров и оттесняя русских в город. Русская армия уже не контролировала предместья, сражалась в пределах крепостных стен. </a:t>
            </a:r>
          </a:p>
        </p:txBody>
      </p:sp>
      <p:pic>
        <p:nvPicPr>
          <p:cNvPr id="6" name="Picture 2" descr="http://hram-troicy.prihod.ru/users/67/1167/editor_files/image/smolensk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705470"/>
            <a:ext cx="7884876" cy="48097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0" y="0"/>
            <a:ext cx="9144000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Смоленское сражение</a:t>
            </a:r>
            <a:endParaRPr lang="ru-RU" dirty="0">
              <a:solidFill>
                <a:schemeClr val="accent4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5" name="Управляющая кнопка: в начало 4">
            <a:hlinkClick r:id="rId3" action="ppaction://hlinksldjump" highlightClick="1"/>
          </p:cNvPr>
          <p:cNvSpPr/>
          <p:nvPr/>
        </p:nvSpPr>
        <p:spPr>
          <a:xfrm>
            <a:off x="4594841" y="6557241"/>
            <a:ext cx="360040" cy="216024"/>
          </a:xfrm>
          <a:prstGeom prst="actionButtonBeginning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в начало 7">
            <a:hlinkClick r:id="rId4" action="ppaction://hlinksldjump" highlightClick="1"/>
          </p:cNvPr>
          <p:cNvSpPr/>
          <p:nvPr/>
        </p:nvSpPr>
        <p:spPr>
          <a:xfrm flipH="1">
            <a:off x="6732240" y="6557241"/>
            <a:ext cx="360040" cy="216024"/>
          </a:xfrm>
          <a:prstGeom prst="actionButtonBeginning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назад 8">
            <a:hlinkClick r:id="" action="ppaction://hlinkshowjump?jump=previousslide" highlightClick="1"/>
          </p:cNvPr>
          <p:cNvSpPr/>
          <p:nvPr/>
        </p:nvSpPr>
        <p:spPr>
          <a:xfrm>
            <a:off x="5292080" y="6557241"/>
            <a:ext cx="360040" cy="216024"/>
          </a:xfrm>
          <a:prstGeom prst="actionButtonBackPrevious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назад 9">
            <a:hlinkClick r:id="" action="ppaction://hlinkshowjump?jump=nextslide" highlightClick="1"/>
          </p:cNvPr>
          <p:cNvSpPr/>
          <p:nvPr/>
        </p:nvSpPr>
        <p:spPr>
          <a:xfrm flipH="1">
            <a:off x="6012160" y="6557241"/>
            <a:ext cx="360040" cy="216024"/>
          </a:xfrm>
          <a:prstGeom prst="actionButtonBackPrevious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519263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Прямоугольник 2"/>
          <p:cNvSpPr>
            <a:spLocks noChangeArrowheads="1"/>
          </p:cNvSpPr>
          <p:nvPr/>
        </p:nvSpPr>
        <p:spPr bwMode="auto">
          <a:xfrm>
            <a:off x="396627" y="5469090"/>
            <a:ext cx="8351837" cy="84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446088" algn="just" eaLnBrk="1" hangingPunct="1">
              <a:lnSpc>
                <a:spcPct val="90000"/>
              </a:lnSpc>
            </a:pPr>
            <a:r>
              <a:rPr lang="ru-RU" dirty="0" smtClean="0">
                <a:latin typeface="Times New Roman" pitchFamily="18" charset="0"/>
              </a:rPr>
              <a:t>На </a:t>
            </a:r>
            <a:r>
              <a:rPr lang="ru-RU" dirty="0">
                <a:latin typeface="Times New Roman" pitchFamily="18" charset="0"/>
              </a:rPr>
              <a:t>помощь Дохтурову была послана 4-я пехотная дивизия </a:t>
            </a:r>
            <a:r>
              <a:rPr lang="ru-RU" dirty="0" smtClean="0">
                <a:latin typeface="Times New Roman" pitchFamily="18" charset="0"/>
              </a:rPr>
              <a:t>принца Евгения </a:t>
            </a:r>
            <a:r>
              <a:rPr lang="ru-RU" dirty="0" err="1">
                <a:latin typeface="Times New Roman" pitchFamily="18" charset="0"/>
              </a:rPr>
              <a:t>Вюртембергского</a:t>
            </a:r>
            <a:r>
              <a:rPr lang="ru-RU" dirty="0">
                <a:latin typeface="Times New Roman" pitchFamily="18" charset="0"/>
              </a:rPr>
              <a:t>, что помогло выправить ситуацию. </a:t>
            </a:r>
            <a:r>
              <a:rPr lang="ru-RU" dirty="0" smtClean="0">
                <a:latin typeface="Times New Roman" pitchFamily="18" charset="0"/>
              </a:rPr>
              <a:t>Принц повел в бой Егерский полк, сам дав воинам пример отважной битвы.</a:t>
            </a:r>
            <a:endParaRPr lang="ru-RU" dirty="0">
              <a:latin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Смоленское сражение</a:t>
            </a:r>
            <a:endParaRPr lang="ru-RU" dirty="0">
              <a:solidFill>
                <a:schemeClr val="accent4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7" name="Picture 2" descr="http://encyclopedia.mil.ru/files/morf/1812Smolensk_2_big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543" y="692696"/>
            <a:ext cx="8362921" cy="43924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142785" y="5096217"/>
            <a:ext cx="294138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 smtClean="0">
                <a:latin typeface="+mn-lt"/>
              </a:rPr>
              <a:t>Оборона </a:t>
            </a:r>
            <a:r>
              <a:rPr lang="ru-RU" sz="1200" b="1" dirty="0">
                <a:latin typeface="+mn-lt"/>
              </a:rPr>
              <a:t>Смоленска</a:t>
            </a:r>
            <a:r>
              <a:rPr lang="ru-RU" sz="1200" b="1" dirty="0" smtClean="0">
                <a:latin typeface="+mn-lt"/>
              </a:rPr>
              <a:t>. </a:t>
            </a:r>
            <a:r>
              <a:rPr lang="ru-RU" sz="1200" b="1" dirty="0"/>
              <a:t>П.А. Кривоногов</a:t>
            </a:r>
            <a:endParaRPr lang="ru-RU" sz="1200" b="1" dirty="0">
              <a:latin typeface="+mn-lt"/>
            </a:endParaRPr>
          </a:p>
        </p:txBody>
      </p:sp>
      <p:sp>
        <p:nvSpPr>
          <p:cNvPr id="8" name="Управляющая кнопка: в начало 7">
            <a:hlinkClick r:id="rId3" action="ppaction://hlinksldjump" highlightClick="1"/>
          </p:cNvPr>
          <p:cNvSpPr/>
          <p:nvPr/>
        </p:nvSpPr>
        <p:spPr>
          <a:xfrm>
            <a:off x="4594841" y="6557241"/>
            <a:ext cx="360040" cy="216024"/>
          </a:xfrm>
          <a:prstGeom prst="actionButtonBeginning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в начало 8">
            <a:hlinkClick r:id="rId4" action="ppaction://hlinksldjump" highlightClick="1"/>
          </p:cNvPr>
          <p:cNvSpPr/>
          <p:nvPr/>
        </p:nvSpPr>
        <p:spPr>
          <a:xfrm flipH="1">
            <a:off x="6732240" y="6557241"/>
            <a:ext cx="360040" cy="216024"/>
          </a:xfrm>
          <a:prstGeom prst="actionButtonBeginning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назад 9">
            <a:hlinkClick r:id="" action="ppaction://hlinkshowjump?jump=previousslide" highlightClick="1"/>
          </p:cNvPr>
          <p:cNvSpPr/>
          <p:nvPr/>
        </p:nvSpPr>
        <p:spPr>
          <a:xfrm>
            <a:off x="5292080" y="6557241"/>
            <a:ext cx="360040" cy="216024"/>
          </a:xfrm>
          <a:prstGeom prst="actionButtonBackPrevious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правляющая кнопка: назад 10">
            <a:hlinkClick r:id="" action="ppaction://hlinkshowjump?jump=nextslide" highlightClick="1"/>
          </p:cNvPr>
          <p:cNvSpPr/>
          <p:nvPr/>
        </p:nvSpPr>
        <p:spPr>
          <a:xfrm flipH="1">
            <a:off x="6012160" y="6557241"/>
            <a:ext cx="360040" cy="216024"/>
          </a:xfrm>
          <a:prstGeom prst="actionButtonBackPrevious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772755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Прямоугольник 2"/>
          <p:cNvSpPr>
            <a:spLocks noChangeArrowheads="1"/>
          </p:cNvSpPr>
          <p:nvPr/>
        </p:nvSpPr>
        <p:spPr bwMode="auto">
          <a:xfrm>
            <a:off x="396627" y="5253066"/>
            <a:ext cx="8351837" cy="84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446088" algn="just" eaLnBrk="1" hangingPunct="1">
              <a:lnSpc>
                <a:spcPct val="90000"/>
              </a:lnSpc>
            </a:pPr>
            <a:r>
              <a:rPr lang="ru-RU" dirty="0" smtClean="0">
                <a:latin typeface="Times New Roman" pitchFamily="18" charset="0"/>
              </a:rPr>
              <a:t>Солдаты, воодушевленные примером своего предводителя, ударили в штыки и молодецки выбили неприятеля из предместья в поле. </a:t>
            </a:r>
            <a:r>
              <a:rPr lang="ru-RU" dirty="0">
                <a:latin typeface="Times New Roman" pitchFamily="18" charset="0"/>
              </a:rPr>
              <a:t>К 8-ми вечера Наполеон отозвал войска, так и не прорвавшиеся в крепость</a:t>
            </a:r>
            <a:r>
              <a:rPr lang="ru-RU" dirty="0" smtClean="0">
                <a:latin typeface="Times New Roman" pitchFamily="18" charset="0"/>
              </a:rPr>
              <a:t>.</a:t>
            </a:r>
            <a:endParaRPr lang="ru-RU" dirty="0">
              <a:latin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Смоленское сражение</a:t>
            </a:r>
            <a:endParaRPr lang="ru-RU" dirty="0">
              <a:solidFill>
                <a:schemeClr val="accent4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5" name="Picture 2" descr="http://www.pravmir.ru/wp-content/uploads/2012/07/000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858"/>
          <a:stretch/>
        </p:blipFill>
        <p:spPr bwMode="auto">
          <a:xfrm>
            <a:off x="277013" y="761403"/>
            <a:ext cx="5519123" cy="446779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4" descr="Eugene of Wurtemberg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62" t="7335" r="8124"/>
          <a:stretch/>
        </p:blipFill>
        <p:spPr bwMode="auto">
          <a:xfrm>
            <a:off x="5905849" y="790130"/>
            <a:ext cx="2986631" cy="407903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"/>
          <p:cNvSpPr>
            <a:spLocks noChangeArrowheads="1"/>
          </p:cNvSpPr>
          <p:nvPr/>
        </p:nvSpPr>
        <p:spPr bwMode="auto">
          <a:xfrm>
            <a:off x="6321703" y="4880193"/>
            <a:ext cx="19947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ru-RU" sz="1200" b="1" dirty="0" smtClean="0">
                <a:latin typeface="Times New Roman" pitchFamily="18" charset="0"/>
              </a:rPr>
              <a:t>Евгений </a:t>
            </a:r>
            <a:r>
              <a:rPr lang="ru-RU" sz="1200" b="1" dirty="0" err="1" smtClean="0">
                <a:latin typeface="Times New Roman" pitchFamily="18" charset="0"/>
              </a:rPr>
              <a:t>Вюртембергский</a:t>
            </a:r>
            <a:endParaRPr lang="ru-RU" sz="1200" b="1" dirty="0">
              <a:latin typeface="Times New Roman" pitchFamily="18" charset="0"/>
            </a:endParaRPr>
          </a:p>
        </p:txBody>
      </p:sp>
      <p:sp>
        <p:nvSpPr>
          <p:cNvPr id="7" name="Управляющая кнопка: в начало 6">
            <a:hlinkClick r:id="rId4" action="ppaction://hlinksldjump" highlightClick="1"/>
          </p:cNvPr>
          <p:cNvSpPr/>
          <p:nvPr/>
        </p:nvSpPr>
        <p:spPr>
          <a:xfrm>
            <a:off x="4594841" y="6557241"/>
            <a:ext cx="360040" cy="216024"/>
          </a:xfrm>
          <a:prstGeom prst="actionButtonBeginning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в начало 7">
            <a:hlinkClick r:id="rId5" action="ppaction://hlinksldjump" highlightClick="1"/>
          </p:cNvPr>
          <p:cNvSpPr/>
          <p:nvPr/>
        </p:nvSpPr>
        <p:spPr>
          <a:xfrm flipH="1">
            <a:off x="6732240" y="6557241"/>
            <a:ext cx="360040" cy="216024"/>
          </a:xfrm>
          <a:prstGeom prst="actionButtonBeginning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назад 8">
            <a:hlinkClick r:id="" action="ppaction://hlinkshowjump?jump=previousslide" highlightClick="1"/>
          </p:cNvPr>
          <p:cNvSpPr/>
          <p:nvPr/>
        </p:nvSpPr>
        <p:spPr>
          <a:xfrm>
            <a:off x="5292080" y="6557241"/>
            <a:ext cx="360040" cy="216024"/>
          </a:xfrm>
          <a:prstGeom prst="actionButtonBackPrevious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назад 11">
            <a:hlinkClick r:id="" action="ppaction://hlinkshowjump?jump=nextslide" highlightClick="1"/>
          </p:cNvPr>
          <p:cNvSpPr/>
          <p:nvPr/>
        </p:nvSpPr>
        <p:spPr>
          <a:xfrm flipH="1">
            <a:off x="6012160" y="6557241"/>
            <a:ext cx="360040" cy="216024"/>
          </a:xfrm>
          <a:prstGeom prst="actionButtonBackPrevious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613784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Прямоугольник 2"/>
          <p:cNvSpPr>
            <a:spLocks noChangeArrowheads="1"/>
          </p:cNvSpPr>
          <p:nvPr/>
        </p:nvSpPr>
        <p:spPr bwMode="auto">
          <a:xfrm>
            <a:off x="396081" y="5363807"/>
            <a:ext cx="8351837" cy="1089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444500" algn="just" eaLnBrk="1" hangingPunct="1">
              <a:lnSpc>
                <a:spcPct val="90000"/>
              </a:lnSpc>
            </a:pPr>
            <a:r>
              <a:rPr lang="ru-RU" dirty="0" smtClean="0">
                <a:latin typeface="Times New Roman" pitchFamily="18" charset="0"/>
              </a:rPr>
              <a:t>Французы </a:t>
            </a:r>
            <a:r>
              <a:rPr lang="ru-RU" dirty="0">
                <a:latin typeface="Times New Roman" pitchFamily="18" charset="0"/>
              </a:rPr>
              <a:t>установили против города 100 орудий и </a:t>
            </a:r>
            <a:r>
              <a:rPr lang="ru-RU" dirty="0" smtClean="0">
                <a:latin typeface="Times New Roman" pitchFamily="18" charset="0"/>
              </a:rPr>
              <a:t>безостановочно продолжали бомбить город. Ядра перелетали через крепость, застревая в стенах храмов, убивали людей и зажигали постройки. Город горел, напоминая собою, по словам французов «извержение Везувия», «пылающий ад».</a:t>
            </a:r>
            <a:endParaRPr lang="ru-RU" dirty="0">
              <a:latin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0"/>
            <a:ext cx="9144000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Смоленское сражение</a:t>
            </a:r>
            <a:endParaRPr lang="ru-RU" dirty="0">
              <a:solidFill>
                <a:schemeClr val="accent4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11" name="Picture 4" descr="http://www.pravoslavie.ru/sas/image/101183/118399.b.jpg?0.6031203362746667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56" b="2776"/>
          <a:stretch/>
        </p:blipFill>
        <p:spPr bwMode="auto">
          <a:xfrm>
            <a:off x="611560" y="742462"/>
            <a:ext cx="7992888" cy="43855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27584" y="5085184"/>
            <a:ext cx="748883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latin typeface="+mn-lt"/>
              </a:rPr>
              <a:t>Смоленск 17 августа. </a:t>
            </a:r>
            <a:r>
              <a:rPr lang="ru-RU" sz="1200" b="1" dirty="0" smtClean="0">
                <a:latin typeface="+mn-lt"/>
              </a:rPr>
              <a:t> Х.В</a:t>
            </a:r>
            <a:r>
              <a:rPr lang="ru-RU" sz="1200" b="1" dirty="0">
                <a:latin typeface="+mn-lt"/>
              </a:rPr>
              <a:t>. Фабер </a:t>
            </a:r>
            <a:r>
              <a:rPr lang="ru-RU" sz="1200" b="1" dirty="0" err="1">
                <a:latin typeface="+mn-lt"/>
              </a:rPr>
              <a:t>дю</a:t>
            </a:r>
            <a:r>
              <a:rPr lang="ru-RU" sz="1200" b="1" dirty="0">
                <a:latin typeface="+mn-lt"/>
              </a:rPr>
              <a:t> Фор</a:t>
            </a:r>
          </a:p>
        </p:txBody>
      </p:sp>
      <p:sp>
        <p:nvSpPr>
          <p:cNvPr id="8" name="Управляющая кнопка: в начало 7">
            <a:hlinkClick r:id="rId4" action="ppaction://hlinksldjump" highlightClick="1"/>
          </p:cNvPr>
          <p:cNvSpPr/>
          <p:nvPr/>
        </p:nvSpPr>
        <p:spPr>
          <a:xfrm>
            <a:off x="4594841" y="6557241"/>
            <a:ext cx="360040" cy="216024"/>
          </a:xfrm>
          <a:prstGeom prst="actionButtonBeginning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в начало 8">
            <a:hlinkClick r:id="rId5" action="ppaction://hlinksldjump" highlightClick="1"/>
          </p:cNvPr>
          <p:cNvSpPr/>
          <p:nvPr/>
        </p:nvSpPr>
        <p:spPr>
          <a:xfrm flipH="1">
            <a:off x="6732240" y="6557241"/>
            <a:ext cx="360040" cy="216024"/>
          </a:xfrm>
          <a:prstGeom prst="actionButtonBeginning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назад 9">
            <a:hlinkClick r:id="" action="ppaction://hlinkshowjump?jump=previousslide" highlightClick="1"/>
          </p:cNvPr>
          <p:cNvSpPr/>
          <p:nvPr/>
        </p:nvSpPr>
        <p:spPr>
          <a:xfrm>
            <a:off x="5292080" y="6557241"/>
            <a:ext cx="360040" cy="216024"/>
          </a:xfrm>
          <a:prstGeom prst="actionButtonBackPrevious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назад 11">
            <a:hlinkClick r:id="" action="ppaction://hlinkshowjump?jump=nextslide" highlightClick="1"/>
          </p:cNvPr>
          <p:cNvSpPr/>
          <p:nvPr/>
        </p:nvSpPr>
        <p:spPr>
          <a:xfrm flipH="1">
            <a:off x="6012160" y="6557241"/>
            <a:ext cx="360040" cy="216024"/>
          </a:xfrm>
          <a:prstGeom prst="actionButtonBackPrevious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battle3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6416" y="4973265"/>
            <a:ext cx="152400" cy="111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7119074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Прямоугольник 2"/>
          <p:cNvSpPr>
            <a:spLocks noChangeArrowheads="1"/>
          </p:cNvSpPr>
          <p:nvPr/>
        </p:nvSpPr>
        <p:spPr bwMode="auto">
          <a:xfrm>
            <a:off x="396081" y="5613106"/>
            <a:ext cx="8351837" cy="84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444500" algn="just" eaLnBrk="1" hangingPunct="1">
              <a:lnSpc>
                <a:spcPct val="90000"/>
              </a:lnSpc>
            </a:pPr>
            <a:r>
              <a:rPr lang="ru-RU" dirty="0" smtClean="0">
                <a:latin typeface="Times New Roman" pitchFamily="18" charset="0"/>
              </a:rPr>
              <a:t>От Смоленска осталось одно пепелище. Город превратился в подобие ада ‒ всюду валялись убитые, ползали и стонали раненые. Нельзя было укрыться ни в домах, ни  в церквях.</a:t>
            </a:r>
            <a:endParaRPr lang="ru-RU" dirty="0">
              <a:latin typeface="Times New Roman" pitchFamily="18" charset="0"/>
            </a:endParaRPr>
          </a:p>
        </p:txBody>
      </p:sp>
      <p:pic>
        <p:nvPicPr>
          <p:cNvPr id="6" name="Picture 2" descr="http://russkiymir.ru/export/sites/default/russkiymir/ru/magazines/archive/2012/08/graphic/24_4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5" t="9234" r="1097" b="7636"/>
          <a:stretch/>
        </p:blipFill>
        <p:spPr bwMode="auto">
          <a:xfrm>
            <a:off x="396627" y="548680"/>
            <a:ext cx="8351837" cy="468241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0" y="0"/>
            <a:ext cx="9144000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Смоленское сражение</a:t>
            </a:r>
            <a:endParaRPr lang="ru-RU" dirty="0">
              <a:solidFill>
                <a:schemeClr val="accent4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979712" y="5229200"/>
            <a:ext cx="50943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latin typeface="+mn-lt"/>
              </a:rPr>
              <a:t>Смоленск 18 августа 1812 года. Литография по рисунку А. Адама</a:t>
            </a:r>
          </a:p>
        </p:txBody>
      </p:sp>
      <p:sp>
        <p:nvSpPr>
          <p:cNvPr id="8" name="Управляющая кнопка: в начало 7">
            <a:hlinkClick r:id="rId4" action="ppaction://hlinksldjump" highlightClick="1"/>
          </p:cNvPr>
          <p:cNvSpPr/>
          <p:nvPr/>
        </p:nvSpPr>
        <p:spPr>
          <a:xfrm>
            <a:off x="4594841" y="6557241"/>
            <a:ext cx="360040" cy="216024"/>
          </a:xfrm>
          <a:prstGeom prst="actionButtonBeginning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в начало 8">
            <a:hlinkClick r:id="rId5" action="ppaction://hlinksldjump" highlightClick="1"/>
          </p:cNvPr>
          <p:cNvSpPr/>
          <p:nvPr/>
        </p:nvSpPr>
        <p:spPr>
          <a:xfrm flipH="1">
            <a:off x="6732240" y="6557241"/>
            <a:ext cx="360040" cy="216024"/>
          </a:xfrm>
          <a:prstGeom prst="actionButtonBeginning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назад 9">
            <a:hlinkClick r:id="" action="ppaction://hlinkshowjump?jump=previousslide" highlightClick="1"/>
          </p:cNvPr>
          <p:cNvSpPr/>
          <p:nvPr/>
        </p:nvSpPr>
        <p:spPr>
          <a:xfrm>
            <a:off x="5292080" y="6557241"/>
            <a:ext cx="360040" cy="216024"/>
          </a:xfrm>
          <a:prstGeom prst="actionButtonBackPrevious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правляющая кнопка: назад 10">
            <a:hlinkClick r:id="" action="ppaction://hlinkshowjump?jump=nextslide" highlightClick="1"/>
          </p:cNvPr>
          <p:cNvSpPr/>
          <p:nvPr/>
        </p:nvSpPr>
        <p:spPr>
          <a:xfrm flipH="1">
            <a:off x="6012160" y="6557241"/>
            <a:ext cx="360040" cy="216024"/>
          </a:xfrm>
          <a:prstGeom prst="actionButtonBackPrevious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пожар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4408" y="4941168"/>
            <a:ext cx="144016" cy="144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789289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Прямоугольник 2"/>
          <p:cNvSpPr>
            <a:spLocks noChangeArrowheads="1"/>
          </p:cNvSpPr>
          <p:nvPr/>
        </p:nvSpPr>
        <p:spPr bwMode="auto">
          <a:xfrm>
            <a:off x="396000" y="5589240"/>
            <a:ext cx="8352000" cy="84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indent="446088" algn="just" eaLnBrk="1" hangingPunct="1">
              <a:lnSpc>
                <a:spcPct val="90000"/>
              </a:lnSpc>
            </a:pPr>
            <a:r>
              <a:rPr lang="ru-RU" dirty="0" smtClean="0">
                <a:latin typeface="Times New Roman" pitchFamily="18" charset="0"/>
              </a:rPr>
              <a:t>Уже </a:t>
            </a:r>
            <a:r>
              <a:rPr lang="ru-RU" dirty="0">
                <a:latin typeface="Times New Roman" pitchFamily="18" charset="0"/>
              </a:rPr>
              <a:t>в темноте была отражена ещё одна атака французов. </a:t>
            </a:r>
            <a:r>
              <a:rPr lang="ru-RU" dirty="0" smtClean="0">
                <a:latin typeface="Times New Roman" pitchFamily="18" charset="0"/>
              </a:rPr>
              <a:t>За </a:t>
            </a:r>
            <a:r>
              <a:rPr lang="ru-RU" dirty="0">
                <a:latin typeface="Times New Roman" pitchFamily="18" charset="0"/>
              </a:rPr>
              <a:t>этот день русские потеряли 4 тысячи человек. </a:t>
            </a:r>
            <a:r>
              <a:rPr lang="ru-RU" dirty="0" smtClean="0">
                <a:latin typeface="Times New Roman" pitchFamily="18" charset="0"/>
              </a:rPr>
              <a:t>Русские войска удержали древний город и 5 августа. Смоленск </a:t>
            </a:r>
            <a:r>
              <a:rPr lang="ru-RU" dirty="0">
                <a:latin typeface="Times New Roman" pitchFamily="18" charset="0"/>
              </a:rPr>
              <a:t>и мост через Днепр оставались в русских руках. </a:t>
            </a:r>
          </a:p>
        </p:txBody>
      </p:sp>
      <p:pic>
        <p:nvPicPr>
          <p:cNvPr id="5" name="Picture 2" descr="У стен Смоленска, 18 августа 1812 г. 5 часов дня. Худ. Фабьер дю Фор.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20" b="2103"/>
          <a:stretch/>
        </p:blipFill>
        <p:spPr bwMode="auto">
          <a:xfrm>
            <a:off x="539552" y="692696"/>
            <a:ext cx="8060611" cy="47752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0" y="0"/>
            <a:ext cx="9144000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Смоленское сражение</a:t>
            </a:r>
            <a:endParaRPr lang="ru-RU" dirty="0">
              <a:solidFill>
                <a:schemeClr val="accent4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6" name="Управляющая кнопка: в начало 5">
            <a:hlinkClick r:id="rId4" action="ppaction://hlinksldjump" highlightClick="1"/>
          </p:cNvPr>
          <p:cNvSpPr/>
          <p:nvPr/>
        </p:nvSpPr>
        <p:spPr>
          <a:xfrm>
            <a:off x="4594841" y="6557241"/>
            <a:ext cx="360040" cy="216024"/>
          </a:xfrm>
          <a:prstGeom prst="actionButtonBeginning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в начало 6">
            <a:hlinkClick r:id="rId5" action="ppaction://hlinksldjump" highlightClick="1"/>
          </p:cNvPr>
          <p:cNvSpPr/>
          <p:nvPr/>
        </p:nvSpPr>
        <p:spPr>
          <a:xfrm flipH="1">
            <a:off x="6732240" y="6557241"/>
            <a:ext cx="360040" cy="216024"/>
          </a:xfrm>
          <a:prstGeom prst="actionButtonBeginning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назад 8">
            <a:hlinkClick r:id="" action="ppaction://hlinkshowjump?jump=previousslide" highlightClick="1"/>
          </p:cNvPr>
          <p:cNvSpPr/>
          <p:nvPr/>
        </p:nvSpPr>
        <p:spPr>
          <a:xfrm>
            <a:off x="5292080" y="6557241"/>
            <a:ext cx="360040" cy="216024"/>
          </a:xfrm>
          <a:prstGeom prst="actionButtonBackPrevious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назад 9">
            <a:hlinkClick r:id="" action="ppaction://hlinkshowjump?jump=nextslide" highlightClick="1"/>
          </p:cNvPr>
          <p:cNvSpPr/>
          <p:nvPr/>
        </p:nvSpPr>
        <p:spPr>
          <a:xfrm flipH="1">
            <a:off x="6012160" y="6557241"/>
            <a:ext cx="360040" cy="216024"/>
          </a:xfrm>
          <a:prstGeom prst="actionButtonBackPrevious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949367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1"/>
          <p:cNvSpPr>
            <a:spLocks noChangeArrowheads="1"/>
          </p:cNvSpPr>
          <p:nvPr/>
        </p:nvSpPr>
        <p:spPr bwMode="auto">
          <a:xfrm>
            <a:off x="396464" y="5192032"/>
            <a:ext cx="8352000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indent="444500" algn="just" eaLnBrk="1" hangingPunct="1"/>
            <a:r>
              <a:rPr lang="ru-RU" dirty="0">
                <a:latin typeface="Times New Roman" pitchFamily="18" charset="0"/>
                <a:cs typeface="Times New Roman" pitchFamily="18" charset="0"/>
              </a:rPr>
              <a:t>Из 2500 каменных и деревянных построек, существовав­ших в Смоленске до войны, были сожжены или разрушены около 2 тысяч; из 345 торговых лавок чудом уцелели лишь 28; уничтоженными оказались почти все промышленные и ремесленные предприятия. Население города сократилось с 15 до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 тысячи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человек.</a:t>
            </a:r>
          </a:p>
        </p:txBody>
      </p:sp>
      <p:pic>
        <p:nvPicPr>
          <p:cNvPr id="54275" name="Picture 2" descr="http://1812.nsad.ru/pic/120820_00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13"/>
          <a:stretch/>
        </p:blipFill>
        <p:spPr bwMode="auto">
          <a:xfrm>
            <a:off x="611560" y="692696"/>
            <a:ext cx="7848872" cy="422506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9144000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Смоленское сражение</a:t>
            </a:r>
            <a:endParaRPr lang="ru-RU" dirty="0">
              <a:solidFill>
                <a:schemeClr val="accent4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619672" y="4909516"/>
            <a:ext cx="559836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latin typeface="+mn-lt"/>
              </a:rPr>
              <a:t>Пожар </a:t>
            </a:r>
            <a:r>
              <a:rPr lang="ru-RU" sz="1200" b="1" dirty="0">
                <a:latin typeface="+mn-lt"/>
              </a:rPr>
              <a:t>Смоленска 16-18 августа 1812 года</a:t>
            </a:r>
            <a:r>
              <a:rPr lang="ru-RU" sz="1200" b="1" dirty="0" smtClean="0">
                <a:latin typeface="+mn-lt"/>
              </a:rPr>
              <a:t>. </a:t>
            </a:r>
            <a:r>
              <a:rPr lang="ru-RU" sz="1200" b="1" dirty="0"/>
              <a:t>Неизвестный художник</a:t>
            </a:r>
            <a:r>
              <a:rPr lang="ru-RU" sz="1200" b="1" dirty="0" smtClean="0"/>
              <a:t>.</a:t>
            </a:r>
            <a:endParaRPr lang="ru-RU" sz="1200" b="1" dirty="0">
              <a:latin typeface="+mn-lt"/>
            </a:endParaRPr>
          </a:p>
        </p:txBody>
      </p:sp>
      <p:sp>
        <p:nvSpPr>
          <p:cNvPr id="6" name="Управляющая кнопка: в начало 5">
            <a:hlinkClick r:id="rId4" action="ppaction://hlinksldjump" highlightClick="1"/>
          </p:cNvPr>
          <p:cNvSpPr/>
          <p:nvPr/>
        </p:nvSpPr>
        <p:spPr>
          <a:xfrm>
            <a:off x="4594841" y="6557241"/>
            <a:ext cx="360040" cy="216024"/>
          </a:xfrm>
          <a:prstGeom prst="actionButtonBeginning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в начало 6">
            <a:hlinkClick r:id="rId5" action="ppaction://hlinksldjump" highlightClick="1"/>
          </p:cNvPr>
          <p:cNvSpPr/>
          <p:nvPr/>
        </p:nvSpPr>
        <p:spPr>
          <a:xfrm flipH="1">
            <a:off x="6732240" y="6557241"/>
            <a:ext cx="360040" cy="216024"/>
          </a:xfrm>
          <a:prstGeom prst="actionButtonBeginning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назад 7">
            <a:hlinkClick r:id="" action="ppaction://hlinkshowjump?jump=previousslide" highlightClick="1"/>
          </p:cNvPr>
          <p:cNvSpPr/>
          <p:nvPr/>
        </p:nvSpPr>
        <p:spPr>
          <a:xfrm>
            <a:off x="5292080" y="6557241"/>
            <a:ext cx="360040" cy="216024"/>
          </a:xfrm>
          <a:prstGeom prst="actionButtonBackPrevious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назад 8">
            <a:hlinkClick r:id="" action="ppaction://hlinkshowjump?jump=nextslide" highlightClick="1"/>
          </p:cNvPr>
          <p:cNvSpPr/>
          <p:nvPr/>
        </p:nvSpPr>
        <p:spPr>
          <a:xfrm flipH="1">
            <a:off x="6012160" y="6557241"/>
            <a:ext cx="360040" cy="216024"/>
          </a:xfrm>
          <a:prstGeom prst="actionButtonBackPrevious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пожар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4859565"/>
            <a:ext cx="116396" cy="116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852020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Прямоугольник 2"/>
          <p:cNvSpPr>
            <a:spLocks noChangeArrowheads="1"/>
          </p:cNvSpPr>
          <p:nvPr/>
        </p:nvSpPr>
        <p:spPr bwMode="auto">
          <a:xfrm>
            <a:off x="3851275" y="882650"/>
            <a:ext cx="5064125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ru-RU" dirty="0">
                <a:latin typeface="Times New Roman" pitchFamily="18" charset="0"/>
                <a:cs typeface="Times New Roman" pitchFamily="18" charset="0"/>
              </a:rPr>
              <a:t>13 июня император Александр I направил генерала Александра Дмитриевича Балашова к Наполеону с письмом, в котором было предложение вернуться к довоенному положению. Переговоры не привели к положительному результату. </a:t>
            </a:r>
          </a:p>
        </p:txBody>
      </p:sp>
      <p:pic>
        <p:nvPicPr>
          <p:cNvPr id="5" name="Picture 2" descr="http://chemzanyatsa.com/images/interesting1812/1812-interesting-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1426" y="2636912"/>
            <a:ext cx="5063062" cy="36004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://privetkavkaz.ru/uploads/images/00/00/01/2015/02/03/10dde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509" y="816928"/>
            <a:ext cx="3699411" cy="542038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437" name="Прямоугольник 1"/>
          <p:cNvSpPr>
            <a:spLocks noChangeArrowheads="1"/>
          </p:cNvSpPr>
          <p:nvPr/>
        </p:nvSpPr>
        <p:spPr bwMode="auto">
          <a:xfrm>
            <a:off x="556588" y="6237288"/>
            <a:ext cx="290015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ru-RU" sz="1200" b="1" dirty="0">
                <a:latin typeface="+mn-lt"/>
                <a:cs typeface="Times New Roman" pitchFamily="18" charset="0"/>
              </a:rPr>
              <a:t>Император Александр </a:t>
            </a:r>
            <a:r>
              <a:rPr lang="ru-RU" sz="1200" b="1" dirty="0" smtClean="0">
                <a:latin typeface="+mn-lt"/>
                <a:cs typeface="Times New Roman" pitchFamily="18" charset="0"/>
              </a:rPr>
              <a:t>I.</a:t>
            </a:r>
            <a:r>
              <a:rPr lang="ru-RU" sz="1200" b="1" dirty="0">
                <a:latin typeface="+mn-lt"/>
              </a:rPr>
              <a:t> </a:t>
            </a:r>
            <a:r>
              <a:rPr lang="ru-RU" sz="1200" b="1" dirty="0" smtClean="0">
                <a:latin typeface="+mn-lt"/>
              </a:rPr>
              <a:t>С. С. </a:t>
            </a:r>
            <a:r>
              <a:rPr lang="ru-RU" sz="1200" b="1" dirty="0">
                <a:latin typeface="+mn-lt"/>
              </a:rPr>
              <a:t>Щукин</a:t>
            </a:r>
            <a:r>
              <a:rPr lang="ru-RU" sz="1200" b="1" dirty="0" smtClean="0">
                <a:latin typeface="+mn-lt"/>
                <a:cs typeface="Times New Roman" pitchFamily="18" charset="0"/>
              </a:rPr>
              <a:t> </a:t>
            </a:r>
            <a:endParaRPr lang="ru-RU" sz="1200" b="1" dirty="0">
              <a:latin typeface="+mn-lt"/>
            </a:endParaRPr>
          </a:p>
        </p:txBody>
      </p:sp>
      <p:sp>
        <p:nvSpPr>
          <p:cNvPr id="18438" name="Прямоугольник 6"/>
          <p:cNvSpPr>
            <a:spLocks noChangeArrowheads="1"/>
          </p:cNvSpPr>
          <p:nvPr/>
        </p:nvSpPr>
        <p:spPr bwMode="auto">
          <a:xfrm>
            <a:off x="4644008" y="6237312"/>
            <a:ext cx="338079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ru-RU" sz="1200" b="1" dirty="0">
                <a:latin typeface="+mn-lt"/>
              </a:rPr>
              <a:t>Балашов в палатке </a:t>
            </a:r>
            <a:r>
              <a:rPr lang="ru-RU" sz="1200" b="1" dirty="0" smtClean="0">
                <a:latin typeface="+mn-lt"/>
              </a:rPr>
              <a:t>Наполеона. Л. Пастернак</a:t>
            </a:r>
            <a:endParaRPr lang="ru-RU" sz="1200" b="1" dirty="0">
              <a:latin typeface="+mn-lt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0"/>
            <a:ext cx="9144000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Начало Отечественной войны </a:t>
            </a:r>
            <a:endParaRPr lang="ru-RU" dirty="0">
              <a:solidFill>
                <a:schemeClr val="accent4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9" name="Управляющая кнопка: в начало 8">
            <a:hlinkClick r:id="rId4" action="ppaction://hlinksldjump" highlightClick="1"/>
          </p:cNvPr>
          <p:cNvSpPr/>
          <p:nvPr/>
        </p:nvSpPr>
        <p:spPr>
          <a:xfrm>
            <a:off x="4594841" y="6557241"/>
            <a:ext cx="360040" cy="216024"/>
          </a:xfrm>
          <a:prstGeom prst="actionButtonBeginning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в начало 9">
            <a:hlinkClick r:id="rId5" action="ppaction://hlinksldjump" highlightClick="1"/>
          </p:cNvPr>
          <p:cNvSpPr/>
          <p:nvPr/>
        </p:nvSpPr>
        <p:spPr>
          <a:xfrm flipH="1">
            <a:off x="6732240" y="6557241"/>
            <a:ext cx="360040" cy="216024"/>
          </a:xfrm>
          <a:prstGeom prst="actionButtonBeginning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правляющая кнопка: назад 10">
            <a:hlinkClick r:id="" action="ppaction://hlinkshowjump?jump=previousslide" highlightClick="1"/>
          </p:cNvPr>
          <p:cNvSpPr/>
          <p:nvPr/>
        </p:nvSpPr>
        <p:spPr>
          <a:xfrm>
            <a:off x="5292080" y="6557241"/>
            <a:ext cx="360040" cy="216024"/>
          </a:xfrm>
          <a:prstGeom prst="actionButtonBackPrevious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назад 11">
            <a:hlinkClick r:id="" action="ppaction://hlinkshowjump?jump=nextslide" highlightClick="1"/>
          </p:cNvPr>
          <p:cNvSpPr/>
          <p:nvPr/>
        </p:nvSpPr>
        <p:spPr>
          <a:xfrm flipH="1">
            <a:off x="6012160" y="6557241"/>
            <a:ext cx="360040" cy="216024"/>
          </a:xfrm>
          <a:prstGeom prst="actionButtonBackPrevious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Прямоугольник 3"/>
          <p:cNvSpPr>
            <a:spLocks noChangeArrowheads="1"/>
          </p:cNvSpPr>
          <p:nvPr/>
        </p:nvSpPr>
        <p:spPr bwMode="auto">
          <a:xfrm>
            <a:off x="420605" y="4898484"/>
            <a:ext cx="8351837" cy="1338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446088" algn="just" eaLnBrk="1" hangingPunct="1">
              <a:lnSpc>
                <a:spcPct val="90000"/>
              </a:lnSpc>
            </a:pPr>
            <a:r>
              <a:rPr lang="ru-RU" dirty="0" smtClean="0">
                <a:latin typeface="Times New Roman" pitchFamily="18" charset="0"/>
              </a:rPr>
              <a:t>Защищать горевшие руины Смоленска было трудно и опасно. М.Б. Барклай-де-Толли приказал генералу Д.С. Дохтурову ночью вывести войска из города и сжечь за собой мост. </a:t>
            </a:r>
            <a:endParaRPr lang="ru-RU" dirty="0">
              <a:latin typeface="Times New Roman" pitchFamily="18" charset="0"/>
            </a:endParaRPr>
          </a:p>
          <a:p>
            <a:pPr indent="446088" algn="just" eaLnBrk="1" hangingPunct="1">
              <a:lnSpc>
                <a:spcPct val="90000"/>
              </a:lnSpc>
            </a:pPr>
            <a:r>
              <a:rPr lang="ru-RU" dirty="0" smtClean="0">
                <a:latin typeface="Times New Roman" pitchFamily="18" charset="0"/>
              </a:rPr>
              <a:t>Покинув Смоленск, Дохтуров присоединил свои войска к армии, стоящей на </a:t>
            </a:r>
            <a:r>
              <a:rPr lang="ru-RU" dirty="0" err="1">
                <a:latin typeface="Times New Roman" pitchFamily="18" charset="0"/>
              </a:rPr>
              <a:t>П</a:t>
            </a:r>
            <a:r>
              <a:rPr lang="ru-RU" dirty="0" err="1" smtClean="0">
                <a:latin typeface="Times New Roman" pitchFamily="18" charset="0"/>
              </a:rPr>
              <a:t>оречской</a:t>
            </a:r>
            <a:r>
              <a:rPr lang="ru-RU" dirty="0" smtClean="0">
                <a:latin typeface="Times New Roman" pitchFamily="18" charset="0"/>
              </a:rPr>
              <a:t> дороге за Покровской горой.</a:t>
            </a:r>
          </a:p>
        </p:txBody>
      </p:sp>
      <p:pic>
        <p:nvPicPr>
          <p:cNvPr id="6148" name="Picture 4" descr="http://img-fotki.yandex.ru/get/6600/164843909.a/0_9107a_7f969345_XL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81" b="10767"/>
          <a:stretch/>
        </p:blipFill>
        <p:spPr bwMode="auto">
          <a:xfrm>
            <a:off x="785902" y="692696"/>
            <a:ext cx="7602522" cy="41044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0" y="0"/>
            <a:ext cx="9144000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Смоленское сражение</a:t>
            </a:r>
            <a:endParaRPr lang="ru-RU" dirty="0">
              <a:solidFill>
                <a:schemeClr val="accent4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5" name="Управляющая кнопка: в начало 4">
            <a:hlinkClick r:id="rId5" action="ppaction://hlinksldjump" highlightClick="1"/>
          </p:cNvPr>
          <p:cNvSpPr/>
          <p:nvPr/>
        </p:nvSpPr>
        <p:spPr>
          <a:xfrm>
            <a:off x="4594841" y="6557241"/>
            <a:ext cx="360040" cy="216024"/>
          </a:xfrm>
          <a:prstGeom prst="actionButtonBeginning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в начало 5">
            <a:hlinkClick r:id="rId6" action="ppaction://hlinksldjump" highlightClick="1"/>
          </p:cNvPr>
          <p:cNvSpPr/>
          <p:nvPr/>
        </p:nvSpPr>
        <p:spPr>
          <a:xfrm flipH="1">
            <a:off x="6732240" y="6557241"/>
            <a:ext cx="360040" cy="216024"/>
          </a:xfrm>
          <a:prstGeom prst="actionButtonBeginning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назад 6">
            <a:hlinkClick r:id="" action="ppaction://hlinkshowjump?jump=previousslide" highlightClick="1"/>
          </p:cNvPr>
          <p:cNvSpPr/>
          <p:nvPr/>
        </p:nvSpPr>
        <p:spPr>
          <a:xfrm>
            <a:off x="5292080" y="6557241"/>
            <a:ext cx="360040" cy="216024"/>
          </a:xfrm>
          <a:prstGeom prst="actionButtonBackPrevious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назад 7">
            <a:hlinkClick r:id="" action="ppaction://hlinkshowjump?jump=nextslide" highlightClick="1"/>
          </p:cNvPr>
          <p:cNvSpPr/>
          <p:nvPr/>
        </p:nvSpPr>
        <p:spPr>
          <a:xfrm flipH="1">
            <a:off x="6012160" y="6557241"/>
            <a:ext cx="360040" cy="216024"/>
          </a:xfrm>
          <a:prstGeom prst="actionButtonBackPrevious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march5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7675" y="4512109"/>
            <a:ext cx="232792" cy="232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3776054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Прямоугольник 1"/>
          <p:cNvSpPr>
            <a:spLocks noChangeArrowheads="1"/>
          </p:cNvSpPr>
          <p:nvPr/>
        </p:nvSpPr>
        <p:spPr bwMode="auto">
          <a:xfrm>
            <a:off x="395536" y="5517232"/>
            <a:ext cx="8351837" cy="1089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444500" algn="just" eaLnBrk="1" hangingPunct="1">
              <a:lnSpc>
                <a:spcPct val="90000"/>
              </a:lnSpc>
            </a:pPr>
            <a:r>
              <a:rPr lang="ru-RU" dirty="0">
                <a:latin typeface="Times New Roman" pitchFamily="18" charset="0"/>
              </a:rPr>
              <a:t>Оставляя Смоленск </a:t>
            </a:r>
            <a:r>
              <a:rPr lang="ru-RU" dirty="0" smtClean="0">
                <a:latin typeface="Times New Roman" pitchFamily="18" charset="0"/>
              </a:rPr>
              <a:t>наши войска </a:t>
            </a:r>
            <a:r>
              <a:rPr lang="ru-RU" dirty="0">
                <a:latin typeface="Times New Roman" pitchFamily="18" charset="0"/>
              </a:rPr>
              <a:t>взяли с собой </a:t>
            </a:r>
            <a:r>
              <a:rPr lang="ru-RU" dirty="0" smtClean="0">
                <a:latin typeface="Times New Roman" pitchFamily="18" charset="0"/>
              </a:rPr>
              <a:t>чудотворную надвратную Смоленскую икону Богородицы «Одигитрия», ставшую воинской святыней. </a:t>
            </a:r>
            <a:r>
              <a:rPr lang="ru-RU" dirty="0">
                <a:latin typeface="Times New Roman" pitchFamily="18" charset="0"/>
              </a:rPr>
              <a:t>Накануне Бородинской битвы этот образ носили по лагерю, чтобы укрепить и ободрить воинов к великому </a:t>
            </a:r>
            <a:r>
              <a:rPr lang="ru-RU" dirty="0" smtClean="0">
                <a:latin typeface="Times New Roman" pitchFamily="18" charset="0"/>
              </a:rPr>
              <a:t>подвигу.</a:t>
            </a:r>
            <a:endParaRPr lang="ru-RU" dirty="0">
              <a:latin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225" y="17463"/>
            <a:ext cx="9144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Смоленская икона </a:t>
            </a:r>
            <a:r>
              <a:rPr lang="ru-RU" sz="3200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Богородицы «ОДИГИТРИЯ</a:t>
            </a:r>
            <a:r>
              <a:rPr lang="ru-RU" sz="32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3200" dirty="0">
              <a:solidFill>
                <a:schemeClr val="accent4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6" name="Picture 2" descr="http://hram-troicy.prihod.ru/users/67/1167/editor_files/image/9fb444da6be9t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94" b="3657"/>
          <a:stretch/>
        </p:blipFill>
        <p:spPr bwMode="auto">
          <a:xfrm>
            <a:off x="612103" y="692696"/>
            <a:ext cx="7920337" cy="458717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Управляющая кнопка: в начало 6">
            <a:hlinkClick r:id="rId4" action="ppaction://hlinksldjump" highlightClick="1"/>
          </p:cNvPr>
          <p:cNvSpPr/>
          <p:nvPr/>
        </p:nvSpPr>
        <p:spPr>
          <a:xfrm>
            <a:off x="4594841" y="6557241"/>
            <a:ext cx="360040" cy="216024"/>
          </a:xfrm>
          <a:prstGeom prst="actionButtonBeginning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в начало 7">
            <a:hlinkClick r:id="rId5" action="ppaction://hlinksldjump" highlightClick="1"/>
          </p:cNvPr>
          <p:cNvSpPr/>
          <p:nvPr/>
        </p:nvSpPr>
        <p:spPr>
          <a:xfrm flipH="1">
            <a:off x="6732240" y="6557241"/>
            <a:ext cx="360040" cy="216024"/>
          </a:xfrm>
          <a:prstGeom prst="actionButtonBeginning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назад 8">
            <a:hlinkClick r:id="" action="ppaction://hlinkshowjump?jump=previousslide" highlightClick="1"/>
          </p:cNvPr>
          <p:cNvSpPr/>
          <p:nvPr/>
        </p:nvSpPr>
        <p:spPr>
          <a:xfrm>
            <a:off x="5292080" y="6557241"/>
            <a:ext cx="360040" cy="216024"/>
          </a:xfrm>
          <a:prstGeom prst="actionButtonBackPrevious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назад 9">
            <a:hlinkClick r:id="" action="ppaction://hlinkshowjump?jump=nextslide" highlightClick="1"/>
          </p:cNvPr>
          <p:cNvSpPr/>
          <p:nvPr/>
        </p:nvSpPr>
        <p:spPr>
          <a:xfrm flipH="1">
            <a:off x="6012160" y="6557241"/>
            <a:ext cx="360040" cy="216024"/>
          </a:xfrm>
          <a:prstGeom prst="actionButtonBackPrevious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267744" y="5240233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200" b="1" dirty="0" smtClean="0">
                <a:latin typeface="+mn-lt"/>
              </a:rPr>
              <a:t>Молебен </a:t>
            </a:r>
            <a:r>
              <a:rPr lang="ru-RU" sz="1200" b="1" dirty="0">
                <a:latin typeface="+mn-lt"/>
              </a:rPr>
              <a:t>перед Бородинским </a:t>
            </a:r>
            <a:r>
              <a:rPr lang="ru-RU" sz="1200" b="1" dirty="0" smtClean="0">
                <a:latin typeface="+mn-lt"/>
              </a:rPr>
              <a:t>сражением. Е. Зайцев </a:t>
            </a:r>
            <a:endParaRPr lang="ru-RU" sz="12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5044252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Прямоугольник 2"/>
          <p:cNvSpPr>
            <a:spLocks noChangeArrowheads="1"/>
          </p:cNvSpPr>
          <p:nvPr/>
        </p:nvSpPr>
        <p:spPr bwMode="auto">
          <a:xfrm>
            <a:off x="468472" y="5108991"/>
            <a:ext cx="83520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indent="444500" algn="just"/>
            <a:r>
              <a:rPr lang="ru-RU" dirty="0">
                <a:latin typeface="+mn-lt"/>
              </a:rPr>
              <a:t>Утром французы вступили в горящий и почти безлюдный город. «Это был, — писал историк Жомини, — спектакль без зрителей, победа без плодов, кровавая слава, дым которой окружал нас, был, казалось, единственным нашим приобретением</a:t>
            </a:r>
            <a:r>
              <a:rPr lang="ru-RU" dirty="0" smtClean="0">
                <a:latin typeface="+mn-lt"/>
              </a:rPr>
              <a:t>».</a:t>
            </a:r>
            <a:endParaRPr lang="ru-RU" dirty="0">
              <a:latin typeface="+mn-lt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0"/>
            <a:ext cx="9144000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Смоленское сражение</a:t>
            </a:r>
            <a:endParaRPr lang="ru-RU" dirty="0">
              <a:solidFill>
                <a:schemeClr val="accent4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2050" name="Picture 2" descr="http://lr4.lsm.lv/public/assets/media/2/7/gallery_e881fb0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360" y="692696"/>
            <a:ext cx="8319104" cy="43924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Управляющая кнопка: в начало 4">
            <a:hlinkClick r:id="rId3" action="ppaction://hlinksldjump" highlightClick="1"/>
          </p:cNvPr>
          <p:cNvSpPr/>
          <p:nvPr/>
        </p:nvSpPr>
        <p:spPr>
          <a:xfrm>
            <a:off x="4594841" y="6557241"/>
            <a:ext cx="360040" cy="216024"/>
          </a:xfrm>
          <a:prstGeom prst="actionButtonBeginning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в начало 5">
            <a:hlinkClick r:id="rId4" action="ppaction://hlinksldjump" highlightClick="1"/>
          </p:cNvPr>
          <p:cNvSpPr/>
          <p:nvPr/>
        </p:nvSpPr>
        <p:spPr>
          <a:xfrm flipH="1">
            <a:off x="6732240" y="6557241"/>
            <a:ext cx="360040" cy="216024"/>
          </a:xfrm>
          <a:prstGeom prst="actionButtonBeginning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назад 6">
            <a:hlinkClick r:id="" action="ppaction://hlinkshowjump?jump=previousslide" highlightClick="1"/>
          </p:cNvPr>
          <p:cNvSpPr/>
          <p:nvPr/>
        </p:nvSpPr>
        <p:spPr>
          <a:xfrm>
            <a:off x="5292080" y="6557241"/>
            <a:ext cx="360040" cy="216024"/>
          </a:xfrm>
          <a:prstGeom prst="actionButtonBackPrevious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назад 8">
            <a:hlinkClick r:id="" action="ppaction://hlinkshowjump?jump=nextslide" highlightClick="1"/>
          </p:cNvPr>
          <p:cNvSpPr/>
          <p:nvPr/>
        </p:nvSpPr>
        <p:spPr>
          <a:xfrm flipH="1">
            <a:off x="6012160" y="6557241"/>
            <a:ext cx="360040" cy="216024"/>
          </a:xfrm>
          <a:prstGeom prst="actionButtonBackPrevious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178015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Наполеон в Смоленске. Худ. фон Мирбах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802" y="692697"/>
            <a:ext cx="4038929" cy="568863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2227" name="Прямоугольник 2"/>
          <p:cNvSpPr>
            <a:spLocks noChangeArrowheads="1"/>
          </p:cNvSpPr>
          <p:nvPr/>
        </p:nvSpPr>
        <p:spPr bwMode="auto">
          <a:xfrm>
            <a:off x="4528579" y="4045304"/>
            <a:ext cx="4363901" cy="233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indent="446088" algn="just" eaLnBrk="1" hangingPunct="1">
              <a:lnSpc>
                <a:spcPct val="90000"/>
              </a:lnSpc>
            </a:pPr>
            <a:r>
              <a:rPr lang="ru-RU" dirty="0" smtClean="0">
                <a:latin typeface="+mn-lt"/>
              </a:rPr>
              <a:t>Наполеон </a:t>
            </a:r>
            <a:r>
              <a:rPr lang="ru-RU" dirty="0">
                <a:latin typeface="+mn-lt"/>
              </a:rPr>
              <a:t>въехал в Смоленск на белом коне через Никольские ворота. Никто из русских не встретил его, не пришел к нему на поклон, не принес ключей от города. Жители ушли вместе с армией. Отступая, смоляне сожгли мост через Днепр. Это поразило Наполеона, которого ранее везде встречали как триумфатора</a:t>
            </a:r>
            <a:r>
              <a:rPr lang="ru-RU" dirty="0" smtClean="0">
                <a:latin typeface="+mn-lt"/>
              </a:rPr>
              <a:t>.</a:t>
            </a:r>
            <a:endParaRPr lang="ru-RU" dirty="0">
              <a:latin typeface="+mn-lt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0"/>
            <a:ext cx="9144000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Смоленское сражение</a:t>
            </a:r>
            <a:endParaRPr lang="ru-RU" dirty="0">
              <a:solidFill>
                <a:schemeClr val="accent4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11266" name="Picture 2" descr="http://www.istmira.com/uploads/post/21/37-445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715070" y="692697"/>
            <a:ext cx="4177410" cy="32315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Управляющая кнопка: в начало 5">
            <a:hlinkClick r:id="rId4" action="ppaction://hlinksldjump" highlightClick="1"/>
          </p:cNvPr>
          <p:cNvSpPr/>
          <p:nvPr/>
        </p:nvSpPr>
        <p:spPr>
          <a:xfrm>
            <a:off x="4594841" y="6557241"/>
            <a:ext cx="360040" cy="216024"/>
          </a:xfrm>
          <a:prstGeom prst="actionButtonBeginning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в начало 6">
            <a:hlinkClick r:id="rId5" action="ppaction://hlinksldjump" highlightClick="1"/>
          </p:cNvPr>
          <p:cNvSpPr/>
          <p:nvPr/>
        </p:nvSpPr>
        <p:spPr>
          <a:xfrm flipH="1">
            <a:off x="6732240" y="6557241"/>
            <a:ext cx="360040" cy="216024"/>
          </a:xfrm>
          <a:prstGeom prst="actionButtonBeginning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назад 8">
            <a:hlinkClick r:id="" action="ppaction://hlinkshowjump?jump=previousslide" highlightClick="1"/>
          </p:cNvPr>
          <p:cNvSpPr/>
          <p:nvPr/>
        </p:nvSpPr>
        <p:spPr>
          <a:xfrm>
            <a:off x="5292080" y="6557241"/>
            <a:ext cx="360040" cy="216024"/>
          </a:xfrm>
          <a:prstGeom prst="actionButtonBackPrevious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назад 9">
            <a:hlinkClick r:id="" action="ppaction://hlinkshowjump?jump=nextslide" highlightClick="1"/>
          </p:cNvPr>
          <p:cNvSpPr/>
          <p:nvPr/>
        </p:nvSpPr>
        <p:spPr>
          <a:xfrm flipH="1">
            <a:off x="6012160" y="6557241"/>
            <a:ext cx="360040" cy="216024"/>
          </a:xfrm>
          <a:prstGeom prst="actionButtonBackPrevious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718758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Прямоугольник 2"/>
          <p:cNvSpPr>
            <a:spLocks noChangeArrowheads="1"/>
          </p:cNvSpPr>
          <p:nvPr/>
        </p:nvSpPr>
        <p:spPr bwMode="auto">
          <a:xfrm>
            <a:off x="395536" y="5186516"/>
            <a:ext cx="8352000" cy="1338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eaLnBrk="1" hangingPunct="1">
              <a:lnSpc>
                <a:spcPct val="90000"/>
              </a:lnSpc>
            </a:pPr>
            <a:r>
              <a:rPr lang="ru-RU" dirty="0">
                <a:latin typeface="+mn-lt"/>
              </a:rPr>
              <a:t>Наполеон направился к Днепровским воротам</a:t>
            </a:r>
            <a:r>
              <a:rPr lang="ru-RU" dirty="0" smtClean="0">
                <a:latin typeface="+mn-lt"/>
              </a:rPr>
              <a:t>. Войдя </a:t>
            </a:r>
            <a:r>
              <a:rPr lang="ru-RU" dirty="0">
                <a:latin typeface="+mn-lt"/>
              </a:rPr>
              <a:t>в церковь, расположенную прямо в крепостной стене над воротами, </a:t>
            </a:r>
            <a:r>
              <a:rPr lang="ru-RU" dirty="0" smtClean="0">
                <a:latin typeface="+mn-lt"/>
              </a:rPr>
              <a:t>Наполеон </a:t>
            </a:r>
            <a:r>
              <a:rPr lang="ru-RU" dirty="0">
                <a:latin typeface="+mn-lt"/>
              </a:rPr>
              <a:t>"через стеклянные двери" осмотрел сверху противоположный берег, откуда наши пушки стреляли по его войскам. Тут же он приказал поставить в дверях церкви два орудия, огонь из которых заставил замолчать несколько наших орудий на правом берегу Днепра.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280"/>
          <a:stretch/>
        </p:blipFill>
        <p:spPr bwMode="auto">
          <a:xfrm>
            <a:off x="539552" y="677307"/>
            <a:ext cx="8060147" cy="440787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0" y="0"/>
            <a:ext cx="9144000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Смоленское сражение</a:t>
            </a:r>
            <a:endParaRPr lang="ru-RU" dirty="0">
              <a:solidFill>
                <a:schemeClr val="accent4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5" name="Управляющая кнопка: в начало 4">
            <a:hlinkClick r:id="rId3" action="ppaction://hlinksldjump" highlightClick="1"/>
          </p:cNvPr>
          <p:cNvSpPr/>
          <p:nvPr/>
        </p:nvSpPr>
        <p:spPr>
          <a:xfrm>
            <a:off x="4594841" y="6557241"/>
            <a:ext cx="360040" cy="216024"/>
          </a:xfrm>
          <a:prstGeom prst="actionButtonBeginning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в начало 5">
            <a:hlinkClick r:id="rId4" action="ppaction://hlinksldjump" highlightClick="1"/>
          </p:cNvPr>
          <p:cNvSpPr/>
          <p:nvPr/>
        </p:nvSpPr>
        <p:spPr>
          <a:xfrm flipH="1">
            <a:off x="6732240" y="6557241"/>
            <a:ext cx="360040" cy="216024"/>
          </a:xfrm>
          <a:prstGeom prst="actionButtonBeginning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назад 6">
            <a:hlinkClick r:id="" action="ppaction://hlinkshowjump?jump=previousslide" highlightClick="1"/>
          </p:cNvPr>
          <p:cNvSpPr/>
          <p:nvPr/>
        </p:nvSpPr>
        <p:spPr>
          <a:xfrm>
            <a:off x="5292080" y="6557241"/>
            <a:ext cx="360040" cy="216024"/>
          </a:xfrm>
          <a:prstGeom prst="actionButtonBackPrevious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назад 8">
            <a:hlinkClick r:id="" action="ppaction://hlinkshowjump?jump=nextslide" highlightClick="1"/>
          </p:cNvPr>
          <p:cNvSpPr/>
          <p:nvPr/>
        </p:nvSpPr>
        <p:spPr>
          <a:xfrm flipH="1">
            <a:off x="6012160" y="6557241"/>
            <a:ext cx="360040" cy="216024"/>
          </a:xfrm>
          <a:prstGeom prst="actionButtonBackPrevious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812192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Прямоугольник 1"/>
          <p:cNvSpPr>
            <a:spLocks noChangeArrowheads="1"/>
          </p:cNvSpPr>
          <p:nvPr/>
        </p:nvSpPr>
        <p:spPr bwMode="auto">
          <a:xfrm>
            <a:off x="432004" y="5229200"/>
            <a:ext cx="8352000" cy="1338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446088" algn="just" eaLnBrk="1" hangingPunct="1">
              <a:lnSpc>
                <a:spcPct val="90000"/>
              </a:lnSpc>
            </a:pPr>
            <a:r>
              <a:rPr lang="ru-RU" dirty="0" smtClean="0">
                <a:latin typeface="Times New Roman" pitchFamily="18" charset="0"/>
              </a:rPr>
              <a:t>Заняв город, неприятельские войска попытались проникнуть за Днепр. Они стали наводить мосты через великую реку. Все </a:t>
            </a:r>
            <a:r>
              <a:rPr lang="ru-RU" dirty="0" err="1" smtClean="0">
                <a:latin typeface="Times New Roman" pitchFamily="18" charset="0"/>
              </a:rPr>
              <a:t>Заднепровье</a:t>
            </a:r>
            <a:r>
              <a:rPr lang="ru-RU" dirty="0" smtClean="0">
                <a:latin typeface="Times New Roman" pitchFamily="18" charset="0"/>
              </a:rPr>
              <a:t> французы засыпали ядрами. Оставаться для русских было опасно, но и днем невыгодно было переводить армию на глазах неприятеля, поэтому Барклай весь день </a:t>
            </a:r>
            <a:r>
              <a:rPr lang="ru-RU" dirty="0">
                <a:latin typeface="Times New Roman" pitchFamily="18" charset="0"/>
              </a:rPr>
              <a:t>6 августа </a:t>
            </a:r>
            <a:r>
              <a:rPr lang="ru-RU" dirty="0" smtClean="0">
                <a:latin typeface="Times New Roman" pitchFamily="18" charset="0"/>
              </a:rPr>
              <a:t>простоял на позиции. </a:t>
            </a:r>
            <a:endParaRPr lang="ru-RU" dirty="0">
              <a:latin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Смоленское сражение</a:t>
            </a:r>
            <a:endParaRPr lang="ru-RU" dirty="0">
              <a:solidFill>
                <a:schemeClr val="accent4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89" t="13967" r="3667" b="14140"/>
          <a:stretch/>
        </p:blipFill>
        <p:spPr bwMode="auto">
          <a:xfrm>
            <a:off x="493782" y="664972"/>
            <a:ext cx="8110666" cy="429085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99592" y="4952201"/>
            <a:ext cx="756084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latin typeface="+mn-lt"/>
              </a:rPr>
              <a:t>У стен Смоленска 18 августа 10 часов вечера.  Х.В</a:t>
            </a:r>
            <a:r>
              <a:rPr lang="ru-RU" sz="1200" b="1" dirty="0">
                <a:latin typeface="+mn-lt"/>
              </a:rPr>
              <a:t>. Фабер </a:t>
            </a:r>
            <a:r>
              <a:rPr lang="ru-RU" sz="1200" b="1" dirty="0" err="1">
                <a:latin typeface="+mn-lt"/>
              </a:rPr>
              <a:t>дю</a:t>
            </a:r>
            <a:r>
              <a:rPr lang="ru-RU" sz="1200" b="1" dirty="0">
                <a:latin typeface="+mn-lt"/>
              </a:rPr>
              <a:t> Фор</a:t>
            </a:r>
          </a:p>
        </p:txBody>
      </p:sp>
      <p:sp>
        <p:nvSpPr>
          <p:cNvPr id="7" name="Управляющая кнопка: в начало 6">
            <a:hlinkClick r:id="rId4" action="ppaction://hlinksldjump" highlightClick="1"/>
          </p:cNvPr>
          <p:cNvSpPr/>
          <p:nvPr/>
        </p:nvSpPr>
        <p:spPr>
          <a:xfrm>
            <a:off x="4594841" y="6557241"/>
            <a:ext cx="360040" cy="216024"/>
          </a:xfrm>
          <a:prstGeom prst="actionButtonBeginning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в начало 7">
            <a:hlinkClick r:id="rId5" action="ppaction://hlinksldjump" highlightClick="1"/>
          </p:cNvPr>
          <p:cNvSpPr/>
          <p:nvPr/>
        </p:nvSpPr>
        <p:spPr>
          <a:xfrm flipH="1">
            <a:off x="6732240" y="6557241"/>
            <a:ext cx="360040" cy="216024"/>
          </a:xfrm>
          <a:prstGeom prst="actionButtonBeginning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назад 8">
            <a:hlinkClick r:id="" action="ppaction://hlinkshowjump?jump=previousslide" highlightClick="1"/>
          </p:cNvPr>
          <p:cNvSpPr/>
          <p:nvPr/>
        </p:nvSpPr>
        <p:spPr>
          <a:xfrm>
            <a:off x="5292080" y="6557241"/>
            <a:ext cx="360040" cy="216024"/>
          </a:xfrm>
          <a:prstGeom prst="actionButtonBackPrevious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назад 9">
            <a:hlinkClick r:id="" action="ppaction://hlinkshowjump?jump=nextslide" highlightClick="1"/>
          </p:cNvPr>
          <p:cNvSpPr/>
          <p:nvPr/>
        </p:nvSpPr>
        <p:spPr>
          <a:xfrm flipH="1">
            <a:off x="6012160" y="6557241"/>
            <a:ext cx="360040" cy="216024"/>
          </a:xfrm>
          <a:prstGeom prst="actionButtonBackPrevious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Iz_pushki_strelyajut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6520" y="4803430"/>
            <a:ext cx="152400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4859882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Прямоугольник 1"/>
          <p:cNvSpPr>
            <a:spLocks noChangeArrowheads="1"/>
          </p:cNvSpPr>
          <p:nvPr/>
        </p:nvSpPr>
        <p:spPr bwMode="auto">
          <a:xfrm>
            <a:off x="395288" y="5229200"/>
            <a:ext cx="8351837" cy="1089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446088" algn="just" eaLnBrk="1" hangingPunct="1">
              <a:lnSpc>
                <a:spcPct val="90000"/>
              </a:lnSpc>
            </a:pPr>
            <a:r>
              <a:rPr lang="ru-RU" dirty="0">
                <a:latin typeface="Times New Roman" pitchFamily="18" charset="0"/>
              </a:rPr>
              <a:t>Ночью на 7 августа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Барклай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де Толли решил выйти на московскую дорогу в обход по проселочным дорогам двумя колоннами. Одна должна была выйти на московскую дорогу близ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Лубино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а вторая через Петербургскую дорогу, в два марша, у Соловьевой переправы, где и предполагалось объединить обе колонны. </a:t>
            </a:r>
          </a:p>
        </p:txBody>
      </p:sp>
      <p:pic>
        <p:nvPicPr>
          <p:cNvPr id="5" name="Picture 2" descr="Сражение за Смоленск 18 августа 1812 года. Худ. А. Адам.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999"/>
          <a:stretch/>
        </p:blipFill>
        <p:spPr bwMode="auto">
          <a:xfrm>
            <a:off x="661526" y="664972"/>
            <a:ext cx="7870914" cy="434586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0" y="0"/>
            <a:ext cx="9144000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Битва у </a:t>
            </a:r>
            <a:r>
              <a:rPr lang="ru-RU" sz="3600" dirty="0" err="1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Лубино-Валутина</a:t>
            </a:r>
            <a:r>
              <a:rPr lang="ru-RU" sz="3600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Гора</a:t>
            </a:r>
            <a:endParaRPr lang="ru-RU" sz="36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6" name="Управляющая кнопка: в начало 5">
            <a:hlinkClick r:id="rId3" action="ppaction://hlinksldjump" highlightClick="1"/>
          </p:cNvPr>
          <p:cNvSpPr/>
          <p:nvPr/>
        </p:nvSpPr>
        <p:spPr>
          <a:xfrm>
            <a:off x="4594841" y="6557241"/>
            <a:ext cx="360040" cy="216024"/>
          </a:xfrm>
          <a:prstGeom prst="actionButtonBeginning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в начало 7">
            <a:hlinkClick r:id="rId4" action="ppaction://hlinksldjump" highlightClick="1"/>
          </p:cNvPr>
          <p:cNvSpPr/>
          <p:nvPr/>
        </p:nvSpPr>
        <p:spPr>
          <a:xfrm flipH="1">
            <a:off x="6732240" y="6557241"/>
            <a:ext cx="360040" cy="216024"/>
          </a:xfrm>
          <a:prstGeom prst="actionButtonBeginning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назад 8">
            <a:hlinkClick r:id="" action="ppaction://hlinkshowjump?jump=previousslide" highlightClick="1"/>
          </p:cNvPr>
          <p:cNvSpPr/>
          <p:nvPr/>
        </p:nvSpPr>
        <p:spPr>
          <a:xfrm>
            <a:off x="5292080" y="6557241"/>
            <a:ext cx="360040" cy="216024"/>
          </a:xfrm>
          <a:prstGeom prst="actionButtonBackPrevious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назад 9">
            <a:hlinkClick r:id="" action="ppaction://hlinkshowjump?jump=nextslide" highlightClick="1"/>
          </p:cNvPr>
          <p:cNvSpPr/>
          <p:nvPr/>
        </p:nvSpPr>
        <p:spPr>
          <a:xfrm flipH="1">
            <a:off x="6012160" y="6557241"/>
            <a:ext cx="360040" cy="216024"/>
          </a:xfrm>
          <a:prstGeom prst="actionButtonBackPrevious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1725791" y="4993978"/>
            <a:ext cx="574238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latin typeface="+mn-lt"/>
              </a:rPr>
              <a:t>Битва </a:t>
            </a:r>
            <a:r>
              <a:rPr lang="ru-RU" sz="1200" b="1" dirty="0">
                <a:latin typeface="+mn-lt"/>
              </a:rPr>
              <a:t>за Смоленск, 18 августа 1812 года</a:t>
            </a:r>
            <a:r>
              <a:rPr lang="ru-RU" sz="1200" b="1" dirty="0" smtClean="0">
                <a:latin typeface="+mn-lt"/>
              </a:rPr>
              <a:t>. А. </a:t>
            </a:r>
            <a:r>
              <a:rPr lang="ru-RU" sz="1200" b="1" dirty="0">
                <a:latin typeface="+mn-lt"/>
              </a:rPr>
              <a:t>А</a:t>
            </a:r>
            <a:r>
              <a:rPr lang="ru-RU" sz="1200" b="1" dirty="0" smtClean="0">
                <a:latin typeface="+mn-lt"/>
              </a:rPr>
              <a:t>дам</a:t>
            </a:r>
            <a:endParaRPr lang="ru-RU" sz="12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1668043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upload.wikimedia.org/wikipedia/commons/thumb/3/35/Smolensk_by_hess.jpg/1920px-Smolensk_by_hess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8" r="-1"/>
          <a:stretch/>
        </p:blipFill>
        <p:spPr bwMode="auto">
          <a:xfrm>
            <a:off x="899592" y="692696"/>
            <a:ext cx="7357930" cy="442913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9144000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Битва у </a:t>
            </a:r>
            <a:r>
              <a:rPr lang="ru-RU" sz="3600" dirty="0" err="1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Лубино-Валутина</a:t>
            </a:r>
            <a:r>
              <a:rPr lang="ru-RU" sz="3600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Гора</a:t>
            </a:r>
            <a:endParaRPr lang="ru-RU" sz="36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619672" y="5096217"/>
            <a:ext cx="633670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Сражение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под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Смоленском. П. Гесс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1"/>
          <p:cNvSpPr>
            <a:spLocks noChangeArrowheads="1"/>
          </p:cNvSpPr>
          <p:nvPr/>
        </p:nvSpPr>
        <p:spPr bwMode="auto">
          <a:xfrm>
            <a:off x="395288" y="5330532"/>
            <a:ext cx="8351837" cy="1338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446088" algn="just">
              <a:lnSpc>
                <a:spcPct val="90000"/>
              </a:lnSpc>
            </a:pPr>
            <a:r>
              <a:rPr lang="ru-RU" dirty="0">
                <a:latin typeface="+mn-lt"/>
              </a:rPr>
              <a:t>Главные силы 1-й </a:t>
            </a:r>
            <a:r>
              <a:rPr lang="ru-RU" dirty="0" smtClean="0">
                <a:latin typeface="+mn-lt"/>
              </a:rPr>
              <a:t>армии оказались </a:t>
            </a:r>
            <a:r>
              <a:rPr lang="ru-RU" dirty="0">
                <a:latin typeface="+mn-lt"/>
              </a:rPr>
              <a:t>под угрозой флангового удара корпуса </a:t>
            </a:r>
            <a:r>
              <a:rPr lang="ru-RU" dirty="0" err="1" smtClean="0">
                <a:latin typeface="+mn-lt"/>
              </a:rPr>
              <a:t>Нея</a:t>
            </a:r>
            <a:r>
              <a:rPr lang="ru-RU" dirty="0" smtClean="0">
                <a:latin typeface="+mn-lt"/>
              </a:rPr>
              <a:t>. Оценив </a:t>
            </a:r>
            <a:r>
              <a:rPr lang="ru-RU" dirty="0">
                <a:latin typeface="+mn-lt"/>
              </a:rPr>
              <a:t>стратегическое значение </a:t>
            </a:r>
            <a:r>
              <a:rPr lang="ru-RU" dirty="0" err="1">
                <a:latin typeface="+mn-lt"/>
              </a:rPr>
              <a:t>лубинского</a:t>
            </a:r>
            <a:r>
              <a:rPr lang="ru-RU" dirty="0">
                <a:latin typeface="+mn-lt"/>
              </a:rPr>
              <a:t> участка, генерал </a:t>
            </a:r>
            <a:r>
              <a:rPr lang="ru-RU" dirty="0" smtClean="0">
                <a:latin typeface="+mn-lt"/>
              </a:rPr>
              <a:t>Тучков 3-й, </a:t>
            </a:r>
            <a:r>
              <a:rPr lang="ru-RU" dirty="0">
                <a:latin typeface="+mn-lt"/>
              </a:rPr>
              <a:t>по собственной инициативе повернул на юг и занял удобную позицию на высотах около Смоленской дороги на левом берегу реки Колодня, между деревнями </a:t>
            </a:r>
            <a:r>
              <a:rPr lang="ru-RU" dirty="0" err="1">
                <a:latin typeface="+mn-lt"/>
              </a:rPr>
              <a:t>Валутина</a:t>
            </a:r>
            <a:r>
              <a:rPr lang="ru-RU" dirty="0">
                <a:latin typeface="+mn-lt"/>
              </a:rPr>
              <a:t> Гора и </a:t>
            </a:r>
            <a:r>
              <a:rPr lang="ru-RU" dirty="0" err="1">
                <a:latin typeface="+mn-lt"/>
              </a:rPr>
              <a:t>Лубино</a:t>
            </a:r>
            <a:r>
              <a:rPr lang="ru-RU" dirty="0">
                <a:latin typeface="+mn-lt"/>
              </a:rPr>
              <a:t>.</a:t>
            </a:r>
          </a:p>
        </p:txBody>
      </p:sp>
      <p:sp>
        <p:nvSpPr>
          <p:cNvPr id="7" name="Управляющая кнопка: в начало 6">
            <a:hlinkClick r:id="rId3" action="ppaction://hlinksldjump" highlightClick="1"/>
          </p:cNvPr>
          <p:cNvSpPr/>
          <p:nvPr/>
        </p:nvSpPr>
        <p:spPr>
          <a:xfrm>
            <a:off x="4594841" y="6557241"/>
            <a:ext cx="360040" cy="216024"/>
          </a:xfrm>
          <a:prstGeom prst="actionButtonBeginning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в начало 7">
            <a:hlinkClick r:id="rId4" action="ppaction://hlinksldjump" highlightClick="1"/>
          </p:cNvPr>
          <p:cNvSpPr/>
          <p:nvPr/>
        </p:nvSpPr>
        <p:spPr>
          <a:xfrm flipH="1">
            <a:off x="6732240" y="6557241"/>
            <a:ext cx="360040" cy="216024"/>
          </a:xfrm>
          <a:prstGeom prst="actionButtonBeginning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назад 8">
            <a:hlinkClick r:id="" action="ppaction://hlinkshowjump?jump=previousslide" highlightClick="1"/>
          </p:cNvPr>
          <p:cNvSpPr/>
          <p:nvPr/>
        </p:nvSpPr>
        <p:spPr>
          <a:xfrm>
            <a:off x="5292080" y="6557241"/>
            <a:ext cx="360040" cy="216024"/>
          </a:xfrm>
          <a:prstGeom prst="actionButtonBackPrevious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назад 9">
            <a:hlinkClick r:id="" action="ppaction://hlinkshowjump?jump=nextslide" highlightClick="1"/>
          </p:cNvPr>
          <p:cNvSpPr/>
          <p:nvPr/>
        </p:nvSpPr>
        <p:spPr>
          <a:xfrm flipH="1">
            <a:off x="6012160" y="6557241"/>
            <a:ext cx="360040" cy="216024"/>
          </a:xfrm>
          <a:prstGeom prst="actionButtonBackPrevious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507545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Битва </a:t>
            </a:r>
            <a:r>
              <a:rPr lang="ru-RU" sz="3600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ru-RU" sz="3600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Лубино-Валутина</a:t>
            </a:r>
            <a:r>
              <a:rPr lang="ru-RU" sz="36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Гора</a:t>
            </a:r>
            <a:endParaRPr lang="ru-RU" dirty="0">
              <a:solidFill>
                <a:schemeClr val="accent4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915816" y="4941168"/>
            <a:ext cx="294176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 smtClean="0">
                <a:latin typeface="+mn-lt"/>
              </a:rPr>
              <a:t> </a:t>
            </a:r>
            <a:r>
              <a:rPr lang="ru-RU" sz="1200" b="1" dirty="0">
                <a:latin typeface="+mn-lt"/>
              </a:rPr>
              <a:t>Сражение при </a:t>
            </a:r>
            <a:r>
              <a:rPr lang="ru-RU" sz="1200" b="1" dirty="0" err="1">
                <a:latin typeface="+mn-lt"/>
              </a:rPr>
              <a:t>Валутиной</a:t>
            </a:r>
            <a:r>
              <a:rPr lang="ru-RU" sz="1200" b="1" dirty="0">
                <a:latin typeface="+mn-lt"/>
              </a:rPr>
              <a:t> Горе</a:t>
            </a:r>
            <a:r>
              <a:rPr lang="ru-RU" sz="1200" b="1" dirty="0" smtClean="0">
                <a:latin typeface="+mn-lt"/>
              </a:rPr>
              <a:t>. </a:t>
            </a:r>
            <a:r>
              <a:rPr lang="ru-RU" sz="1200" b="1" dirty="0"/>
              <a:t>П. Гесс</a:t>
            </a:r>
            <a:endParaRPr lang="ru-RU" sz="1200" b="1" dirty="0">
              <a:latin typeface="+mn-lt"/>
            </a:endParaRPr>
          </a:p>
        </p:txBody>
      </p:sp>
      <p:sp>
        <p:nvSpPr>
          <p:cNvPr id="6" name="Прямоугольник 1"/>
          <p:cNvSpPr>
            <a:spLocks noChangeArrowheads="1"/>
          </p:cNvSpPr>
          <p:nvPr/>
        </p:nvSpPr>
        <p:spPr bwMode="auto">
          <a:xfrm>
            <a:off x="396081" y="5402540"/>
            <a:ext cx="8351837" cy="1089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446088" algn="just" eaLnBrk="1" hangingPunct="1">
              <a:lnSpc>
                <a:spcPct val="90000"/>
              </a:lnSpc>
            </a:pPr>
            <a:r>
              <a:rPr lang="ru-RU" dirty="0" smtClean="0">
                <a:latin typeface="+mn-lt"/>
              </a:rPr>
              <a:t>Оказалось, </a:t>
            </a:r>
            <a:r>
              <a:rPr lang="ru-RU" dirty="0">
                <a:latin typeface="+mn-lt"/>
              </a:rPr>
              <a:t>что </a:t>
            </a:r>
            <a:r>
              <a:rPr lang="ru-RU" dirty="0" smtClean="0">
                <a:latin typeface="+mn-lt"/>
              </a:rPr>
              <a:t>неприятельские </a:t>
            </a:r>
            <a:r>
              <a:rPr lang="ru-RU" dirty="0">
                <a:latin typeface="+mn-lt"/>
              </a:rPr>
              <a:t>войска уже на подходе (корпус </a:t>
            </a:r>
            <a:r>
              <a:rPr lang="ru-RU" dirty="0" err="1">
                <a:latin typeface="+mn-lt"/>
              </a:rPr>
              <a:t>Жюно</a:t>
            </a:r>
            <a:r>
              <a:rPr lang="ru-RU" dirty="0">
                <a:latin typeface="+mn-lt"/>
              </a:rPr>
              <a:t>). </a:t>
            </a:r>
            <a:r>
              <a:rPr lang="ru-RU" dirty="0" smtClean="0">
                <a:latin typeface="+mn-lt"/>
              </a:rPr>
              <a:t>Тучков 3-й выстроил войска </a:t>
            </a:r>
            <a:r>
              <a:rPr lang="ru-RU" dirty="0">
                <a:latin typeface="+mn-lt"/>
              </a:rPr>
              <a:t>между деревнями </a:t>
            </a:r>
            <a:r>
              <a:rPr lang="ru-RU" dirty="0" err="1">
                <a:latin typeface="+mn-lt"/>
              </a:rPr>
              <a:t>Топоровщиной</a:t>
            </a:r>
            <a:r>
              <a:rPr lang="ru-RU" dirty="0">
                <a:latin typeface="+mn-lt"/>
              </a:rPr>
              <a:t> и </a:t>
            </a:r>
            <a:r>
              <a:rPr lang="ru-RU" dirty="0" err="1">
                <a:latin typeface="+mn-lt"/>
              </a:rPr>
              <a:t>Латышиной</a:t>
            </a:r>
            <a:r>
              <a:rPr lang="ru-RU" dirty="0">
                <a:latin typeface="+mn-lt"/>
              </a:rPr>
              <a:t>. </a:t>
            </a:r>
            <a:r>
              <a:rPr lang="ru-RU" dirty="0" smtClean="0">
                <a:latin typeface="+mn-lt"/>
              </a:rPr>
              <a:t>В </a:t>
            </a:r>
            <a:r>
              <a:rPr lang="ru-RU" dirty="0">
                <a:latin typeface="+mn-lt"/>
              </a:rPr>
              <a:t>11 часов 7 августа завязалась перестрелка с отрядами неприятеля. Она становилась все сильнее с подходами частей </a:t>
            </a:r>
            <a:r>
              <a:rPr lang="ru-RU" dirty="0" err="1">
                <a:latin typeface="+mn-lt"/>
              </a:rPr>
              <a:t>Нея</a:t>
            </a:r>
            <a:r>
              <a:rPr lang="ru-RU" dirty="0">
                <a:latin typeface="+mn-lt"/>
              </a:rPr>
              <a:t> </a:t>
            </a:r>
            <a:r>
              <a:rPr lang="ru-RU" dirty="0" smtClean="0">
                <a:latin typeface="+mn-lt"/>
              </a:rPr>
              <a:t>от Гедеонова.</a:t>
            </a:r>
            <a:endParaRPr lang="ru-RU" dirty="0">
              <a:latin typeface="+mn-lt"/>
            </a:endParaRPr>
          </a:p>
        </p:txBody>
      </p:sp>
      <p:pic>
        <p:nvPicPr>
          <p:cNvPr id="7" name="Picture 2" descr="Французы у Стабны, 19 августа 1812 г. Худ. Фабьер дю Фор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59" b="2634"/>
          <a:stretch/>
        </p:blipFill>
        <p:spPr bwMode="auto">
          <a:xfrm>
            <a:off x="664518" y="646113"/>
            <a:ext cx="7795914" cy="450944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367644" y="5155560"/>
            <a:ext cx="64087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latin typeface="+mn-lt"/>
              </a:rPr>
              <a:t>Бой у </a:t>
            </a:r>
            <a:r>
              <a:rPr lang="ru-RU" sz="1200" b="1" dirty="0" err="1">
                <a:latin typeface="+mn-lt"/>
              </a:rPr>
              <a:t>Валутиной</a:t>
            </a:r>
            <a:r>
              <a:rPr lang="ru-RU" sz="1200" b="1" dirty="0">
                <a:latin typeface="+mn-lt"/>
              </a:rPr>
              <a:t> горы 19 августа 1812 года </a:t>
            </a:r>
            <a:r>
              <a:rPr lang="ru-RU" sz="1200" b="1" dirty="0" smtClean="0">
                <a:latin typeface="+mn-lt"/>
              </a:rPr>
              <a:t>П.  Гесс</a:t>
            </a:r>
            <a:endParaRPr lang="ru-RU" sz="1200" b="1" dirty="0">
              <a:latin typeface="+mn-lt"/>
            </a:endParaRPr>
          </a:p>
        </p:txBody>
      </p:sp>
      <p:sp>
        <p:nvSpPr>
          <p:cNvPr id="11" name="Управляющая кнопка: в начало 10">
            <a:hlinkClick r:id="rId3" action="ppaction://hlinksldjump" highlightClick="1"/>
          </p:cNvPr>
          <p:cNvSpPr/>
          <p:nvPr/>
        </p:nvSpPr>
        <p:spPr>
          <a:xfrm>
            <a:off x="4594841" y="6557241"/>
            <a:ext cx="360040" cy="216024"/>
          </a:xfrm>
          <a:prstGeom prst="actionButtonBeginning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в начало 11">
            <a:hlinkClick r:id="rId4" action="ppaction://hlinksldjump" highlightClick="1"/>
          </p:cNvPr>
          <p:cNvSpPr/>
          <p:nvPr/>
        </p:nvSpPr>
        <p:spPr>
          <a:xfrm flipH="1">
            <a:off x="6732240" y="6557241"/>
            <a:ext cx="360040" cy="216024"/>
          </a:xfrm>
          <a:prstGeom prst="actionButtonBeginning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Управляющая кнопка: назад 12">
            <a:hlinkClick r:id="" action="ppaction://hlinkshowjump?jump=previousslide" highlightClick="1"/>
          </p:cNvPr>
          <p:cNvSpPr/>
          <p:nvPr/>
        </p:nvSpPr>
        <p:spPr>
          <a:xfrm>
            <a:off x="5292080" y="6557241"/>
            <a:ext cx="360040" cy="216024"/>
          </a:xfrm>
          <a:prstGeom prst="actionButtonBackPrevious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Управляющая кнопка: назад 13">
            <a:hlinkClick r:id="" action="ppaction://hlinkshowjump?jump=nextslide" highlightClick="1"/>
          </p:cNvPr>
          <p:cNvSpPr/>
          <p:nvPr/>
        </p:nvSpPr>
        <p:spPr>
          <a:xfrm flipH="1">
            <a:off x="6012160" y="6557241"/>
            <a:ext cx="360040" cy="216024"/>
          </a:xfrm>
          <a:prstGeom prst="actionButtonBackPrevious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660379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Битва </a:t>
            </a:r>
            <a:r>
              <a:rPr lang="ru-RU" sz="3600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ru-RU" sz="3600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Лубино-Валутина</a:t>
            </a:r>
            <a:r>
              <a:rPr lang="ru-RU" sz="36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Гора</a:t>
            </a:r>
            <a:endParaRPr lang="ru-RU" dirty="0">
              <a:solidFill>
                <a:schemeClr val="accent4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915816" y="4941168"/>
            <a:ext cx="294176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 smtClean="0">
                <a:latin typeface="+mn-lt"/>
              </a:rPr>
              <a:t> </a:t>
            </a:r>
            <a:r>
              <a:rPr lang="ru-RU" sz="1200" b="1" dirty="0">
                <a:latin typeface="+mn-lt"/>
              </a:rPr>
              <a:t>Сражение при </a:t>
            </a:r>
            <a:r>
              <a:rPr lang="ru-RU" sz="1200" b="1" dirty="0" err="1">
                <a:latin typeface="+mn-lt"/>
              </a:rPr>
              <a:t>Валутиной</a:t>
            </a:r>
            <a:r>
              <a:rPr lang="ru-RU" sz="1200" b="1" dirty="0">
                <a:latin typeface="+mn-lt"/>
              </a:rPr>
              <a:t> Горе</a:t>
            </a:r>
            <a:r>
              <a:rPr lang="ru-RU" sz="1200" b="1" dirty="0" smtClean="0">
                <a:latin typeface="+mn-lt"/>
              </a:rPr>
              <a:t>. </a:t>
            </a:r>
            <a:r>
              <a:rPr lang="ru-RU" sz="1200" b="1" dirty="0"/>
              <a:t>П. Гесс</a:t>
            </a:r>
            <a:endParaRPr lang="ru-RU" sz="1200" b="1" dirty="0">
              <a:latin typeface="+mn-lt"/>
            </a:endParaRPr>
          </a:p>
        </p:txBody>
      </p:sp>
      <p:sp>
        <p:nvSpPr>
          <p:cNvPr id="6" name="Прямоугольник 1"/>
          <p:cNvSpPr>
            <a:spLocks noChangeArrowheads="1"/>
          </p:cNvSpPr>
          <p:nvPr/>
        </p:nvSpPr>
        <p:spPr bwMode="auto">
          <a:xfrm>
            <a:off x="396081" y="5258524"/>
            <a:ext cx="8351837" cy="1338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444500" algn="just">
              <a:lnSpc>
                <a:spcPct val="90000"/>
              </a:lnSpc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Ней открыл пушечную стрельбу и атаковал кавалерией нашу артиллерию. После этого Тучков 3-ий отошел за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Строгань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и разобрал мост через нее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В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3 часа Барклай-де-Толли послал на помощь Тучкову 3-му корпус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Коновницина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а Графа Орлова-Денисова к Заболотью на наш левый фланг, чтобы отразить предполагаемые атаки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Мюрата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Жюно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10" name="Picture 2" descr="http://pics.livejournal.com/ter_psich_ora1/pic/001es9gb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664632"/>
            <a:ext cx="6368579" cy="455353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Управляющая кнопка: в начало 10">
            <a:hlinkClick r:id="rId3" action="ppaction://hlinksldjump" highlightClick="1"/>
          </p:cNvPr>
          <p:cNvSpPr/>
          <p:nvPr/>
        </p:nvSpPr>
        <p:spPr>
          <a:xfrm>
            <a:off x="4594841" y="6557241"/>
            <a:ext cx="360040" cy="216024"/>
          </a:xfrm>
          <a:prstGeom prst="actionButtonBeginning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в начало 11">
            <a:hlinkClick r:id="rId4" action="ppaction://hlinksldjump" highlightClick="1"/>
          </p:cNvPr>
          <p:cNvSpPr/>
          <p:nvPr/>
        </p:nvSpPr>
        <p:spPr>
          <a:xfrm flipH="1">
            <a:off x="6732240" y="6557241"/>
            <a:ext cx="360040" cy="216024"/>
          </a:xfrm>
          <a:prstGeom prst="actionButtonBeginning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Управляющая кнопка: назад 12">
            <a:hlinkClick r:id="" action="ppaction://hlinkshowjump?jump=previousslide" highlightClick="1"/>
          </p:cNvPr>
          <p:cNvSpPr/>
          <p:nvPr/>
        </p:nvSpPr>
        <p:spPr>
          <a:xfrm>
            <a:off x="5292080" y="6557241"/>
            <a:ext cx="360040" cy="216024"/>
          </a:xfrm>
          <a:prstGeom prst="actionButtonBackPrevious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Управляющая кнопка: назад 13">
            <a:hlinkClick r:id="" action="ppaction://hlinkshowjump?jump=nextslide" highlightClick="1"/>
          </p:cNvPr>
          <p:cNvSpPr/>
          <p:nvPr/>
        </p:nvSpPr>
        <p:spPr>
          <a:xfrm flipH="1">
            <a:off x="6012160" y="6557241"/>
            <a:ext cx="360040" cy="216024"/>
          </a:xfrm>
          <a:prstGeom prst="actionButtonBackPrevious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460509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7950" y="1844675"/>
            <a:ext cx="4273550" cy="286226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 конце беседы французский император иронично спросил у русского генерала:</a:t>
            </a:r>
          </a:p>
          <a:p>
            <a:pPr marL="177800" indent="-177800" eaLnBrk="1" fontAlgn="auto" hangingPunct="1">
              <a:spcBef>
                <a:spcPts val="0"/>
              </a:spcBef>
              <a:spcAft>
                <a:spcPts val="0"/>
              </a:spcAft>
              <a:buFont typeface="Palatino Linotype" pitchFamily="18" charset="0"/>
              <a:buChar char="−"/>
              <a:defRPr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Какая дорога в Москву?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На что Александр Балашов ответил: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Palatino Linotype" pitchFamily="18" charset="0"/>
              <a:buChar char="−"/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Ваше Величество, этот вопрос меня немного затрудняет: русские говорят так же, как и французы, все дороги ведут в Рим. Дороги на Москву избирают по желанию: Карл </a:t>
            </a:r>
            <a:r>
              <a:rPr lang="en-US" b="1" i="1" dirty="0">
                <a:latin typeface="Times New Roman" pitchFamily="18" charset="0"/>
                <a:cs typeface="Times New Roman" pitchFamily="18" charset="0"/>
              </a:rPr>
              <a:t>XII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шёл через Полтаву. </a:t>
            </a:r>
          </a:p>
        </p:txBody>
      </p:sp>
      <p:pic>
        <p:nvPicPr>
          <p:cNvPr id="4098" name="Picture 2" descr="http://rymin1.users.photofile.ru/photo/rymin1/200863554/xlarge/215946424.jpg?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7512" y="680720"/>
            <a:ext cx="4348749" cy="570060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9144000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Начало Отечественной войны </a:t>
            </a:r>
            <a:endParaRPr lang="ru-RU" dirty="0">
              <a:solidFill>
                <a:schemeClr val="accent4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2567511" y="5919663"/>
            <a:ext cx="214850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А. Д. Балашов у Наполеона. Художник А. Николаев. </a:t>
            </a:r>
          </a:p>
        </p:txBody>
      </p:sp>
      <p:sp>
        <p:nvSpPr>
          <p:cNvPr id="8" name="Управляющая кнопка: в начало 7">
            <a:hlinkClick r:id="rId3" action="ppaction://hlinksldjump" highlightClick="1"/>
          </p:cNvPr>
          <p:cNvSpPr/>
          <p:nvPr/>
        </p:nvSpPr>
        <p:spPr>
          <a:xfrm>
            <a:off x="4594841" y="6557241"/>
            <a:ext cx="360040" cy="216024"/>
          </a:xfrm>
          <a:prstGeom prst="actionButtonBeginning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в начало 8">
            <a:hlinkClick r:id="rId4" action="ppaction://hlinksldjump" highlightClick="1"/>
          </p:cNvPr>
          <p:cNvSpPr/>
          <p:nvPr/>
        </p:nvSpPr>
        <p:spPr>
          <a:xfrm flipH="1">
            <a:off x="6732240" y="6557241"/>
            <a:ext cx="360040" cy="216024"/>
          </a:xfrm>
          <a:prstGeom prst="actionButtonBeginning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назад 9">
            <a:hlinkClick r:id="" action="ppaction://hlinkshowjump?jump=previousslide" highlightClick="1"/>
          </p:cNvPr>
          <p:cNvSpPr/>
          <p:nvPr/>
        </p:nvSpPr>
        <p:spPr>
          <a:xfrm>
            <a:off x="5292080" y="6557241"/>
            <a:ext cx="360040" cy="216024"/>
          </a:xfrm>
          <a:prstGeom prst="actionButtonBackPrevious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правляющая кнопка: назад 10">
            <a:hlinkClick r:id="" action="ppaction://hlinkshowjump?jump=nextslide" highlightClick="1"/>
          </p:cNvPr>
          <p:cNvSpPr/>
          <p:nvPr/>
        </p:nvSpPr>
        <p:spPr>
          <a:xfrm flipH="1">
            <a:off x="6012160" y="6557241"/>
            <a:ext cx="360040" cy="216024"/>
          </a:xfrm>
          <a:prstGeom prst="actionButtonBackPrevious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Битва </a:t>
            </a:r>
            <a:r>
              <a:rPr lang="ru-RU" sz="3600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ru-RU" sz="3600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Лубино-Валутина</a:t>
            </a:r>
            <a:r>
              <a:rPr lang="ru-RU" sz="36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Гора</a:t>
            </a:r>
            <a:endParaRPr lang="ru-RU" dirty="0">
              <a:solidFill>
                <a:schemeClr val="accent4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9" name="Picture 1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72" r="851"/>
          <a:stretch/>
        </p:blipFill>
        <p:spPr bwMode="auto">
          <a:xfrm>
            <a:off x="683568" y="692696"/>
            <a:ext cx="7761634" cy="427354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915816" y="4941168"/>
            <a:ext cx="294176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 smtClean="0">
                <a:latin typeface="+mn-lt"/>
              </a:rPr>
              <a:t> </a:t>
            </a:r>
            <a:r>
              <a:rPr lang="ru-RU" sz="1200" b="1" dirty="0">
                <a:latin typeface="+mn-lt"/>
              </a:rPr>
              <a:t>Сражение при </a:t>
            </a:r>
            <a:r>
              <a:rPr lang="ru-RU" sz="1200" b="1" dirty="0" err="1">
                <a:latin typeface="+mn-lt"/>
              </a:rPr>
              <a:t>Валутиной</a:t>
            </a:r>
            <a:r>
              <a:rPr lang="ru-RU" sz="1200" b="1" dirty="0">
                <a:latin typeface="+mn-lt"/>
              </a:rPr>
              <a:t> Горе</a:t>
            </a:r>
            <a:r>
              <a:rPr lang="ru-RU" sz="1200" b="1" dirty="0" smtClean="0">
                <a:latin typeface="+mn-lt"/>
              </a:rPr>
              <a:t>. </a:t>
            </a:r>
            <a:r>
              <a:rPr lang="ru-RU" sz="1200" b="1" dirty="0"/>
              <a:t>П. Гесс</a:t>
            </a:r>
            <a:endParaRPr lang="ru-RU" sz="1200" b="1" dirty="0">
              <a:latin typeface="+mn-lt"/>
            </a:endParaRPr>
          </a:p>
        </p:txBody>
      </p:sp>
      <p:sp>
        <p:nvSpPr>
          <p:cNvPr id="6" name="Прямоугольник 1"/>
          <p:cNvSpPr>
            <a:spLocks noChangeArrowheads="1"/>
          </p:cNvSpPr>
          <p:nvPr/>
        </p:nvSpPr>
        <p:spPr bwMode="auto">
          <a:xfrm>
            <a:off x="396081" y="5258524"/>
            <a:ext cx="8351837" cy="1338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446088" algn="just" eaLnBrk="1" hangingPunct="1">
              <a:lnSpc>
                <a:spcPct val="90000"/>
              </a:lnSpc>
            </a:pPr>
            <a:r>
              <a:rPr lang="ru-RU" dirty="0">
                <a:latin typeface="+mn-lt"/>
              </a:rPr>
              <a:t>На Московской дороге тем временем Тучков 3-ий </a:t>
            </a:r>
            <a:r>
              <a:rPr lang="ru-RU" dirty="0" smtClean="0">
                <a:latin typeface="+mn-lt"/>
              </a:rPr>
              <a:t>вел упорный </a:t>
            </a:r>
            <a:r>
              <a:rPr lang="ru-RU" dirty="0">
                <a:latin typeface="+mn-lt"/>
              </a:rPr>
              <a:t>бой с </a:t>
            </a:r>
            <a:r>
              <a:rPr lang="ru-RU" dirty="0" err="1" smtClean="0">
                <a:latin typeface="+mn-lt"/>
              </a:rPr>
              <a:t>Неем</a:t>
            </a:r>
            <a:r>
              <a:rPr lang="ru-RU" dirty="0" smtClean="0">
                <a:latin typeface="+mn-lt"/>
              </a:rPr>
              <a:t>. </a:t>
            </a:r>
            <a:r>
              <a:rPr lang="ru-RU" dirty="0">
                <a:latin typeface="+mn-lt"/>
              </a:rPr>
              <a:t>Противник не получал возможности овладеть нашей артиллерией и был постоянно опрокидываем. Попытки обойти ее, тоже не увенчивались успехом</a:t>
            </a:r>
            <a:r>
              <a:rPr lang="ru-RU" dirty="0" smtClean="0">
                <a:latin typeface="+mn-lt"/>
              </a:rPr>
              <a:t>. </a:t>
            </a:r>
            <a:r>
              <a:rPr lang="ru-RU" dirty="0">
                <a:latin typeface="+mn-lt"/>
              </a:rPr>
              <a:t>В 18 часов французы предприняли общее наступление силами корпусов </a:t>
            </a:r>
            <a:r>
              <a:rPr lang="ru-RU" dirty="0" err="1">
                <a:latin typeface="+mn-lt"/>
              </a:rPr>
              <a:t>Нея</a:t>
            </a:r>
            <a:r>
              <a:rPr lang="ru-RU" dirty="0">
                <a:latin typeface="+mn-lt"/>
              </a:rPr>
              <a:t>, </a:t>
            </a:r>
            <a:r>
              <a:rPr lang="ru-RU" dirty="0" err="1">
                <a:latin typeface="+mn-lt"/>
              </a:rPr>
              <a:t>Мюрата</a:t>
            </a:r>
            <a:r>
              <a:rPr lang="ru-RU" dirty="0">
                <a:latin typeface="+mn-lt"/>
              </a:rPr>
              <a:t> и </a:t>
            </a:r>
            <a:r>
              <a:rPr lang="ru-RU" dirty="0" err="1" smtClean="0">
                <a:latin typeface="+mn-lt"/>
              </a:rPr>
              <a:t>Жюно</a:t>
            </a:r>
            <a:r>
              <a:rPr lang="ru-RU" dirty="0" smtClean="0">
                <a:latin typeface="+mn-lt"/>
              </a:rPr>
              <a:t>.</a:t>
            </a:r>
            <a:endParaRPr lang="ru-RU" dirty="0">
              <a:latin typeface="+mn-lt"/>
            </a:endParaRPr>
          </a:p>
        </p:txBody>
      </p:sp>
      <p:sp>
        <p:nvSpPr>
          <p:cNvPr id="7" name="Управляющая кнопка: в начало 6">
            <a:hlinkClick r:id="rId3" action="ppaction://hlinksldjump" highlightClick="1"/>
          </p:cNvPr>
          <p:cNvSpPr/>
          <p:nvPr/>
        </p:nvSpPr>
        <p:spPr>
          <a:xfrm>
            <a:off x="4594841" y="6557241"/>
            <a:ext cx="360040" cy="216024"/>
          </a:xfrm>
          <a:prstGeom prst="actionButtonBeginning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в начало 7">
            <a:hlinkClick r:id="rId4" action="ppaction://hlinksldjump" highlightClick="1"/>
          </p:cNvPr>
          <p:cNvSpPr/>
          <p:nvPr/>
        </p:nvSpPr>
        <p:spPr>
          <a:xfrm flipH="1">
            <a:off x="6732240" y="6557241"/>
            <a:ext cx="360040" cy="216024"/>
          </a:xfrm>
          <a:prstGeom prst="actionButtonBeginning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назад 9">
            <a:hlinkClick r:id="" action="ppaction://hlinkshowjump?jump=previousslide" highlightClick="1"/>
          </p:cNvPr>
          <p:cNvSpPr/>
          <p:nvPr/>
        </p:nvSpPr>
        <p:spPr>
          <a:xfrm>
            <a:off x="5292080" y="6557241"/>
            <a:ext cx="360040" cy="216024"/>
          </a:xfrm>
          <a:prstGeom prst="actionButtonBackPrevious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правляющая кнопка: назад 10">
            <a:hlinkClick r:id="" action="ppaction://hlinkshowjump?jump=nextslide" highlightClick="1"/>
          </p:cNvPr>
          <p:cNvSpPr/>
          <p:nvPr/>
        </p:nvSpPr>
        <p:spPr>
          <a:xfrm flipH="1">
            <a:off x="6012160" y="6557241"/>
            <a:ext cx="360040" cy="216024"/>
          </a:xfrm>
          <a:prstGeom prst="actionButtonBackPrevious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84086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Прямоугольник 1"/>
          <p:cNvSpPr>
            <a:spLocks noChangeArrowheads="1"/>
          </p:cNvSpPr>
          <p:nvPr/>
        </p:nvSpPr>
        <p:spPr bwMode="auto">
          <a:xfrm>
            <a:off x="4716016" y="4687918"/>
            <a:ext cx="4104456" cy="18374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indent="444500" algn="just" eaLnBrk="1" hangingPunct="1">
              <a:lnSpc>
                <a:spcPct val="90000"/>
              </a:lnSpc>
            </a:pPr>
            <a:r>
              <a:rPr lang="ru-RU" dirty="0" smtClean="0">
                <a:latin typeface="+mn-lt"/>
              </a:rPr>
              <a:t>Тучков </a:t>
            </a:r>
            <a:r>
              <a:rPr lang="ru-RU" dirty="0">
                <a:latin typeface="+mn-lt"/>
              </a:rPr>
              <a:t>3-й организовал контратаку силами трех полков и сам руководил атакой Екатеринославского полка. Под ним убили коня, но он встал на ноги и повел в бой гренадеров. Во время этой схватки Тучков был пронзен штыком и взят в плен. 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Битва у </a:t>
            </a:r>
            <a:r>
              <a:rPr lang="ru-RU" sz="3600" dirty="0" err="1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Лубино-Валутина</a:t>
            </a:r>
            <a:r>
              <a:rPr lang="ru-RU" sz="3600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Гора</a:t>
            </a:r>
            <a:endParaRPr lang="ru-RU" sz="3600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7170" name="Picture 2" descr="http://mil.ru/files/morf/1812Valutina_1_bi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692695"/>
            <a:ext cx="4176464" cy="58752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s://upload.wikimedia.org/wikipedia/commons/6/60/Tuchkov_3_P_A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45"/>
          <a:stretch/>
        </p:blipFill>
        <p:spPr bwMode="auto">
          <a:xfrm>
            <a:off x="4932040" y="692695"/>
            <a:ext cx="3762375" cy="37155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5599410" y="4365104"/>
            <a:ext cx="261917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>
                <a:latin typeface="+mn-lt"/>
              </a:rPr>
              <a:t>Павел Алексеевич Тучков 3-й</a:t>
            </a:r>
          </a:p>
        </p:txBody>
      </p:sp>
      <p:sp>
        <p:nvSpPr>
          <p:cNvPr id="9" name="Управляющая кнопка: в начало 8">
            <a:hlinkClick r:id="rId4" action="ppaction://hlinksldjump" highlightClick="1"/>
          </p:cNvPr>
          <p:cNvSpPr/>
          <p:nvPr/>
        </p:nvSpPr>
        <p:spPr>
          <a:xfrm>
            <a:off x="4594841" y="6557241"/>
            <a:ext cx="360040" cy="216024"/>
          </a:xfrm>
          <a:prstGeom prst="actionButtonBeginning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в начало 9">
            <a:hlinkClick r:id="rId5" action="ppaction://hlinksldjump" highlightClick="1"/>
          </p:cNvPr>
          <p:cNvSpPr/>
          <p:nvPr/>
        </p:nvSpPr>
        <p:spPr>
          <a:xfrm flipH="1">
            <a:off x="6732240" y="6557241"/>
            <a:ext cx="360040" cy="216024"/>
          </a:xfrm>
          <a:prstGeom prst="actionButtonBeginning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правляющая кнопка: назад 10">
            <a:hlinkClick r:id="" action="ppaction://hlinkshowjump?jump=previousslide" highlightClick="1"/>
          </p:cNvPr>
          <p:cNvSpPr/>
          <p:nvPr/>
        </p:nvSpPr>
        <p:spPr>
          <a:xfrm>
            <a:off x="5292080" y="6557241"/>
            <a:ext cx="360040" cy="216024"/>
          </a:xfrm>
          <a:prstGeom prst="actionButtonBackPrevious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назад 11">
            <a:hlinkClick r:id="" action="ppaction://hlinkshowjump?jump=nextslide" highlightClick="1"/>
          </p:cNvPr>
          <p:cNvSpPr/>
          <p:nvPr/>
        </p:nvSpPr>
        <p:spPr>
          <a:xfrm flipH="1">
            <a:off x="6012160" y="6557241"/>
            <a:ext cx="360040" cy="216024"/>
          </a:xfrm>
          <a:prstGeom prst="actionButtonBackPrevious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093139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Прямоугольник 1"/>
          <p:cNvSpPr>
            <a:spLocks noChangeArrowheads="1"/>
          </p:cNvSpPr>
          <p:nvPr/>
        </p:nvSpPr>
        <p:spPr bwMode="auto">
          <a:xfrm>
            <a:off x="396000" y="4937217"/>
            <a:ext cx="8352000" cy="1588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 eaLnBrk="1" hangingPunct="1">
              <a:lnSpc>
                <a:spcPct val="90000"/>
              </a:lnSpc>
            </a:pPr>
            <a:r>
              <a:rPr lang="ru-RU" dirty="0">
                <a:latin typeface="+mn-lt"/>
              </a:rPr>
              <a:t>Прусский </a:t>
            </a:r>
            <a:r>
              <a:rPr lang="ru-RU" b="1" dirty="0">
                <a:latin typeface="+mn-lt"/>
              </a:rPr>
              <a:t>генерал Брандт</a:t>
            </a:r>
            <a:r>
              <a:rPr lang="ru-RU" dirty="0">
                <a:latin typeface="+mn-lt"/>
              </a:rPr>
              <a:t> вспомин</a:t>
            </a:r>
            <a:r>
              <a:rPr lang="ru-RU" dirty="0"/>
              <a:t>ал</a:t>
            </a:r>
            <a:r>
              <a:rPr lang="ru-RU" dirty="0" smtClean="0"/>
              <a:t>: </a:t>
            </a:r>
            <a:r>
              <a:rPr lang="ru-RU" dirty="0" smtClean="0">
                <a:latin typeface="+mn-lt"/>
              </a:rPr>
              <a:t>«</a:t>
            </a:r>
            <a:r>
              <a:rPr lang="ru-RU" dirty="0">
                <a:latin typeface="+mn-lt"/>
              </a:rPr>
              <a:t>Зрелище поля сражения было ужасно... Число убитых и изувеченных, русских и французов вместе, было так велико, что некоторые места, заваленные ими, надлежало объезжать, и нигде ни одного трофея — ни одной пушки, ни одного зарядного ящика! Мы владели только полем, в одинаковом количестве покрытым и нашими трупами. Великолепное солнце освещало напоенную кровью землю</a:t>
            </a:r>
            <a:r>
              <a:rPr lang="ru-RU" dirty="0" smtClean="0">
                <a:latin typeface="+mn-lt"/>
              </a:rPr>
              <a:t>...»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Битва у </a:t>
            </a:r>
            <a:r>
              <a:rPr lang="ru-RU" sz="3600" dirty="0" err="1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Лубино-Валутина</a:t>
            </a:r>
            <a:r>
              <a:rPr lang="ru-RU" sz="3600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Гора</a:t>
            </a:r>
            <a:endParaRPr lang="ru-RU" sz="3600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10" name="Picture 4" descr="http://pics.livejournal.com/ter_psich_ora1/pic/001etf7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702113"/>
            <a:ext cx="5343168" cy="380700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 descr="http://www.1812w.ru/img/monarhi/napoleon2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0712" y="728849"/>
            <a:ext cx="3031629" cy="37802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Управляющая кнопка: в начало 10">
            <a:hlinkClick r:id="rId4" action="ppaction://hlinksldjump" highlightClick="1"/>
          </p:cNvPr>
          <p:cNvSpPr/>
          <p:nvPr/>
        </p:nvSpPr>
        <p:spPr>
          <a:xfrm>
            <a:off x="4594841" y="6557241"/>
            <a:ext cx="360040" cy="216024"/>
          </a:xfrm>
          <a:prstGeom prst="actionButtonBeginning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в начало 11">
            <a:hlinkClick r:id="rId5" action="ppaction://hlinksldjump" highlightClick="1"/>
          </p:cNvPr>
          <p:cNvSpPr/>
          <p:nvPr/>
        </p:nvSpPr>
        <p:spPr>
          <a:xfrm flipH="1">
            <a:off x="6732240" y="6557241"/>
            <a:ext cx="360040" cy="216024"/>
          </a:xfrm>
          <a:prstGeom prst="actionButtonBeginning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Управляющая кнопка: назад 12">
            <a:hlinkClick r:id="" action="ppaction://hlinkshowjump?jump=previousslide" highlightClick="1"/>
          </p:cNvPr>
          <p:cNvSpPr/>
          <p:nvPr/>
        </p:nvSpPr>
        <p:spPr>
          <a:xfrm>
            <a:off x="5292080" y="6557241"/>
            <a:ext cx="360040" cy="216024"/>
          </a:xfrm>
          <a:prstGeom prst="actionButtonBackPrevious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Управляющая кнопка: назад 13">
            <a:hlinkClick r:id="" action="ppaction://hlinkshowjump?jump=nextslide" highlightClick="1"/>
          </p:cNvPr>
          <p:cNvSpPr/>
          <p:nvPr/>
        </p:nvSpPr>
        <p:spPr>
          <a:xfrm flipH="1">
            <a:off x="6012160" y="6557241"/>
            <a:ext cx="360040" cy="216024"/>
          </a:xfrm>
          <a:prstGeom prst="actionButtonBackPrevious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025854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Прямоугольник 1"/>
          <p:cNvSpPr>
            <a:spLocks noChangeArrowheads="1"/>
          </p:cNvSpPr>
          <p:nvPr/>
        </p:nvSpPr>
        <p:spPr bwMode="auto">
          <a:xfrm>
            <a:off x="396000" y="5363807"/>
            <a:ext cx="8352000" cy="1089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 eaLnBrk="1" hangingPunct="1">
              <a:lnSpc>
                <a:spcPct val="90000"/>
              </a:lnSpc>
            </a:pPr>
            <a:r>
              <a:rPr lang="ru-RU" dirty="0">
                <a:latin typeface="+mn-lt"/>
              </a:rPr>
              <a:t>Ночью, когда артиллерийская перестрелка смокла, Барклай-де-Толли снялся с позиции и продолжил отступление на восток. </a:t>
            </a:r>
            <a:r>
              <a:rPr lang="ru-RU" dirty="0">
                <a:latin typeface="+mn-lt"/>
                <a:cs typeface="Times New Roman" pitchFamily="18" charset="0"/>
              </a:rPr>
              <a:t>Наполеон послал генерала </a:t>
            </a:r>
            <a:r>
              <a:rPr lang="ru-RU" dirty="0" err="1">
                <a:latin typeface="+mn-lt"/>
                <a:cs typeface="Times New Roman" pitchFamily="18" charset="0"/>
              </a:rPr>
              <a:t>Жюно</a:t>
            </a:r>
            <a:r>
              <a:rPr lang="ru-RU" dirty="0">
                <a:latin typeface="+mn-lt"/>
                <a:cs typeface="Times New Roman" pitchFamily="18" charset="0"/>
              </a:rPr>
              <a:t> обходным путем перерезать путь отступления русских, но тот не сумел выполнить задачу, и русская армия в полном порядке ушла в сторону Москвы к Дорогобужу. </a:t>
            </a:r>
            <a:endParaRPr lang="ru-RU" dirty="0" smtClean="0">
              <a:latin typeface="+mn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Битва у </a:t>
            </a:r>
            <a:r>
              <a:rPr lang="ru-RU" sz="3600" dirty="0" err="1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Лубино-Валутина</a:t>
            </a:r>
            <a:r>
              <a:rPr lang="ru-RU" sz="3600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Гора</a:t>
            </a:r>
            <a:endParaRPr lang="ru-RU" sz="3600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7" name="Picture 2" descr="http://www.liveinternet.ru/journal_proc.php?action=redirect&amp;url=http://img0.liveinternet.ru/images/attach/c/6/91/265/91265530_large_fdf40c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05"/>
          <a:stretch/>
        </p:blipFill>
        <p:spPr bwMode="auto">
          <a:xfrm>
            <a:off x="755576" y="692398"/>
            <a:ext cx="7560840" cy="439646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779983" y="5096217"/>
            <a:ext cx="799154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Между Смоленском и </a:t>
            </a:r>
            <a:r>
              <a:rPr lang="ru-RU" sz="1200" b="1" dirty="0" err="1">
                <a:latin typeface="Times New Roman" pitchFamily="18" charset="0"/>
                <a:cs typeface="Times New Roman" pitchFamily="18" charset="0"/>
              </a:rPr>
              <a:t>Валутиной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Горой, 19 августа 1812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Х.В.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Фабер </a:t>
            </a:r>
            <a:r>
              <a:rPr lang="ru-RU" sz="1200" b="1" dirty="0" err="1">
                <a:latin typeface="Times New Roman" pitchFamily="18" charset="0"/>
                <a:cs typeface="Times New Roman" pitchFamily="18" charset="0"/>
              </a:rPr>
              <a:t>дю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ФОР</a:t>
            </a:r>
          </a:p>
        </p:txBody>
      </p:sp>
      <p:sp>
        <p:nvSpPr>
          <p:cNvPr id="13" name="Управляющая кнопка: в начало 12">
            <a:hlinkClick r:id="rId3" action="ppaction://hlinksldjump" highlightClick="1"/>
          </p:cNvPr>
          <p:cNvSpPr/>
          <p:nvPr/>
        </p:nvSpPr>
        <p:spPr>
          <a:xfrm>
            <a:off x="4594841" y="6557241"/>
            <a:ext cx="360040" cy="216024"/>
          </a:xfrm>
          <a:prstGeom prst="actionButtonBeginning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Управляющая кнопка: в начало 13">
            <a:hlinkClick r:id="rId4" action="ppaction://hlinksldjump" highlightClick="1"/>
          </p:cNvPr>
          <p:cNvSpPr/>
          <p:nvPr/>
        </p:nvSpPr>
        <p:spPr>
          <a:xfrm flipH="1">
            <a:off x="6732240" y="6557241"/>
            <a:ext cx="360040" cy="216024"/>
          </a:xfrm>
          <a:prstGeom prst="actionButtonBeginning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Управляющая кнопка: назад 14">
            <a:hlinkClick r:id="" action="ppaction://hlinkshowjump?jump=previousslide" highlightClick="1"/>
          </p:cNvPr>
          <p:cNvSpPr/>
          <p:nvPr/>
        </p:nvSpPr>
        <p:spPr>
          <a:xfrm>
            <a:off x="5292080" y="6557241"/>
            <a:ext cx="360040" cy="216024"/>
          </a:xfrm>
          <a:prstGeom prst="actionButtonBackPrevious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Управляющая кнопка: назад 15">
            <a:hlinkClick r:id="" action="ppaction://hlinkshowjump?jump=nextslide" highlightClick="1"/>
          </p:cNvPr>
          <p:cNvSpPr/>
          <p:nvPr/>
        </p:nvSpPr>
        <p:spPr>
          <a:xfrm flipH="1">
            <a:off x="6012160" y="6557241"/>
            <a:ext cx="360040" cy="216024"/>
          </a:xfrm>
          <a:prstGeom prst="actionButtonBackPrevious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095268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Прямоугольник 1"/>
          <p:cNvSpPr>
            <a:spLocks noChangeArrowheads="1"/>
          </p:cNvSpPr>
          <p:nvPr/>
        </p:nvSpPr>
        <p:spPr bwMode="auto">
          <a:xfrm>
            <a:off x="396000" y="5085184"/>
            <a:ext cx="8352000" cy="1338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 eaLnBrk="1" hangingPunct="1">
              <a:lnSpc>
                <a:spcPct val="90000"/>
              </a:lnSpc>
            </a:pPr>
            <a:r>
              <a:rPr lang="ru-RU" dirty="0" smtClean="0">
                <a:latin typeface="+mn-lt"/>
              </a:rPr>
              <a:t>Организованности </a:t>
            </a:r>
            <a:r>
              <a:rPr lang="ru-RU" dirty="0">
                <a:latin typeface="+mn-lt"/>
              </a:rPr>
              <a:t>русских отдавали должное даже сами французские офицеры: «…неприятель, будучи принужден к отступлению, совершил его в образцовом порядке, увозя с собой артиллерию, обоз и раненых. Тщетно Наполеон пытался преследовать русских, послав для этой цели </a:t>
            </a:r>
            <a:r>
              <a:rPr lang="ru-RU" dirty="0" err="1">
                <a:latin typeface="+mn-lt"/>
              </a:rPr>
              <a:t>Мюрата</a:t>
            </a:r>
            <a:r>
              <a:rPr lang="ru-RU" dirty="0">
                <a:latin typeface="+mn-lt"/>
              </a:rPr>
              <a:t>; они успели вовремя очистить позицию, и неаполитанский король застал там лишь небольшой отряд казаков».</a:t>
            </a:r>
            <a:endParaRPr lang="ru-RU" dirty="0" smtClean="0">
              <a:latin typeface="+mn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Битва у </a:t>
            </a:r>
            <a:r>
              <a:rPr lang="ru-RU" sz="3600" dirty="0" err="1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Лубино-Валутина</a:t>
            </a:r>
            <a:r>
              <a:rPr lang="ru-RU" sz="3600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Гора</a:t>
            </a:r>
            <a:endParaRPr lang="ru-RU" sz="3600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8" name="Picture 2" descr="http://istoriyadrevnegomira.ru/wp-content/uploads/2010/07/1149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770"/>
          <a:stretch/>
        </p:blipFill>
        <p:spPr bwMode="auto">
          <a:xfrm>
            <a:off x="899592" y="611732"/>
            <a:ext cx="7344816" cy="437046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Управляющая кнопка: в начало 8">
            <a:hlinkClick r:id="rId4" action="ppaction://hlinksldjump" highlightClick="1"/>
          </p:cNvPr>
          <p:cNvSpPr/>
          <p:nvPr/>
        </p:nvSpPr>
        <p:spPr>
          <a:xfrm>
            <a:off x="4594841" y="6557241"/>
            <a:ext cx="360040" cy="216024"/>
          </a:xfrm>
          <a:prstGeom prst="actionButtonBeginning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в начало 9">
            <a:hlinkClick r:id="rId5" action="ppaction://hlinksldjump" highlightClick="1"/>
          </p:cNvPr>
          <p:cNvSpPr/>
          <p:nvPr/>
        </p:nvSpPr>
        <p:spPr>
          <a:xfrm flipH="1">
            <a:off x="6732240" y="6557241"/>
            <a:ext cx="360040" cy="216024"/>
          </a:xfrm>
          <a:prstGeom prst="actionButtonBeginning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правляющая кнопка: назад 10">
            <a:hlinkClick r:id="" action="ppaction://hlinkshowjump?jump=previousslide" highlightClick="1"/>
          </p:cNvPr>
          <p:cNvSpPr/>
          <p:nvPr/>
        </p:nvSpPr>
        <p:spPr>
          <a:xfrm>
            <a:off x="5292080" y="6557241"/>
            <a:ext cx="360040" cy="216024"/>
          </a:xfrm>
          <a:prstGeom prst="actionButtonBackPrevious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назад 11">
            <a:hlinkClick r:id="" action="ppaction://hlinkshowjump?jump=nextslide" highlightClick="1"/>
          </p:cNvPr>
          <p:cNvSpPr/>
          <p:nvPr/>
        </p:nvSpPr>
        <p:spPr>
          <a:xfrm flipH="1">
            <a:off x="6012160" y="6557241"/>
            <a:ext cx="360040" cy="216024"/>
          </a:xfrm>
          <a:prstGeom prst="actionButtonBackPrevious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march5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5660" y="4708376"/>
            <a:ext cx="232792" cy="232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495377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Битва у </a:t>
            </a:r>
            <a:r>
              <a:rPr lang="ru-RU" sz="3600" dirty="0" err="1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Лубино-Валутина</a:t>
            </a:r>
            <a:r>
              <a:rPr lang="ru-RU" sz="3600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Гора</a:t>
            </a:r>
            <a:endParaRPr lang="ru-RU" sz="36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908720"/>
            <a:ext cx="4523342" cy="23360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6088" algn="just">
              <a:lnSpc>
                <a:spcPct val="90000"/>
              </a:lnSpc>
            </a:pPr>
            <a:r>
              <a:rPr lang="ru-RU" dirty="0">
                <a:latin typeface="+mn-lt"/>
              </a:rPr>
              <a:t>Барклай-де-Толли считал исход этого сражения вполне успешным: </a:t>
            </a:r>
            <a:endParaRPr lang="ru-RU" dirty="0" smtClean="0">
              <a:latin typeface="+mn-lt"/>
            </a:endParaRPr>
          </a:p>
          <a:p>
            <a:pPr indent="446088" algn="just">
              <a:lnSpc>
                <a:spcPct val="90000"/>
              </a:lnSpc>
            </a:pPr>
            <a:r>
              <a:rPr lang="ru-RU" dirty="0" smtClean="0">
                <a:latin typeface="+mn-lt"/>
              </a:rPr>
              <a:t>«</a:t>
            </a:r>
            <a:r>
              <a:rPr lang="ru-RU" dirty="0">
                <a:latin typeface="+mn-lt"/>
              </a:rPr>
              <a:t>Сражение 7-го августа, известное по моим донесениям, </a:t>
            </a:r>
            <a:r>
              <a:rPr lang="ru-RU" b="1" dirty="0">
                <a:latin typeface="+mn-lt"/>
              </a:rPr>
              <a:t>может почесться совершенною победою</a:t>
            </a:r>
            <a:r>
              <a:rPr lang="ru-RU" dirty="0">
                <a:latin typeface="+mn-lt"/>
              </a:rPr>
              <a:t>; неприятель был отражен на всех пунктах, и победоносные войска почивали на поле битвы. Они отступили единственно потому, что цель их была соединение обеих армий».</a:t>
            </a:r>
          </a:p>
        </p:txBody>
      </p:sp>
      <p:sp>
        <p:nvSpPr>
          <p:cNvPr id="8" name="Управляющая кнопка: в начало 7">
            <a:hlinkClick r:id="rId2" action="ppaction://hlinksldjump" highlightClick="1"/>
          </p:cNvPr>
          <p:cNvSpPr/>
          <p:nvPr/>
        </p:nvSpPr>
        <p:spPr>
          <a:xfrm>
            <a:off x="4594841" y="6557241"/>
            <a:ext cx="360040" cy="216024"/>
          </a:xfrm>
          <a:prstGeom prst="actionButtonBeginning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в начало 8">
            <a:hlinkClick r:id="rId3" action="ppaction://hlinksldjump" highlightClick="1"/>
          </p:cNvPr>
          <p:cNvSpPr/>
          <p:nvPr/>
        </p:nvSpPr>
        <p:spPr>
          <a:xfrm flipH="1">
            <a:off x="6732240" y="6557241"/>
            <a:ext cx="360040" cy="216024"/>
          </a:xfrm>
          <a:prstGeom prst="actionButtonBeginning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назад 9">
            <a:hlinkClick r:id="" action="ppaction://hlinkshowjump?jump=previousslide" highlightClick="1"/>
          </p:cNvPr>
          <p:cNvSpPr/>
          <p:nvPr/>
        </p:nvSpPr>
        <p:spPr>
          <a:xfrm>
            <a:off x="5292080" y="6557241"/>
            <a:ext cx="360040" cy="216024"/>
          </a:xfrm>
          <a:prstGeom prst="actionButtonBackPrevious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правляющая кнопка: назад 10">
            <a:hlinkClick r:id="" action="ppaction://hlinkshowjump?jump=nextslide" highlightClick="1"/>
          </p:cNvPr>
          <p:cNvSpPr/>
          <p:nvPr/>
        </p:nvSpPr>
        <p:spPr>
          <a:xfrm flipH="1">
            <a:off x="6012160" y="6557241"/>
            <a:ext cx="360040" cy="216024"/>
          </a:xfrm>
          <a:prstGeom prst="actionButtonBackPrevious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Picture 4" descr="http://www.runivers.ru/images/date/2009_august/18/b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723" b="2106"/>
          <a:stretch/>
        </p:blipFill>
        <p:spPr bwMode="auto">
          <a:xfrm>
            <a:off x="4954881" y="620689"/>
            <a:ext cx="3711873" cy="55300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292080" y="6129142"/>
            <a:ext cx="333871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latin typeface="+mn-lt"/>
              </a:rPr>
              <a:t>Портрет </a:t>
            </a:r>
            <a:r>
              <a:rPr lang="ru-RU" sz="1200" b="1" dirty="0" err="1">
                <a:latin typeface="+mn-lt"/>
              </a:rPr>
              <a:t>М.Б.Барклая</a:t>
            </a:r>
            <a:r>
              <a:rPr lang="ru-RU" sz="1200" b="1" dirty="0">
                <a:latin typeface="+mn-lt"/>
              </a:rPr>
              <a:t> де Толли</a:t>
            </a:r>
            <a:r>
              <a:rPr lang="ru-RU" sz="1200" b="1" dirty="0" smtClean="0">
                <a:latin typeface="+mn-lt"/>
              </a:rPr>
              <a:t>. </a:t>
            </a:r>
            <a:r>
              <a:rPr lang="ru-RU" sz="1200" b="1" dirty="0">
                <a:latin typeface="+mn-lt"/>
              </a:rPr>
              <a:t>Джордж Доу</a:t>
            </a:r>
          </a:p>
        </p:txBody>
      </p:sp>
      <p:pic>
        <p:nvPicPr>
          <p:cNvPr id="13" name="Picture 2" descr="http://preview.nnow.ru/upload/0/data/myupload/0/0/0/107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59"/>
          <a:stretch/>
        </p:blipFill>
        <p:spPr bwMode="auto">
          <a:xfrm>
            <a:off x="179512" y="3277983"/>
            <a:ext cx="4628364" cy="285115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619272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5114508"/>
            <a:ext cx="8352000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6088" algn="just">
              <a:lnSpc>
                <a:spcPct val="90000"/>
              </a:lnSpc>
            </a:pPr>
            <a:r>
              <a:rPr lang="ru-RU" dirty="0" smtClean="0">
                <a:latin typeface="+mn-lt"/>
              </a:rPr>
              <a:t>Битва у </a:t>
            </a:r>
            <a:r>
              <a:rPr lang="ru-RU" dirty="0" err="1">
                <a:latin typeface="+mn-lt"/>
              </a:rPr>
              <a:t>Валутиной</a:t>
            </a:r>
            <a:r>
              <a:rPr lang="ru-RU" dirty="0">
                <a:latin typeface="+mn-lt"/>
              </a:rPr>
              <a:t> Горы </a:t>
            </a:r>
            <a:r>
              <a:rPr lang="ru-RU" dirty="0" smtClean="0">
                <a:latin typeface="+mn-lt"/>
              </a:rPr>
              <a:t>была </a:t>
            </a:r>
            <a:r>
              <a:rPr lang="ru-RU" dirty="0">
                <a:latin typeface="+mn-lt"/>
              </a:rPr>
              <a:t>заключительным актом Смоленского сражения </a:t>
            </a:r>
            <a:r>
              <a:rPr lang="ru-RU" dirty="0" smtClean="0">
                <a:latin typeface="+mn-lt"/>
              </a:rPr>
              <a:t>1812 года. Она позволила главным </a:t>
            </a:r>
            <a:r>
              <a:rPr lang="ru-RU" dirty="0">
                <a:latin typeface="+mn-lt"/>
              </a:rPr>
              <a:t>силам 1-й и 2-й армий отойти от Смоленска, избежав генерального сражения, и соединиться для последующих совместных действий. В бою у </a:t>
            </a:r>
            <a:r>
              <a:rPr lang="ru-RU" dirty="0" err="1">
                <a:latin typeface="+mn-lt"/>
              </a:rPr>
              <a:t>Валутиной</a:t>
            </a:r>
            <a:r>
              <a:rPr lang="ru-RU" dirty="0">
                <a:latin typeface="+mn-lt"/>
              </a:rPr>
              <a:t> Горы русские войска проявили высокое искусство ведения упорной обороны против превосходящих сил противника</a:t>
            </a:r>
            <a:r>
              <a:rPr lang="ru-RU" dirty="0" smtClean="0">
                <a:latin typeface="+mn-lt"/>
              </a:rPr>
              <a:t>.</a:t>
            </a:r>
            <a:endParaRPr lang="ru-RU" dirty="0">
              <a:latin typeface="+mn-lt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Битва у </a:t>
            </a:r>
            <a:r>
              <a:rPr lang="ru-RU" sz="3600" dirty="0" err="1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Лубино-Валутина</a:t>
            </a:r>
            <a:r>
              <a:rPr lang="ru-RU" sz="3600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Гора</a:t>
            </a:r>
            <a:endParaRPr lang="ru-RU" sz="3600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5" name="Picture 2" descr="Кликнуть для увеличения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32" b="6377"/>
          <a:stretch/>
        </p:blipFill>
        <p:spPr bwMode="auto">
          <a:xfrm>
            <a:off x="899591" y="697158"/>
            <a:ext cx="7344817" cy="439170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https://image.freepik.com/free-icon/video-camera_318-82534.pn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3948" y="4154015"/>
            <a:ext cx="715144" cy="715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Управляющая кнопка: в начало 7">
            <a:hlinkClick r:id="rId5" action="ppaction://hlinksldjump" highlightClick="1"/>
          </p:cNvPr>
          <p:cNvSpPr/>
          <p:nvPr/>
        </p:nvSpPr>
        <p:spPr>
          <a:xfrm>
            <a:off x="4594841" y="6557241"/>
            <a:ext cx="360040" cy="216024"/>
          </a:xfrm>
          <a:prstGeom prst="actionButtonBeginning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в начало 8">
            <a:hlinkClick r:id="rId6" action="ppaction://hlinksldjump" highlightClick="1"/>
          </p:cNvPr>
          <p:cNvSpPr/>
          <p:nvPr/>
        </p:nvSpPr>
        <p:spPr>
          <a:xfrm flipH="1">
            <a:off x="6732240" y="6557241"/>
            <a:ext cx="360040" cy="216024"/>
          </a:xfrm>
          <a:prstGeom prst="actionButtonBeginning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назад 9">
            <a:hlinkClick r:id="" action="ppaction://hlinkshowjump?jump=previousslide" highlightClick="1"/>
          </p:cNvPr>
          <p:cNvSpPr/>
          <p:nvPr/>
        </p:nvSpPr>
        <p:spPr>
          <a:xfrm>
            <a:off x="5292080" y="6557241"/>
            <a:ext cx="360040" cy="216024"/>
          </a:xfrm>
          <a:prstGeom prst="actionButtonBackPrevious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правляющая кнопка: назад 10">
            <a:hlinkClick r:id="" action="ppaction://hlinkshowjump?jump=nextslide" highlightClick="1"/>
          </p:cNvPr>
          <p:cNvSpPr/>
          <p:nvPr/>
        </p:nvSpPr>
        <p:spPr>
          <a:xfrm flipH="1">
            <a:off x="6012160" y="6557241"/>
            <a:ext cx="360040" cy="216024"/>
          </a:xfrm>
          <a:prstGeom prst="actionButtonBackPrevious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6787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Прямоугольник 2"/>
          <p:cNvSpPr>
            <a:spLocks noChangeArrowheads="1"/>
          </p:cNvSpPr>
          <p:nvPr/>
        </p:nvSpPr>
        <p:spPr bwMode="auto">
          <a:xfrm>
            <a:off x="395288" y="4865209"/>
            <a:ext cx="8351837" cy="1588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446088" algn="just" eaLnBrk="1" hangingPunct="1">
              <a:lnSpc>
                <a:spcPct val="90000"/>
              </a:lnSpc>
            </a:pPr>
            <a:r>
              <a:rPr lang="ru-RU" dirty="0">
                <a:latin typeface="+mn-lt"/>
              </a:rPr>
              <a:t>После Смоленска Барклай все чаще задумывается о генеральном сражении. Отношения между Багратионом и Барклаем после выхода из Смоленска с каждым днем отступления становились все </a:t>
            </a:r>
            <a:r>
              <a:rPr lang="ru-RU" dirty="0" err="1">
                <a:latin typeface="+mn-lt"/>
              </a:rPr>
              <a:t>напряженнее</a:t>
            </a:r>
            <a:r>
              <a:rPr lang="ru-RU" dirty="0">
                <a:latin typeface="+mn-lt"/>
              </a:rPr>
              <a:t>, и в этом споре настроения дворянства были не на стороне осторожного Барклая. </a:t>
            </a:r>
            <a:endParaRPr lang="ru-RU" dirty="0" smtClean="0">
              <a:latin typeface="+mn-lt"/>
            </a:endParaRPr>
          </a:p>
          <a:p>
            <a:pPr indent="446088" algn="just" eaLnBrk="1" hangingPunct="1">
              <a:lnSpc>
                <a:spcPct val="90000"/>
              </a:lnSpc>
            </a:pPr>
            <a:r>
              <a:rPr lang="ru-RU" dirty="0" smtClean="0">
                <a:latin typeface="+mn-lt"/>
              </a:rPr>
              <a:t>8 </a:t>
            </a:r>
            <a:r>
              <a:rPr lang="ru-RU" dirty="0">
                <a:latin typeface="+mn-lt"/>
              </a:rPr>
              <a:t>августа главнокомандующим всеми армиями, действовавшими против </a:t>
            </a:r>
            <a:r>
              <a:rPr lang="ru-RU" dirty="0" smtClean="0">
                <a:latin typeface="+mn-lt"/>
              </a:rPr>
              <a:t>Наполеона, был назначен генерал-от-инфантерии князь Кутузов.</a:t>
            </a:r>
            <a:endParaRPr lang="ru-RU" dirty="0">
              <a:latin typeface="+mn-lt"/>
            </a:endParaRPr>
          </a:p>
        </p:txBody>
      </p:sp>
      <p:grpSp>
        <p:nvGrpSpPr>
          <p:cNvPr id="63491" name="Группа 4"/>
          <p:cNvGrpSpPr>
            <a:grpSpLocks/>
          </p:cNvGrpSpPr>
          <p:nvPr/>
        </p:nvGrpSpPr>
        <p:grpSpPr bwMode="auto">
          <a:xfrm>
            <a:off x="179388" y="692447"/>
            <a:ext cx="2827337" cy="4176713"/>
            <a:chOff x="928662" y="1857364"/>
            <a:chExt cx="2898678" cy="4237996"/>
          </a:xfrm>
        </p:grpSpPr>
        <p:pic>
          <p:nvPicPr>
            <p:cNvPr id="6" name="Picture 2" descr="Багратион Петр Иванович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928662" y="1857364"/>
              <a:ext cx="2898678" cy="3749056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sp>
          <p:nvSpPr>
            <p:cNvPr id="63500" name="TextBox 6"/>
            <p:cNvSpPr txBox="1">
              <a:spLocks noChangeArrowheads="1"/>
            </p:cNvSpPr>
            <p:nvPr/>
          </p:nvSpPr>
          <p:spPr bwMode="auto">
            <a:xfrm>
              <a:off x="933458" y="5572140"/>
              <a:ext cx="2874953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r>
                <a:rPr lang="ru-RU" sz="1400" b="1" i="1" dirty="0">
                  <a:cs typeface="Times New Roman" pitchFamily="18" charset="0"/>
                </a:rPr>
                <a:t>Багратион</a:t>
              </a:r>
            </a:p>
            <a:p>
              <a:pPr algn="ctr" eaLnBrk="1" hangingPunct="1"/>
              <a:r>
                <a:rPr lang="ru-RU" sz="1400" b="1" i="1" dirty="0">
                  <a:cs typeface="Times New Roman" pitchFamily="18" charset="0"/>
                </a:rPr>
                <a:t>Пётр Иванович</a:t>
              </a:r>
            </a:p>
          </p:txBody>
        </p:sp>
      </p:grpSp>
      <p:grpSp>
        <p:nvGrpSpPr>
          <p:cNvPr id="63492" name="Группа 11"/>
          <p:cNvGrpSpPr>
            <a:grpSpLocks/>
          </p:cNvGrpSpPr>
          <p:nvPr/>
        </p:nvGrpSpPr>
        <p:grpSpPr bwMode="auto">
          <a:xfrm>
            <a:off x="2952750" y="681335"/>
            <a:ext cx="6169025" cy="4187825"/>
            <a:chOff x="2915816" y="980728"/>
            <a:chExt cx="6326615" cy="4249917"/>
          </a:xfrm>
        </p:grpSpPr>
        <p:pic>
          <p:nvPicPr>
            <p:cNvPr id="4" name="Picture 2" descr="http://www.vokrugsveta.ru/encyclopedia/images/thumb/c/cb/Kutuzov.jpg/300px-Kutuzov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135999" y="1004300"/>
              <a:ext cx="2900497" cy="3760977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grpSp>
          <p:nvGrpSpPr>
            <p:cNvPr id="63495" name="Группа 7"/>
            <p:cNvGrpSpPr>
              <a:grpSpLocks/>
            </p:cNvGrpSpPr>
            <p:nvPr/>
          </p:nvGrpSpPr>
          <p:grpSpPr bwMode="auto">
            <a:xfrm>
              <a:off x="2915816" y="980728"/>
              <a:ext cx="6326615" cy="4249917"/>
              <a:chOff x="5796136" y="1410750"/>
              <a:chExt cx="6326615" cy="4249917"/>
            </a:xfrm>
          </p:grpSpPr>
          <p:pic>
            <p:nvPicPr>
              <p:cNvPr id="9" name="Picture 4" descr="http://upload.wikimedia.org/wikipedia/commons/thumb/7/78/Barclay1829.jpg/250px-Barclay1829.jpg"/>
              <p:cNvPicPr>
                <a:picLocks noChangeAspect="1" noChangeArrowheads="1"/>
              </p:cNvPicPr>
              <p:nvPr/>
            </p:nvPicPr>
            <p:blipFill rotWithShape="1">
              <a:blip r:embed="rId4" cstate="print"/>
              <a:srcRect l="1604" r="5855"/>
              <a:stretch/>
            </p:blipFill>
            <p:spPr bwMode="auto">
              <a:xfrm>
                <a:off x="5986422" y="1410750"/>
                <a:ext cx="2898678" cy="3758818"/>
              </a:xfrm>
              <a:prstGeom prst="roundRect">
                <a:avLst>
                  <a:gd name="adj" fmla="val 16667"/>
                </a:avLst>
              </a:prstGeom>
              <a:ln>
                <a:noFill/>
              </a:ln>
              <a:effectLst>
                <a:outerShdw blurRad="76200" dist="38100" dir="7800000" algn="tl" rotWithShape="0">
                  <a:srgbClr val="000000">
                    <a:alpha val="40000"/>
                  </a:srgbClr>
                </a:outerShdw>
              </a:effectLst>
              <a:scene3d>
                <a:camera prst="orthographicFront"/>
                <a:lightRig rig="contrasting" dir="t">
                  <a:rot lat="0" lon="0" rev="4200000"/>
                </a:lightRig>
              </a:scene3d>
              <a:sp3d prstMaterial="plastic">
                <a:bevelT w="381000" h="114300" prst="relaxedInset"/>
                <a:contourClr>
                  <a:srgbClr val="969696"/>
                </a:contourClr>
              </a:sp3d>
            </p:spPr>
          </p:pic>
          <p:sp>
            <p:nvSpPr>
              <p:cNvPr id="63497" name="TextBox 9"/>
              <p:cNvSpPr txBox="1">
                <a:spLocks noChangeArrowheads="1"/>
              </p:cNvSpPr>
              <p:nvPr/>
            </p:nvSpPr>
            <p:spPr bwMode="auto">
              <a:xfrm>
                <a:off x="5796136" y="5137447"/>
                <a:ext cx="3312368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algn="ctr" eaLnBrk="1" hangingPunct="1"/>
                <a:r>
                  <a:rPr lang="ru-RU" sz="1400" b="1" i="1" dirty="0">
                    <a:cs typeface="Times New Roman" pitchFamily="18" charset="0"/>
                  </a:rPr>
                  <a:t>Барклай-де-Толли</a:t>
                </a:r>
              </a:p>
              <a:p>
                <a:pPr algn="ctr" eaLnBrk="1" hangingPunct="1"/>
                <a:r>
                  <a:rPr lang="ru-RU" sz="1400" b="1" i="1" dirty="0">
                    <a:cs typeface="Times New Roman" pitchFamily="18" charset="0"/>
                  </a:rPr>
                  <a:t>Михаил Богданович</a:t>
                </a:r>
              </a:p>
            </p:txBody>
          </p:sp>
          <p:sp>
            <p:nvSpPr>
              <p:cNvPr id="63498" name="TextBox 10"/>
              <p:cNvSpPr txBox="1">
                <a:spLocks noChangeArrowheads="1"/>
              </p:cNvSpPr>
              <p:nvPr/>
            </p:nvSpPr>
            <p:spPr bwMode="auto">
              <a:xfrm>
                <a:off x="8810383" y="5136002"/>
                <a:ext cx="3312368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algn="ctr" eaLnBrk="1" hangingPunct="1"/>
                <a:r>
                  <a:rPr lang="ru-RU" sz="1400" b="1" i="1">
                    <a:cs typeface="Times New Roman" pitchFamily="18" charset="0"/>
                  </a:rPr>
                  <a:t>Кутузов</a:t>
                </a:r>
              </a:p>
              <a:p>
                <a:pPr algn="ctr" eaLnBrk="1" hangingPunct="1"/>
                <a:r>
                  <a:rPr lang="ru-RU" sz="1400" b="1" i="1">
                    <a:cs typeface="Times New Roman" pitchFamily="18" charset="0"/>
                  </a:rPr>
                  <a:t>Михаил Илларионович</a:t>
                </a:r>
              </a:p>
            </p:txBody>
          </p:sp>
        </p:grpSp>
      </p:grpSp>
      <p:sp>
        <p:nvSpPr>
          <p:cNvPr id="13" name="Прямоугольник 12"/>
          <p:cNvSpPr/>
          <p:nvPr/>
        </p:nvSpPr>
        <p:spPr>
          <a:xfrm>
            <a:off x="0" y="0"/>
            <a:ext cx="9144000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Русские полководцы</a:t>
            </a:r>
            <a:endParaRPr lang="ru-RU" dirty="0">
              <a:solidFill>
                <a:schemeClr val="accent4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15" name="Управляющая кнопка: в начало 14">
            <a:hlinkClick r:id="rId5" action="ppaction://hlinksldjump" highlightClick="1"/>
          </p:cNvPr>
          <p:cNvSpPr/>
          <p:nvPr/>
        </p:nvSpPr>
        <p:spPr>
          <a:xfrm>
            <a:off x="4594841" y="6557241"/>
            <a:ext cx="360040" cy="216024"/>
          </a:xfrm>
          <a:prstGeom prst="actionButtonBeginning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Управляющая кнопка: в начало 15">
            <a:hlinkClick r:id="rId6" action="ppaction://hlinksldjump" highlightClick="1"/>
          </p:cNvPr>
          <p:cNvSpPr/>
          <p:nvPr/>
        </p:nvSpPr>
        <p:spPr>
          <a:xfrm flipH="1">
            <a:off x="6732240" y="6557241"/>
            <a:ext cx="360040" cy="216024"/>
          </a:xfrm>
          <a:prstGeom prst="actionButtonBeginning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Управляющая кнопка: назад 16">
            <a:hlinkClick r:id="" action="ppaction://hlinkshowjump?jump=previousslide" highlightClick="1"/>
          </p:cNvPr>
          <p:cNvSpPr/>
          <p:nvPr/>
        </p:nvSpPr>
        <p:spPr>
          <a:xfrm>
            <a:off x="5292080" y="6557241"/>
            <a:ext cx="360040" cy="216024"/>
          </a:xfrm>
          <a:prstGeom prst="actionButtonBackPrevious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Управляющая кнопка: назад 17">
            <a:hlinkClick r:id="" action="ppaction://hlinkshowjump?jump=nextslide" highlightClick="1"/>
          </p:cNvPr>
          <p:cNvSpPr/>
          <p:nvPr/>
        </p:nvSpPr>
        <p:spPr>
          <a:xfrm flipH="1">
            <a:off x="6012160" y="6557241"/>
            <a:ext cx="360040" cy="216024"/>
          </a:xfrm>
          <a:prstGeom prst="actionButtonBackPrevious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622429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Обращение к смолянам</a:t>
            </a:r>
            <a:endParaRPr lang="ru-RU" dirty="0">
              <a:solidFill>
                <a:schemeClr val="accent4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64515" name="Прямоугольник 2"/>
          <p:cNvSpPr>
            <a:spLocks noChangeArrowheads="1"/>
          </p:cNvSpPr>
          <p:nvPr/>
        </p:nvSpPr>
        <p:spPr bwMode="auto">
          <a:xfrm>
            <a:off x="179388" y="1268413"/>
            <a:ext cx="4572000" cy="474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ru-RU" dirty="0">
                <a:latin typeface="Times New Roman" pitchFamily="18" charset="0"/>
              </a:rPr>
              <a:t>"Достойные смоленские жители, любезные соотечествен­ники! С живейшим восторгом извещаюсь я отовсюду о беспри­мерных опытах в верности и преданности вашей к любезней­шему Отечеству. В самых лютейших бедствиях своих показы­ваете вы непоколебимость своего духа. Вы исторгнуты из жи­лищ ваших, но верою и </a:t>
            </a:r>
            <a:r>
              <a:rPr lang="ru-RU" dirty="0" err="1">
                <a:latin typeface="Times New Roman" pitchFamily="18" charset="0"/>
              </a:rPr>
              <a:t>верностию</a:t>
            </a:r>
            <a:r>
              <a:rPr lang="ru-RU" dirty="0">
                <a:latin typeface="Times New Roman" pitchFamily="18" charset="0"/>
              </a:rPr>
              <a:t> твердые сердца ваши связа­ны с нами священными, крепчайшими узами единоверия, род­ства и единого племени. Враг мог разрушить стены ваши, обра­тить в развалины и пепел имущество, наложить на вас тяжелые оковы, но не мог и не возможет победить и покорить сердец ваших. Таковы Россияне!''</a:t>
            </a:r>
          </a:p>
          <a:p>
            <a:pPr algn="ctr" eaLnBrk="1" hangingPunct="1"/>
            <a:r>
              <a:rPr lang="ru-RU" sz="1400" b="1" dirty="0">
                <a:latin typeface="Times New Roman" pitchFamily="18" charset="0"/>
              </a:rPr>
              <a:t>Обращение М.И. Кутузова к смолянам. Август 1812г.</a:t>
            </a:r>
          </a:p>
        </p:txBody>
      </p:sp>
      <p:pic>
        <p:nvPicPr>
          <p:cNvPr id="56322" name="Picture 2" descr="http://www.runivers.ru/upload/iblock/6e8/xzahlftak-noisbcw%20zraqoj%20tryxolowagbh_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1510" y="764704"/>
            <a:ext cx="4070970" cy="570454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Управляющая кнопка: в начало 4">
            <a:hlinkClick r:id="rId3" action="ppaction://hlinksldjump" highlightClick="1"/>
          </p:cNvPr>
          <p:cNvSpPr/>
          <p:nvPr/>
        </p:nvSpPr>
        <p:spPr>
          <a:xfrm>
            <a:off x="4594841" y="6557241"/>
            <a:ext cx="360040" cy="216024"/>
          </a:xfrm>
          <a:prstGeom prst="actionButtonBeginning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в начало 5">
            <a:hlinkClick r:id="rId4" action="ppaction://hlinksldjump" highlightClick="1"/>
          </p:cNvPr>
          <p:cNvSpPr/>
          <p:nvPr/>
        </p:nvSpPr>
        <p:spPr>
          <a:xfrm flipH="1">
            <a:off x="6732240" y="6557241"/>
            <a:ext cx="360040" cy="216024"/>
          </a:xfrm>
          <a:prstGeom prst="actionButtonBeginning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назад 6">
            <a:hlinkClick r:id="" action="ppaction://hlinkshowjump?jump=previousslide" highlightClick="1"/>
          </p:cNvPr>
          <p:cNvSpPr/>
          <p:nvPr/>
        </p:nvSpPr>
        <p:spPr>
          <a:xfrm>
            <a:off x="5292080" y="6557241"/>
            <a:ext cx="360040" cy="216024"/>
          </a:xfrm>
          <a:prstGeom prst="actionButtonBackPrevious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назад 7">
            <a:hlinkClick r:id="" action="ppaction://hlinkshowjump?jump=nextslide" highlightClick="1"/>
          </p:cNvPr>
          <p:cNvSpPr/>
          <p:nvPr/>
        </p:nvSpPr>
        <p:spPr>
          <a:xfrm flipH="1">
            <a:off x="6012160" y="6557241"/>
            <a:ext cx="360040" cy="216024"/>
          </a:xfrm>
          <a:prstGeom prst="actionButtonBackPrevious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83349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Прямоугольник 1"/>
          <p:cNvSpPr>
            <a:spLocks noChangeArrowheads="1"/>
          </p:cNvSpPr>
          <p:nvPr/>
        </p:nvSpPr>
        <p:spPr bwMode="auto">
          <a:xfrm>
            <a:off x="396627" y="4725144"/>
            <a:ext cx="8351837" cy="1338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446088" algn="just" eaLnBrk="1" hangingPunct="1">
              <a:lnSpc>
                <a:spcPct val="90000"/>
              </a:lnSpc>
            </a:pPr>
            <a:r>
              <a:rPr lang="ru-RU" dirty="0" smtClean="0">
                <a:latin typeface="Times New Roman" pitchFamily="18" charset="0"/>
              </a:rPr>
              <a:t>Смоленское сражение </a:t>
            </a:r>
            <a:r>
              <a:rPr lang="ru-RU" dirty="0" smtClean="0">
                <a:latin typeface="Times New Roman"/>
                <a:cs typeface="Times New Roman"/>
              </a:rPr>
              <a:t>‒‒</a:t>
            </a:r>
            <a:r>
              <a:rPr lang="ru-RU" dirty="0" smtClean="0">
                <a:latin typeface="Times New Roman" pitchFamily="18" charset="0"/>
              </a:rPr>
              <a:t> предвестник </a:t>
            </a:r>
            <a:r>
              <a:rPr lang="ru-RU" dirty="0">
                <a:latin typeface="Times New Roman" pitchFamily="18" charset="0"/>
              </a:rPr>
              <a:t>победы русской армии на Бородинском поле. Не случаен тот факт, что одно из крупных сраже­ний данное Наполеону на Смоленской земле в августе 1812 года, было не по­следним, и в ноябре того же года, на </a:t>
            </a:r>
            <a:r>
              <a:rPr lang="ru-RU" dirty="0" smtClean="0">
                <a:latin typeface="Times New Roman" pitchFamily="18" charset="0"/>
              </a:rPr>
              <a:t>этой </a:t>
            </a:r>
            <a:r>
              <a:rPr lang="ru-RU" dirty="0">
                <a:latin typeface="Times New Roman" pitchFamily="18" charset="0"/>
              </a:rPr>
              <a:t>же Смоленской земле "Великая ар­мия" перестала существовать, бесславно закончив поход на Россию.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61555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4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Историческое значение Смоленского сражения</a:t>
            </a:r>
            <a:endParaRPr lang="ru-RU" sz="3400" dirty="0">
              <a:solidFill>
                <a:schemeClr val="accent4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6" name="Picture 2" descr="http://www.visitsmolensk.ru/img/798_smolensk-stena-up.jpg"/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9" r="41933"/>
          <a:stretch/>
        </p:blipFill>
        <p:spPr bwMode="auto">
          <a:xfrm>
            <a:off x="395536" y="692696"/>
            <a:ext cx="8314013" cy="38164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Управляющая кнопка: в начало 6">
            <a:hlinkClick r:id="rId3" action="ppaction://hlinksldjump" highlightClick="1"/>
          </p:cNvPr>
          <p:cNvSpPr/>
          <p:nvPr/>
        </p:nvSpPr>
        <p:spPr>
          <a:xfrm>
            <a:off x="4594841" y="6557241"/>
            <a:ext cx="360040" cy="216024"/>
          </a:xfrm>
          <a:prstGeom prst="actionButtonBeginning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в начало 7">
            <a:hlinkClick r:id="rId4" action="ppaction://hlinksldjump" highlightClick="1"/>
          </p:cNvPr>
          <p:cNvSpPr/>
          <p:nvPr/>
        </p:nvSpPr>
        <p:spPr>
          <a:xfrm flipH="1">
            <a:off x="6732240" y="6557241"/>
            <a:ext cx="360040" cy="216024"/>
          </a:xfrm>
          <a:prstGeom prst="actionButtonBeginning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назад 8">
            <a:hlinkClick r:id="" action="ppaction://hlinkshowjump?jump=previousslide" highlightClick="1"/>
          </p:cNvPr>
          <p:cNvSpPr/>
          <p:nvPr/>
        </p:nvSpPr>
        <p:spPr>
          <a:xfrm>
            <a:off x="5292080" y="6557241"/>
            <a:ext cx="360040" cy="216024"/>
          </a:xfrm>
          <a:prstGeom prst="actionButtonBackPrevious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назад 9">
            <a:hlinkClick r:id="" action="ppaction://hlinkshowjump?jump=nextslide" highlightClick="1"/>
          </p:cNvPr>
          <p:cNvSpPr/>
          <p:nvPr/>
        </p:nvSpPr>
        <p:spPr>
          <a:xfrm flipH="1">
            <a:off x="6012160" y="6557241"/>
            <a:ext cx="360040" cy="216024"/>
          </a:xfrm>
          <a:prstGeom prst="actionButtonBackPrevious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340866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484438" y="68263"/>
            <a:ext cx="6624637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457200"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Бонапарт хотел разгромить русскую армию, захватить Москву и поставить Россию на колени. Главным направлением продвижения французских войск было московское. Путь на Москву лежал через Смоленск.</a:t>
            </a:r>
          </a:p>
        </p:txBody>
      </p:sp>
      <p:sp>
        <p:nvSpPr>
          <p:cNvPr id="3" name="Управляющая кнопка: в начало 2">
            <a:hlinkClick r:id="rId3" action="ppaction://hlinksldjump" highlightClick="1"/>
          </p:cNvPr>
          <p:cNvSpPr/>
          <p:nvPr/>
        </p:nvSpPr>
        <p:spPr>
          <a:xfrm>
            <a:off x="4594841" y="6557241"/>
            <a:ext cx="360040" cy="216024"/>
          </a:xfrm>
          <a:prstGeom prst="actionButtonBeginning">
            <a:avLst/>
          </a:prstGeom>
          <a:solidFill>
            <a:schemeClr val="accent1">
              <a:lumMod val="60000"/>
              <a:lumOff val="40000"/>
            </a:schemeClr>
          </a:solidFill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в начало 4">
            <a:hlinkClick r:id="rId4" action="ppaction://hlinksldjump" highlightClick="1"/>
          </p:cNvPr>
          <p:cNvSpPr/>
          <p:nvPr/>
        </p:nvSpPr>
        <p:spPr>
          <a:xfrm flipH="1">
            <a:off x="6732240" y="6557241"/>
            <a:ext cx="360040" cy="216024"/>
          </a:xfrm>
          <a:prstGeom prst="actionButtonBeginning">
            <a:avLst/>
          </a:prstGeom>
          <a:solidFill>
            <a:schemeClr val="accent1">
              <a:lumMod val="60000"/>
              <a:lumOff val="40000"/>
            </a:schemeClr>
          </a:solidFill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назад 5">
            <a:hlinkClick r:id="" action="ppaction://hlinkshowjump?jump=previousslide" highlightClick="1"/>
          </p:cNvPr>
          <p:cNvSpPr/>
          <p:nvPr/>
        </p:nvSpPr>
        <p:spPr>
          <a:xfrm>
            <a:off x="5292080" y="6557241"/>
            <a:ext cx="360040" cy="216024"/>
          </a:xfrm>
          <a:prstGeom prst="actionButtonBackPrevious">
            <a:avLst/>
          </a:prstGeom>
          <a:solidFill>
            <a:schemeClr val="accent1">
              <a:lumMod val="60000"/>
              <a:lumOff val="40000"/>
            </a:schemeClr>
          </a:solidFill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назад 6">
            <a:hlinkClick r:id="" action="ppaction://hlinkshowjump?jump=nextslide" highlightClick="1"/>
          </p:cNvPr>
          <p:cNvSpPr/>
          <p:nvPr/>
        </p:nvSpPr>
        <p:spPr>
          <a:xfrm flipH="1">
            <a:off x="6012160" y="6557241"/>
            <a:ext cx="360040" cy="216024"/>
          </a:xfrm>
          <a:prstGeom prst="actionButtonBackPrevious">
            <a:avLst/>
          </a:prstGeom>
          <a:solidFill>
            <a:schemeClr val="accent1">
              <a:lumMod val="60000"/>
              <a:lumOff val="40000"/>
            </a:schemeClr>
          </a:solidFill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113877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4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Хронология сражений войны 1812 года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4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Смоленщине</a:t>
            </a:r>
            <a:endParaRPr lang="ru-RU" sz="3400" dirty="0">
              <a:solidFill>
                <a:schemeClr val="accent4">
                  <a:lumMod val="75000"/>
                </a:schemeClr>
              </a:solidFill>
              <a:latin typeface="+mn-lt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0256092"/>
              </p:ext>
            </p:extLst>
          </p:nvPr>
        </p:nvGraphicFramePr>
        <p:xfrm>
          <a:off x="251520" y="1124744"/>
          <a:ext cx="8568952" cy="5557520"/>
        </p:xfrm>
        <a:graphic>
          <a:graphicData uri="http://schemas.openxmlformats.org/drawingml/2006/table">
            <a:tbl>
              <a:tblPr firstRow="1" bandRow="1">
                <a:tableStyleId>{D27102A9-8310-4765-A935-A1911B00CA55}</a:tableStyleId>
              </a:tblPr>
              <a:tblGrid>
                <a:gridCol w="6480720"/>
                <a:gridCol w="208823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Место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Дата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ru-RU" b="0" dirty="0" smtClean="0"/>
                        <a:t>ОТСТУПЛЕНИЕ РУССКОЙ АРМИИ</a:t>
                      </a:r>
                      <a:endParaRPr lang="ru-RU" b="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b="0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effectLst/>
                        </a:rPr>
                        <a:t>Битва при Молевом болоте (под Смоленском) </a:t>
                      </a:r>
                      <a:endParaRPr lang="ru-RU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effectLst/>
                        </a:rPr>
                        <a:t>27 июня</a:t>
                      </a:r>
                      <a:endParaRPr lang="ru-RU" b="0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effectLst/>
                        </a:rPr>
                        <a:t>Битва под Красным (под Смоленском)</a:t>
                      </a:r>
                      <a:endParaRPr lang="ru-RU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800" kern="1200" dirty="0" smtClean="0">
                          <a:effectLst/>
                        </a:rPr>
                        <a:t>2 августа</a:t>
                      </a:r>
                      <a:endParaRPr lang="ru-RU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effectLst/>
                        </a:rPr>
                        <a:t>Сражение за Смоленск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ru-RU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effectLst/>
                        </a:rPr>
                        <a:t>Оборона Смоленска, подход русских армий к Смоленску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800" kern="1200" dirty="0" smtClean="0">
                          <a:effectLst/>
                        </a:rPr>
                        <a:t>4 августа</a:t>
                      </a:r>
                      <a:endParaRPr lang="ru-RU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З</a:t>
                      </a:r>
                      <a:r>
                        <a:rPr lang="ru-RU" sz="1800" kern="1200" dirty="0" smtClean="0">
                          <a:effectLst/>
                        </a:rPr>
                        <a:t>ащита отступления 2-ой русской армии в сторону Дорогобужа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dirty="0" smtClean="0"/>
                        <a:t>5 </a:t>
                      </a:r>
                      <a:r>
                        <a:rPr lang="ru-RU" sz="1800" kern="1200" dirty="0" smtClean="0">
                          <a:effectLst/>
                        </a:rPr>
                        <a:t>августа</a:t>
                      </a:r>
                      <a:endParaRPr lang="ru-RU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effectLst/>
                        </a:rPr>
                        <a:t>Отступление 1-ой русской армии в сторону Дорогобужа 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dirty="0" smtClean="0"/>
                        <a:t>6 </a:t>
                      </a:r>
                      <a:r>
                        <a:rPr lang="ru-RU" sz="1800" kern="1200" dirty="0" smtClean="0">
                          <a:effectLst/>
                        </a:rPr>
                        <a:t>августа</a:t>
                      </a:r>
                      <a:endParaRPr lang="ru-RU" b="0" dirty="0"/>
                    </a:p>
                  </a:txBody>
                  <a:tcPr/>
                </a:tc>
              </a:tr>
              <a:tr h="2736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effectLst/>
                        </a:rPr>
                        <a:t>Битва </a:t>
                      </a:r>
                      <a:r>
                        <a:rPr lang="ru-RU" sz="1800" kern="1200" dirty="0" err="1" smtClean="0">
                          <a:effectLst/>
                        </a:rPr>
                        <a:t>Лубино-Валутина</a:t>
                      </a:r>
                      <a:r>
                        <a:rPr lang="ru-RU" sz="1800" kern="1200" dirty="0" smtClean="0">
                          <a:effectLst/>
                        </a:rPr>
                        <a:t> Гора (под Смоленском)</a:t>
                      </a:r>
                      <a:endParaRPr lang="ru-RU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7 </a:t>
                      </a:r>
                      <a:r>
                        <a:rPr lang="ru-RU" sz="1800" kern="1200" dirty="0" smtClean="0">
                          <a:effectLst/>
                        </a:rPr>
                        <a:t>августа</a:t>
                      </a:r>
                      <a:endParaRPr lang="ru-RU" b="0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effectLst/>
                        </a:rPr>
                        <a:t>Отступление от </a:t>
                      </a:r>
                      <a:r>
                        <a:rPr lang="ru-RU" sz="1800" kern="1200" dirty="0" err="1" smtClean="0">
                          <a:effectLst/>
                        </a:rPr>
                        <a:t>Лубино</a:t>
                      </a:r>
                      <a:r>
                        <a:rPr lang="ru-RU" sz="1800" kern="1200" dirty="0" smtClean="0">
                          <a:effectLst/>
                        </a:rPr>
                        <a:t> до Бородино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с 8 по 22 </a:t>
                      </a:r>
                      <a:r>
                        <a:rPr lang="ru-RU" sz="1800" kern="1200" dirty="0" smtClean="0">
                          <a:effectLst/>
                        </a:rPr>
                        <a:t>августа</a:t>
                      </a:r>
                      <a:endParaRPr lang="ru-RU" b="0" dirty="0" smtClean="0"/>
                    </a:p>
                  </a:txBody>
                  <a:tcPr/>
                </a:tc>
              </a:tr>
              <a:tr h="370840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0" dirty="0" smtClean="0"/>
                        <a:t>НАСТУПЛЕНИЕ РУССКОЙ АРМИИ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effectLst/>
                        </a:rPr>
                        <a:t>Сражение под Вязьмой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22 октября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effectLst/>
                        </a:rPr>
                        <a:t>Отступление Наполеона от Вязьмы до Смоленска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 22 по 30 октября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effectLst/>
                        </a:rPr>
                        <a:t>Сражение под Красным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 ноября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Управляющая кнопка: в начало 7">
            <a:hlinkClick r:id="rId2" action="ppaction://hlinksldjump" highlightClick="1"/>
          </p:cNvPr>
          <p:cNvSpPr/>
          <p:nvPr/>
        </p:nvSpPr>
        <p:spPr>
          <a:xfrm>
            <a:off x="4594841" y="6557241"/>
            <a:ext cx="360040" cy="216024"/>
          </a:xfrm>
          <a:prstGeom prst="actionButtonBeginning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в начало 8">
            <a:hlinkClick r:id="rId3" action="ppaction://hlinksldjump" highlightClick="1"/>
          </p:cNvPr>
          <p:cNvSpPr/>
          <p:nvPr/>
        </p:nvSpPr>
        <p:spPr>
          <a:xfrm flipH="1">
            <a:off x="6732240" y="6557241"/>
            <a:ext cx="360040" cy="216024"/>
          </a:xfrm>
          <a:prstGeom prst="actionButtonBeginning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назад 9">
            <a:hlinkClick r:id="" action="ppaction://hlinkshowjump?jump=previousslide" highlightClick="1"/>
          </p:cNvPr>
          <p:cNvSpPr/>
          <p:nvPr/>
        </p:nvSpPr>
        <p:spPr>
          <a:xfrm>
            <a:off x="5292080" y="6557241"/>
            <a:ext cx="360040" cy="216024"/>
          </a:xfrm>
          <a:prstGeom prst="actionButtonBackPrevious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правляющая кнопка: назад 10">
            <a:hlinkClick r:id="" action="ppaction://hlinkshowjump?jump=nextslide" highlightClick="1"/>
          </p:cNvPr>
          <p:cNvSpPr/>
          <p:nvPr/>
        </p:nvSpPr>
        <p:spPr>
          <a:xfrm flipH="1">
            <a:off x="6012160" y="6557241"/>
            <a:ext cx="360040" cy="216024"/>
          </a:xfrm>
          <a:prstGeom prst="actionButtonBackPrevious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694786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Картинки по запросу Битва при Молевом болот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Картинки по запросу Битва при Молевом болоте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6" descr="Картинки по запросу Битва при Молевом болоте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8" descr="Картинки по запросу Битва при Молевом болоте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Picture 2" descr="http://www.rsk-v.com/assets/templates/rskv/nd/zimbulka/IMG_1400.jpg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CFDFEC"/>
              </a:clrFrom>
              <a:clrTo>
                <a:srgbClr val="CFDFEC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1" r="16264" b="9688"/>
          <a:stretch/>
        </p:blipFill>
        <p:spPr bwMode="auto">
          <a:xfrm>
            <a:off x="-36512" y="382049"/>
            <a:ext cx="7542088" cy="6475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0" y="0"/>
            <a:ext cx="9144000" cy="63094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5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Благодарные потомки защитникам Смоленска</a:t>
            </a:r>
            <a:endParaRPr lang="ru-RU" sz="3500" dirty="0">
              <a:solidFill>
                <a:schemeClr val="accent4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644008" y="2204864"/>
            <a:ext cx="4470255" cy="44135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sz="1600" dirty="0">
                <a:latin typeface="+mn-lt"/>
              </a:rPr>
              <a:t>Смоленск – слияния венец</a:t>
            </a:r>
            <a:r>
              <a:rPr lang="ru-RU" sz="1600" dirty="0" smtClean="0">
                <a:latin typeface="+mn-lt"/>
              </a:rPr>
              <a:t>.</a:t>
            </a:r>
          </a:p>
          <a:p>
            <a:pPr>
              <a:lnSpc>
                <a:spcPct val="90000"/>
              </a:lnSpc>
            </a:pPr>
            <a:r>
              <a:rPr lang="ru-RU" sz="1600" dirty="0" smtClean="0">
                <a:latin typeface="+mn-lt"/>
              </a:rPr>
              <a:t>Решил </a:t>
            </a:r>
            <a:r>
              <a:rPr lang="ru-RU" sz="1600" dirty="0">
                <a:latin typeface="+mn-lt"/>
              </a:rPr>
              <a:t>француз: «Смоленск я атакую</a:t>
            </a:r>
            <a:r>
              <a:rPr lang="ru-RU" sz="1600" dirty="0" smtClean="0">
                <a:latin typeface="+mn-lt"/>
              </a:rPr>
              <a:t>!»</a:t>
            </a:r>
          </a:p>
          <a:p>
            <a:pPr indent="446088">
              <a:lnSpc>
                <a:spcPct val="90000"/>
              </a:lnSpc>
            </a:pPr>
            <a:r>
              <a:rPr lang="ru-RU" sz="1600" dirty="0" smtClean="0">
                <a:latin typeface="+mn-lt"/>
              </a:rPr>
              <a:t>Стоял </a:t>
            </a:r>
            <a:r>
              <a:rPr lang="ru-RU" sz="1600" dirty="0">
                <a:latin typeface="+mn-lt"/>
              </a:rPr>
              <a:t>Смоленск! Как богатырь отважный</a:t>
            </a:r>
            <a:r>
              <a:rPr lang="ru-RU" sz="1600" dirty="0" smtClean="0">
                <a:latin typeface="+mn-lt"/>
              </a:rPr>
              <a:t>!</a:t>
            </a:r>
          </a:p>
          <a:p>
            <a:pPr indent="446088">
              <a:lnSpc>
                <a:spcPct val="90000"/>
              </a:lnSpc>
            </a:pPr>
            <a:r>
              <a:rPr lang="ru-RU" sz="1600" dirty="0" smtClean="0">
                <a:latin typeface="+mn-lt"/>
              </a:rPr>
              <a:t>Стоял </a:t>
            </a:r>
            <a:r>
              <a:rPr lang="ru-RU" sz="1600" dirty="0">
                <a:latin typeface="+mn-lt"/>
              </a:rPr>
              <a:t>народ за дом родной</a:t>
            </a:r>
            <a:r>
              <a:rPr lang="ru-RU" sz="1600" dirty="0" smtClean="0">
                <a:latin typeface="+mn-lt"/>
              </a:rPr>
              <a:t>,</a:t>
            </a:r>
          </a:p>
          <a:p>
            <a:pPr indent="446088">
              <a:lnSpc>
                <a:spcPct val="90000"/>
              </a:lnSpc>
            </a:pPr>
            <a:r>
              <a:rPr lang="ru-RU" sz="1600" dirty="0" smtClean="0">
                <a:latin typeface="+mn-lt"/>
              </a:rPr>
              <a:t>Стоял </a:t>
            </a:r>
            <a:r>
              <a:rPr lang="ru-RU" sz="1600" dirty="0">
                <a:latin typeface="+mn-lt"/>
              </a:rPr>
              <a:t>он каменной стеной</a:t>
            </a:r>
            <a:r>
              <a:rPr lang="ru-RU" sz="1600" dirty="0" smtClean="0">
                <a:latin typeface="+mn-lt"/>
              </a:rPr>
              <a:t>,</a:t>
            </a:r>
          </a:p>
          <a:p>
            <a:pPr indent="446088">
              <a:lnSpc>
                <a:spcPct val="90000"/>
              </a:lnSpc>
            </a:pPr>
            <a:r>
              <a:rPr lang="ru-RU" sz="1600" dirty="0" smtClean="0">
                <a:latin typeface="+mn-lt"/>
              </a:rPr>
              <a:t>Не </a:t>
            </a:r>
            <a:r>
              <a:rPr lang="ru-RU" sz="1600" dirty="0">
                <a:latin typeface="+mn-lt"/>
              </a:rPr>
              <a:t>одолеть его французским пушкам</a:t>
            </a:r>
            <a:r>
              <a:rPr lang="ru-RU" sz="1600" dirty="0" smtClean="0">
                <a:latin typeface="+mn-lt"/>
              </a:rPr>
              <a:t>.</a:t>
            </a:r>
          </a:p>
          <a:p>
            <a:pPr>
              <a:lnSpc>
                <a:spcPct val="90000"/>
              </a:lnSpc>
            </a:pPr>
            <a:r>
              <a:rPr lang="ru-RU" sz="1600" dirty="0" smtClean="0">
                <a:latin typeface="+mn-lt"/>
              </a:rPr>
              <a:t>Тогда </a:t>
            </a:r>
            <a:r>
              <a:rPr lang="ru-RU" sz="1600" dirty="0">
                <a:latin typeface="+mn-lt"/>
              </a:rPr>
              <a:t>велел </a:t>
            </a:r>
            <a:r>
              <a:rPr lang="ru-RU" sz="1600" dirty="0" smtClean="0">
                <a:latin typeface="+mn-lt"/>
              </a:rPr>
              <a:t>Наполеон</a:t>
            </a:r>
          </a:p>
          <a:p>
            <a:pPr>
              <a:lnSpc>
                <a:spcPct val="90000"/>
              </a:lnSpc>
            </a:pPr>
            <a:r>
              <a:rPr lang="ru-RU" sz="1600" dirty="0" smtClean="0">
                <a:latin typeface="+mn-lt"/>
              </a:rPr>
              <a:t>Казнить </a:t>
            </a:r>
            <a:r>
              <a:rPr lang="ru-RU" sz="1600" dirty="0">
                <a:latin typeface="+mn-lt"/>
              </a:rPr>
              <a:t>Смоленск и триста </a:t>
            </a:r>
            <a:r>
              <a:rPr lang="ru-RU" sz="1600" dirty="0" smtClean="0">
                <a:latin typeface="+mn-lt"/>
              </a:rPr>
              <a:t>он</a:t>
            </a:r>
          </a:p>
          <a:p>
            <a:pPr>
              <a:lnSpc>
                <a:spcPct val="90000"/>
              </a:lnSpc>
            </a:pPr>
            <a:r>
              <a:rPr lang="ru-RU" sz="1600" dirty="0" smtClean="0">
                <a:latin typeface="+mn-lt"/>
              </a:rPr>
              <a:t>Навел </a:t>
            </a:r>
            <a:r>
              <a:rPr lang="ru-RU" sz="1600" dirty="0">
                <a:latin typeface="+mn-lt"/>
              </a:rPr>
              <a:t>на город пушек равнодушно</a:t>
            </a:r>
            <a:r>
              <a:rPr lang="ru-RU" sz="1600" dirty="0" smtClean="0">
                <a:latin typeface="+mn-lt"/>
              </a:rPr>
              <a:t>.</a:t>
            </a:r>
          </a:p>
          <a:p>
            <a:pPr>
              <a:lnSpc>
                <a:spcPct val="90000"/>
              </a:lnSpc>
            </a:pPr>
            <a:r>
              <a:rPr lang="ru-RU" sz="1600" dirty="0" smtClean="0">
                <a:latin typeface="+mn-lt"/>
              </a:rPr>
              <a:t>Сгорел </a:t>
            </a:r>
            <a:r>
              <a:rPr lang="ru-RU" sz="1600" dirty="0">
                <a:latin typeface="+mn-lt"/>
              </a:rPr>
              <a:t>Смоленск почти дотла</a:t>
            </a:r>
            <a:r>
              <a:rPr lang="ru-RU" sz="1600" dirty="0" smtClean="0">
                <a:latin typeface="+mn-lt"/>
              </a:rPr>
              <a:t>.</a:t>
            </a:r>
          </a:p>
          <a:p>
            <a:pPr indent="446088">
              <a:lnSpc>
                <a:spcPct val="90000"/>
              </a:lnSpc>
            </a:pPr>
            <a:r>
              <a:rPr lang="ru-RU" sz="1600" dirty="0" smtClean="0">
                <a:latin typeface="+mn-lt"/>
              </a:rPr>
              <a:t>А </a:t>
            </a:r>
            <a:r>
              <a:rPr lang="ru-RU" sz="1600" dirty="0">
                <a:latin typeface="+mn-lt"/>
              </a:rPr>
              <a:t>наша армия </a:t>
            </a:r>
            <a:r>
              <a:rPr lang="ru-RU" sz="1600" dirty="0" smtClean="0">
                <a:latin typeface="+mn-lt"/>
              </a:rPr>
              <a:t>ушла</a:t>
            </a:r>
          </a:p>
          <a:p>
            <a:pPr indent="446088">
              <a:lnSpc>
                <a:spcPct val="90000"/>
              </a:lnSpc>
            </a:pPr>
            <a:r>
              <a:rPr lang="ru-RU" sz="1600" dirty="0" smtClean="0">
                <a:latin typeface="+mn-lt"/>
              </a:rPr>
              <a:t>Под </a:t>
            </a:r>
            <a:r>
              <a:rPr lang="ru-RU" sz="1600" dirty="0">
                <a:latin typeface="+mn-lt"/>
              </a:rPr>
              <a:t>дым пожаров, грохот пушек вражьих. </a:t>
            </a:r>
            <a:endParaRPr lang="ru-RU" sz="1600" dirty="0" smtClean="0">
              <a:latin typeface="+mn-lt"/>
            </a:endParaRPr>
          </a:p>
          <a:p>
            <a:pPr indent="446088">
              <a:lnSpc>
                <a:spcPct val="90000"/>
              </a:lnSpc>
            </a:pPr>
            <a:r>
              <a:rPr lang="ru-RU" sz="1600" dirty="0" smtClean="0">
                <a:latin typeface="+mn-lt"/>
              </a:rPr>
              <a:t>Взять </a:t>
            </a:r>
            <a:r>
              <a:rPr lang="ru-RU" sz="1600" dirty="0">
                <a:latin typeface="+mn-lt"/>
              </a:rPr>
              <a:t>Бонапарт Смоленск не смог</a:t>
            </a:r>
            <a:r>
              <a:rPr lang="ru-RU" sz="1600" dirty="0" smtClean="0">
                <a:latin typeface="+mn-lt"/>
              </a:rPr>
              <a:t>,</a:t>
            </a:r>
          </a:p>
          <a:p>
            <a:pPr indent="446088">
              <a:lnSpc>
                <a:spcPct val="90000"/>
              </a:lnSpc>
            </a:pPr>
            <a:r>
              <a:rPr lang="ru-RU" sz="1600" dirty="0" smtClean="0">
                <a:latin typeface="+mn-lt"/>
              </a:rPr>
              <a:t>А </a:t>
            </a:r>
            <a:r>
              <a:rPr lang="ru-RU" sz="1600" dirty="0">
                <a:latin typeface="+mn-lt"/>
              </a:rPr>
              <a:t>мы ушли на сто </a:t>
            </a:r>
            <a:r>
              <a:rPr lang="ru-RU" sz="1600" dirty="0" smtClean="0">
                <a:latin typeface="+mn-lt"/>
              </a:rPr>
              <a:t>дорог</a:t>
            </a:r>
          </a:p>
          <a:p>
            <a:pPr>
              <a:lnSpc>
                <a:spcPct val="90000"/>
              </a:lnSpc>
            </a:pPr>
            <a:r>
              <a:rPr lang="ru-RU" sz="1600" dirty="0" smtClean="0">
                <a:latin typeface="+mn-lt"/>
              </a:rPr>
              <a:t>Лесной </a:t>
            </a:r>
            <a:r>
              <a:rPr lang="ru-RU" sz="1600" dirty="0">
                <a:latin typeface="+mn-lt"/>
              </a:rPr>
              <a:t>дорогою, тропой </a:t>
            </a:r>
            <a:r>
              <a:rPr lang="ru-RU" sz="1600" dirty="0" err="1">
                <a:latin typeface="+mn-lt"/>
              </a:rPr>
              <a:t>овражьей</a:t>
            </a:r>
            <a:r>
              <a:rPr lang="ru-RU" sz="1600" dirty="0" smtClean="0">
                <a:latin typeface="+mn-lt"/>
              </a:rPr>
              <a:t>...</a:t>
            </a:r>
          </a:p>
          <a:p>
            <a:pPr>
              <a:lnSpc>
                <a:spcPct val="90000"/>
              </a:lnSpc>
            </a:pPr>
            <a:r>
              <a:rPr lang="ru-RU" sz="1600" dirty="0" smtClean="0">
                <a:latin typeface="+mn-lt"/>
              </a:rPr>
              <a:t>Обида </a:t>
            </a:r>
            <a:r>
              <a:rPr lang="ru-RU" sz="1600" dirty="0">
                <a:latin typeface="+mn-lt"/>
              </a:rPr>
              <a:t>Бонапарта </a:t>
            </a:r>
            <a:r>
              <a:rPr lang="ru-RU" sz="1600" dirty="0" smtClean="0">
                <a:latin typeface="+mn-lt"/>
              </a:rPr>
              <a:t>есть:</a:t>
            </a:r>
          </a:p>
          <a:p>
            <a:pPr>
              <a:lnSpc>
                <a:spcPct val="90000"/>
              </a:lnSpc>
            </a:pPr>
            <a:r>
              <a:rPr lang="ru-RU" sz="1600" dirty="0" smtClean="0">
                <a:latin typeface="+mn-lt"/>
              </a:rPr>
              <a:t>Вошёл </a:t>
            </a:r>
            <a:r>
              <a:rPr lang="ru-RU" sz="1600" dirty="0">
                <a:latin typeface="+mn-lt"/>
              </a:rPr>
              <a:t>в оставленный Смоленск</a:t>
            </a:r>
            <a:r>
              <a:rPr lang="ru-RU" sz="1600" dirty="0" smtClean="0">
                <a:latin typeface="+mn-lt"/>
              </a:rPr>
              <a:t>,</a:t>
            </a:r>
          </a:p>
          <a:p>
            <a:pPr>
              <a:lnSpc>
                <a:spcPct val="90000"/>
              </a:lnSpc>
            </a:pPr>
            <a:r>
              <a:rPr lang="ru-RU" sz="1600" dirty="0" smtClean="0">
                <a:latin typeface="+mn-lt"/>
              </a:rPr>
              <a:t>А </a:t>
            </a:r>
            <a:r>
              <a:rPr lang="ru-RU" sz="1600" dirty="0">
                <a:latin typeface="+mn-lt"/>
              </a:rPr>
              <a:t>не ворвался в русский город с боем</a:t>
            </a:r>
            <a:r>
              <a:rPr lang="ru-RU" sz="1600" dirty="0" smtClean="0">
                <a:latin typeface="+mn-lt"/>
              </a:rPr>
              <a:t>.</a:t>
            </a:r>
          </a:p>
          <a:p>
            <a:pPr algn="r">
              <a:lnSpc>
                <a:spcPct val="90000"/>
              </a:lnSpc>
            </a:pPr>
            <a:r>
              <a:rPr lang="ru-RU" sz="1200" b="1" i="1" dirty="0" smtClean="0">
                <a:latin typeface="+mn-lt"/>
              </a:rPr>
              <a:t>Баллада </a:t>
            </a:r>
            <a:r>
              <a:rPr lang="ru-RU" sz="1200" b="1" i="1" dirty="0">
                <a:latin typeface="+mn-lt"/>
              </a:rPr>
              <a:t>о капрале Бонапарте  </a:t>
            </a:r>
          </a:p>
          <a:p>
            <a:pPr algn="r">
              <a:lnSpc>
                <a:spcPct val="90000"/>
              </a:lnSpc>
            </a:pPr>
            <a:r>
              <a:rPr lang="ru-RU" sz="1200" b="1" i="1" dirty="0">
                <a:latin typeface="+mn-lt"/>
              </a:rPr>
              <a:t>Юрий </a:t>
            </a:r>
            <a:r>
              <a:rPr lang="ru-RU" sz="1200" b="1" i="1" dirty="0" err="1">
                <a:latin typeface="+mn-lt"/>
              </a:rPr>
              <a:t>Чичёв</a:t>
            </a:r>
            <a:endParaRPr lang="ru-RU" sz="1200" b="1" i="1" dirty="0">
              <a:latin typeface="+mn-lt"/>
            </a:endParaRPr>
          </a:p>
        </p:txBody>
      </p:sp>
      <p:sp>
        <p:nvSpPr>
          <p:cNvPr id="12" name="Управляющая кнопка: в начало 11">
            <a:hlinkClick r:id="rId3" action="ppaction://hlinksldjump" highlightClick="1"/>
          </p:cNvPr>
          <p:cNvSpPr/>
          <p:nvPr/>
        </p:nvSpPr>
        <p:spPr>
          <a:xfrm>
            <a:off x="4594841" y="6557241"/>
            <a:ext cx="360040" cy="216024"/>
          </a:xfrm>
          <a:prstGeom prst="actionButtonBeginning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Управляющая кнопка: в начало 12">
            <a:hlinkClick r:id="rId4" action="ppaction://hlinksldjump" highlightClick="1"/>
          </p:cNvPr>
          <p:cNvSpPr/>
          <p:nvPr/>
        </p:nvSpPr>
        <p:spPr>
          <a:xfrm flipH="1">
            <a:off x="6732240" y="6557241"/>
            <a:ext cx="360040" cy="216024"/>
          </a:xfrm>
          <a:prstGeom prst="actionButtonBeginning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Управляющая кнопка: назад 13">
            <a:hlinkClick r:id="" action="ppaction://hlinkshowjump?jump=previousslide" highlightClick="1"/>
          </p:cNvPr>
          <p:cNvSpPr/>
          <p:nvPr/>
        </p:nvSpPr>
        <p:spPr>
          <a:xfrm>
            <a:off x="5292080" y="6557241"/>
            <a:ext cx="360040" cy="216024"/>
          </a:xfrm>
          <a:prstGeom prst="actionButtonBackPrevious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Управляющая кнопка: назад 14">
            <a:hlinkClick r:id="" action="ppaction://hlinkshowjump?jump=nextslide" highlightClick="1"/>
          </p:cNvPr>
          <p:cNvSpPr/>
          <p:nvPr/>
        </p:nvSpPr>
        <p:spPr>
          <a:xfrm flipH="1">
            <a:off x="6012160" y="6557241"/>
            <a:ext cx="360040" cy="216024"/>
          </a:xfrm>
          <a:prstGeom prst="actionButtonBackPrevious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9514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Картинки по запросу Битва при Молевом болот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Картинки по запросу Битва при Молевом болоте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6" descr="Картинки по запросу Битва при Молевом болоте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8" descr="Картинки по запросу Битва при Молевом болоте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0" y="0"/>
            <a:ext cx="9144000" cy="63094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5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Благодарные потомки защитникам Смоленска</a:t>
            </a:r>
            <a:endParaRPr lang="ru-RU" sz="3500" dirty="0">
              <a:solidFill>
                <a:schemeClr val="accent4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411760" y="908720"/>
            <a:ext cx="6517377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6088" algn="just">
              <a:lnSpc>
                <a:spcPct val="90000"/>
              </a:lnSpc>
            </a:pPr>
            <a:r>
              <a:rPr lang="ru-RU" dirty="0"/>
              <a:t>М</a:t>
            </a:r>
            <a:r>
              <a:rPr lang="ru-RU" dirty="0" smtClean="0"/>
              <a:t>ногочисленные </a:t>
            </a:r>
            <a:r>
              <a:rPr lang="ru-RU" dirty="0"/>
              <a:t>памятники посвящены</a:t>
            </a:r>
            <a:r>
              <a:rPr lang="ru-RU" dirty="0" smtClean="0"/>
              <a:t> с</a:t>
            </a:r>
            <a:r>
              <a:rPr lang="ru-RU" dirty="0" smtClean="0">
                <a:latin typeface="+mn-lt"/>
              </a:rPr>
              <a:t>обытиям </a:t>
            </a:r>
            <a:r>
              <a:rPr lang="ru-RU" dirty="0">
                <a:latin typeface="+mn-lt"/>
              </a:rPr>
              <a:t>Отечественной войны 1812 </a:t>
            </a:r>
            <a:r>
              <a:rPr lang="ru-RU" dirty="0" smtClean="0">
                <a:latin typeface="+mn-lt"/>
              </a:rPr>
              <a:t>г. </a:t>
            </a:r>
            <a:r>
              <a:rPr lang="ru-RU" dirty="0">
                <a:latin typeface="+mn-lt"/>
              </a:rPr>
              <a:t>Большинство из них установлены в столетнюю годовщину войны. Созданные в разное время они отличаются по </a:t>
            </a:r>
            <a:r>
              <a:rPr lang="ru-RU" dirty="0" smtClean="0">
                <a:latin typeface="+mn-lt"/>
              </a:rPr>
              <a:t>исполнению.</a:t>
            </a:r>
            <a:endParaRPr lang="ru-RU" dirty="0">
              <a:latin typeface="+mn-lt"/>
            </a:endParaRPr>
          </a:p>
        </p:txBody>
      </p:sp>
      <p:pic>
        <p:nvPicPr>
          <p:cNvPr id="25602" name="Picture 2" descr="Памятник Героям 1812 г.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9" t="1482" r="2712" b="1921"/>
          <a:stretch/>
        </p:blipFill>
        <p:spPr bwMode="auto">
          <a:xfrm>
            <a:off x="146384" y="2405359"/>
            <a:ext cx="2120055" cy="33045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02318" y="5791616"/>
            <a:ext cx="125669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400" dirty="0">
                <a:latin typeface="+mn-lt"/>
              </a:rPr>
              <a:t>Памятник </a:t>
            </a:r>
            <a:endParaRPr lang="ru-RU" sz="1400" dirty="0" smtClean="0">
              <a:latin typeface="+mn-lt"/>
            </a:endParaRPr>
          </a:p>
          <a:p>
            <a:pPr algn="ctr"/>
            <a:r>
              <a:rPr lang="ru-RU" sz="1400" dirty="0" smtClean="0">
                <a:latin typeface="+mn-lt"/>
              </a:rPr>
              <a:t>героям </a:t>
            </a:r>
            <a:r>
              <a:rPr lang="ru-RU" sz="1400" dirty="0">
                <a:latin typeface="+mn-lt"/>
              </a:rPr>
              <a:t>1812 г.</a:t>
            </a:r>
          </a:p>
        </p:txBody>
      </p:sp>
      <p:pic>
        <p:nvPicPr>
          <p:cNvPr id="25604" name="Picture 4" descr="Памятник защитникам Смоленска в сражении 4–5 августа 1812 г.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11" b="1903"/>
          <a:stretch/>
        </p:blipFill>
        <p:spPr bwMode="auto">
          <a:xfrm>
            <a:off x="2378632" y="2405359"/>
            <a:ext cx="2120055" cy="33045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2411760" y="5714672"/>
            <a:ext cx="212005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latin typeface="+mn-lt"/>
              </a:rPr>
              <a:t>Памятник защитникам Смоленска в сражении 4–5 августа 1812 г.</a:t>
            </a:r>
          </a:p>
        </p:txBody>
      </p:sp>
      <p:pic>
        <p:nvPicPr>
          <p:cNvPr id="25606" name="Picture 6" descr="Памятник Софийскому полку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85" t="1515" r="11071" b="4211"/>
          <a:stretch/>
        </p:blipFill>
        <p:spPr bwMode="auto">
          <a:xfrm>
            <a:off x="4610880" y="2405359"/>
            <a:ext cx="2120055" cy="33045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4604326" y="5745450"/>
            <a:ext cx="212660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latin typeface="+mn-lt"/>
              </a:rPr>
              <a:t>Памятник Софийскому полку</a:t>
            </a:r>
          </a:p>
        </p:txBody>
      </p:sp>
      <p:pic>
        <p:nvPicPr>
          <p:cNvPr id="25608" name="Picture 8" descr="Памятник М.И. Кутузову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53" r="9070" b="1930"/>
          <a:stretch/>
        </p:blipFill>
        <p:spPr bwMode="auto">
          <a:xfrm>
            <a:off x="6843128" y="2405360"/>
            <a:ext cx="2121360" cy="33093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7236295" y="5777969"/>
            <a:ext cx="151216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latin typeface="+mn-lt"/>
              </a:rPr>
              <a:t>Памятник </a:t>
            </a:r>
            <a:endParaRPr lang="ru-RU" sz="1400" dirty="0" smtClean="0">
              <a:latin typeface="+mn-lt"/>
            </a:endParaRPr>
          </a:p>
          <a:p>
            <a:pPr algn="ctr"/>
            <a:r>
              <a:rPr lang="ru-RU" sz="1400" dirty="0" smtClean="0">
                <a:latin typeface="+mn-lt"/>
              </a:rPr>
              <a:t>М.И</a:t>
            </a:r>
            <a:r>
              <a:rPr lang="ru-RU" sz="1400" dirty="0">
                <a:latin typeface="+mn-lt"/>
              </a:rPr>
              <a:t>. Кутузову</a:t>
            </a:r>
          </a:p>
        </p:txBody>
      </p:sp>
      <p:pic>
        <p:nvPicPr>
          <p:cNvPr id="25610" name="Picture 10" descr="https://img-fotki.yandex.ru/get/4614/233460605.96/0_102771_a80ff42b_XXL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29" r="27516" b="5030"/>
          <a:stretch/>
        </p:blipFill>
        <p:spPr bwMode="auto">
          <a:xfrm>
            <a:off x="159085" y="908720"/>
            <a:ext cx="2107353" cy="14046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Скругленный прямоугольник 18">
            <a:hlinkClick r:id="rId7"/>
          </p:cNvPr>
          <p:cNvSpPr/>
          <p:nvPr/>
        </p:nvSpPr>
        <p:spPr>
          <a:xfrm>
            <a:off x="8733825" y="6453336"/>
            <a:ext cx="360040" cy="360040"/>
          </a:xfrm>
          <a:prstGeom prst="round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?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20" name="Управляющая кнопка: в начало 19">
            <a:hlinkClick r:id="rId8" action="ppaction://hlinksldjump" highlightClick="1"/>
          </p:cNvPr>
          <p:cNvSpPr/>
          <p:nvPr/>
        </p:nvSpPr>
        <p:spPr>
          <a:xfrm>
            <a:off x="4594841" y="6557241"/>
            <a:ext cx="360040" cy="216024"/>
          </a:xfrm>
          <a:prstGeom prst="actionButtonBeginning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Управляющая кнопка: в начало 20">
            <a:hlinkClick r:id="rId9" action="ppaction://hlinksldjump" highlightClick="1"/>
          </p:cNvPr>
          <p:cNvSpPr/>
          <p:nvPr/>
        </p:nvSpPr>
        <p:spPr>
          <a:xfrm flipH="1">
            <a:off x="6732240" y="6557241"/>
            <a:ext cx="360040" cy="216024"/>
          </a:xfrm>
          <a:prstGeom prst="actionButtonBeginning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Управляющая кнопка: назад 21">
            <a:hlinkClick r:id="" action="ppaction://hlinkshowjump?jump=previousslide" highlightClick="1"/>
          </p:cNvPr>
          <p:cNvSpPr/>
          <p:nvPr/>
        </p:nvSpPr>
        <p:spPr>
          <a:xfrm>
            <a:off x="5292080" y="6557241"/>
            <a:ext cx="360040" cy="216024"/>
          </a:xfrm>
          <a:prstGeom prst="actionButtonBackPrevious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Управляющая кнопка: назад 22">
            <a:hlinkClick r:id="" action="ppaction://hlinkshowjump?jump=nextslide" highlightClick="1"/>
          </p:cNvPr>
          <p:cNvSpPr/>
          <p:nvPr/>
        </p:nvSpPr>
        <p:spPr>
          <a:xfrm flipH="1">
            <a:off x="6012160" y="6557241"/>
            <a:ext cx="360040" cy="216024"/>
          </a:xfrm>
          <a:prstGeom prst="actionButtonBackPrevious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7552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Картинки по запросу Битва при Молевом болот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Картинки по запросу Битва при Молевом болоте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6" descr="Картинки по запросу Битва при Молевом болоте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8" descr="Картинки по запросу Битва при Молевом болоте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0" y="0"/>
            <a:ext cx="9144000" cy="63094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5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Благодарные потомки защитникам Смоленска</a:t>
            </a:r>
            <a:endParaRPr lang="ru-RU" sz="3500" dirty="0">
              <a:solidFill>
                <a:schemeClr val="accent4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043608" y="764704"/>
            <a:ext cx="70567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Аллея генералов участников обороны Смоленска в 1812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года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28" name="Picture 4" descr="http://s13.stc.m.kpcdn.net/share/i/54/494394/big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19" r="5548" b="11408"/>
          <a:stretch/>
        </p:blipFill>
        <p:spPr bwMode="auto">
          <a:xfrm>
            <a:off x="780940" y="3573016"/>
            <a:ext cx="4223108" cy="25476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5148064" y="3847867"/>
            <a:ext cx="352839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+mn-lt"/>
              </a:rPr>
              <a:t>В 1987 г., в дни празднования 175-летней годовщины 1812 г., </a:t>
            </a:r>
            <a:endParaRPr lang="ru-RU" dirty="0" smtClean="0">
              <a:latin typeface="+mn-lt"/>
            </a:endParaRPr>
          </a:p>
          <a:p>
            <a:pPr algn="ctr"/>
            <a:r>
              <a:rPr lang="ru-RU" dirty="0" smtClean="0">
                <a:latin typeface="+mn-lt"/>
              </a:rPr>
              <a:t>в </a:t>
            </a:r>
            <a:r>
              <a:rPr lang="ru-RU" dirty="0">
                <a:latin typeface="+mn-lt"/>
              </a:rPr>
              <a:t>сквере Памяти Героев были установлены бюсты генералов, защищавших Смоленск в 1812 г.</a:t>
            </a:r>
          </a:p>
        </p:txBody>
      </p:sp>
      <p:grpSp>
        <p:nvGrpSpPr>
          <p:cNvPr id="18" name="Группа 17"/>
          <p:cNvGrpSpPr/>
          <p:nvPr/>
        </p:nvGrpSpPr>
        <p:grpSpPr>
          <a:xfrm>
            <a:off x="251248" y="1163731"/>
            <a:ext cx="8209184" cy="2256642"/>
            <a:chOff x="323256" y="4149080"/>
            <a:chExt cx="8209184" cy="2256642"/>
          </a:xfrm>
        </p:grpSpPr>
        <p:pic>
          <p:nvPicPr>
            <p:cNvPr id="26631" name="Picture 7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7584" y="4170051"/>
              <a:ext cx="1444889" cy="19278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6633" name="Picture 9" descr="Нажмите на изображение, чтобы его закрыть.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74262" y="4149805"/>
              <a:ext cx="1444889" cy="19278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6635" name="Picture 11" descr="Нажмите на изображение, чтобы его закрыть.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23928" y="4149080"/>
              <a:ext cx="1444889" cy="19278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6637" name="Picture 13" descr="Нажмите на изображение, чтобы его закрыть.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65717" y="4149805"/>
              <a:ext cx="1444889" cy="19278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6639" name="Picture 15" descr="Нажмите на изображение, чтобы его закрыть.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15543" y="4149805"/>
              <a:ext cx="1444889" cy="19278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Прямоугольник 11"/>
            <p:cNvSpPr/>
            <p:nvPr/>
          </p:nvSpPr>
          <p:spPr>
            <a:xfrm>
              <a:off x="4007882" y="6076975"/>
              <a:ext cx="1284198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400" dirty="0">
                  <a:latin typeface="+mn-lt"/>
                </a:rPr>
                <a:t>Дохтуров Д.С.</a:t>
              </a: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323256" y="6073551"/>
              <a:ext cx="2051006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400" dirty="0">
                  <a:latin typeface="+mn-lt"/>
                </a:rPr>
                <a:t>Барклай-де-Толли М.Б.</a:t>
              </a: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2490457" y="6097945"/>
              <a:ext cx="1361463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400" dirty="0">
                  <a:latin typeface="+mn-lt"/>
                </a:rPr>
                <a:t>Багратион П.И.</a:t>
              </a: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5524870" y="6076974"/>
              <a:ext cx="1326582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1400" dirty="0">
                  <a:latin typeface="+mn-lt"/>
                </a:rPr>
                <a:t>Раевский Н.Н. </a:t>
              </a:r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6964831" y="6080658"/>
              <a:ext cx="156760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1400" dirty="0" err="1">
                  <a:latin typeface="Times New Roman" pitchFamily="18" charset="0"/>
                  <a:cs typeface="Times New Roman" pitchFamily="18" charset="0"/>
                </a:rPr>
                <a:t>Неверовский</a:t>
              </a:r>
              <a:r>
                <a:rPr lang="ru-RU" sz="1400" dirty="0">
                  <a:latin typeface="Times New Roman" pitchFamily="18" charset="0"/>
                  <a:cs typeface="Times New Roman" pitchFamily="18" charset="0"/>
                </a:rPr>
                <a:t> Д.П.</a:t>
              </a:r>
            </a:p>
          </p:txBody>
        </p:sp>
      </p:grpSp>
      <p:sp>
        <p:nvSpPr>
          <p:cNvPr id="27" name="Управляющая кнопка: в начало 26">
            <a:hlinkClick r:id="rId8" action="ppaction://hlinksldjump" highlightClick="1"/>
          </p:cNvPr>
          <p:cNvSpPr/>
          <p:nvPr/>
        </p:nvSpPr>
        <p:spPr>
          <a:xfrm>
            <a:off x="4594841" y="6557241"/>
            <a:ext cx="360040" cy="216024"/>
          </a:xfrm>
          <a:prstGeom prst="actionButtonBeginning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Управляющая кнопка: в начало 27">
            <a:hlinkClick r:id="rId9" action="ppaction://hlinksldjump" highlightClick="1"/>
          </p:cNvPr>
          <p:cNvSpPr/>
          <p:nvPr/>
        </p:nvSpPr>
        <p:spPr>
          <a:xfrm flipH="1">
            <a:off x="6732240" y="6557241"/>
            <a:ext cx="360040" cy="216024"/>
          </a:xfrm>
          <a:prstGeom prst="actionButtonBeginning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Управляющая кнопка: назад 28">
            <a:hlinkClick r:id="" action="ppaction://hlinkshowjump?jump=previousslide" highlightClick="1"/>
          </p:cNvPr>
          <p:cNvSpPr/>
          <p:nvPr/>
        </p:nvSpPr>
        <p:spPr>
          <a:xfrm>
            <a:off x="5292080" y="6557241"/>
            <a:ext cx="360040" cy="216024"/>
          </a:xfrm>
          <a:prstGeom prst="actionButtonBackPrevious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Управляющая кнопка: назад 29">
            <a:hlinkClick r:id="" action="ppaction://hlinkshowjump?jump=nextslide" highlightClick="1"/>
          </p:cNvPr>
          <p:cNvSpPr/>
          <p:nvPr/>
        </p:nvSpPr>
        <p:spPr>
          <a:xfrm flipH="1">
            <a:off x="6012160" y="6557241"/>
            <a:ext cx="360040" cy="216024"/>
          </a:xfrm>
          <a:prstGeom prst="actionButtonBackPrevious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7799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Картинки по запросу Битва при Молевом болот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Картинки по запросу Битва при Молевом болоте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6" descr="Картинки по запросу Битва при Молевом болоте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8" descr="Картинки по запросу Битва при Молевом болоте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0" y="0"/>
            <a:ext cx="9144000" cy="63094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5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Благодарные потомки защитникам Смоленска</a:t>
            </a:r>
            <a:endParaRPr lang="ru-RU" sz="3500" dirty="0">
              <a:solidFill>
                <a:schemeClr val="accent4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2841" b="2267"/>
          <a:stretch/>
        </p:blipFill>
        <p:spPr bwMode="auto">
          <a:xfrm>
            <a:off x="251520" y="764704"/>
            <a:ext cx="2013000" cy="2679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Управляющая кнопка: в начало 21">
            <a:hlinkClick r:id="rId3" action="ppaction://hlinksldjump" highlightClick="1"/>
          </p:cNvPr>
          <p:cNvSpPr/>
          <p:nvPr/>
        </p:nvSpPr>
        <p:spPr>
          <a:xfrm>
            <a:off x="4594841" y="6557241"/>
            <a:ext cx="360040" cy="216024"/>
          </a:xfrm>
          <a:prstGeom prst="actionButtonBeginning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Управляющая кнопка: в начало 22">
            <a:hlinkClick r:id="rId4" action="ppaction://hlinksldjump" highlightClick="1"/>
          </p:cNvPr>
          <p:cNvSpPr/>
          <p:nvPr/>
        </p:nvSpPr>
        <p:spPr>
          <a:xfrm flipH="1">
            <a:off x="6732240" y="6557241"/>
            <a:ext cx="360040" cy="216024"/>
          </a:xfrm>
          <a:prstGeom prst="actionButtonBeginning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Управляющая кнопка: назад 23">
            <a:hlinkClick r:id="" action="ppaction://hlinkshowjump?jump=previousslide" highlightClick="1"/>
          </p:cNvPr>
          <p:cNvSpPr/>
          <p:nvPr/>
        </p:nvSpPr>
        <p:spPr>
          <a:xfrm>
            <a:off x="5292080" y="6557241"/>
            <a:ext cx="360040" cy="216024"/>
          </a:xfrm>
          <a:prstGeom prst="actionButtonBackPrevious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Управляющая кнопка: назад 24">
            <a:hlinkClick r:id="" action="ppaction://hlinkshowjump?jump=nextslide" highlightClick="1"/>
          </p:cNvPr>
          <p:cNvSpPr/>
          <p:nvPr/>
        </p:nvSpPr>
        <p:spPr>
          <a:xfrm flipH="1">
            <a:off x="6012160" y="6557241"/>
            <a:ext cx="360040" cy="216024"/>
          </a:xfrm>
          <a:prstGeom prst="actionButtonBackPrevious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6" name="Picture 2" descr="Бюст М.И. Кутузова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16" b="3193"/>
          <a:stretch/>
        </p:blipFill>
        <p:spPr bwMode="auto">
          <a:xfrm>
            <a:off x="6881019" y="764704"/>
            <a:ext cx="2011461" cy="2654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2" name="Picture 4" descr="http://warsonline.info/images/stories/news/11/mar11/1812/smol_skolon_obl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768103"/>
            <a:ext cx="1988130" cy="2650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4" name="Picture 6" descr="Мемориальная доска в память о партизанах 1812 г.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" r="3082" b="2883"/>
          <a:stretch/>
        </p:blipFill>
        <p:spPr bwMode="auto">
          <a:xfrm>
            <a:off x="4738726" y="755996"/>
            <a:ext cx="1993514" cy="2662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Скругленный прямоугольник 16">
            <a:hlinkClick r:id="rId8"/>
          </p:cNvPr>
          <p:cNvSpPr/>
          <p:nvPr/>
        </p:nvSpPr>
        <p:spPr>
          <a:xfrm>
            <a:off x="3347864" y="6384268"/>
            <a:ext cx="360040" cy="360040"/>
          </a:xfrm>
          <a:prstGeom prst="round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?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83386" y="3447278"/>
            <a:ext cx="198113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/>
              <a:t>Памятный знак</a:t>
            </a:r>
            <a:endParaRPr lang="ru-RU" sz="14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7020272" y="3424143"/>
            <a:ext cx="183139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>
                <a:latin typeface="+mn-lt"/>
              </a:rPr>
              <a:t>Бюст М.И. Кутузова</a:t>
            </a:r>
            <a:endParaRPr lang="ru-RU" sz="1400" dirty="0">
              <a:latin typeface="+mn-lt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483767" y="3418738"/>
            <a:ext cx="198813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latin typeface="+mn-lt"/>
              </a:rPr>
              <a:t>Могила генерала </a:t>
            </a:r>
            <a:endParaRPr lang="ru-RU" sz="1400" b="1" dirty="0" smtClean="0">
              <a:latin typeface="+mn-lt"/>
            </a:endParaRPr>
          </a:p>
          <a:p>
            <a:pPr algn="ctr"/>
            <a:r>
              <a:rPr lang="ru-RU" sz="1400" b="1" dirty="0" smtClean="0">
                <a:latin typeface="+mn-lt"/>
              </a:rPr>
              <a:t>А.А</a:t>
            </a:r>
            <a:r>
              <a:rPr lang="ru-RU" sz="1400" b="1" dirty="0">
                <a:latin typeface="+mn-lt"/>
              </a:rPr>
              <a:t>. </a:t>
            </a:r>
            <a:r>
              <a:rPr lang="ru-RU" sz="1400" b="1" dirty="0" err="1">
                <a:latin typeface="+mn-lt"/>
              </a:rPr>
              <a:t>Скалона</a:t>
            </a:r>
            <a:endParaRPr lang="ru-RU" sz="1400" b="1" dirty="0">
              <a:latin typeface="+mn-lt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738726" y="3385723"/>
            <a:ext cx="199351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latin typeface="+mn-lt"/>
              </a:rPr>
              <a:t>Памятник партизанам 1812 г.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51520" y="3755055"/>
            <a:ext cx="2160240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1600" dirty="0" smtClean="0">
                <a:latin typeface="+mn-lt"/>
              </a:rPr>
              <a:t>В </a:t>
            </a:r>
            <a:r>
              <a:rPr lang="ru-RU" sz="1600" dirty="0">
                <a:latin typeface="+mn-lt"/>
              </a:rPr>
              <a:t>1812 г. </a:t>
            </a:r>
            <a:r>
              <a:rPr lang="ru-RU" sz="1600" dirty="0" smtClean="0">
                <a:latin typeface="+mn-lt"/>
              </a:rPr>
              <a:t>бригада</a:t>
            </a:r>
          </a:p>
          <a:p>
            <a:pPr algn="ctr">
              <a:lnSpc>
                <a:spcPct val="90000"/>
              </a:lnSpc>
            </a:pPr>
            <a:r>
              <a:rPr lang="ru-RU" sz="1600" dirty="0" smtClean="0">
                <a:latin typeface="+mn-lt"/>
              </a:rPr>
              <a:t> </a:t>
            </a:r>
            <a:r>
              <a:rPr lang="ru-RU" sz="1600" dirty="0">
                <a:latin typeface="+mn-lt"/>
              </a:rPr>
              <a:t>генерала Паскевича на этом бастионе успешно отразила все штурм </a:t>
            </a:r>
            <a:r>
              <a:rPr lang="ru-RU" sz="1600" dirty="0" smtClean="0">
                <a:latin typeface="+mn-lt"/>
              </a:rPr>
              <a:t>французского </a:t>
            </a:r>
            <a:r>
              <a:rPr lang="ru-RU" sz="1600" dirty="0">
                <a:latin typeface="+mn-lt"/>
              </a:rPr>
              <a:t>корпуса маршала </a:t>
            </a:r>
            <a:r>
              <a:rPr lang="ru-RU" sz="1600" dirty="0" err="1">
                <a:latin typeface="+mn-lt"/>
              </a:rPr>
              <a:t>Нея</a:t>
            </a:r>
            <a:r>
              <a:rPr lang="ru-RU" sz="1600" dirty="0" smtClean="0">
                <a:latin typeface="+mn-lt"/>
              </a:rPr>
              <a:t>.</a:t>
            </a:r>
            <a:endParaRPr lang="ru-RU" sz="1600" dirty="0">
              <a:latin typeface="+mn-lt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424843" y="3908943"/>
            <a:ext cx="216999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latin typeface="+mn-lt"/>
              </a:rPr>
              <a:t>Надпись</a:t>
            </a:r>
            <a:r>
              <a:rPr lang="ru-RU" sz="1400" dirty="0">
                <a:latin typeface="+mn-lt"/>
              </a:rPr>
              <a:t>: «Генерал-майор Антон Антонович </a:t>
            </a:r>
            <a:r>
              <a:rPr lang="ru-RU" sz="1400" dirty="0" err="1">
                <a:latin typeface="+mn-lt"/>
              </a:rPr>
              <a:t>Скалон</a:t>
            </a:r>
            <a:r>
              <a:rPr lang="ru-RU" sz="1400" dirty="0">
                <a:latin typeface="+mn-lt"/>
              </a:rPr>
              <a:t> – шеф Иркутского драгунского полка»; «Похоронен французами 8 августа 1812 г. в Королевском бастионе, в присутствии императора Наполеона, со всеми воинскими почестями»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565563" y="3918535"/>
            <a:ext cx="3992379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+mn-lt"/>
              </a:rPr>
              <a:t>На доске выбито:</a:t>
            </a:r>
            <a:br>
              <a:rPr lang="ru-RU" sz="1400" dirty="0">
                <a:latin typeface="+mn-lt"/>
              </a:rPr>
            </a:br>
            <a:r>
              <a:rPr lang="ru-RU" sz="1400" dirty="0">
                <a:latin typeface="+mn-lt"/>
              </a:rPr>
              <a:t>«Организаторам и активным участникам партизанской борьбы на Смоленщине в Отечественной войне 1812 года.</a:t>
            </a:r>
            <a:br>
              <a:rPr lang="ru-RU" sz="1400" dirty="0">
                <a:latin typeface="+mn-lt"/>
              </a:rPr>
            </a:br>
            <a:r>
              <a:rPr lang="ru-RU" sz="1400" dirty="0">
                <a:latin typeface="+mn-lt"/>
              </a:rPr>
              <a:t>Подполковнику Д.В. Давыдову</a:t>
            </a:r>
            <a:br>
              <a:rPr lang="ru-RU" sz="1400" dirty="0">
                <a:latin typeface="+mn-lt"/>
              </a:rPr>
            </a:br>
            <a:r>
              <a:rPr lang="ru-RU" sz="1400" dirty="0">
                <a:latin typeface="+mn-lt"/>
              </a:rPr>
              <a:t>Капитану А.Н. </a:t>
            </a:r>
            <a:r>
              <a:rPr lang="ru-RU" sz="1400" dirty="0" err="1">
                <a:latin typeface="+mn-lt"/>
              </a:rPr>
              <a:t>Сеславину</a:t>
            </a:r>
            <a:r>
              <a:rPr lang="ru-RU" sz="1400" dirty="0">
                <a:latin typeface="+mn-lt"/>
              </a:rPr>
              <a:t/>
            </a:r>
            <a:br>
              <a:rPr lang="ru-RU" sz="1400" dirty="0">
                <a:latin typeface="+mn-lt"/>
              </a:rPr>
            </a:br>
            <a:r>
              <a:rPr lang="ru-RU" sz="1400" dirty="0">
                <a:latin typeface="+mn-lt"/>
              </a:rPr>
              <a:t>Капитану А.С. Фигнеру</a:t>
            </a:r>
            <a:br>
              <a:rPr lang="ru-RU" sz="1400" dirty="0">
                <a:latin typeface="+mn-lt"/>
              </a:rPr>
            </a:br>
            <a:r>
              <a:rPr lang="ru-RU" sz="1400" dirty="0">
                <a:latin typeface="+mn-lt"/>
              </a:rPr>
              <a:t>Солдату-драгуну В.В. </a:t>
            </a:r>
            <a:r>
              <a:rPr lang="ru-RU" sz="1400" dirty="0" err="1">
                <a:latin typeface="+mn-lt"/>
              </a:rPr>
              <a:t>Четвертакову</a:t>
            </a:r>
            <a:r>
              <a:rPr lang="ru-RU" sz="1400" dirty="0">
                <a:latin typeface="+mn-lt"/>
              </a:rPr>
              <a:t/>
            </a:r>
            <a:br>
              <a:rPr lang="ru-RU" sz="1400" dirty="0">
                <a:latin typeface="+mn-lt"/>
              </a:rPr>
            </a:br>
            <a:r>
              <a:rPr lang="ru-RU" sz="1400" dirty="0">
                <a:latin typeface="+mn-lt"/>
              </a:rPr>
              <a:t>Крестьянке Василисе Кожиной</a:t>
            </a:r>
            <a:br>
              <a:rPr lang="ru-RU" sz="1400" dirty="0">
                <a:latin typeface="+mn-lt"/>
              </a:rPr>
            </a:br>
            <a:r>
              <a:rPr lang="ru-RU" sz="1400" dirty="0">
                <a:latin typeface="+mn-lt"/>
              </a:rPr>
              <a:t>и другим патриотам России».</a:t>
            </a:r>
          </a:p>
        </p:txBody>
      </p:sp>
    </p:spTree>
    <p:extLst>
      <p:ext uri="{BB962C8B-B14F-4D97-AF65-F5344CB8AC3E}">
        <p14:creationId xmlns:p14="http://schemas.microsoft.com/office/powerpoint/2010/main" val="3280913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Картинки по запросу Битва при Молевом болот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Картинки по запросу Битва при Молевом болоте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6" descr="Картинки по запросу Битва при Молевом болоте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8" descr="Картинки по запросу Битва при Молевом болоте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0" y="0"/>
            <a:ext cx="9144000" cy="63094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5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Благодарные потомки защитникам Смоленска</a:t>
            </a:r>
            <a:endParaRPr lang="ru-RU" sz="3500" dirty="0">
              <a:solidFill>
                <a:schemeClr val="accent4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52789" y="4869160"/>
            <a:ext cx="8352000" cy="158812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90000"/>
              </a:lnSpc>
            </a:pPr>
            <a:r>
              <a:rPr lang="ru-RU" dirty="0">
                <a:latin typeface="+mn-lt"/>
              </a:rPr>
              <a:t>В юбилейный 1912 г. в Смоленске отмечались памятные места Отечественной войны 1812 г. От полков, участвовавших в Смоленском сражении, на крепостной стене были укреплены мемориальные доски. От </a:t>
            </a:r>
            <a:r>
              <a:rPr lang="ru-RU" dirty="0" err="1">
                <a:latin typeface="+mn-lt"/>
              </a:rPr>
              <a:t>Молоховских</a:t>
            </a:r>
            <a:r>
              <a:rPr lang="ru-RU" dirty="0">
                <a:latin typeface="+mn-lt"/>
              </a:rPr>
              <a:t> ворот </a:t>
            </a:r>
            <a:r>
              <a:rPr lang="ru-RU" sz="1400" dirty="0">
                <a:latin typeface="+mn-lt"/>
              </a:rPr>
              <a:t>(ныне – площадь Смирнова)</a:t>
            </a:r>
            <a:r>
              <a:rPr lang="ru-RU" dirty="0">
                <a:latin typeface="+mn-lt"/>
              </a:rPr>
              <a:t> до губернаторского пролома </a:t>
            </a:r>
            <a:r>
              <a:rPr lang="ru-RU" sz="1400" dirty="0">
                <a:latin typeface="+mn-lt"/>
              </a:rPr>
              <a:t>(проезд в крепостной стене по улице Октябрьской революции)</a:t>
            </a:r>
            <a:r>
              <a:rPr lang="ru-RU" dirty="0">
                <a:latin typeface="+mn-lt"/>
              </a:rPr>
              <a:t> было 19 мемориальных досок. Из 10 сохранившихся на сегодняшний день, 3 мемориальные доски – подлинные.</a:t>
            </a:r>
          </a:p>
        </p:txBody>
      </p:sp>
      <p:sp>
        <p:nvSpPr>
          <p:cNvPr id="9" name="Управляющая кнопка: в начало 8">
            <a:hlinkClick r:id="rId2" action="ppaction://hlinksldjump" highlightClick="1"/>
          </p:cNvPr>
          <p:cNvSpPr/>
          <p:nvPr/>
        </p:nvSpPr>
        <p:spPr>
          <a:xfrm>
            <a:off x="4594841" y="6557241"/>
            <a:ext cx="360040" cy="216024"/>
          </a:xfrm>
          <a:prstGeom prst="actionButtonBeginning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в начало 9">
            <a:hlinkClick r:id="rId3" action="ppaction://hlinksldjump" highlightClick="1"/>
          </p:cNvPr>
          <p:cNvSpPr/>
          <p:nvPr/>
        </p:nvSpPr>
        <p:spPr>
          <a:xfrm flipH="1">
            <a:off x="6732240" y="6557241"/>
            <a:ext cx="360040" cy="216024"/>
          </a:xfrm>
          <a:prstGeom prst="actionButtonBeginning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правляющая кнопка: назад 10">
            <a:hlinkClick r:id="" action="ppaction://hlinkshowjump?jump=previousslide" highlightClick="1"/>
          </p:cNvPr>
          <p:cNvSpPr/>
          <p:nvPr/>
        </p:nvSpPr>
        <p:spPr>
          <a:xfrm>
            <a:off x="5292080" y="6557241"/>
            <a:ext cx="360040" cy="216024"/>
          </a:xfrm>
          <a:prstGeom prst="actionButtonBackPrevious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назад 11">
            <a:hlinkClick r:id="" action="ppaction://hlinkshowjump?jump=nextslide" highlightClick="1"/>
          </p:cNvPr>
          <p:cNvSpPr/>
          <p:nvPr/>
        </p:nvSpPr>
        <p:spPr>
          <a:xfrm flipH="1">
            <a:off x="6012160" y="6557241"/>
            <a:ext cx="360040" cy="216024"/>
          </a:xfrm>
          <a:prstGeom prst="actionButtonBackPrevious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Мемориальные доски.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97" r="24186" b="4652"/>
          <a:stretch/>
        </p:blipFill>
        <p:spPr bwMode="auto">
          <a:xfrm>
            <a:off x="5211192" y="2074045"/>
            <a:ext cx="3033216" cy="26510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1949" y="706936"/>
            <a:ext cx="2072059" cy="1170713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280" y="689156"/>
            <a:ext cx="1819461" cy="119477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695443"/>
            <a:ext cx="1906783" cy="118220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1948" y="3512989"/>
            <a:ext cx="2072060" cy="121215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1948" y="2074045"/>
            <a:ext cx="2072060" cy="121215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975" y="2060848"/>
            <a:ext cx="2072059" cy="125359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692" y="714881"/>
            <a:ext cx="2072060" cy="1194888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55" y="3501009"/>
            <a:ext cx="2072059" cy="1239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709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Источники информации</a:t>
            </a:r>
            <a:endParaRPr lang="ru-RU" sz="36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07504" y="836712"/>
            <a:ext cx="8229600" cy="5328592"/>
          </a:xfrm>
        </p:spPr>
        <p:txBody>
          <a:bodyPr/>
          <a:lstStyle/>
          <a:p>
            <a:pPr marL="358775" lvl="0" indent="-358775" algn="just">
              <a:spcBef>
                <a:spcPct val="0"/>
              </a:spcBef>
              <a:tabLst>
                <a:tab pos="179388" algn="l"/>
                <a:tab pos="539750" algn="l"/>
              </a:tabLst>
            </a:pPr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Times New Roman" pitchFamily="18" charset="0"/>
                <a:cs typeface="Arial" pitchFamily="34" charset="0"/>
              </a:rPr>
              <a:t>Большая </a:t>
            </a: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Times New Roman" pitchFamily="18" charset="0"/>
                <a:cs typeface="Arial" pitchFamily="34" charset="0"/>
              </a:rPr>
              <a:t>Российская энциклопедия: т.10 – М.: Большая Российская энциклопедия, </a:t>
            </a:r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Times New Roman" pitchFamily="18" charset="0"/>
                <a:cs typeface="Arial" pitchFamily="34" charset="0"/>
              </a:rPr>
              <a:t>2008.</a:t>
            </a:r>
          </a:p>
          <a:p>
            <a:pPr marL="358775" lvl="0" indent="-358775" algn="just">
              <a:spcBef>
                <a:spcPct val="0"/>
              </a:spcBef>
              <a:tabLst>
                <a:tab pos="179388" algn="l"/>
                <a:tab pos="539750" algn="l"/>
              </a:tabLst>
            </a:pPr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Times New Roman" pitchFamily="18" charset="0"/>
                <a:cs typeface="Arial" pitchFamily="34" charset="0"/>
              </a:rPr>
              <a:t>Смоленская </a:t>
            </a: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Times New Roman" pitchFamily="18" charset="0"/>
                <a:cs typeface="Arial" pitchFamily="34" charset="0"/>
              </a:rPr>
              <a:t>область. Энциклопедия. – Т 1. – Смоленск :СГПУ, </a:t>
            </a:r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Times New Roman" pitchFamily="18" charset="0"/>
                <a:cs typeface="Arial" pitchFamily="34" charset="0"/>
              </a:rPr>
              <a:t>2001.</a:t>
            </a:r>
          </a:p>
          <a:p>
            <a:pPr marL="358775" lvl="0" indent="-358775" algn="just">
              <a:spcBef>
                <a:spcPct val="0"/>
              </a:spcBef>
              <a:tabLst>
                <a:tab pos="179388" algn="l"/>
                <a:tab pos="539750" algn="l"/>
              </a:tabLst>
            </a:pPr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Times New Roman" pitchFamily="18" charset="0"/>
                <a:cs typeface="Arial" pitchFamily="34" charset="0"/>
              </a:rPr>
              <a:t>Смоленск </a:t>
            </a: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Times New Roman" pitchFamily="18" charset="0"/>
                <a:cs typeface="Arial" pitchFamily="34" charset="0"/>
              </a:rPr>
              <a:t>и губерния. Время и люди. Историко-картографический атлас. – М.: ООО «Универсальные информационные технологии», 2008.</a:t>
            </a:r>
            <a:endParaRPr lang="ru-RU" sz="1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Arial" pitchFamily="34" charset="0"/>
            </a:endParaRPr>
          </a:p>
          <a:p>
            <a:pPr marL="358775" lvl="0" indent="-358775" algn="just" eaLnBrk="0" hangingPunct="0">
              <a:spcBef>
                <a:spcPct val="0"/>
              </a:spcBef>
              <a:tabLst>
                <a:tab pos="179388" algn="l"/>
                <a:tab pos="539750" algn="l"/>
              </a:tabLst>
            </a:pPr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Times New Roman" pitchFamily="18" charset="0"/>
                <a:cs typeface="Arial" pitchFamily="34" charset="0"/>
              </a:rPr>
              <a:t>На </a:t>
            </a: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Times New Roman" pitchFamily="18" charset="0"/>
                <a:cs typeface="Arial" pitchFamily="34" charset="0"/>
              </a:rPr>
              <a:t>земле Смоленской: Памятные места Смоленской области. – Московский рабочий, 1971.</a:t>
            </a:r>
            <a:endParaRPr lang="ru-RU" sz="1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Arial" pitchFamily="34" charset="0"/>
            </a:endParaRPr>
          </a:p>
          <a:p>
            <a:pPr>
              <a:tabLst>
                <a:tab pos="179388" algn="l"/>
                <a:tab pos="539750" algn="l"/>
              </a:tabLst>
            </a:pPr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http</a:t>
            </a: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://1812.nsad.ru/pic/120820_002.jpg</a:t>
            </a:r>
          </a:p>
          <a:p>
            <a:pPr>
              <a:tabLst>
                <a:tab pos="179388" algn="l"/>
                <a:tab pos="539750" algn="l"/>
              </a:tabLst>
            </a:pP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http://2mir-istorii.ru/lichnosti-novaya-istoriya/505-otechestvennaya-voyna-1812-goda.html</a:t>
            </a:r>
          </a:p>
          <a:p>
            <a:pPr>
              <a:tabLst>
                <a:tab pos="179388" algn="l"/>
                <a:tab pos="539750" algn="l"/>
              </a:tabLst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http</a:t>
            </a: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://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alexeyche</a:t>
            </a: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.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livejournal</a:t>
            </a: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.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com</a:t>
            </a: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/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pics</a:t>
            </a: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/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catalog</a:t>
            </a: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/337/30875</a:t>
            </a:r>
          </a:p>
          <a:p>
            <a:pPr>
              <a:tabLst>
                <a:tab pos="179388" algn="l"/>
                <a:tab pos="539750" algn="l"/>
              </a:tabLst>
            </a:pP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http://coollib.com/b/324059/read</a:t>
            </a:r>
          </a:p>
          <a:p>
            <a:pPr>
              <a:tabLst>
                <a:tab pos="179388" algn="l"/>
                <a:tab pos="539750" algn="l"/>
              </a:tabLst>
            </a:pP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http://friends.nnov.org/raznoe/3258306.html</a:t>
            </a:r>
          </a:p>
          <a:p>
            <a:pPr>
              <a:tabLst>
                <a:tab pos="179388" algn="l"/>
                <a:tab pos="539750" algn="l"/>
              </a:tabLst>
            </a:pP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http://funik.ru/uploads/images/02_2015/12/3_3fb99579cc8f943aadcf0a75cca76e42.jpg</a:t>
            </a:r>
          </a:p>
          <a:p>
            <a:pPr>
              <a:tabLst>
                <a:tab pos="179388" algn="l"/>
                <a:tab pos="539750" algn="l"/>
              </a:tabLst>
            </a:pP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http://img1.liveinternet.ru/images/attach/c/4/79/588/79588223_00_1_Attack_of_general_JKulneva_.j</a:t>
            </a:r>
          </a:p>
          <a:p>
            <a:pPr>
              <a:tabLst>
                <a:tab pos="179388" algn="l"/>
                <a:tab pos="539750" algn="l"/>
              </a:tabLst>
            </a:pP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http://img1.liveinternet.ru/images/attach/c/6/91/265/91265531_fdf41c.jpg</a:t>
            </a:r>
          </a:p>
          <a:p>
            <a:pPr>
              <a:tabLst>
                <a:tab pos="179388" algn="l"/>
                <a:tab pos="539750" algn="l"/>
              </a:tabLst>
            </a:pP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http://img-fotki.yandex.ru/get/6514/164843909.17/0_b5aca_aed2e414_XXL</a:t>
            </a:r>
          </a:p>
          <a:p>
            <a:pPr>
              <a:tabLst>
                <a:tab pos="179388" algn="l"/>
                <a:tab pos="539750" algn="l"/>
              </a:tabLst>
            </a:pP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http://img-fotki.yandex.ru/get/6620/164843909.13/0_b1809_9b6c74bf_XXL</a:t>
            </a:r>
          </a:p>
          <a:p>
            <a:pPr>
              <a:tabLst>
                <a:tab pos="179388" algn="l"/>
                <a:tab pos="539750" algn="l"/>
              </a:tabLst>
            </a:pP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http://inosmi.ru/images/20299/88/202998835.jpg</a:t>
            </a:r>
          </a:p>
          <a:p>
            <a:pPr>
              <a:tabLst>
                <a:tab pos="179388" algn="l"/>
                <a:tab pos="539750" algn="l"/>
              </a:tabLst>
            </a:pP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http://krasniy.admin-smolensk.ru/istoricheskaya_spravka_</a:t>
            </a:r>
          </a:p>
          <a:p>
            <a:pPr>
              <a:tabLst>
                <a:tab pos="179388" algn="l"/>
                <a:tab pos="539750" algn="l"/>
              </a:tabLst>
            </a:pP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http://ma-zaika.ru/journalshowcomments.php?categ=0&amp;go=prev&amp;journalid=2270477&amp;jpostid=213276543</a:t>
            </a:r>
          </a:p>
          <a:p>
            <a:pPr>
              <a:tabLst>
                <a:tab pos="179388" algn="l"/>
                <a:tab pos="539750" algn="l"/>
              </a:tabLst>
            </a:pP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http://mil.ru/files/morf/1812_vyazma_big.jpg</a:t>
            </a:r>
          </a:p>
          <a:p>
            <a:pPr>
              <a:tabLst>
                <a:tab pos="179388" algn="l"/>
                <a:tab pos="539750" algn="l"/>
              </a:tabLst>
            </a:pP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http://nik191-1.ucoz.ru/publ/istorija_sobytija_i_ljudi/istorija_sobytija_i_ljudi/1812_2012_krakh/7-1-0-2798</a:t>
            </a:r>
          </a:p>
          <a:p>
            <a:pPr>
              <a:tabLst>
                <a:tab pos="179388" algn="l"/>
                <a:tab pos="539750" algn="l"/>
              </a:tabLst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http</a:t>
            </a: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://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ria</a:t>
            </a: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.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ru</a:t>
            </a: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/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services</a:t>
            </a: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/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blog</a:t>
            </a: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_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player</a:t>
            </a: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/716995388.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html</a:t>
            </a:r>
            <a:endParaRPr lang="ru-RU" sz="1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  <a:p>
            <a:pPr>
              <a:tabLst>
                <a:tab pos="179388" algn="l"/>
                <a:tab pos="539750" algn="l"/>
              </a:tabLst>
            </a:pPr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http</a:t>
            </a: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://rudnya.library67.ru/kraj-moj-gordost-moya/podvig-kazachego-korpusa-atamana/</a:t>
            </a:r>
          </a:p>
          <a:p>
            <a:pPr>
              <a:tabLst>
                <a:tab pos="179388" algn="l"/>
                <a:tab pos="539750" algn="l"/>
              </a:tabLst>
            </a:pP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http://warfiles.ru/show-17023-1812-god-sobytiya-5-noyabrya-russkie-voyska-vybili-francuzov-iz-elni.html</a:t>
            </a:r>
          </a:p>
          <a:p>
            <a:pPr>
              <a:tabLst>
                <a:tab pos="179388" algn="l"/>
                <a:tab pos="539750" algn="l"/>
              </a:tabLst>
            </a:pP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http://warsonline.info/1812-god/19-avgusta-arergardnie-boi-pod-smolenskom.html</a:t>
            </a:r>
          </a:p>
          <a:p>
            <a:pPr marL="0" indent="0">
              <a:buNone/>
            </a:pP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5" name="Picture 4" descr="https://s-media-cache-ak0.pinimg.com/736x/df/20/20/df2020f7d288559142cb5df705db72f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2260" y="5286143"/>
            <a:ext cx="2187552" cy="137910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Управляющая кнопка: в начало 5">
            <a:hlinkClick r:id="rId3" action="ppaction://hlinksldjump" highlightClick="1"/>
          </p:cNvPr>
          <p:cNvSpPr/>
          <p:nvPr/>
        </p:nvSpPr>
        <p:spPr>
          <a:xfrm>
            <a:off x="4594841" y="6557241"/>
            <a:ext cx="360040" cy="216024"/>
          </a:xfrm>
          <a:prstGeom prst="actionButtonBeginning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в начало 6">
            <a:hlinkClick r:id="rId4" action="ppaction://hlinksldjump" highlightClick="1"/>
          </p:cNvPr>
          <p:cNvSpPr/>
          <p:nvPr/>
        </p:nvSpPr>
        <p:spPr>
          <a:xfrm flipH="1">
            <a:off x="6732240" y="6557241"/>
            <a:ext cx="360040" cy="216024"/>
          </a:xfrm>
          <a:prstGeom prst="actionButtonBeginning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назад 7">
            <a:hlinkClick r:id="" action="ppaction://hlinkshowjump?jump=previousslide" highlightClick="1"/>
          </p:cNvPr>
          <p:cNvSpPr/>
          <p:nvPr/>
        </p:nvSpPr>
        <p:spPr>
          <a:xfrm>
            <a:off x="5292080" y="6557241"/>
            <a:ext cx="360040" cy="216024"/>
          </a:xfrm>
          <a:prstGeom prst="actionButtonBackPrevious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назад 8">
            <a:hlinkClick r:id="" action="ppaction://hlinkshowjump?jump=nextslide" highlightClick="1"/>
          </p:cNvPr>
          <p:cNvSpPr/>
          <p:nvPr/>
        </p:nvSpPr>
        <p:spPr>
          <a:xfrm flipH="1">
            <a:off x="6012160" y="6557241"/>
            <a:ext cx="360040" cy="216024"/>
          </a:xfrm>
          <a:prstGeom prst="actionButtonBackPrevious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7409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Источники информации</a:t>
            </a:r>
            <a:endParaRPr lang="ru-RU" sz="36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07504" y="908720"/>
            <a:ext cx="8229600" cy="5688632"/>
          </a:xfrm>
        </p:spPr>
        <p:txBody>
          <a:bodyPr/>
          <a:lstStyle/>
          <a:p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http://wooi.ru/dock/fonoteca2.php</a:t>
            </a:r>
          </a:p>
          <a:p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http://www.1812w.ru/libris/lib_d/dik1812strateg.php</a:t>
            </a:r>
          </a:p>
          <a:p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http://www.artcyclopedia.ru/russkie_v_1812_godu_1855-przheclavskij_konstantin_leonardovich.htm</a:t>
            </a:r>
          </a:p>
          <a:p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http://www.artscroll.ru/Images/2008/o/Orlovskiy_Aleksandr_Osipovich/000001.jpg</a:t>
            </a:r>
          </a:p>
          <a:p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http</a:t>
            </a: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://www.artscroll.ru/Images/2008d/a/Averyanov%20Aleksandr%20Yurevich/000009_disp.jpg</a:t>
            </a:r>
          </a:p>
          <a:p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http://www.liveinternet.ru/journal_proc.php?action=redirect&amp;url=http://img1.liveinternet.ru/images/attach/c/6/91/265/91265541_large_fdf49c.jpg</a:t>
            </a:r>
          </a:p>
          <a:p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http://www.liveinternet.ru/journal_proc.php?action=redirect&amp;url=http://img0.liveinternet.ru/images/attach/c/6/91/265/91265536_large_fdf46c.jpg</a:t>
            </a:r>
          </a:p>
          <a:p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http://www.liveinternet.ru/journal_proc.php?action=redirect&amp;url=http://img0.liveinternet.ru/images/attach/c/6/91/265/91265530_large_fdf40c.jpg</a:t>
            </a:r>
          </a:p>
          <a:p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http://www.nemiga.info/belarus/borisov/srazhenie-pod-krasnym.jpg</a:t>
            </a:r>
          </a:p>
          <a:p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http://www.runivers.ru/images/date/2009_jule/28/r_185.jpg</a:t>
            </a:r>
          </a:p>
          <a:p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http://www.runivers.ru/upload/iblock/04d/127036.png</a:t>
            </a:r>
          </a:p>
          <a:p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https://ru.wikipedia.org/File:Eugene_of_Wurtemberg.jpg</a:t>
            </a:r>
          </a:p>
          <a:p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Фотографии мемориальных досок из личного архива</a:t>
            </a:r>
            <a:endParaRPr lang="ru-RU" sz="1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0" b="5566"/>
          <a:stretch/>
        </p:blipFill>
        <p:spPr bwMode="auto">
          <a:xfrm>
            <a:off x="4163326" y="3573016"/>
            <a:ext cx="4731276" cy="284221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14886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950" y="260350"/>
            <a:ext cx="5327650" cy="310832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 бог войны – Наполеон  великий.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Спешит в Смоленск. И в городе – пожар.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 иконою Смоленской Одигитрией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Смоленск «великим» планам помешал.</a:t>
            </a:r>
          </a:p>
          <a:p>
            <a:pPr indent="35877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Был бой под Красным и в Смоленске бой,</a:t>
            </a:r>
          </a:p>
          <a:p>
            <a:pPr indent="35877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Картечи свист и всадников круженье,</a:t>
            </a:r>
          </a:p>
          <a:p>
            <a:pPr indent="35877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Сраженье под </a:t>
            </a:r>
            <a:r>
              <a:rPr lang="ru-RU" sz="2000" dirty="0" err="1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Валутиной</a:t>
            </a:r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горой – </a:t>
            </a:r>
          </a:p>
          <a:p>
            <a:pPr indent="35877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Предтеча Бородинского сраженья.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Евгений  </a:t>
            </a:r>
            <a:r>
              <a:rPr lang="ru-RU" b="1" i="1" dirty="0" err="1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Гуткин</a:t>
            </a:r>
            <a:endParaRPr lang="ru-RU" b="1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Управляющая кнопка: в начало 2">
            <a:hlinkClick r:id="rId3" action="ppaction://hlinksldjump" highlightClick="1"/>
          </p:cNvPr>
          <p:cNvSpPr/>
          <p:nvPr/>
        </p:nvSpPr>
        <p:spPr>
          <a:xfrm>
            <a:off x="4594841" y="6557241"/>
            <a:ext cx="360040" cy="216024"/>
          </a:xfrm>
          <a:prstGeom prst="actionButtonBeginning">
            <a:avLst/>
          </a:prstGeom>
          <a:solidFill>
            <a:srgbClr val="BACC8E"/>
          </a:solidFill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Управляющая кнопка: в начало 3">
            <a:hlinkClick r:id="rId4" action="ppaction://hlinksldjump" highlightClick="1"/>
          </p:cNvPr>
          <p:cNvSpPr/>
          <p:nvPr/>
        </p:nvSpPr>
        <p:spPr>
          <a:xfrm flipH="1">
            <a:off x="6732240" y="6557241"/>
            <a:ext cx="360040" cy="216024"/>
          </a:xfrm>
          <a:prstGeom prst="actionButtonBeginning">
            <a:avLst/>
          </a:prstGeom>
          <a:solidFill>
            <a:srgbClr val="BACC8E"/>
          </a:solidFill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назад 4">
            <a:hlinkClick r:id="" action="ppaction://hlinkshowjump?jump=previousslide" highlightClick="1"/>
          </p:cNvPr>
          <p:cNvSpPr/>
          <p:nvPr/>
        </p:nvSpPr>
        <p:spPr>
          <a:xfrm>
            <a:off x="5292080" y="6557241"/>
            <a:ext cx="360040" cy="216024"/>
          </a:xfrm>
          <a:prstGeom prst="actionButtonBackPrevious">
            <a:avLst/>
          </a:prstGeom>
          <a:solidFill>
            <a:srgbClr val="BACC8E"/>
          </a:solidFill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назад 5">
            <a:hlinkClick r:id="" action="ppaction://hlinkshowjump?jump=nextslide" highlightClick="1"/>
          </p:cNvPr>
          <p:cNvSpPr/>
          <p:nvPr/>
        </p:nvSpPr>
        <p:spPr>
          <a:xfrm flipH="1">
            <a:off x="6012160" y="6557241"/>
            <a:ext cx="360040" cy="216024"/>
          </a:xfrm>
          <a:prstGeom prst="actionButtonBackPrevious">
            <a:avLst/>
          </a:prstGeom>
          <a:solidFill>
            <a:srgbClr val="BACC8E"/>
          </a:solidFill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483768" y="620688"/>
            <a:ext cx="5688632" cy="5135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numCol="2" anchor="ctr"/>
          <a:lstStyle/>
          <a:p>
            <a:pPr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i="1" dirty="0"/>
              <a:t>Под смоленскими стенами,</a:t>
            </a:r>
          </a:p>
          <a:p>
            <a:pPr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i="1" dirty="0"/>
              <a:t>Здесь, России у дверей,</a:t>
            </a:r>
          </a:p>
          <a:p>
            <a:pPr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i="1" dirty="0"/>
              <a:t>Стать и биться нам с врагами!..</a:t>
            </a:r>
          </a:p>
          <a:p>
            <a:pPr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i="1" dirty="0"/>
              <a:t>Не пропустим злых зверей!</a:t>
            </a:r>
          </a:p>
        </p:txBody>
      </p:sp>
      <p:sp>
        <p:nvSpPr>
          <p:cNvPr id="22531" name="TextBox 8"/>
          <p:cNvSpPr txBox="1">
            <a:spLocks noChangeArrowheads="1"/>
          </p:cNvSpPr>
          <p:nvPr/>
        </p:nvSpPr>
        <p:spPr bwMode="auto">
          <a:xfrm>
            <a:off x="396875" y="5879013"/>
            <a:ext cx="835183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just" eaLnBrk="1" hangingPunct="1"/>
            <a:r>
              <a:rPr lang="ru-RU" dirty="0" smtClean="0">
                <a:cs typeface="Times New Roman" pitchFamily="18" charset="0"/>
              </a:rPr>
              <a:t>«Ключ-город» в очередной раз доказал врагу, что не зря является форпостом России и символом русской славы, дав достойный отпор завоевателям.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175" y="0"/>
            <a:ext cx="9144000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Город-щит</a:t>
            </a:r>
            <a:endParaRPr lang="ru-RU" dirty="0">
              <a:solidFill>
                <a:schemeClr val="accent4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1026" name="Picture 2" descr="http://static1.repo.aif.ru/1/76/496524/c/a699971c6decfdfe40108fc0af41ddca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54"/>
          <a:stretch/>
        </p:blipFill>
        <p:spPr bwMode="auto">
          <a:xfrm>
            <a:off x="467544" y="1267343"/>
            <a:ext cx="8207983" cy="453792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457200" y="3268663"/>
          <a:ext cx="8229600" cy="365602"/>
        </p:xfrm>
        <a:graphic>
          <a:graphicData uri="http://schemas.openxmlformats.org/drawingml/2006/table">
            <a:tbl>
              <a:tblPr/>
              <a:tblGrid>
                <a:gridCol w="8229600"/>
              </a:tblGrid>
              <a:tr h="365125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T="45641" marB="4564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22536" name="Rectangle 2"/>
          <p:cNvSpPr>
            <a:spLocks noChangeArrowheads="1"/>
          </p:cNvSpPr>
          <p:nvPr/>
        </p:nvSpPr>
        <p:spPr bwMode="auto">
          <a:xfrm>
            <a:off x="457200" y="3268663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eaLnBrk="1" hangingPunct="1"/>
            <a:endParaRPr lang="ru-RU">
              <a:latin typeface="Arial" charset="0"/>
              <a:cs typeface="Arial" charset="0"/>
            </a:endParaRPr>
          </a:p>
        </p:txBody>
      </p:sp>
      <p:pic>
        <p:nvPicPr>
          <p:cNvPr id="22539" name="хор_Николая_Писаренко_Гимн_Смоленска_1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2813" y="5373688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Управляющая кнопка: в начало 8">
            <a:hlinkClick r:id="rId5" action="ppaction://hlinksldjump" highlightClick="1"/>
          </p:cNvPr>
          <p:cNvSpPr/>
          <p:nvPr/>
        </p:nvSpPr>
        <p:spPr>
          <a:xfrm>
            <a:off x="4594841" y="6557241"/>
            <a:ext cx="360040" cy="216024"/>
          </a:xfrm>
          <a:prstGeom prst="actionButtonBeginning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правляющая кнопка: в начало 10">
            <a:hlinkClick r:id="rId6" action="ppaction://hlinksldjump" highlightClick="1"/>
          </p:cNvPr>
          <p:cNvSpPr/>
          <p:nvPr/>
        </p:nvSpPr>
        <p:spPr>
          <a:xfrm flipH="1">
            <a:off x="6732240" y="6557241"/>
            <a:ext cx="360040" cy="216024"/>
          </a:xfrm>
          <a:prstGeom prst="actionButtonBeginning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назад 11">
            <a:hlinkClick r:id="" action="ppaction://hlinkshowjump?jump=previousslide" highlightClick="1"/>
          </p:cNvPr>
          <p:cNvSpPr/>
          <p:nvPr/>
        </p:nvSpPr>
        <p:spPr>
          <a:xfrm>
            <a:off x="5292080" y="6557241"/>
            <a:ext cx="360040" cy="216024"/>
          </a:xfrm>
          <a:prstGeom prst="actionButtonBackPrevious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Управляющая кнопка: назад 12">
            <a:hlinkClick r:id="" action="ppaction://hlinkshowjump?jump=nextslide" highlightClick="1"/>
          </p:cNvPr>
          <p:cNvSpPr/>
          <p:nvPr/>
        </p:nvSpPr>
        <p:spPr>
          <a:xfrm flipH="1">
            <a:off x="6012160" y="6557241"/>
            <a:ext cx="360040" cy="216024"/>
          </a:xfrm>
          <a:prstGeom prst="actionButtonBackPrevious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617" fill="hold"/>
                                        <p:tgtEl>
                                          <p:spTgt spid="225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539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Прямоугольник 1"/>
          <p:cNvSpPr>
            <a:spLocks noChangeArrowheads="1"/>
          </p:cNvSpPr>
          <p:nvPr/>
        </p:nvSpPr>
        <p:spPr bwMode="auto">
          <a:xfrm>
            <a:off x="396875" y="5397082"/>
            <a:ext cx="8351838" cy="84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446088" algn="just" eaLnBrk="1" hangingPunct="1">
              <a:lnSpc>
                <a:spcPct val="9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После трудных переходов две русские армии 22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1812 года соединились под  Смоленском. Сюда прибыли и оба главнокомандующих ‒ М.Б. Барклай-де-Толли и князь П.И. Багратион.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 Смоленск 1812 год. Худ. С. Присекин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692696"/>
            <a:ext cx="8352000" cy="45202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175" y="0"/>
            <a:ext cx="9144000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Город-щит</a:t>
            </a:r>
            <a:endParaRPr lang="ru-RU" dirty="0">
              <a:solidFill>
                <a:schemeClr val="accent4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5" name="Управляющая кнопка: в начало 4">
            <a:hlinkClick r:id="rId3" action="ppaction://hlinksldjump" highlightClick="1"/>
          </p:cNvPr>
          <p:cNvSpPr/>
          <p:nvPr/>
        </p:nvSpPr>
        <p:spPr>
          <a:xfrm>
            <a:off x="4594841" y="6557241"/>
            <a:ext cx="360040" cy="216024"/>
          </a:xfrm>
          <a:prstGeom prst="actionButtonBeginning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в начало 7">
            <a:hlinkClick r:id="rId4" action="ppaction://hlinksldjump" highlightClick="1"/>
          </p:cNvPr>
          <p:cNvSpPr/>
          <p:nvPr/>
        </p:nvSpPr>
        <p:spPr>
          <a:xfrm flipH="1">
            <a:off x="6732240" y="6557241"/>
            <a:ext cx="360040" cy="216024"/>
          </a:xfrm>
          <a:prstGeom prst="actionButtonBeginning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назад 8">
            <a:hlinkClick r:id="" action="ppaction://hlinkshowjump?jump=previousslide" highlightClick="1"/>
          </p:cNvPr>
          <p:cNvSpPr/>
          <p:nvPr/>
        </p:nvSpPr>
        <p:spPr>
          <a:xfrm>
            <a:off x="5292080" y="6557241"/>
            <a:ext cx="360040" cy="216024"/>
          </a:xfrm>
          <a:prstGeom prst="actionButtonBackPrevious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назад 9">
            <a:hlinkClick r:id="" action="ppaction://hlinkshowjump?jump=nextslide" highlightClick="1"/>
          </p:cNvPr>
          <p:cNvSpPr/>
          <p:nvPr/>
        </p:nvSpPr>
        <p:spPr>
          <a:xfrm flipH="1">
            <a:off x="6012160" y="6557241"/>
            <a:ext cx="360040" cy="216024"/>
          </a:xfrm>
          <a:prstGeom prst="actionButtonBackPrevious">
            <a:avLst/>
          </a:prstGeom>
          <a:ln w="127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966719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5285</TotalTime>
  <Words>3620</Words>
  <Application>Microsoft Office PowerPoint</Application>
  <PresentationFormat>Экран (4:3)</PresentationFormat>
  <Paragraphs>311</Paragraphs>
  <Slides>67</Slides>
  <Notes>3</Notes>
  <HiddenSlides>0</HiddenSlides>
  <MMClips>11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67</vt:i4>
      </vt:variant>
    </vt:vector>
  </HeadingPairs>
  <TitlesOfParts>
    <vt:vector size="70" baseType="lpstr">
      <vt:lpstr>Исполнительная</vt:lpstr>
      <vt:lpstr>1_Исполнительная</vt:lpstr>
      <vt:lpstr>3_Исполнительная</vt:lpstr>
      <vt:lpstr>Отечественная война 1812 года. Смоленское сражение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Смоленщина в войне 1812 года</dc:title>
  <dc:creator>Раиса</dc:creator>
  <cp:lastModifiedBy>Раиса</cp:lastModifiedBy>
  <cp:revision>728</cp:revision>
  <dcterms:created xsi:type="dcterms:W3CDTF">2016-01-21T05:37:48Z</dcterms:created>
  <dcterms:modified xsi:type="dcterms:W3CDTF">2016-02-22T09:12:45Z</dcterms:modified>
</cp:coreProperties>
</file>