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5" r:id="rId2"/>
    <p:sldId id="265" r:id="rId3"/>
    <p:sldId id="256" r:id="rId4"/>
    <p:sldId id="259" r:id="rId5"/>
    <p:sldId id="267" r:id="rId6"/>
    <p:sldId id="261" r:id="rId7"/>
    <p:sldId id="263" r:id="rId8"/>
    <p:sldId id="264" r:id="rId9"/>
    <p:sldId id="266" r:id="rId10"/>
    <p:sldId id="258" r:id="rId11"/>
    <p:sldId id="276" r:id="rId12"/>
    <p:sldId id="270" r:id="rId13"/>
    <p:sldId id="271" r:id="rId14"/>
    <p:sldId id="272" r:id="rId15"/>
    <p:sldId id="277" r:id="rId16"/>
    <p:sldId id="273" r:id="rId17"/>
    <p:sldId id="274" r:id="rId18"/>
    <p:sldId id="278" r:id="rId19"/>
    <p:sldId id="279" r:id="rId20"/>
    <p:sldId id="280" r:id="rId21"/>
    <p:sldId id="284" r:id="rId22"/>
    <p:sldId id="283" r:id="rId23"/>
    <p:sldId id="282" r:id="rId24"/>
    <p:sldId id="286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78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424E2-EDB7-4857-BFD0-AD4FEDD812CE}" type="datetimeFigureOut">
              <a:rPr lang="ru-RU"/>
              <a:pPr>
                <a:defRPr/>
              </a:pPr>
              <a:t>24.02.2016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3D50F-D3B0-44AD-B7E8-418049EE94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680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C72D9-9702-4A6B-9037-7AE9AACD14CA}" type="datetimeFigureOut">
              <a:rPr lang="ru-RU"/>
              <a:pPr>
                <a:defRPr/>
              </a:pPr>
              <a:t>24.02.2016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06DF2-1741-467A-AC66-5E81422259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2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833E2-9979-4E48-A692-C4FCC2BA0109}" type="datetimeFigureOut">
              <a:rPr lang="ru-RU"/>
              <a:pPr>
                <a:defRPr/>
              </a:pPr>
              <a:t>24.02.2016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B0B77-0B1A-4547-A634-1E0BCB70CB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669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A9E29-DBB7-4044-A655-C351640BEC27}" type="datetimeFigureOut">
              <a:rPr lang="ru-RU"/>
              <a:pPr>
                <a:defRPr/>
              </a:pPr>
              <a:t>24.02.2016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3BE95-AD49-4C40-A33D-92AB395853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767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5BC74-5619-4328-B3EB-FAF0719E3790}" type="datetimeFigureOut">
              <a:rPr lang="ru-RU"/>
              <a:pPr>
                <a:defRPr/>
              </a:pPr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C2AE4-1B5C-4A21-A52A-149DD7603F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909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0140F-327E-4506-ADF1-A28D9596D85D}" type="datetimeFigureOut">
              <a:rPr lang="ru-RU"/>
              <a:pPr>
                <a:defRPr/>
              </a:pPr>
              <a:t>24.02.2016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3C30D-4A35-4396-BFD1-CF9EA2BAF9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441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14FBF-EDCE-4BE3-B784-8C04C9D14C90}" type="datetimeFigureOut">
              <a:rPr lang="ru-RU"/>
              <a:pPr>
                <a:defRPr/>
              </a:pPr>
              <a:t>24.02.2016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26077-028E-4C06-A4D3-FB8F756FCE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578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E75AA-E932-4846-AAE4-5400996F39F6}" type="datetimeFigureOut">
              <a:rPr lang="ru-RU"/>
              <a:pPr>
                <a:defRPr/>
              </a:pPr>
              <a:t>24.02.2016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A7FE1-C160-4896-9F82-46753B1BD0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876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8CE54-26DA-4C17-8070-3582606794BC}" type="datetimeFigureOut">
              <a:rPr lang="ru-RU"/>
              <a:pPr>
                <a:defRPr/>
              </a:pPr>
              <a:t>24.02.2016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9D32F-31FF-4471-9DEB-52508EDA41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184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D3ED3-C00B-4EDD-9DF6-DCA3B3836214}" type="datetimeFigureOut">
              <a:rPr lang="ru-RU"/>
              <a:pPr>
                <a:defRPr/>
              </a:pPr>
              <a:t>24.02.2016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E3D56-B618-4BC3-9ECF-C038F8CCF7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144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710DE-26AA-4F52-ACB7-E99A54D0C65E}" type="datetimeFigureOut">
              <a:rPr lang="ru-RU"/>
              <a:pPr>
                <a:defRPr/>
              </a:pPr>
              <a:t>24.02.2016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F7411-1926-4EBA-AD9B-14807E1730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605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3273E3BA-CFB5-4CB1-BBDC-CF23D4D71622}" type="datetimeFigureOut">
              <a:rPr lang="ru-RU"/>
              <a:pPr>
                <a:defRPr/>
              </a:pPr>
              <a:t>24.02.2016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4604F186-38E6-42D7-9C56-D05BBAFFB4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55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us-karabalyk.ru/view_post.php?id=1446" TargetMode="External"/><Relationship Id="rId2" Type="http://schemas.openxmlformats.org/officeDocument/2006/relationships/hyperlink" Target="http://www.book-chel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historicaldis.ru/blog/43465821656/CHelyabinskiy-pereselencheskiy-punkt.-1906-god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60648"/>
            <a:ext cx="8892480" cy="7920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 dirty="0" smtClean="0">
                <a:latin typeface="Arial Black" pitchFamily="34" charset="0"/>
              </a:rPr>
              <a:t/>
            </a:r>
            <a:br>
              <a:rPr lang="ru-RU" sz="2800" dirty="0" smtClean="0">
                <a:latin typeface="Arial Black" pitchFamily="34" charset="0"/>
              </a:rPr>
            </a:br>
            <a:r>
              <a:rPr lang="ru-RU" sz="2800" dirty="0" smtClean="0">
                <a:latin typeface="Arial Black" pitchFamily="34" charset="0"/>
              </a:rPr>
              <a:t/>
            </a:r>
            <a:br>
              <a:rPr lang="ru-RU" sz="2800" dirty="0" smtClean="0">
                <a:latin typeface="Arial Black" pitchFamily="34" charset="0"/>
              </a:rPr>
            </a:br>
            <a:r>
              <a:rPr lang="ru-RU" sz="2800" dirty="0" smtClean="0">
                <a:latin typeface="Arial Black" pitchFamily="34" charset="0"/>
              </a:rPr>
              <a:t/>
            </a:r>
            <a:br>
              <a:rPr lang="ru-RU" sz="2800" dirty="0" smtClean="0">
                <a:latin typeface="Arial Black" pitchFamily="34" charset="0"/>
              </a:rPr>
            </a:br>
            <a:r>
              <a:rPr lang="ru-RU" sz="2400" dirty="0" smtClean="0">
                <a:solidFill>
                  <a:srgbClr val="FF0000"/>
                </a:solidFill>
                <a:effectLst/>
                <a:latin typeface="Arial Black" pitchFamily="34" charset="0"/>
              </a:rPr>
              <a:t>Конкурс </a:t>
            </a:r>
            <a:r>
              <a:rPr lang="ru-RU" sz="2400" dirty="0">
                <a:solidFill>
                  <a:srgbClr val="FF0000"/>
                </a:solidFill>
                <a:effectLst/>
                <a:latin typeface="Arial Black" pitchFamily="34" charset="0"/>
              </a:rPr>
              <a:t>методических разработок с презентациями по региональной истории России</a:t>
            </a:r>
            <a:r>
              <a:rPr lang="ru-RU" sz="2400" dirty="0">
                <a:solidFill>
                  <a:srgbClr val="FF0000"/>
                </a:solidFill>
                <a:effectLst/>
              </a:rPr>
              <a:t/>
            </a:r>
            <a:br>
              <a:rPr lang="ru-RU" sz="2400" dirty="0">
                <a:solidFill>
                  <a:srgbClr val="FF0000"/>
                </a:solidFill>
                <a:effectLst/>
              </a:rPr>
            </a:br>
            <a:r>
              <a:rPr lang="ru-RU" sz="2800" dirty="0" smtClean="0">
                <a:latin typeface="Arial Black" pitchFamily="34" charset="0"/>
              </a:rPr>
              <a:t/>
            </a:r>
            <a:br>
              <a:rPr lang="ru-RU" sz="2800" dirty="0" smtClean="0">
                <a:latin typeface="Arial Black" pitchFamily="34" charset="0"/>
              </a:rPr>
            </a:br>
            <a:r>
              <a:rPr lang="ru-RU" sz="2800" dirty="0" smtClean="0">
                <a:latin typeface="Arial Black" pitchFamily="34" charset="0"/>
              </a:rPr>
              <a:t>Методическая разработка урока истории </a:t>
            </a:r>
            <a:endParaRPr lang="ru-RU" sz="2800" dirty="0">
              <a:latin typeface="Arial Black" pitchFamily="34" charset="0"/>
            </a:endParaRPr>
          </a:p>
        </p:txBody>
      </p:sp>
      <p:sp>
        <p:nvSpPr>
          <p:cNvPr id="3075" name="Объект 4"/>
          <p:cNvSpPr>
            <a:spLocks noGrp="1"/>
          </p:cNvSpPr>
          <p:nvPr>
            <p:ph sz="half" idx="1"/>
          </p:nvPr>
        </p:nvSpPr>
        <p:spPr>
          <a:xfrm>
            <a:off x="468313" y="2133600"/>
            <a:ext cx="8289925" cy="2879725"/>
          </a:xfrm>
        </p:spPr>
        <p:txBody>
          <a:bodyPr/>
          <a:lstStyle/>
          <a:p>
            <a:pPr marL="136525" indent="0" algn="ctr">
              <a:buFont typeface="Wingdings 2" pitchFamily="18" charset="2"/>
              <a:buNone/>
            </a:pPr>
            <a:r>
              <a:rPr lang="ru-RU" sz="3200" smtClean="0">
                <a:solidFill>
                  <a:srgbClr val="FFC000"/>
                </a:solidFill>
                <a:latin typeface="Arial Black" pitchFamily="34" charset="0"/>
              </a:rPr>
              <a:t>Общество и власть после </a:t>
            </a:r>
            <a:endParaRPr lang="en-US" sz="3200" smtClean="0">
              <a:solidFill>
                <a:srgbClr val="FFC000"/>
              </a:solidFill>
              <a:latin typeface="Arial Black" pitchFamily="34" charset="0"/>
            </a:endParaRPr>
          </a:p>
          <a:p>
            <a:pPr marL="136525" indent="0" algn="ctr">
              <a:buFont typeface="Wingdings 2" pitchFamily="18" charset="2"/>
              <a:buNone/>
            </a:pPr>
            <a:r>
              <a:rPr lang="ru-RU" sz="3200" smtClean="0">
                <a:solidFill>
                  <a:srgbClr val="FFC000"/>
                </a:solidFill>
                <a:latin typeface="Arial Black" pitchFamily="34" charset="0"/>
              </a:rPr>
              <a:t>Первой русской революции. </a:t>
            </a:r>
            <a:endParaRPr lang="en-US" sz="3200" smtClean="0">
              <a:solidFill>
                <a:srgbClr val="FFC000"/>
              </a:solidFill>
              <a:latin typeface="Arial Black" pitchFamily="34" charset="0"/>
            </a:endParaRPr>
          </a:p>
          <a:p>
            <a:pPr marL="136525" indent="0" algn="ctr">
              <a:buFont typeface="Wingdings 2" pitchFamily="18" charset="2"/>
              <a:buNone/>
            </a:pPr>
            <a:r>
              <a:rPr lang="ru-RU" sz="3200" smtClean="0">
                <a:solidFill>
                  <a:srgbClr val="FFC000"/>
                </a:solidFill>
                <a:latin typeface="Arial Black" pitchFamily="34" charset="0"/>
              </a:rPr>
              <a:t>Аграрная реформа </a:t>
            </a:r>
            <a:endParaRPr lang="en-US" sz="3200" smtClean="0">
              <a:solidFill>
                <a:srgbClr val="FFC000"/>
              </a:solidFill>
              <a:latin typeface="Arial Black" pitchFamily="34" charset="0"/>
            </a:endParaRPr>
          </a:p>
          <a:p>
            <a:pPr marL="136525" indent="0" algn="ctr">
              <a:buFont typeface="Wingdings 2" pitchFamily="18" charset="2"/>
              <a:buNone/>
            </a:pPr>
            <a:r>
              <a:rPr lang="ru-RU" sz="3200" smtClean="0">
                <a:solidFill>
                  <a:srgbClr val="FFC000"/>
                </a:solidFill>
                <a:latin typeface="Arial Black" pitchFamily="34" charset="0"/>
              </a:rPr>
              <a:t>П.А. Столыпина</a:t>
            </a:r>
          </a:p>
        </p:txBody>
      </p:sp>
      <p:sp>
        <p:nvSpPr>
          <p:cNvPr id="3076" name="Объект 5"/>
          <p:cNvSpPr>
            <a:spLocks noGrp="1"/>
          </p:cNvSpPr>
          <p:nvPr>
            <p:ph sz="half" idx="2"/>
          </p:nvPr>
        </p:nvSpPr>
        <p:spPr>
          <a:xfrm>
            <a:off x="4648200" y="4941888"/>
            <a:ext cx="4316413" cy="1582737"/>
          </a:xfrm>
        </p:spPr>
        <p:txBody>
          <a:bodyPr/>
          <a:lstStyle/>
          <a:p>
            <a:pPr marL="136525" indent="0" algn="r">
              <a:buFont typeface="Wingdings 2" pitchFamily="18" charset="2"/>
              <a:buNone/>
            </a:pPr>
            <a:r>
              <a:rPr lang="ru-RU" sz="1400" b="1" i="1" smtClean="0">
                <a:latin typeface="Arial Black" pitchFamily="34" charset="0"/>
              </a:rPr>
              <a:t>Е.Ю. Захарова</a:t>
            </a:r>
            <a:endParaRPr lang="ru-RU" sz="1400" smtClean="0">
              <a:latin typeface="Arial Black" pitchFamily="34" charset="0"/>
            </a:endParaRPr>
          </a:p>
          <a:p>
            <a:pPr marL="136525" indent="0" algn="r">
              <a:buFont typeface="Wingdings 2" pitchFamily="18" charset="2"/>
              <a:buNone/>
            </a:pPr>
            <a:r>
              <a:rPr lang="ru-RU" sz="1400" smtClean="0">
                <a:latin typeface="Arial Black" pitchFamily="34" charset="0"/>
              </a:rPr>
              <a:t>учитель высшей категории</a:t>
            </a:r>
          </a:p>
          <a:p>
            <a:pPr marL="136525" indent="0" algn="r">
              <a:buFont typeface="Wingdings 2" pitchFamily="18" charset="2"/>
              <a:buNone/>
            </a:pPr>
            <a:r>
              <a:rPr lang="ru-RU" sz="1400" smtClean="0">
                <a:latin typeface="Arial Black" pitchFamily="34" charset="0"/>
              </a:rPr>
              <a:t>Почетный работник общего образования</a:t>
            </a:r>
          </a:p>
          <a:p>
            <a:pPr marL="136525" indent="0" algn="r">
              <a:buFont typeface="Wingdings 2" pitchFamily="18" charset="2"/>
              <a:buNone/>
            </a:pPr>
            <a:r>
              <a:rPr lang="ru-RU" sz="1400" smtClean="0">
                <a:latin typeface="Arial Black" pitchFamily="34" charset="0"/>
              </a:rPr>
              <a:t>Специалист по УМР ГБУ ДПО ЧИППКРО</a:t>
            </a:r>
          </a:p>
          <a:p>
            <a:pPr marL="136525" indent="0" algn="r">
              <a:buFont typeface="Wingdings 2" pitchFamily="18" charset="2"/>
              <a:buNone/>
            </a:pPr>
            <a:r>
              <a:rPr lang="ru-RU" sz="1400" smtClean="0">
                <a:latin typeface="Arial Black" pitchFamily="34" charset="0"/>
              </a:rPr>
              <a:t>Челябинск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mtClean="0"/>
          </a:p>
        </p:txBody>
      </p:sp>
      <p:sp>
        <p:nvSpPr>
          <p:cNvPr id="10243" name="Объект 2"/>
          <p:cNvSpPr>
            <a:spLocks noGrp="1"/>
          </p:cNvSpPr>
          <p:nvPr>
            <p:ph idx="1"/>
          </p:nvPr>
        </p:nvSpPr>
        <p:spPr>
          <a:xfrm>
            <a:off x="446088" y="5732463"/>
            <a:ext cx="8229600" cy="865187"/>
          </a:xfrm>
        </p:spPr>
        <p:txBody>
          <a:bodyPr>
            <a:normAutofit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charset="0"/>
              <a:buNone/>
              <a:defRPr/>
            </a:pPr>
            <a:r>
              <a:rPr lang="ru-RU" dirty="0" smtClean="0">
                <a:latin typeface="Arial Black" pitchFamily="34" charset="0"/>
              </a:rPr>
              <a:t>Железнодорожный вокзал в Челябинске в начале ХХ века</a:t>
            </a:r>
          </a:p>
        </p:txBody>
      </p:sp>
      <p:pic>
        <p:nvPicPr>
          <p:cNvPr id="12292" name="Picture 2" descr="C:\Documents and Settings\Admin\Рабочий стол\урок на конкурс\20160104\Image6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8351838" cy="53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732463"/>
            <a:ext cx="8229600" cy="865187"/>
          </a:xfrm>
        </p:spPr>
        <p:txBody>
          <a:bodyPr rtlCol="0">
            <a:normAutofit fontScale="92500" lnSpcReduction="2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ru-RU" dirty="0" smtClean="0">
                <a:latin typeface="Arial Black" pitchFamily="34" charset="0"/>
              </a:rPr>
              <a:t>Переселенческий пункт в Челябинске</a:t>
            </a:r>
          </a:p>
          <a:p>
            <a:pPr marL="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ru-RU" dirty="0" smtClean="0">
                <a:latin typeface="Arial Black" pitchFamily="34" charset="0"/>
              </a:rPr>
              <a:t> (общий вид)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13316" name="Picture 2" descr="C:\Documents and Settings\Admin\Рабочий стол\урок на конкурс\20160104\Image5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"/>
          <a:stretch>
            <a:fillRect/>
          </a:stretch>
        </p:blipFill>
        <p:spPr bwMode="auto">
          <a:xfrm>
            <a:off x="271463" y="212725"/>
            <a:ext cx="85471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8785225" cy="7064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>
                <a:solidFill>
                  <a:srgbClr val="FFC000"/>
                </a:solidFill>
                <a:latin typeface="Arial Black" pitchFamily="34" charset="0"/>
              </a:rPr>
              <a:t>Н</a:t>
            </a:r>
            <a:r>
              <a:rPr lang="ru-RU" sz="2800" dirty="0" smtClean="0">
                <a:solidFill>
                  <a:srgbClr val="FFC000"/>
                </a:solidFill>
                <a:latin typeface="Arial Black" pitchFamily="34" charset="0"/>
              </a:rPr>
              <a:t>а основе фотографий составьте социальный портрет семьи переселенцев</a:t>
            </a:r>
            <a:endParaRPr lang="ru-RU" sz="28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14339" name="Объект 2"/>
          <p:cNvSpPr>
            <a:spLocks noGrp="1"/>
          </p:cNvSpPr>
          <p:nvPr>
            <p:ph idx="1"/>
          </p:nvPr>
        </p:nvSpPr>
        <p:spPr>
          <a:xfrm>
            <a:off x="184150" y="6021388"/>
            <a:ext cx="4748213" cy="6477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sz="1800" b="1" smtClean="0">
                <a:cs typeface="Times New Roman" pitchFamily="18" charset="0"/>
              </a:rPr>
              <a:t>Переселенцы в ожидании погрузки на платформе. Челябинск  (фото  до 1915 г.)</a:t>
            </a:r>
          </a:p>
        </p:txBody>
      </p:sp>
      <p:pic>
        <p:nvPicPr>
          <p:cNvPr id="14340" name="Picture 2" descr="C:\Documents and Settings\Admin\Рабочий стол\урок на конкурс\20160104\Image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196975"/>
            <a:ext cx="4638675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 descr="C:\Documents and Settings\Admin\Рабочий стол\урок на конкурс\Image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049338"/>
            <a:ext cx="3213100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5148263" y="5918200"/>
            <a:ext cx="3883025" cy="82391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 smtClean="0">
                <a:cs typeface="Times New Roman" pitchFamily="18" charset="0"/>
              </a:rPr>
              <a:t>Перед отъездом в Казахстан.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 smtClean="0">
                <a:cs typeface="Times New Roman" pitchFamily="18" charset="0"/>
              </a:rPr>
              <a:t> Фото из семейного архива Ильченко А., ученицы 9 класса.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3460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FFC000"/>
                </a:solidFill>
                <a:latin typeface="Arial Black" pitchFamily="34" charset="0"/>
              </a:rPr>
              <a:t>Работа в группах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79388" y="692150"/>
          <a:ext cx="8785225" cy="5921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120"/>
                <a:gridCol w="3096432"/>
                <a:gridCol w="4824673"/>
              </a:tblGrid>
              <a:tr h="46296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 Black" pitchFamily="34" charset="0"/>
                        </a:rPr>
                        <a:t>№ группы </a:t>
                      </a:r>
                      <a:endParaRPr lang="ru-RU" sz="1200" dirty="0">
                        <a:latin typeface="Arial Black" pitchFamily="34" charset="0"/>
                      </a:endParaRPr>
                    </a:p>
                  </a:txBody>
                  <a:tcPr marL="91443" marR="91443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 Black" pitchFamily="34" charset="0"/>
                        </a:rPr>
                        <a:t>Задание </a:t>
                      </a:r>
                      <a:endParaRPr lang="ru-RU" sz="1800" dirty="0">
                        <a:latin typeface="Arial Black" pitchFamily="34" charset="0"/>
                      </a:endParaRPr>
                    </a:p>
                  </a:txBody>
                  <a:tcPr marL="91443" marR="91443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 Black" pitchFamily="34" charset="0"/>
                        </a:rPr>
                        <a:t>Источники </a:t>
                      </a:r>
                      <a:endParaRPr lang="ru-RU" sz="1800" dirty="0">
                        <a:latin typeface="Arial Black" pitchFamily="34" charset="0"/>
                      </a:endParaRPr>
                    </a:p>
                  </a:txBody>
                  <a:tcPr marL="91443" marR="91443" marT="45717" marB="45717"/>
                </a:tc>
              </a:tr>
              <a:tr h="135994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</a:t>
                      </a:r>
                      <a:endParaRPr lang="ru-RU" sz="1800" dirty="0"/>
                    </a:p>
                  </a:txBody>
                  <a:tcPr marL="91443" marR="91443" marT="45717" marB="45717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Заполнить таблицу «Этапы становления переселенческого пункта в Челябинске»</a:t>
                      </a:r>
                      <a:endParaRPr lang="ru-RU" sz="1800" dirty="0"/>
                    </a:p>
                  </a:txBody>
                  <a:tcPr marL="91443" marR="91443" marT="45717" marB="45717"/>
                </a:tc>
                <a:tc>
                  <a:txBody>
                    <a:bodyPr/>
                    <a:lstStyle/>
                    <a:p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Фрагменты статьи «Челябинский переселенческий пункт» (Дореволюционный Челябинск в слове современников</a:t>
                      </a:r>
                      <a:r>
                        <a:rPr lang="ru-RU" sz="1600" b="0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Собрание текстов. / Сост. В.С. Боже. - Челябинск: Центр ист.-культ. наследия г. Челябинска. 1997. - С.143-153.)</a:t>
                      </a:r>
                      <a:endParaRPr lang="ru-RU" sz="1600" dirty="0"/>
                    </a:p>
                  </a:txBody>
                  <a:tcPr marL="91443" marR="91443" marT="45717" marB="45717"/>
                </a:tc>
              </a:tr>
              <a:tr h="90564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</a:t>
                      </a:r>
                      <a:endParaRPr lang="ru-RU" sz="1600" dirty="0"/>
                    </a:p>
                  </a:txBody>
                  <a:tcPr marL="91443" marR="91443" marT="45717" marB="45717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Заполнить таблицу «Устройство</a:t>
                      </a:r>
                      <a:r>
                        <a:rPr lang="ru-RU" sz="1600" baseline="0" dirty="0" smtClean="0"/>
                        <a:t> переселенческого пункта в Челябинске к 1909 году</a:t>
                      </a:r>
                      <a:r>
                        <a:rPr lang="ru-RU" sz="1600" dirty="0" smtClean="0"/>
                        <a:t>»</a:t>
                      </a:r>
                      <a:endParaRPr lang="ru-RU" sz="1600" dirty="0"/>
                    </a:p>
                  </a:txBody>
                  <a:tcPr marL="91443" marR="91443" marT="45717" marB="45717"/>
                </a:tc>
                <a:tc>
                  <a:txBody>
                    <a:bodyPr/>
                    <a:lstStyle/>
                    <a:p>
                      <a:r>
                        <a:rPr lang="ru-RU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Салмина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М.С. История Южного Урала. ХХ – начало ХХ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века: Учеб. Пособие для 9 </a:t>
                      </a:r>
                      <a:r>
                        <a:rPr lang="ru-RU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 – Челябинск: «Взгляд», 2004. – с.38-39.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7" marB="45717"/>
                </a:tc>
              </a:tr>
              <a:tr h="63395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</a:t>
                      </a:r>
                      <a:endParaRPr lang="ru-RU" sz="1600" dirty="0"/>
                    </a:p>
                  </a:txBody>
                  <a:tcPr marL="91443" marR="91443" marT="45717" marB="45717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Заполнить таблицу «Посещение</a:t>
                      </a:r>
                      <a:r>
                        <a:rPr lang="ru-RU" sz="1600" baseline="0" dirty="0" smtClean="0"/>
                        <a:t> П.А. Столыпиным Челябинска</a:t>
                      </a:r>
                      <a:r>
                        <a:rPr lang="ru-RU" sz="1600" dirty="0" smtClean="0"/>
                        <a:t>»</a:t>
                      </a:r>
                      <a:endParaRPr lang="ru-RU" sz="1600" dirty="0"/>
                    </a:p>
                  </a:txBody>
                  <a:tcPr marL="91443" marR="91443" marT="45717" marB="45717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Энциклопедия «Челябинск», статья «Столыпин</a:t>
                      </a:r>
                      <a:r>
                        <a:rPr lang="ru-RU" sz="1600" baseline="0" dirty="0" smtClean="0"/>
                        <a:t> Петр Аркадьевич»</a:t>
                      </a:r>
                      <a:endParaRPr lang="ru-RU" sz="1600" dirty="0"/>
                    </a:p>
                  </a:txBody>
                  <a:tcPr marL="91443" marR="91443" marT="45717" marB="45717"/>
                </a:tc>
              </a:tr>
              <a:tr h="106679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</a:t>
                      </a:r>
                      <a:endParaRPr lang="ru-RU" sz="1600" dirty="0"/>
                    </a:p>
                  </a:txBody>
                  <a:tcPr marL="91443" marR="91443" marT="45717" marB="45717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Заполнить таблицу «Организация медицинского обслуживания переселенцев в Челябинске»</a:t>
                      </a:r>
                      <a:endParaRPr lang="ru-RU" sz="1600" dirty="0"/>
                    </a:p>
                  </a:txBody>
                  <a:tcPr marL="91443" marR="91443" marT="45717" marB="4571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Энциклопедия «Челябинск», статьи «Больница</a:t>
                      </a:r>
                      <a:r>
                        <a:rPr lang="ru-RU" sz="1600" baseline="0" dirty="0" smtClean="0"/>
                        <a:t> переселенческая», «Переселенческий пункт в Челябинске»</a:t>
                      </a:r>
                      <a:endParaRPr lang="ru-RU" sz="1600" dirty="0" smtClean="0"/>
                    </a:p>
                  </a:txBody>
                  <a:tcPr marL="91443" marR="91443" marT="45717" marB="45717"/>
                </a:tc>
              </a:tr>
              <a:tr h="90564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</a:t>
                      </a:r>
                      <a:endParaRPr lang="ru-RU" sz="1600" dirty="0"/>
                    </a:p>
                  </a:txBody>
                  <a:tcPr marL="91443" marR="91443" marT="45717" marB="4571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Заполнить схему «Особенности</a:t>
                      </a:r>
                      <a:r>
                        <a:rPr lang="ru-RU" sz="1600" baseline="0" dirty="0" smtClean="0"/>
                        <a:t> управления потоком переселенцев в Челябинске</a:t>
                      </a:r>
                      <a:r>
                        <a:rPr lang="ru-RU" sz="1600" dirty="0" smtClean="0"/>
                        <a:t>»</a:t>
                      </a:r>
                    </a:p>
                  </a:txBody>
                  <a:tcPr marL="91443" marR="91443" marT="45717" marB="45717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Энциклопедия «Челябинск», статьи</a:t>
                      </a:r>
                      <a:r>
                        <a:rPr lang="ru-RU" sz="1600" baseline="0" dirty="0" smtClean="0"/>
                        <a:t> «Канцелярия заведующего Западным районом», «Переселенческий пункт в Челябинске» </a:t>
                      </a:r>
                      <a:r>
                        <a:rPr lang="ru-RU" sz="1600" dirty="0" smtClean="0"/>
                        <a:t> </a:t>
                      </a:r>
                      <a:endParaRPr lang="ru-RU" sz="1600" dirty="0"/>
                    </a:p>
                  </a:txBody>
                  <a:tcPr marL="91443" marR="91443" marT="45717" marB="45717"/>
                </a:tc>
              </a:tr>
              <a:tr h="58642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</a:t>
                      </a:r>
                      <a:endParaRPr lang="ru-RU" sz="1600" dirty="0"/>
                    </a:p>
                  </a:txBody>
                  <a:tcPr marL="91443" marR="91443" marT="45717" marB="45717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Составить</a:t>
                      </a:r>
                      <a:r>
                        <a:rPr lang="ru-RU" sz="1600" baseline="0" dirty="0" smtClean="0"/>
                        <a:t> схему «И</a:t>
                      </a:r>
                      <a:r>
                        <a:rPr lang="ru-RU" sz="1600" dirty="0" smtClean="0"/>
                        <a:t>тоги</a:t>
                      </a:r>
                      <a:r>
                        <a:rPr lang="ru-RU" sz="1600" baseline="0" dirty="0" smtClean="0"/>
                        <a:t> переселенческой политики»</a:t>
                      </a:r>
                      <a:endParaRPr lang="ru-RU" sz="1600" dirty="0"/>
                    </a:p>
                  </a:txBody>
                  <a:tcPr marL="91443" marR="91443" marT="45717" marB="45717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Статистические таблицы, текст учебника</a:t>
                      </a:r>
                      <a:r>
                        <a:rPr lang="ru-RU" sz="1600" baseline="0" dirty="0" smtClean="0"/>
                        <a:t> с. 319</a:t>
                      </a:r>
                      <a:endParaRPr lang="ru-RU" sz="1600" dirty="0"/>
                    </a:p>
                  </a:txBody>
                  <a:tcPr marL="91443" marR="91443" marT="45717" marB="45717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1865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solidFill>
                  <a:srgbClr val="FFC000"/>
                </a:solidFill>
                <a:latin typeface="Arial Black" pitchFamily="34" charset="0"/>
              </a:rPr>
              <a:t>Представление основных результатов работы в группах</a:t>
            </a:r>
            <a:r>
              <a:rPr lang="en-US" sz="4400" dirty="0" smtClean="0">
                <a:solidFill>
                  <a:srgbClr val="FFC000"/>
                </a:solidFill>
                <a:latin typeface="Arial Black" pitchFamily="34" charset="0"/>
              </a:rPr>
              <a:t> </a:t>
            </a:r>
            <a:br>
              <a:rPr lang="en-US" sz="4400" dirty="0" smtClean="0">
                <a:solidFill>
                  <a:srgbClr val="FFC000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FFC000"/>
                </a:solidFill>
                <a:latin typeface="Arial Black" pitchFamily="34" charset="0"/>
              </a:rPr>
              <a:t>(</a:t>
            </a:r>
            <a:r>
              <a:rPr lang="ru-RU" sz="4400" dirty="0" smtClean="0">
                <a:cs typeface="Times New Roman" pitchFamily="18" charset="0"/>
              </a:rPr>
              <a:t>все результаты </a:t>
            </a:r>
            <a:r>
              <a:rPr lang="ru-RU" sz="4400" dirty="0">
                <a:cs typeface="Times New Roman" pitchFamily="18" charset="0"/>
              </a:rPr>
              <a:t>в блоге класса </a:t>
            </a:r>
            <a:r>
              <a:rPr lang="en-US" sz="4400" dirty="0" smtClean="0">
                <a:solidFill>
                  <a:srgbClr val="FFC000"/>
                </a:solidFill>
                <a:latin typeface="Arial Black" pitchFamily="34" charset="0"/>
              </a:rPr>
              <a:t>)</a:t>
            </a:r>
            <a:endParaRPr lang="ru-RU" sz="4400" dirty="0" smtClean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16387" name="Объект 2"/>
          <p:cNvSpPr>
            <a:spLocks noGrp="1"/>
          </p:cNvSpPr>
          <p:nvPr>
            <p:ph idx="1"/>
          </p:nvPr>
        </p:nvSpPr>
        <p:spPr>
          <a:xfrm>
            <a:off x="6516688" y="4941888"/>
            <a:ext cx="2170112" cy="1184275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415" y="116569"/>
            <a:ext cx="4599048" cy="1714202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FFC000"/>
                </a:solidFill>
                <a:latin typeface="Arial Black" pitchFamily="34" charset="0"/>
              </a:rPr>
              <a:t>Группа 1.</a:t>
            </a:r>
            <a:r>
              <a:rPr lang="en-US" sz="2800" dirty="0" smtClean="0">
                <a:solidFill>
                  <a:srgbClr val="FFC000"/>
                </a:solidFill>
                <a:latin typeface="Arial Black" pitchFamily="34" charset="0"/>
              </a:rPr>
              <a:t> </a:t>
            </a:r>
            <a:r>
              <a:rPr lang="ru-RU" sz="2800" dirty="0">
                <a:solidFill>
                  <a:srgbClr val="FFC000"/>
                </a:solidFill>
                <a:latin typeface="Arial Black" pitchFamily="34" charset="0"/>
              </a:rPr>
              <a:t>Э</a:t>
            </a:r>
            <a:r>
              <a:rPr lang="ru-RU" sz="2800" dirty="0" smtClean="0">
                <a:solidFill>
                  <a:srgbClr val="FFC000"/>
                </a:solidFill>
                <a:latin typeface="Arial Black" pitchFamily="34" charset="0"/>
              </a:rPr>
              <a:t>тапы становления переселенческого пункта в Челябинске</a:t>
            </a:r>
            <a:endParaRPr lang="ru-RU" sz="28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1741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7412" name="Picture 4" descr="C:\Documents and Settings\Admin\Рабочий стол\урок на конкурс\0_e103b_5a8b4026_X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13" y="3536950"/>
            <a:ext cx="4217987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3" descr="C:\Documents and Settings\Admin\Рабочий стол\урок на конкурс\original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133600"/>
            <a:ext cx="4967288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" descr="C:\Documents and Settings\Admin\Рабочий стол\урок на конкурс\origin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88913"/>
            <a:ext cx="4316412" cy="322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706437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FFC000"/>
                </a:solidFill>
                <a:latin typeface="Arial Black" pitchFamily="34" charset="0"/>
              </a:rPr>
              <a:t>Группа 2. </a:t>
            </a:r>
            <a:r>
              <a:rPr lang="ru-RU" sz="2800" dirty="0">
                <a:solidFill>
                  <a:srgbClr val="FFC000"/>
                </a:solidFill>
                <a:effectLst/>
                <a:latin typeface="Arial Black" pitchFamily="34" charset="0"/>
              </a:rPr>
              <a:t>Устройство переселенческого пункта в Челябинске к 1909 году</a:t>
            </a:r>
            <a:endParaRPr lang="ru-RU" sz="28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4652963"/>
            <a:ext cx="8434387" cy="1368425"/>
          </a:xfrm>
        </p:spPr>
        <p:txBody>
          <a:bodyPr rtlCol="0">
            <a:normAutofit fontScale="77500" lnSpcReduction="2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ru-RU" dirty="0" smtClean="0">
                <a:latin typeface="Arial Black" pitchFamily="34" charset="0"/>
              </a:rPr>
              <a:t>Челябинск. </a:t>
            </a:r>
          </a:p>
          <a:p>
            <a:pPr marL="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ru-RU" dirty="0" smtClean="0">
                <a:latin typeface="Arial Black" pitchFamily="34" charset="0"/>
              </a:rPr>
              <a:t>Переселенческий пункт. </a:t>
            </a:r>
          </a:p>
          <a:p>
            <a:pPr marL="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ru-RU" dirty="0" smtClean="0">
                <a:latin typeface="Arial Black" pitchFamily="34" charset="0"/>
              </a:rPr>
              <a:t>Общий вид. </a:t>
            </a:r>
          </a:p>
          <a:p>
            <a:pPr marL="0" indent="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ru-RU" dirty="0" smtClean="0">
                <a:latin typeface="Arial Black" pitchFamily="34" charset="0"/>
              </a:rPr>
              <a:t>Фото до 1915 г.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18436" name="Picture 2" descr="C:\Documents and Settings\Admin\Рабочий стол\урок на конкурс\20160104\Image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6213"/>
            <a:ext cx="914400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236" y="116632"/>
            <a:ext cx="8784976" cy="882586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FFC000"/>
                </a:solidFill>
                <a:latin typeface="Arial Black" pitchFamily="34" charset="0"/>
              </a:rPr>
              <a:t>Группа 5.</a:t>
            </a:r>
            <a:r>
              <a:rPr lang="ru-RU" sz="2800" dirty="0">
                <a:solidFill>
                  <a:srgbClr val="FFC000"/>
                </a:solidFill>
                <a:effectLst/>
                <a:latin typeface="Arial Black" pitchFamily="34" charset="0"/>
              </a:rPr>
              <a:t> Особенности управления потоком переселенцев в </a:t>
            </a:r>
            <a:r>
              <a:rPr lang="ru-RU" sz="2800" dirty="0" smtClean="0">
                <a:solidFill>
                  <a:srgbClr val="FFC000"/>
                </a:solidFill>
                <a:effectLst/>
                <a:latin typeface="Arial Black" pitchFamily="34" charset="0"/>
              </a:rPr>
              <a:t>Челябинске</a:t>
            </a:r>
            <a:endParaRPr lang="ru-RU" sz="28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1945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60" name="Picture 2" descr="C:\Documents and Settings\Admin\Рабочий стол\урок на конкурс\0_e1031_38c93be2_X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998538"/>
            <a:ext cx="7813675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8349"/>
            <a:ext cx="9062155" cy="792832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FFC000"/>
                </a:solidFill>
                <a:latin typeface="Arial Black" pitchFamily="34" charset="0"/>
              </a:rPr>
              <a:t>Группа 4.</a:t>
            </a:r>
            <a:r>
              <a:rPr lang="ru-RU" sz="2800" dirty="0">
                <a:solidFill>
                  <a:srgbClr val="FFC000"/>
                </a:solidFill>
                <a:effectLst/>
                <a:latin typeface="Arial Black" pitchFamily="34" charset="0"/>
              </a:rPr>
              <a:t> Организация медицинского обслуживания переселенцев в </a:t>
            </a:r>
            <a:r>
              <a:rPr lang="ru-RU" sz="2800" dirty="0" smtClean="0">
                <a:solidFill>
                  <a:srgbClr val="FFC000"/>
                </a:solidFill>
                <a:effectLst/>
                <a:latin typeface="Arial Black" pitchFamily="34" charset="0"/>
              </a:rPr>
              <a:t>Челябинске</a:t>
            </a:r>
            <a:endParaRPr lang="ru-RU" sz="28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2048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484" name="Picture 5" descr="C:\Documents and Settings\Admin\Рабочий стол\урок на конкурс\0_e1044_743b9a7a_X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3360738"/>
            <a:ext cx="4457700" cy="339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3" descr="C:\Documents and Settings\Admin\Рабочий стол\урок на конкурс\0_e1046_1c4c9355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2074863"/>
            <a:ext cx="4683125" cy="362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4" descr="C:\Documents and Settings\Admin\Рабочий стол\урок на конкурс\0_e104c_fed69c53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839788"/>
            <a:ext cx="467360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41" y="188640"/>
            <a:ext cx="8965583" cy="79208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FFC000"/>
                </a:solidFill>
                <a:latin typeface="Arial Black" pitchFamily="34" charset="0"/>
              </a:rPr>
              <a:t>Группа 3. Пребывание П.А. Столыпина </a:t>
            </a:r>
            <a:br>
              <a:rPr lang="ru-RU" sz="2800" dirty="0" smtClean="0">
                <a:solidFill>
                  <a:srgbClr val="FFC000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rgbClr val="FFC000"/>
                </a:solidFill>
                <a:latin typeface="Arial Black" pitchFamily="34" charset="0"/>
              </a:rPr>
              <a:t>в Челябинске</a:t>
            </a:r>
            <a:endParaRPr lang="ru-RU" sz="28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2150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1508" name="Picture 2" descr="C:\Documents and Settings\Admin\Рабочий стол\урок на конкурс\0_a3ad1_81d9e675_X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89038"/>
            <a:ext cx="8004175" cy="5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ъект 2"/>
          <p:cNvSpPr>
            <a:spLocks noGrp="1"/>
          </p:cNvSpPr>
          <p:nvPr>
            <p:ph idx="1"/>
          </p:nvPr>
        </p:nvSpPr>
        <p:spPr>
          <a:xfrm>
            <a:off x="323850" y="333375"/>
            <a:ext cx="8496300" cy="5975350"/>
          </a:xfrm>
        </p:spPr>
        <p:txBody>
          <a:bodyPr/>
          <a:lstStyle/>
          <a:p>
            <a:pPr marL="136525" indent="0" algn="ctr">
              <a:buFont typeface="Wingdings 2" pitchFamily="18" charset="2"/>
              <a:buNone/>
            </a:pPr>
            <a:r>
              <a:rPr lang="ru-RU" sz="4400" i="1" smtClean="0">
                <a:solidFill>
                  <a:srgbClr val="FFC000"/>
                </a:solidFill>
                <a:latin typeface="Arial Black" pitchFamily="34" charset="0"/>
              </a:rPr>
              <a:t>Столыпин воспринял и развил идеи, направленные на модернизацию и европеизацию России.</a:t>
            </a:r>
            <a:endParaRPr lang="ru-RU" sz="4400" smtClean="0">
              <a:solidFill>
                <a:srgbClr val="FFC000"/>
              </a:solidFill>
              <a:latin typeface="Arial Black" pitchFamily="34" charset="0"/>
            </a:endParaRPr>
          </a:p>
          <a:p>
            <a:pPr marL="136525" indent="0">
              <a:buFont typeface="Wingdings 2" pitchFamily="18" charset="2"/>
              <a:buNone/>
            </a:pPr>
            <a:endParaRPr lang="ru-RU" smtClean="0"/>
          </a:p>
          <a:p>
            <a:pPr marL="136525" indent="0" algn="r">
              <a:buFont typeface="Wingdings 2" pitchFamily="18" charset="2"/>
              <a:buNone/>
            </a:pPr>
            <a:r>
              <a:rPr lang="ru-RU" sz="3200" smtClean="0">
                <a:latin typeface="Arial Black" pitchFamily="34" charset="0"/>
              </a:rPr>
              <a:t>Р. Пайпс</a:t>
            </a:r>
          </a:p>
          <a:p>
            <a:pPr marL="136525" indent="0" algn="r">
              <a:buFont typeface="Wingdings 2" pitchFamily="18" charset="2"/>
              <a:buNone/>
            </a:pPr>
            <a:r>
              <a:rPr lang="ru-RU" sz="2400" smtClean="0">
                <a:latin typeface="Arial Black" pitchFamily="34" charset="0"/>
              </a:rPr>
              <a:t>американский  ученый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913"/>
            <a:ext cx="9036496" cy="647799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FFC000"/>
                </a:solidFill>
                <a:latin typeface="Arial Black" pitchFamily="34" charset="0"/>
              </a:rPr>
              <a:t>Группа 6. Итоги переселенческой политики</a:t>
            </a:r>
            <a:endParaRPr lang="ru-RU" sz="28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2253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ru-RU" smtClean="0"/>
          </a:p>
        </p:txBody>
      </p:sp>
      <p:pic>
        <p:nvPicPr>
          <p:cNvPr id="22532" name="Picture 2" descr="C:\Documents and Settings\Admin\Рабочий стол\урок на конкурс\0_e1058_2a91595f_X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001713"/>
            <a:ext cx="7404100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ъект 2"/>
          <p:cNvSpPr>
            <a:spLocks noGrp="1"/>
          </p:cNvSpPr>
          <p:nvPr>
            <p:ph idx="1"/>
          </p:nvPr>
        </p:nvSpPr>
        <p:spPr>
          <a:xfrm>
            <a:off x="323850" y="333375"/>
            <a:ext cx="8496300" cy="5975350"/>
          </a:xfrm>
        </p:spPr>
        <p:txBody>
          <a:bodyPr/>
          <a:lstStyle/>
          <a:p>
            <a:pPr marL="136525" indent="0" algn="ctr">
              <a:buFont typeface="Wingdings 2" pitchFamily="18" charset="2"/>
              <a:buNone/>
            </a:pPr>
            <a:r>
              <a:rPr lang="ru-RU" sz="4400" i="1" smtClean="0">
                <a:solidFill>
                  <a:srgbClr val="FFC000"/>
                </a:solidFill>
                <a:latin typeface="Arial Black" pitchFamily="34" charset="0"/>
              </a:rPr>
              <a:t>Столыпин воспринял и развил идеи, направленные на модернизацию и европеизацию России.</a:t>
            </a:r>
            <a:endParaRPr lang="ru-RU" sz="4400" smtClean="0">
              <a:solidFill>
                <a:srgbClr val="FFC000"/>
              </a:solidFill>
              <a:latin typeface="Arial Black" pitchFamily="34" charset="0"/>
            </a:endParaRPr>
          </a:p>
          <a:p>
            <a:pPr marL="136525" indent="0">
              <a:buFont typeface="Wingdings 2" pitchFamily="18" charset="2"/>
              <a:buNone/>
            </a:pPr>
            <a:endParaRPr lang="ru-RU" smtClean="0"/>
          </a:p>
          <a:p>
            <a:pPr marL="136525" indent="0" algn="r">
              <a:buFont typeface="Wingdings 2" pitchFamily="18" charset="2"/>
              <a:buNone/>
            </a:pPr>
            <a:r>
              <a:rPr lang="ru-RU" sz="3200" smtClean="0">
                <a:latin typeface="Arial Black" pitchFamily="34" charset="0"/>
              </a:rPr>
              <a:t>Р. Пайпс</a:t>
            </a:r>
          </a:p>
          <a:p>
            <a:pPr marL="136525" indent="0" algn="r">
              <a:buFont typeface="Wingdings 2" pitchFamily="18" charset="2"/>
              <a:buNone/>
            </a:pPr>
            <a:r>
              <a:rPr lang="ru-RU" sz="2400" smtClean="0">
                <a:latin typeface="Arial Black" pitchFamily="34" charset="0"/>
              </a:rPr>
              <a:t>американский  ученый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>
                <a:solidFill>
                  <a:srgbClr val="00B050"/>
                </a:solidFill>
                <a:latin typeface="Arial Black" pitchFamily="34" charset="0"/>
              </a:rPr>
              <a:t>Домашнее задание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539750" y="765175"/>
          <a:ext cx="8229600" cy="5852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94474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Уровень А </a:t>
                      </a:r>
                    </a:p>
                    <a:p>
                      <a:pPr algn="ctr"/>
                      <a:r>
                        <a:rPr lang="ru-RU" sz="2800" dirty="0" smtClean="0"/>
                        <a:t>(легкий)</a:t>
                      </a:r>
                      <a:endParaRPr lang="ru-RU" sz="2800" dirty="0"/>
                    </a:p>
                  </a:txBody>
                  <a:tcPr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Уровень</a:t>
                      </a:r>
                      <a:r>
                        <a:rPr lang="ru-RU" sz="2800" baseline="0" dirty="0" smtClean="0"/>
                        <a:t> В (средний)</a:t>
                      </a:r>
                      <a:endParaRPr lang="ru-RU" sz="2800" dirty="0"/>
                    </a:p>
                  </a:txBody>
                  <a:tcPr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Уровень</a:t>
                      </a:r>
                      <a:r>
                        <a:rPr lang="ru-RU" sz="2800" baseline="0" dirty="0" smtClean="0"/>
                        <a:t> С (сложный)</a:t>
                      </a:r>
                      <a:endParaRPr lang="ru-RU" sz="2800" dirty="0"/>
                    </a:p>
                  </a:txBody>
                  <a:tcPr marT="45694" marB="45694"/>
                </a:tc>
              </a:tr>
              <a:tr h="49067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cs typeface="Times New Roman" pitchFamily="18" charset="0"/>
                        </a:rPr>
                        <a:t>Учебник стр. 317-320. (Ляшенко, Л.М. История России: 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XIX – </a:t>
                      </a:r>
                      <a:r>
                        <a:rPr lang="ru-RU" sz="2400" dirty="0" smtClean="0">
                          <a:cs typeface="Times New Roman" pitchFamily="18" charset="0"/>
                        </a:rPr>
                        <a:t>начало 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XX</a:t>
                      </a:r>
                      <a:r>
                        <a:rPr lang="ru-RU" sz="2400" dirty="0" smtClean="0">
                          <a:cs typeface="Times New Roman" pitchFamily="18" charset="0"/>
                        </a:rPr>
                        <a:t> в. 9 </a:t>
                      </a:r>
                      <a:r>
                        <a:rPr lang="ru-RU" sz="2400" dirty="0" err="1" smtClean="0">
                          <a:cs typeface="Times New Roman" pitchFamily="18" charset="0"/>
                        </a:rPr>
                        <a:t>кл</a:t>
                      </a:r>
                      <a:r>
                        <a:rPr lang="ru-RU" sz="2400" dirty="0" smtClean="0">
                          <a:cs typeface="Times New Roman" pitchFamily="18" charset="0"/>
                        </a:rPr>
                        <a:t>.: учебник/ Л.М. Ляшенко, О.В. Волобуев, Е.В. Симонова. – М.: Дрофа, 2016. – 351с.)</a:t>
                      </a:r>
                      <a:endParaRPr lang="en-US" sz="2400" dirty="0" smtClean="0"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cs typeface="Times New Roman" pitchFamily="18" charset="0"/>
                        </a:rPr>
                        <a:t>Понятия</a:t>
                      </a:r>
                      <a:r>
                        <a:rPr lang="ru-RU" sz="2400" baseline="0" dirty="0" smtClean="0">
                          <a:cs typeface="Times New Roman" pitchFamily="18" charset="0"/>
                        </a:rPr>
                        <a:t> </a:t>
                      </a:r>
                      <a:endParaRPr lang="ru-RU" sz="2400" dirty="0" smtClean="0">
                        <a:cs typeface="Times New Roman" pitchFamily="18" charset="0"/>
                      </a:endParaRPr>
                    </a:p>
                    <a:p>
                      <a:endParaRPr lang="ru-RU" sz="2800" dirty="0"/>
                    </a:p>
                  </a:txBody>
                  <a:tcPr marT="45694" marB="45694"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Уровень</a:t>
                      </a:r>
                      <a:r>
                        <a:rPr lang="ru-RU" sz="2800" baseline="0" dirty="0" smtClean="0"/>
                        <a:t> А +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>
                          <a:cs typeface="Times New Roman" pitchFamily="18" charset="0"/>
                        </a:rPr>
                        <a:t>Дополнить таблицу расчетами (скачать в блоге класса)</a:t>
                      </a:r>
                    </a:p>
                    <a:p>
                      <a:endParaRPr lang="ru-RU" sz="2800" dirty="0"/>
                    </a:p>
                  </a:txBody>
                  <a:tcPr marT="45694" marB="4569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/>
                        <a:t>Уровень</a:t>
                      </a:r>
                      <a:r>
                        <a:rPr lang="ru-RU" sz="2800" baseline="0" dirty="0" smtClean="0"/>
                        <a:t> А +В +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>
                          <a:cs typeface="Times New Roman" pitchFamily="18" charset="0"/>
                        </a:rPr>
                        <a:t>Решить задачи (скачать в блоге класса)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baseline="0" dirty="0" smtClean="0"/>
                    </a:p>
                    <a:p>
                      <a:endParaRPr lang="ru-RU" sz="2800" dirty="0"/>
                    </a:p>
                  </a:txBody>
                  <a:tcPr marT="45694" marB="45694"/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latin typeface="Arial Black" pitchFamily="34" charset="0"/>
              </a:rPr>
              <a:t>Источники </a:t>
            </a:r>
          </a:p>
        </p:txBody>
      </p:sp>
      <p:sp>
        <p:nvSpPr>
          <p:cNvPr id="25603" name="Объект 2"/>
          <p:cNvSpPr>
            <a:spLocks noGrp="1"/>
          </p:cNvSpPr>
          <p:nvPr>
            <p:ph idx="1"/>
          </p:nvPr>
        </p:nvSpPr>
        <p:spPr>
          <a:xfrm>
            <a:off x="457200" y="765175"/>
            <a:ext cx="8229600" cy="5832475"/>
          </a:xfrm>
        </p:spPr>
        <p:txBody>
          <a:bodyPr/>
          <a:lstStyle/>
          <a:p>
            <a:pPr eaLnBrk="1" hangingPunct="1"/>
            <a:r>
              <a:rPr lang="ru-RU" sz="2000" smtClean="0">
                <a:cs typeface="Times New Roman" pitchFamily="18" charset="0"/>
              </a:rPr>
              <a:t>Фотографии уездного города Челябинска Оренбургской губернии (набор открыток)// Челябинск: Изд-во «Крокус», 2005</a:t>
            </a:r>
          </a:p>
          <a:p>
            <a:pPr eaLnBrk="1" hangingPunct="1"/>
            <a:r>
              <a:rPr lang="ru-RU" sz="2000" smtClean="0">
                <a:cs typeface="Times New Roman" pitchFamily="18" charset="0"/>
              </a:rPr>
              <a:t>Старый Челябинск  в открытках и фотографиях//В.С. Боже, А.Л. Каплан, Г.Х. Самигулов. – Челябинск: Каменный пояс, 2008. – 248с.</a:t>
            </a:r>
          </a:p>
          <a:p>
            <a:pPr eaLnBrk="1" hangingPunct="1"/>
            <a:r>
              <a:rPr lang="ru-RU" sz="2000" smtClean="0">
                <a:cs typeface="Times New Roman" pitchFamily="18" charset="0"/>
              </a:rPr>
              <a:t>Дореволюционный Челябинск в слове современников: Собрание текстов. / Сост. В.С. Боже. - Челябинск: Центр ист.-культ. наследия г. Челябинска. 1997. </a:t>
            </a:r>
          </a:p>
          <a:p>
            <a:pPr eaLnBrk="1" hangingPunct="1"/>
            <a:r>
              <a:rPr lang="ru-RU" sz="2000" smtClean="0">
                <a:cs typeface="Times New Roman" pitchFamily="18" charset="0"/>
              </a:rPr>
              <a:t>Салмина М.С. История Южного Урала. ХХ – начало ХХ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smtClean="0">
                <a:cs typeface="Times New Roman" pitchFamily="18" charset="0"/>
              </a:rPr>
              <a:t> века: Учеб. Пособие для 9 кл. – Челябинск: «Взгляд», 2004. </a:t>
            </a:r>
          </a:p>
          <a:p>
            <a:pPr eaLnBrk="1" hangingPunct="1"/>
            <a:r>
              <a:rPr lang="ru-RU" sz="2000" smtClean="0">
                <a:cs typeface="Times New Roman" pitchFamily="18" charset="0"/>
              </a:rPr>
              <a:t>Энциклопедия «Челябинск» - </a:t>
            </a:r>
            <a:r>
              <a:rPr lang="ru-RU" sz="2000" u="sng" smtClean="0">
                <a:hlinkClick r:id="rId2"/>
              </a:rPr>
              <a:t>http://www.book-chel.ru</a:t>
            </a:r>
            <a:endParaRPr lang="ru-RU" sz="2000" smtClean="0">
              <a:cs typeface="Times New Roman" pitchFamily="18" charset="0"/>
            </a:endParaRPr>
          </a:p>
          <a:p>
            <a:pPr eaLnBrk="1" hangingPunct="1"/>
            <a:r>
              <a:rPr lang="ru-RU" sz="2000" smtClean="0">
                <a:cs typeface="Times New Roman" pitchFamily="18" charset="0"/>
              </a:rPr>
              <a:t>Как Челяба наших предков встречала . Фоторепортаж о Челябинском переселенческом пункте. -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hlinkClick r:id="rId3"/>
              </a:rPr>
              <a:t>http://www.status-karabalyk.ru/view_post.php?id=1446</a:t>
            </a:r>
            <a:r>
              <a:rPr lang="ru-RU" sz="2000" smtClean="0">
                <a:cs typeface="Times New Roman" pitchFamily="18" charset="0"/>
              </a:rPr>
              <a:t> </a:t>
            </a:r>
          </a:p>
          <a:p>
            <a:pPr eaLnBrk="1" hangingPunct="1"/>
            <a:r>
              <a:rPr lang="ru-RU" sz="2000" smtClean="0">
                <a:cs typeface="Times New Roman" pitchFamily="18" charset="0"/>
              </a:rPr>
              <a:t>Челябинский переселенческий пункт. 1906. -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  <a:hlinkClick r:id="rId4"/>
              </a:rPr>
              <a:t>http://historicaldis.ru/blog/43465821656/CHelyabinskiy-pereselencheskiy-punkt.-1906-god</a:t>
            </a:r>
            <a:r>
              <a:rPr lang="ru-RU" sz="2000" smtClean="0"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662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6525" indent="0" algn="ctr">
              <a:buFont typeface="Wingdings 2" pitchFamily="18" charset="2"/>
              <a:buNone/>
            </a:pPr>
            <a:r>
              <a:rPr lang="ru-RU" sz="6000" smtClean="0">
                <a:solidFill>
                  <a:srgbClr val="FFC000"/>
                </a:solidFill>
                <a:latin typeface="Arial Black" pitchFamily="34" charset="0"/>
              </a:rPr>
              <a:t>Спасибо за работу на уроке!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685800" y="908050"/>
            <a:ext cx="7772400" cy="26924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000" dirty="0" smtClean="0">
                <a:solidFill>
                  <a:srgbClr val="FF0000"/>
                </a:solidFill>
                <a:latin typeface="Arial Black" pitchFamily="34" charset="0"/>
              </a:rPr>
              <a:t>Аграрная  реформа </a:t>
            </a:r>
            <a:r>
              <a:rPr lang="en-US" sz="6000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en-US" sz="60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6000" dirty="0" smtClean="0">
                <a:solidFill>
                  <a:srgbClr val="FF0000"/>
                </a:solidFill>
                <a:latin typeface="Arial Black" pitchFamily="34" charset="0"/>
              </a:rPr>
              <a:t>П.А. Столыпина</a:t>
            </a:r>
          </a:p>
        </p:txBody>
      </p:sp>
      <p:sp>
        <p:nvSpPr>
          <p:cNvPr id="512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332163"/>
            <a:ext cx="6400800" cy="17526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FFC000"/>
                </a:solidFill>
                <a:latin typeface="Arial Black" pitchFamily="34" charset="0"/>
              </a:rPr>
              <a:t>Индивидуальная работа  </a:t>
            </a:r>
            <a:br>
              <a:rPr lang="ru-RU" sz="3200" dirty="0" smtClean="0">
                <a:solidFill>
                  <a:srgbClr val="FFC000"/>
                </a:solidFill>
                <a:latin typeface="Arial Black" pitchFamily="34" charset="0"/>
              </a:rPr>
            </a:br>
            <a:r>
              <a:rPr lang="ru-RU" sz="3200" dirty="0" smtClean="0">
                <a:solidFill>
                  <a:srgbClr val="FFC000"/>
                </a:solidFill>
                <a:latin typeface="Arial Black" pitchFamily="34" charset="0"/>
              </a:rPr>
              <a:t>по уровням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79388" y="1125538"/>
          <a:ext cx="8785224" cy="5303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8408"/>
                <a:gridCol w="2928408"/>
                <a:gridCol w="2928408"/>
              </a:tblGrid>
              <a:tr h="944922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Уровень А </a:t>
                      </a:r>
                    </a:p>
                    <a:p>
                      <a:pPr algn="ctr"/>
                      <a:r>
                        <a:rPr lang="ru-RU" sz="2800" dirty="0" smtClean="0"/>
                        <a:t>(легкий, 3 б.)</a:t>
                      </a:r>
                      <a:endParaRPr lang="ru-RU" sz="2800" dirty="0"/>
                    </a:p>
                  </a:txBody>
                  <a:tcPr marL="91443" marR="91443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Уровень</a:t>
                      </a:r>
                      <a:r>
                        <a:rPr lang="ru-RU" sz="2800" baseline="0" dirty="0" smtClean="0"/>
                        <a:t> В (средний, 4 б.)</a:t>
                      </a:r>
                      <a:endParaRPr lang="ru-RU" sz="2800" dirty="0"/>
                    </a:p>
                  </a:txBody>
                  <a:tcPr marL="91443" marR="91443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Уровень</a:t>
                      </a:r>
                      <a:r>
                        <a:rPr lang="ru-RU" sz="2800" baseline="0" dirty="0" smtClean="0"/>
                        <a:t> С </a:t>
                      </a:r>
                      <a:r>
                        <a:rPr lang="ru-RU" sz="2800" baseline="0" smtClean="0"/>
                        <a:t>(сложный, 5 б.)</a:t>
                      </a:r>
                      <a:endParaRPr lang="ru-RU" sz="2800" dirty="0"/>
                    </a:p>
                  </a:txBody>
                  <a:tcPr marL="91443" marR="91443" marT="45712" marB="45712"/>
                </a:tc>
              </a:tr>
              <a:tr h="4358915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На сновании текста</a:t>
                      </a:r>
                      <a:r>
                        <a:rPr lang="ru-RU" sz="2800" baseline="0" dirty="0" smtClean="0"/>
                        <a:t> учебника (с.318-319) составить схему «Пути реализации реформы», отразив в ней главные понятия урока (с. 317)</a:t>
                      </a:r>
                      <a:endParaRPr lang="ru-RU" sz="2800" dirty="0"/>
                    </a:p>
                  </a:txBody>
                  <a:tcPr marL="91443" marR="91443" marT="45712" marB="45712"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На основании текста учебника</a:t>
                      </a:r>
                      <a:r>
                        <a:rPr lang="ru-RU" sz="2800" baseline="0" dirty="0" smtClean="0"/>
                        <a:t> </a:t>
                      </a:r>
                      <a:r>
                        <a:rPr lang="ru-RU" sz="2800" dirty="0" smtClean="0"/>
                        <a:t>(с.317-318) сформулировать цель и задачи аграрной реформы П.А.</a:t>
                      </a:r>
                      <a:r>
                        <a:rPr lang="ru-RU" sz="2800" baseline="0" dirty="0" smtClean="0"/>
                        <a:t> Столыпина</a:t>
                      </a:r>
                      <a:endParaRPr lang="ru-RU" sz="2800" dirty="0"/>
                    </a:p>
                  </a:txBody>
                  <a:tcPr marL="91443" marR="91443" marT="45712" marB="45712"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Опираясь</a:t>
                      </a:r>
                      <a:r>
                        <a:rPr lang="ru-RU" sz="2800" baseline="0" dirty="0" smtClean="0"/>
                        <a:t> на знания, полученные на предыдущем уроке (п.2-3 пар.36) составьте схему «Причины аграрной реформы»</a:t>
                      </a:r>
                      <a:endParaRPr lang="ru-RU" sz="2800" dirty="0"/>
                    </a:p>
                  </a:txBody>
                  <a:tcPr marL="91443" marR="91443" marT="45712" marB="45712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424862" cy="11382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FFC000"/>
                </a:solidFill>
                <a:latin typeface="Arial Black" pitchFamily="34" charset="0"/>
              </a:rPr>
              <a:t>Причины аграрной реформы</a:t>
            </a:r>
            <a:endParaRPr lang="ru-RU" sz="3600" dirty="0" smtClean="0">
              <a:solidFill>
                <a:srgbClr val="FFC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68313" y="1844675"/>
          <a:ext cx="8229600" cy="37449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74898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Arial Black" pitchFamily="34" charset="0"/>
                        </a:rPr>
                        <a:t>Блоки причин </a:t>
                      </a:r>
                      <a:endParaRPr lang="ru-RU" sz="2400" b="1" dirty="0">
                        <a:latin typeface="Arial Black" pitchFamily="34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Arial Black" pitchFamily="34" charset="0"/>
                        </a:rPr>
                        <a:t>Объективные </a:t>
                      </a:r>
                      <a:endParaRPr lang="ru-RU" sz="2400" b="1" dirty="0">
                        <a:latin typeface="Arial Black" pitchFamily="34" charset="0"/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Arial Black" pitchFamily="34" charset="0"/>
                        </a:rPr>
                        <a:t>Субъективные </a:t>
                      </a:r>
                      <a:endParaRPr lang="ru-RU" sz="2400" b="1" dirty="0">
                        <a:latin typeface="Arial Black" pitchFamily="34" charset="0"/>
                      </a:endParaRPr>
                    </a:p>
                  </a:txBody>
                  <a:tcPr marT="45718" marB="45718"/>
                </a:tc>
              </a:tr>
              <a:tr h="748983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Политические </a:t>
                      </a:r>
                      <a:endParaRPr lang="ru-RU" sz="2400" b="1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endParaRPr lang="ru-RU" sz="2400" b="1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endParaRPr lang="ru-RU" sz="2400" b="1" dirty="0"/>
                    </a:p>
                  </a:txBody>
                  <a:tcPr marT="45718" marB="45718"/>
                </a:tc>
              </a:tr>
              <a:tr h="748983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Экономические </a:t>
                      </a:r>
                      <a:endParaRPr lang="ru-RU" sz="2400" b="1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endParaRPr lang="ru-RU" sz="2400" b="1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endParaRPr lang="ru-RU" sz="2400" b="1" dirty="0"/>
                    </a:p>
                  </a:txBody>
                  <a:tcPr marT="45718" marB="45718"/>
                </a:tc>
              </a:tr>
              <a:tr h="748983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Социальные </a:t>
                      </a:r>
                      <a:endParaRPr lang="ru-RU" sz="2400" b="1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endParaRPr lang="ru-RU" sz="2400" b="1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endParaRPr lang="ru-RU" sz="2400" b="1" dirty="0"/>
                    </a:p>
                  </a:txBody>
                  <a:tcPr marT="45718" marB="45718"/>
                </a:tc>
              </a:tr>
              <a:tr h="748983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Культурные </a:t>
                      </a:r>
                      <a:endParaRPr lang="ru-RU" sz="2400" b="1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endParaRPr lang="ru-RU" sz="2400" b="1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endParaRPr lang="ru-RU" sz="2400" b="1" dirty="0"/>
                    </a:p>
                  </a:txBody>
                  <a:tcPr marT="45718" marB="45718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434387" cy="6731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3600" smtClean="0">
                <a:solidFill>
                  <a:srgbClr val="FF0000"/>
                </a:solidFill>
                <a:latin typeface="Arial Black" pitchFamily="34" charset="0"/>
              </a:rPr>
              <a:t>Цель реформы –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20938"/>
            <a:ext cx="8229600" cy="370522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Задачи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r>
              <a:rPr lang="ru-RU" dirty="0" smtClean="0">
                <a:latin typeface="Arial Black" pitchFamily="34" charset="0"/>
              </a:rPr>
              <a:t>Разрушение общины и создание фермерских хозяйств</a:t>
            </a:r>
          </a:p>
          <a:p>
            <a:pPr marL="514350" indent="-51435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r>
              <a:rPr lang="ru-RU" dirty="0" smtClean="0">
                <a:latin typeface="Arial Black" pitchFamily="34" charset="0"/>
              </a:rPr>
              <a:t>Создание благоприятных условий для экономического подъема в сельском хозяйстве 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3850" y="800100"/>
            <a:ext cx="8434388" cy="1404938"/>
          </a:xfrm>
          <a:prstGeom prst="rect">
            <a:avLst/>
          </a:prstGeom>
        </p:spPr>
        <p:txBody>
          <a:bodyPr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3600" b="1" dirty="0" smtClean="0">
                <a:latin typeface="Arial Black" pitchFamily="34" charset="0"/>
              </a:rPr>
              <a:t>замена общинного землепользования частным землевладением</a:t>
            </a:r>
            <a:endParaRPr lang="ru-RU" sz="36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solidFill>
                  <a:srgbClr val="FFC000"/>
                </a:solidFill>
                <a:latin typeface="Arial Black" pitchFamily="34" charset="0"/>
              </a:rPr>
              <a:t>Пути реализации реформы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2333625"/>
          </a:xfrm>
        </p:spPr>
        <p:txBody>
          <a:bodyPr>
            <a:normAutofit fontScale="925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sz="2400" smtClean="0">
                <a:latin typeface="Arial Black" pitchFamily="34" charset="0"/>
              </a:rPr>
              <a:t>Передача земли в собственность крестьянам в Центральной России (хутора, отруба)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1684338"/>
          </a:xfrm>
        </p:spPr>
        <p:txBody>
          <a:bodyPr>
            <a:normAutofit fontScale="925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ru-RU" sz="2400" smtClean="0">
                <a:latin typeface="Arial Black" pitchFamily="34" charset="0"/>
              </a:rPr>
              <a:t>Переселение в Сибирь, Казахстан, Дальний Восток (хутора)</a:t>
            </a:r>
          </a:p>
        </p:txBody>
      </p:sp>
      <p:sp>
        <p:nvSpPr>
          <p:cNvPr id="7" name="Правая фигурная скобка 6"/>
          <p:cNvSpPr/>
          <p:nvPr/>
        </p:nvSpPr>
        <p:spPr>
          <a:xfrm rot="5400000">
            <a:off x="3971132" y="1327944"/>
            <a:ext cx="909637" cy="6264275"/>
          </a:xfrm>
          <a:prstGeom prst="righ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Заголовок 3"/>
          <p:cNvSpPr txBox="1">
            <a:spLocks/>
          </p:cNvSpPr>
          <p:nvPr/>
        </p:nvSpPr>
        <p:spPr bwMode="auto">
          <a:xfrm>
            <a:off x="323850" y="5013325"/>
            <a:ext cx="85693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sz="2400">
                <a:latin typeface="Arial Black" pitchFamily="34" charset="0"/>
              </a:rPr>
              <a:t>Создание фермерских хозяйств  (американский путь развития в сельском хозяйстве)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1268413"/>
            <a:ext cx="7772400" cy="23320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Роль уездного Челябинска в реализации аграрной реформы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24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371600" y="3332163"/>
            <a:ext cx="6400800" cy="17526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5116513" y="188913"/>
            <a:ext cx="3713162" cy="863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smtClean="0">
                <a:latin typeface="Arial Black" pitchFamily="34" charset="0"/>
              </a:rPr>
              <a:t>План Челябинска </a:t>
            </a:r>
            <a:br>
              <a:rPr lang="ru-RU" sz="2400" smtClean="0">
                <a:latin typeface="Arial Black" pitchFamily="34" charset="0"/>
              </a:rPr>
            </a:br>
            <a:r>
              <a:rPr lang="ru-RU" sz="2400" smtClean="0">
                <a:latin typeface="Arial Black" pitchFamily="34" charset="0"/>
              </a:rPr>
              <a:t>1913 года</a:t>
            </a:r>
            <a:endParaRPr lang="ru-RU" sz="2400" smtClean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 rtlCol="0">
            <a:normAutofit fontScale="92500" lnSpcReduction="2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9213" y="1628775"/>
            <a:ext cx="3690937" cy="3744913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None/>
              <a:defRPr/>
            </a:pPr>
            <a:r>
              <a:rPr lang="ru-RU" sz="2400" i="1" dirty="0" smtClean="0">
                <a:latin typeface="Arial Black" pitchFamily="34" charset="0"/>
              </a:rPr>
              <a:t>Задания к плану города</a:t>
            </a:r>
          </a:p>
          <a:p>
            <a:pPr marL="45720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r>
              <a:rPr lang="ru-RU" sz="2000" dirty="0" smtClean="0">
                <a:latin typeface="Arial Black" pitchFamily="34" charset="0"/>
              </a:rPr>
              <a:t>Отметьте на плане Кировский мост</a:t>
            </a:r>
          </a:p>
          <a:p>
            <a:pPr marL="45720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r>
              <a:rPr lang="ru-RU" sz="2000" dirty="0" smtClean="0">
                <a:latin typeface="Arial Black" pitchFamily="34" charset="0"/>
              </a:rPr>
              <a:t>Выделите современные улицы: Кирова, Труда</a:t>
            </a:r>
          </a:p>
          <a:p>
            <a:pPr marL="45720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r>
              <a:rPr lang="ru-RU" sz="2000" dirty="0" smtClean="0">
                <a:latin typeface="Arial Black" pitchFamily="34" charset="0"/>
              </a:rPr>
              <a:t>Отметьте на плане железнодорожный вокзал</a:t>
            </a:r>
            <a:endParaRPr lang="en-US" sz="2000" dirty="0" smtClean="0">
              <a:latin typeface="Arial Black" pitchFamily="34" charset="0"/>
            </a:endParaRPr>
          </a:p>
          <a:p>
            <a:pPr marL="45720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r>
              <a:rPr lang="ru-RU" sz="2000" dirty="0" smtClean="0">
                <a:latin typeface="Arial Black" pitchFamily="34" charset="0"/>
              </a:rPr>
              <a:t>Найдите территорию  переселенческого  пункта</a:t>
            </a:r>
            <a:endParaRPr lang="ru-RU" sz="2000" dirty="0">
              <a:latin typeface="Arial Black" pitchFamily="34" charset="0"/>
            </a:endParaRPr>
          </a:p>
        </p:txBody>
      </p:sp>
      <p:pic>
        <p:nvPicPr>
          <p:cNvPr id="11269" name="Picture 3" descr="C:\Documents and Settings\Admin\Рабочий стол\урок на конкурс\Image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3674"/>
          <a:stretch>
            <a:fillRect/>
          </a:stretch>
        </p:blipFill>
        <p:spPr bwMode="auto">
          <a:xfrm>
            <a:off x="179388" y="22225"/>
            <a:ext cx="4949825" cy="682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630</TotalTime>
  <Words>798</Words>
  <Application>Microsoft Office PowerPoint</Application>
  <PresentationFormat>Экран (4:3)</PresentationFormat>
  <Paragraphs>112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Апекс</vt:lpstr>
      <vt:lpstr>   Конкурс методических разработок с презентациями по региональной истории России  Методическая разработка урока истории </vt:lpstr>
      <vt:lpstr>Презентация PowerPoint</vt:lpstr>
      <vt:lpstr>Аграрная  реформа  П.А. Столыпина</vt:lpstr>
      <vt:lpstr>Индивидуальная работа   по уровням</vt:lpstr>
      <vt:lpstr>Причины аграрной реформы</vt:lpstr>
      <vt:lpstr>Цель реформы – </vt:lpstr>
      <vt:lpstr>Пути реализации реформы</vt:lpstr>
      <vt:lpstr>Роль уездного Челябинска в реализации аграрной реформы</vt:lpstr>
      <vt:lpstr>План Челябинска  1913 года</vt:lpstr>
      <vt:lpstr>Презентация PowerPoint</vt:lpstr>
      <vt:lpstr>Презентация PowerPoint</vt:lpstr>
      <vt:lpstr>На основе фотографий составьте социальный портрет семьи переселенцев</vt:lpstr>
      <vt:lpstr>Работа в группах </vt:lpstr>
      <vt:lpstr>Представление основных результатов работы в группах  (все результаты в блоге класса )</vt:lpstr>
      <vt:lpstr>Группа 1. Этапы становления переселенческого пункта в Челябинске</vt:lpstr>
      <vt:lpstr>Группа 2. Устройство переселенческого пункта в Челябинске к 1909 году</vt:lpstr>
      <vt:lpstr>Группа 5. Особенности управления потоком переселенцев в Челябинске</vt:lpstr>
      <vt:lpstr>Группа 4. Организация медицинского обслуживания переселенцев в Челябинске</vt:lpstr>
      <vt:lpstr>Группа 3. Пребывание П.А. Столыпина  в Челябинске</vt:lpstr>
      <vt:lpstr>Группа 6. Итоги переселенческой политики</vt:lpstr>
      <vt:lpstr>Презентация PowerPoint</vt:lpstr>
      <vt:lpstr>Домашнее задание</vt:lpstr>
      <vt:lpstr>Источники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Аграрная  реформа П.А. Столыпина</dc:title>
  <cp:lastModifiedBy>User</cp:lastModifiedBy>
  <cp:revision>60</cp:revision>
  <dcterms:modified xsi:type="dcterms:W3CDTF">2016-02-24T19:26:03Z</dcterms:modified>
</cp:coreProperties>
</file>