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88" r:id="rId5"/>
    <p:sldId id="289" r:id="rId6"/>
    <p:sldId id="290" r:id="rId7"/>
    <p:sldId id="291" r:id="rId8"/>
    <p:sldId id="264" r:id="rId9"/>
    <p:sldId id="295" r:id="rId10"/>
    <p:sldId id="294" r:id="rId11"/>
    <p:sldId id="293" r:id="rId12"/>
    <p:sldId id="292" r:id="rId13"/>
    <p:sldId id="269" r:id="rId14"/>
    <p:sldId id="296" r:id="rId15"/>
    <p:sldId id="297" r:id="rId16"/>
    <p:sldId id="299" r:id="rId17"/>
    <p:sldId id="298" r:id="rId18"/>
    <p:sldId id="274" r:id="rId19"/>
    <p:sldId id="300" r:id="rId20"/>
    <p:sldId id="301" r:id="rId21"/>
    <p:sldId id="303" r:id="rId22"/>
    <p:sldId id="302" r:id="rId23"/>
    <p:sldId id="279" r:id="rId24"/>
    <p:sldId id="307" r:id="rId25"/>
    <p:sldId id="306" r:id="rId26"/>
    <p:sldId id="305" r:id="rId27"/>
    <p:sldId id="304" r:id="rId28"/>
    <p:sldId id="310" r:id="rId29"/>
    <p:sldId id="284" r:id="rId30"/>
    <p:sldId id="309" r:id="rId31"/>
    <p:sldId id="30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00"/>
    <a:srgbClr val="990033"/>
    <a:srgbClr val="924900"/>
    <a:srgbClr val="2A65AC"/>
    <a:srgbClr val="FAFB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slide" Target="slide2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26" Type="http://schemas.openxmlformats.org/officeDocument/2006/relationships/slide" Target="slide25.xml"/><Relationship Id="rId3" Type="http://schemas.openxmlformats.org/officeDocument/2006/relationships/image" Target="../media/image6.jpeg"/><Relationship Id="rId21" Type="http://schemas.openxmlformats.org/officeDocument/2006/relationships/slide" Target="slide20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5" Type="http://schemas.openxmlformats.org/officeDocument/2006/relationships/slide" Target="slide24.xml"/><Relationship Id="rId2" Type="http://schemas.openxmlformats.org/officeDocument/2006/relationships/notesSlide" Target="../notesSlides/notesSlide2.xml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29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28" Type="http://schemas.openxmlformats.org/officeDocument/2006/relationships/slide" Target="slide27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1.xml"/><Relationship Id="rId27" Type="http://schemas.openxmlformats.org/officeDocument/2006/relationships/slide" Target="slide26.xml"/><Relationship Id="rId30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sign-web.com.ua/wp-content/uploads/2012/11/owl.jpg" TargetMode="External"/><Relationship Id="rId5" Type="http://schemas.openxmlformats.org/officeDocument/2006/relationships/hyperlink" Target="http://gatet.files.wordpress.com/2010/06/me.jpg" TargetMode="External"/><Relationship Id="rId4" Type="http://schemas.openxmlformats.org/officeDocument/2006/relationships/hyperlink" Target="http://www.hereisfree.com/content1/pic/zip/201122421113324977801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lgar.info/photo/thumbnails.php?album=6" TargetMode="External"/><Relationship Id="rId2" Type="http://schemas.openxmlformats.org/officeDocument/2006/relationships/hyperlink" Target="http://rt-museum.narod.ru/kazan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images.yandex.ru/" TargetMode="External"/><Relationship Id="rId4" Type="http://schemas.openxmlformats.org/officeDocument/2006/relationships/hyperlink" Target="http://kolizejinfo.ru/forum/8-241-1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elenaranko.ucoz.ru/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51520" y="5085184"/>
            <a:ext cx="8568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ru-RU" sz="2400" b="1" i="1" dirty="0">
              <a:latin typeface="Times New Roman" pitchFamily="18" charset="0"/>
            </a:endParaRPr>
          </a:p>
        </p:txBody>
      </p:sp>
      <p:pic>
        <p:nvPicPr>
          <p:cNvPr id="10" name="Рисунок 9" descr="Рисунок17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827584" y="332658"/>
            <a:ext cx="7416824" cy="650226"/>
          </a:xfrm>
          <a:prstGeom prst="rect">
            <a:avLst/>
          </a:prstGeom>
        </p:spPr>
      </p:pic>
      <p:pic>
        <p:nvPicPr>
          <p:cNvPr id="12" name="Рисунок 11" descr="Рисунок19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6084168" y="6165304"/>
            <a:ext cx="2700300" cy="36004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1520" y="1484784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4200"/>
                </a:solidFill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История Татарстана</a:t>
            </a:r>
          </a:p>
          <a:p>
            <a:pPr algn="ctr"/>
            <a:r>
              <a:rPr lang="ru-RU" sz="3200" b="1" dirty="0" smtClean="0">
                <a:solidFill>
                  <a:srgbClr val="004200"/>
                </a:solidFill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с древнейших времён до середины</a:t>
            </a:r>
            <a:r>
              <a:rPr lang="en-US" sz="3200" b="1" dirty="0" smtClean="0">
                <a:solidFill>
                  <a:srgbClr val="004200"/>
                </a:solidFill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 XVI</a:t>
            </a:r>
            <a:r>
              <a:rPr lang="ru-RU" sz="3200" b="1" dirty="0" smtClean="0">
                <a:solidFill>
                  <a:srgbClr val="004200"/>
                </a:solidFill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 века. </a:t>
            </a:r>
            <a:endParaRPr lang="ru-RU" sz="3200" b="1" dirty="0">
              <a:solidFill>
                <a:srgbClr val="004200"/>
              </a:solidFill>
              <a:latin typeface="Times New Roman" pitchFamily="18" charset="0"/>
              <a:ea typeface="MingLiU_HKSCS-ExtB" pitchFamily="18" charset="-120"/>
              <a:cs typeface="Times New Roman" pitchFamily="18" charset="0"/>
            </a:endParaRPr>
          </a:p>
        </p:txBody>
      </p:sp>
      <p:pic>
        <p:nvPicPr>
          <p:cNvPr id="7" name="Рисунок 6" descr="Рисунок18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395536" y="6165304"/>
            <a:ext cx="1606332" cy="3600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35896" y="5085184"/>
            <a:ext cx="1965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4200"/>
                </a:solidFill>
                <a:latin typeface="Georgia" pitchFamily="18" charset="0"/>
              </a:rPr>
              <a:t>6 класс</a:t>
            </a:r>
            <a:endParaRPr lang="ru-RU" sz="3600" b="1" dirty="0">
              <a:solidFill>
                <a:srgbClr val="0042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23528" y="5805264"/>
            <a:ext cx="465870" cy="720080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483768" y="5949280"/>
            <a:ext cx="44644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b="1" i="1" dirty="0" err="1" smtClean="0">
                <a:solidFill>
                  <a:srgbClr val="004200"/>
                </a:solidFill>
                <a:latin typeface="Georgia" pitchFamily="18" charset="0"/>
              </a:rPr>
              <a:t>Бумын</a:t>
            </a:r>
            <a:r>
              <a:rPr lang="ru-RU" sz="3200" b="1" i="1" dirty="0" smtClean="0">
                <a:solidFill>
                  <a:srgbClr val="004200"/>
                </a:solidFill>
                <a:latin typeface="Georgia" pitchFamily="18" charset="0"/>
              </a:rPr>
              <a:t>. </a:t>
            </a:r>
            <a:r>
              <a:rPr lang="ru-RU" sz="3200" b="1" i="1" dirty="0" err="1" smtClean="0">
                <a:solidFill>
                  <a:srgbClr val="004200"/>
                </a:solidFill>
                <a:latin typeface="Georgia" pitchFamily="18" charset="0"/>
              </a:rPr>
              <a:t>Иль-каган</a:t>
            </a:r>
            <a:endParaRPr lang="ru-RU" sz="3200" b="1" i="1" dirty="0" smtClean="0">
              <a:solidFill>
                <a:srgbClr val="004200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548680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4200"/>
                </a:solidFill>
                <a:latin typeface="Georgia" pitchFamily="18" charset="0"/>
              </a:rPr>
              <a:t>Древние тюрки и ранние государства</a:t>
            </a:r>
            <a:endParaRPr lang="ru-RU" sz="2400" b="1" cap="all" dirty="0" smtClean="0">
              <a:solidFill>
                <a:srgbClr val="004200"/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484784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4200"/>
                </a:solidFill>
              </a:rPr>
              <a:t>           </a:t>
            </a:r>
            <a:r>
              <a:rPr lang="ru-RU" sz="2800" b="1" dirty="0" smtClean="0">
                <a:solidFill>
                  <a:srgbClr val="004200"/>
                </a:solidFill>
                <a:latin typeface="Georgia" pitchFamily="18" charset="0"/>
              </a:rPr>
              <a:t>Основатель Тюркского каганата? </a:t>
            </a:r>
            <a:endParaRPr lang="ru-RU" sz="2800" b="1" dirty="0">
              <a:solidFill>
                <a:srgbClr val="004200"/>
              </a:solidFill>
              <a:latin typeface="Georgia" pitchFamily="18" charset="0"/>
            </a:endParaRPr>
          </a:p>
        </p:txBody>
      </p:sp>
      <p:pic>
        <p:nvPicPr>
          <p:cNvPr id="10" name="Рисунок 9" descr="p16_xanbumyin00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2132856"/>
            <a:ext cx="3096344" cy="377754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51520" y="5877272"/>
            <a:ext cx="415137" cy="641664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059832" y="6093296"/>
            <a:ext cx="40324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i="1" dirty="0" err="1" smtClean="0">
                <a:solidFill>
                  <a:srgbClr val="004200"/>
                </a:solidFill>
                <a:latin typeface="Georgia" pitchFamily="18" charset="0"/>
              </a:rPr>
              <a:t>Фанагория</a:t>
            </a:r>
            <a:r>
              <a:rPr lang="ru-RU" sz="3200" b="1" i="1" dirty="0" smtClean="0">
                <a:solidFill>
                  <a:srgbClr val="004200"/>
                </a:solidFill>
                <a:latin typeface="Georgia" pitchFamily="18" charset="0"/>
              </a:rPr>
              <a:t>.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484784"/>
            <a:ext cx="84969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004200"/>
                </a:solidFill>
                <a:latin typeface="Georgia" pitchFamily="18" charset="0"/>
              </a:rPr>
              <a:t>Столица Великой </a:t>
            </a:r>
            <a:r>
              <a:rPr lang="ru-RU" sz="3200" b="1" dirty="0" err="1" smtClean="0">
                <a:solidFill>
                  <a:srgbClr val="004200"/>
                </a:solidFill>
                <a:latin typeface="Georgia" pitchFamily="18" charset="0"/>
              </a:rPr>
              <a:t>Булгарии</a:t>
            </a:r>
            <a:r>
              <a:rPr lang="ru-RU" sz="3200" b="1" dirty="0" smtClean="0">
                <a:solidFill>
                  <a:srgbClr val="004200"/>
                </a:solidFill>
                <a:latin typeface="Georgia" pitchFamily="18" charset="0"/>
              </a:rPr>
              <a:t>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548680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4200"/>
                </a:solidFill>
                <a:latin typeface="Georgia" pitchFamily="18" charset="0"/>
              </a:rPr>
              <a:t>Древние тюрки и ранние государства</a:t>
            </a:r>
            <a:endParaRPr lang="ru-RU" sz="2400" b="1" cap="all" dirty="0" smtClean="0">
              <a:solidFill>
                <a:srgbClr val="004200"/>
              </a:solidFill>
              <a:latin typeface="Georgia" pitchFamily="18" charset="0"/>
            </a:endParaRPr>
          </a:p>
        </p:txBody>
      </p:sp>
      <p:pic>
        <p:nvPicPr>
          <p:cNvPr id="20482" name="Picture 2" descr="http://isttat6.izmeri.edusite.ru/images/p18_fanagoriy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2204864"/>
            <a:ext cx="5544616" cy="392281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23528" y="5877272"/>
            <a:ext cx="419283" cy="648072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627784" y="6021288"/>
            <a:ext cx="43204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 smtClean="0">
                <a:solidFill>
                  <a:srgbClr val="004200"/>
                </a:solidFill>
                <a:latin typeface="Georgia" pitchFamily="18" charset="0"/>
              </a:rPr>
              <a:t>730-990 (</a:t>
            </a:r>
            <a:r>
              <a:rPr lang="en-US" sz="2800" b="1" i="1" dirty="0" smtClean="0">
                <a:solidFill>
                  <a:srgbClr val="004200"/>
                </a:solidFill>
                <a:latin typeface="Georgia" pitchFamily="18" charset="0"/>
              </a:rPr>
              <a:t>VIII-X</a:t>
            </a:r>
            <a:r>
              <a:rPr lang="ru-RU" sz="2800" b="1" i="1" dirty="0" smtClean="0">
                <a:solidFill>
                  <a:srgbClr val="004200"/>
                </a:solidFill>
                <a:latin typeface="Georgia" pitchFamily="18" charset="0"/>
              </a:rPr>
              <a:t> вв.)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004200"/>
                </a:solidFill>
                <a:latin typeface="Georgia" pitchFamily="18" charset="0"/>
              </a:rPr>
              <a:t>     Время существования Хазарского каганата?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548680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4200"/>
                </a:solidFill>
                <a:latin typeface="Georgia" pitchFamily="18" charset="0"/>
              </a:rPr>
              <a:t>Древние тюрки и ранние государства</a:t>
            </a:r>
            <a:endParaRPr lang="ru-RU" sz="2400" b="1" cap="all" dirty="0" smtClean="0">
              <a:solidFill>
                <a:srgbClr val="004200"/>
              </a:solidFill>
              <a:latin typeface="Georgia" pitchFamily="18" charset="0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2636912"/>
            <a:ext cx="6840760" cy="337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Волжская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Булгария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987824" y="2204864"/>
            <a:ext cx="360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VIII-IX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вв.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tt-RU" sz="28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Булгары в Среднее Поволжье пришли в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23528" y="5805264"/>
            <a:ext cx="440667" cy="681125"/>
          </a:xfrm>
          <a:prstGeom prst="rect">
            <a:avLst/>
          </a:prstGeom>
        </p:spPr>
      </p:pic>
      <p:pic>
        <p:nvPicPr>
          <p:cNvPr id="8" name="Рисунок 7" descr="p12_bolgaryinavolg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9632" y="2708920"/>
            <a:ext cx="6768752" cy="383712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467544" y="6021288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Эльтебер</a:t>
            </a:r>
            <a:r>
              <a:rPr lang="ru-RU" sz="2800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Во главе Волжской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Булгарии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до принятия ислама стоял 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23528" y="6021288"/>
            <a:ext cx="394080" cy="6091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Волжская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Булгария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p26_car-almush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6412" y="2564904"/>
            <a:ext cx="3388612" cy="345638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95536" y="6165304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Алмас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(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Алмуш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), 922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51520" y="6021288"/>
            <a:ext cx="432048" cy="5371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Волжская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Булгария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556792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Правитель Волжской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Булгарии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, провозгласил ислам государственной религией в …. г.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6386" name="Picture 2" descr="http://ru.chuvash.org/images/e/almush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2924944"/>
            <a:ext cx="2389810" cy="321827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95536" y="6165304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Кул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Гали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Основоположник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булгаро-татарской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письменной литературы, автор поэмы «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Кыйссаи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Йусуф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»?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51520" y="6021288"/>
            <a:ext cx="347493" cy="5371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Волжская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Булгария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cs617628.vk.me/v617628341/1316c/H8TQ_kNQiH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2996952"/>
            <a:ext cx="2376264" cy="316367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6093296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Ибн-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Фадлан</a:t>
            </a:r>
            <a:endParaRPr lang="ru-RU" sz="28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Автор знаменитых записок о Волжской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Булгарии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, посетивший её в 921-22 гг. в составе посольства багдадского халифа?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23528" y="5949280"/>
            <a:ext cx="394080" cy="6091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Волжская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Булгария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cs628218.vk.me/v628218030/39ac/6X7uDmEfTb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2924944"/>
            <a:ext cx="5761482" cy="312278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atin typeface="Georgia" pitchFamily="18" charset="0"/>
              </a:rPr>
              <a:t>Золотая Орда</a:t>
            </a:r>
            <a:endParaRPr lang="ru-RU" sz="3600" b="1" cap="all" dirty="0" smtClean="0"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51520" y="6093296"/>
            <a:ext cx="288032" cy="445202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6093296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1243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556792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Образование государства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Джучидов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(Золотой Орды) ?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2492895"/>
            <a:ext cx="6192688" cy="363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51520" y="6021288"/>
            <a:ext cx="346285" cy="535242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95536" y="6165304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Батый (Бату хан)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95536" y="1484784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Внук Чингисхана, наследник Улуса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Джучи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, основатель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Джучидского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государства(Золотой Орды)?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atin typeface="Georgia" pitchFamily="18" charset="0"/>
              </a:rPr>
              <a:t>Золотая Орда</a:t>
            </a:r>
            <a:endParaRPr lang="ru-RU" sz="3600" b="1" cap="all" dirty="0" smtClean="0">
              <a:latin typeface="Georgia" pitchFamily="18" charset="0"/>
            </a:endParaRPr>
          </a:p>
        </p:txBody>
      </p:sp>
      <p:pic>
        <p:nvPicPr>
          <p:cNvPr id="12290" name="Picture 2" descr="http://voennoe-delo.com/oboron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2996952"/>
            <a:ext cx="3600400" cy="320859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AutoShape 4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997969" y="1700734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21" name="AutoShape 4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933007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22" name="AutoShape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869632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23" name="AutoShape 5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806257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40</a:t>
            </a:r>
          </a:p>
        </p:txBody>
      </p:sp>
      <p:sp>
        <p:nvSpPr>
          <p:cNvPr id="3124" name="AutoShape 5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741294" y="1700734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25" name="AutoShape 5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97969" y="256483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26" name="AutoShape 5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3007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27" name="AutoShape 5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869632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28" name="AutoShape 5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806257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40</a:t>
            </a:r>
          </a:p>
        </p:txBody>
      </p:sp>
      <p:sp>
        <p:nvSpPr>
          <p:cNvPr id="3129" name="AutoShape 5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741294" y="256483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30" name="AutoShape 5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997969" y="342892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31" name="AutoShape 5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3007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32" name="AutoShape 60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869632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33" name="AutoShape 6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806257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34" name="AutoShape 6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41294" y="342892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35" name="AutoShape 6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3997969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36" name="AutoShape 6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933007" y="429302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37" name="AutoShape 65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869632" y="429302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38" name="AutoShape 66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877694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39" name="AutoShape 67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7741294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50</a:t>
            </a:r>
          </a:p>
        </p:txBody>
      </p:sp>
      <p:sp>
        <p:nvSpPr>
          <p:cNvPr id="3140" name="AutoShape 68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3997969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42" name="AutoShape 70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4933007" y="5157118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43" name="AutoShape 7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5941069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44" name="AutoShape 72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6877694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45" name="AutoShape 73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7741294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467544" y="1700808"/>
            <a:ext cx="2879551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000" b="1" dirty="0" smtClean="0"/>
              <a:t>На берегах Волги и Камы</a:t>
            </a:r>
            <a:endParaRPr lang="ru-RU" sz="2000" b="1" cap="all" dirty="0">
              <a:latin typeface="Georgia" pitchFamily="18" charset="0"/>
            </a:endParaRPr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468312" y="5157118"/>
            <a:ext cx="2879551" cy="79216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200" b="1" dirty="0" smtClean="0"/>
              <a:t>Казанское ханство</a:t>
            </a:r>
            <a:endParaRPr lang="ru-RU" sz="2200" b="1" cap="all" dirty="0">
              <a:latin typeface="Georgia" pitchFamily="18" charset="0"/>
            </a:endParaRP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468312" y="4293022"/>
            <a:ext cx="2879551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200" b="1" dirty="0" smtClean="0"/>
              <a:t>Золотая Орда</a:t>
            </a:r>
            <a:endParaRPr lang="ru-RU" sz="2200" b="1" cap="all" dirty="0" smtClean="0">
              <a:latin typeface="Georgia" pitchFamily="18" charset="0"/>
            </a:endParaRPr>
          </a:p>
          <a:p>
            <a:pPr algn="ctr"/>
            <a:endParaRPr lang="ru-RU" sz="1200" b="1" cap="all" dirty="0">
              <a:latin typeface="Georgia" pitchFamily="18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468312" y="2564830"/>
            <a:ext cx="2879551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rgbClr val="FAFBF7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200" b="1" dirty="0" smtClean="0"/>
              <a:t>Древние тюрки и</a:t>
            </a:r>
          </a:p>
          <a:p>
            <a:pPr algn="ctr"/>
            <a:r>
              <a:rPr lang="ru-RU" sz="2200" b="1" dirty="0" smtClean="0"/>
              <a:t> ранние государства</a:t>
            </a:r>
            <a:endParaRPr lang="ru-RU" sz="2200" b="1" cap="all" dirty="0" smtClean="0">
              <a:latin typeface="Georgia" pitchFamily="18" charset="0"/>
            </a:endParaRPr>
          </a:p>
          <a:p>
            <a:pPr algn="ctr"/>
            <a:endParaRPr lang="ru-RU" sz="1200" b="1" cap="all" dirty="0">
              <a:latin typeface="Georgia" pitchFamily="18" charset="0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468312" y="3428926"/>
            <a:ext cx="2879551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200" b="1" dirty="0" smtClean="0"/>
              <a:t>Волжская </a:t>
            </a:r>
            <a:r>
              <a:rPr lang="ru-RU" sz="2200" b="1" dirty="0" err="1" smtClean="0"/>
              <a:t>Булгария</a:t>
            </a:r>
            <a:endParaRPr lang="ru-RU" sz="2200" b="1" cap="all" dirty="0" smtClean="0">
              <a:latin typeface="Georgia" pitchFamily="18" charset="0"/>
            </a:endParaRPr>
          </a:p>
          <a:p>
            <a:pPr algn="ctr"/>
            <a:endParaRPr lang="ru-RU" sz="1200" b="1" cap="all" dirty="0">
              <a:latin typeface="Georgia" pitchFamily="18" charset="0"/>
            </a:endParaRPr>
          </a:p>
        </p:txBody>
      </p:sp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9" cstate="screen"/>
          <a:srcRect/>
          <a:stretch>
            <a:fillRect/>
          </a:stretch>
        </p:blipFill>
        <p:spPr>
          <a:xfrm>
            <a:off x="7308304" y="6237312"/>
            <a:ext cx="1152128" cy="300800"/>
          </a:xfrm>
          <a:prstGeom prst="rect">
            <a:avLst/>
          </a:prstGeom>
        </p:spPr>
      </p:pic>
      <p:pic>
        <p:nvPicPr>
          <p:cNvPr id="34" name="Рисунок 33" descr="Рисунок17.png"/>
          <p:cNvPicPr>
            <a:picLocks noChangeAspect="1"/>
          </p:cNvPicPr>
          <p:nvPr/>
        </p:nvPicPr>
        <p:blipFill>
          <a:blip r:embed="rId30" cstate="screen"/>
          <a:srcRect/>
          <a:stretch>
            <a:fillRect/>
          </a:stretch>
        </p:blipFill>
        <p:spPr>
          <a:xfrm>
            <a:off x="1331640" y="404664"/>
            <a:ext cx="7416824" cy="65022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51520" y="5949280"/>
            <a:ext cx="346285" cy="535242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51520" y="6093296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Диван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484784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Государственный совет при султане (хане); выполнял роль правительства, состоял из представителей высшей знати?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atin typeface="Georgia" pitchFamily="18" charset="0"/>
              </a:rPr>
              <a:t>Золотая Орда</a:t>
            </a:r>
            <a:endParaRPr lang="ru-RU" sz="3600" b="1" cap="all" dirty="0" smtClean="0">
              <a:latin typeface="Georgia" pitchFamily="18" charset="0"/>
            </a:endParaRPr>
          </a:p>
        </p:txBody>
      </p:sp>
      <p:pic>
        <p:nvPicPr>
          <p:cNvPr id="11266" name="Picture 2" descr="http://www.womenclub.ru/images/joomgallery/originals/-_2/_3/__4/3__5/velikolepny_vek_25_20120919_18473916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75756" y="2924944"/>
            <a:ext cx="4860540" cy="32403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23528" y="5949280"/>
            <a:ext cx="338874" cy="523787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6093296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Узбек-хан 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412776"/>
            <a:ext cx="84969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Правитель, при котором в 1312-42 гг. империя достигла наивысшего расцвета; принял ислам в качестве государственной религии и титул султана?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atin typeface="Georgia" pitchFamily="18" charset="0"/>
              </a:rPr>
              <a:t>Золотая Орда</a:t>
            </a:r>
            <a:endParaRPr lang="ru-RU" sz="3600" b="1" cap="all" dirty="0" smtClean="0">
              <a:latin typeface="Georgia" pitchFamily="18" charset="0"/>
            </a:endParaRPr>
          </a:p>
        </p:txBody>
      </p:sp>
      <p:pic>
        <p:nvPicPr>
          <p:cNvPr id="10242" name="Picture 2" descr="http://mtdata.ru/u8/photoB611/20357687764-0/origin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3212976"/>
            <a:ext cx="2273997" cy="289738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23528" y="6021288"/>
            <a:ext cx="346285" cy="535242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5301208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1419(</a:t>
            </a: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XV</a:t>
            </a:r>
            <a:r>
              <a:rPr lang="tt-RU" sz="2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в.)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 ,Крымское, Астраханское, Казанское, Сибирское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ханства и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 Ногайская и Большая 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орды.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95536" y="1484784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Когда и на какие государственные образования распалась Золотая Орда?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atin typeface="Georgia" pitchFamily="18" charset="0"/>
              </a:rPr>
              <a:t>Золотая Орда</a:t>
            </a:r>
            <a:endParaRPr lang="ru-RU" sz="3600" b="1" cap="all" dirty="0" smtClean="0">
              <a:latin typeface="Georgia" pitchFamily="18" charset="0"/>
            </a:endParaRPr>
          </a:p>
        </p:txBody>
      </p:sp>
      <p:pic>
        <p:nvPicPr>
          <p:cNvPr id="9220" name="Picture 4" descr="http://cdn.topwar.ru/uploads/previews/2014-12/df57b_64273_640x48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2492896"/>
            <a:ext cx="3672408" cy="248461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Казанское ханство 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51520" y="6093296"/>
            <a:ext cx="288032" cy="444527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6093296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1445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484784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Образование Казанского ханства?</a:t>
            </a:r>
          </a:p>
        </p:txBody>
      </p:sp>
      <p:pic>
        <p:nvPicPr>
          <p:cNvPr id="8194" name="Picture 2" descr="http://ukhtoma.ru/history/xa-1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2060848"/>
            <a:ext cx="4824536" cy="397220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51520" y="6021288"/>
            <a:ext cx="360040" cy="555659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594928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Даруга</a:t>
            </a:r>
            <a:r>
              <a:rPr lang="ru-RU" sz="2800" b="1" dirty="0" smtClean="0"/>
              <a:t> 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Административно-территориальная единица в Казанском ханстве?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Казанское ханство 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images.mreadz.com/280/279046/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3893" y="2708920"/>
            <a:ext cx="7737889" cy="316835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23528" y="6165304"/>
            <a:ext cx="216024" cy="333395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6021288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Бишбалта</a:t>
            </a:r>
            <a:endParaRPr lang="ru-RU" sz="2800" b="1" i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95536" y="1556792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Слобода плотников и корабельных дел мастеров в устье Казанки 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Казанское ханство 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img-fotki.yandex.ru/get/5208/42670583.25/0_ddf0b_fcb5692a_or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2636912"/>
            <a:ext cx="7344816" cy="340357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51520" y="6165304"/>
            <a:ext cx="252242" cy="389292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6021288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Мухаммадьяр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268760"/>
            <a:ext cx="849694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Поэт XVI в., автор поэм «Дар мужей»(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Тухфаи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мардан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), «Свет сердец»(Нуры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содур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), «Назидание» и др., пропагандировал идеи гуманизма, справедливости?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Казанское ханство 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cs622626.vk.me/v622626705/563ef/KV02bEESO9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3501008"/>
            <a:ext cx="1545799" cy="261367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23528" y="6093296"/>
            <a:ext cx="298900" cy="461300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6093296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Кул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- Шариф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251520" y="1484784"/>
            <a:ext cx="849694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Государственный и религиозный деятель, сеид Казанского ханства., поэт, автор «Книги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Бакыргана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»; один из руководителей обороны Казани в 1552 г., организовал отряд из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шакирдов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, погиб, защищая ханскую цитадель?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Казанское ханство 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i1155.photobucket.com/albums/p546/meon_/qazan11_zps3cfd347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4077072"/>
            <a:ext cx="2845835" cy="206526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556792"/>
            <a:ext cx="864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   Разработка урока-обобщения в форме интеллектуальной игры по региональной истории (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ru-RU" sz="2400" dirty="0" smtClean="0">
                <a:latin typeface="Georgia" pitchFamily="18" charset="0"/>
              </a:rPr>
              <a:t>истории Татарстана) в 6 классе. Тема обобщения - «История Татарстана с древнейших времён до середины </a:t>
            </a:r>
            <a:r>
              <a:rPr lang="en-US" sz="2400" dirty="0" smtClean="0">
                <a:latin typeface="Georgia" pitchFamily="18" charset="0"/>
              </a:rPr>
              <a:t>XVI </a:t>
            </a:r>
            <a:r>
              <a:rPr lang="ru-RU" sz="2400" dirty="0" smtClean="0">
                <a:latin typeface="Georgia" pitchFamily="18" charset="0"/>
              </a:rPr>
              <a:t>века».</a:t>
            </a:r>
          </a:p>
          <a:p>
            <a:r>
              <a:rPr lang="ru-RU" sz="2400" dirty="0" smtClean="0">
                <a:latin typeface="Georgia" pitchFamily="18" charset="0"/>
              </a:rPr>
              <a:t>     Автор разработки- </a:t>
            </a:r>
            <a:r>
              <a:rPr lang="ru-RU" sz="2400" b="1" dirty="0" err="1" smtClean="0">
                <a:latin typeface="Georgia" pitchFamily="18" charset="0"/>
              </a:rPr>
              <a:t>Гибадуллин</a:t>
            </a:r>
            <a:r>
              <a:rPr lang="ru-RU" sz="2400" b="1" dirty="0" smtClean="0">
                <a:latin typeface="Georgia" pitchFamily="18" charset="0"/>
              </a:rPr>
              <a:t> Рим </a:t>
            </a:r>
            <a:r>
              <a:rPr lang="ru-RU" sz="2400" b="1" dirty="0" err="1" smtClean="0">
                <a:latin typeface="Georgia" pitchFamily="18" charset="0"/>
              </a:rPr>
              <a:t>Рашитович</a:t>
            </a:r>
            <a:r>
              <a:rPr lang="ru-RU" sz="2400" dirty="0" smtClean="0">
                <a:latin typeface="Georgia" pitchFamily="18" charset="0"/>
              </a:rPr>
              <a:t>, учитель истории и обществознания высшей квалификационной категории МБОУ </a:t>
            </a:r>
            <a:r>
              <a:rPr lang="ru-RU" sz="2400" dirty="0" err="1" smtClean="0">
                <a:latin typeface="Georgia" pitchFamily="18" charset="0"/>
              </a:rPr>
              <a:t>Нурминская</a:t>
            </a:r>
            <a:r>
              <a:rPr lang="ru-RU" sz="2400" dirty="0" smtClean="0">
                <a:latin typeface="Georgia" pitchFamily="18" charset="0"/>
              </a:rPr>
              <a:t> СОШ </a:t>
            </a:r>
            <a:r>
              <a:rPr lang="ru-RU" sz="2400" dirty="0" err="1" smtClean="0">
                <a:latin typeface="Georgia" pitchFamily="18" charset="0"/>
              </a:rPr>
              <a:t>Балтасинского</a:t>
            </a:r>
            <a:r>
              <a:rPr lang="ru-RU" sz="2400" dirty="0" smtClean="0">
                <a:latin typeface="Georgia" pitchFamily="18" charset="0"/>
              </a:rPr>
              <a:t> района </a:t>
            </a:r>
            <a:r>
              <a:rPr lang="ru-RU" sz="2400" dirty="0" err="1" smtClean="0">
                <a:latin typeface="Georgia" pitchFamily="18" charset="0"/>
              </a:rPr>
              <a:t>Респубики</a:t>
            </a:r>
            <a:r>
              <a:rPr lang="ru-RU" sz="2400" dirty="0" smtClean="0">
                <a:latin typeface="Georgia" pitchFamily="18" charset="0"/>
              </a:rPr>
              <a:t> Татарстан </a:t>
            </a:r>
            <a:r>
              <a:rPr lang="ru-RU" sz="2400" dirty="0" smtClean="0">
                <a:latin typeface="Georgia" pitchFamily="18" charset="0"/>
              </a:rPr>
              <a:t>.</a:t>
            </a:r>
            <a:endParaRPr lang="ru-RU" sz="2400" dirty="0" smtClean="0">
              <a:latin typeface="Georgia" pitchFamily="18" charset="0"/>
            </a:endParaRPr>
          </a:p>
          <a:p>
            <a:r>
              <a:rPr lang="ru-RU" sz="2400" dirty="0" smtClean="0">
                <a:latin typeface="Georgia" pitchFamily="18" charset="0"/>
              </a:rPr>
              <a:t>243-560-105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4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431800" cy="358775"/>
          </a:xfrm>
          <a:prstGeom prst="actionButtonBeginning">
            <a:avLst/>
          </a:prstGeom>
          <a:gradFill rotWithShape="1">
            <a:gsLst>
              <a:gs pos="0">
                <a:schemeClr val="bg1"/>
              </a:gs>
              <a:gs pos="100000">
                <a:srgbClr val="FFE7EC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E7EC">
                <a:gamma/>
                <a:shade val="60000"/>
                <a:invGamma/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3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431800" cy="358775"/>
          </a:xfrm>
          <a:prstGeom prst="actionButtonBeginning">
            <a:avLst/>
          </a:prstGeom>
          <a:gradFill rotWithShape="1">
            <a:gsLst>
              <a:gs pos="0">
                <a:schemeClr val="bg1"/>
              </a:gs>
              <a:gs pos="100000">
                <a:srgbClr val="FFE7EC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E7EC">
                <a:gamma/>
                <a:shade val="60000"/>
                <a:invGamma/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2" name="Рисунок 11" descr="Рисунок41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63688" y="404664"/>
            <a:ext cx="6480720" cy="648072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1520" y="1484784"/>
            <a:ext cx="864096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http://www.hereisfree.com/content1//pic/zip/201122421113324977801.jpg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идея кнопки «домик»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http://gatet.files.wordpress.com/2010/06/me.jpg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знак вопроса с человечком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http://www.design-web.com.ua/wp-content/uploads/2012/11/owl.jpg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мудрая сова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23928" y="3140968"/>
            <a:ext cx="2088232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Стоянка</a:t>
            </a:r>
          </a:p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51520" y="5805264"/>
            <a:ext cx="482890" cy="74638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03648" y="404664"/>
            <a:ext cx="61629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берегах Волги и Камы</a:t>
            </a:r>
            <a:endParaRPr lang="ru-RU" sz="4000" b="1" cap="all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1340768"/>
            <a:ext cx="896448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      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Место поселения первобытного</a:t>
            </a: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человека, остатки неукрепленного поселения охотников и рыболовов</a:t>
            </a: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   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каменного века ?</a:t>
            </a:r>
            <a:endParaRPr lang="ru-RU" sz="28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3" y="3645023"/>
            <a:ext cx="5359452" cy="288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3528" y="1988840"/>
            <a:ext cx="849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err="1" smtClean="0"/>
              <a:t>Р.Фахрутдинов</a:t>
            </a:r>
            <a:r>
              <a:rPr lang="ru-RU" b="1" dirty="0" smtClean="0"/>
              <a:t>. Атлас истории Татарстана и  татарского народа. - М.: Издательство ДИК, 1999. - 64 с.: ил.</a:t>
            </a:r>
          </a:p>
          <a:p>
            <a:pPr marL="342900" indent="-342900">
              <a:buAutoNum type="arabicPeriod"/>
            </a:pPr>
            <a:r>
              <a:rPr lang="ru-RU" b="1" dirty="0" err="1" smtClean="0"/>
              <a:t>Ф.Ш.Хузин</a:t>
            </a:r>
            <a:r>
              <a:rPr lang="ru-RU" b="1" dirty="0" smtClean="0"/>
              <a:t>. Средневековая Казань. - Казань:  </a:t>
            </a:r>
            <a:r>
              <a:rPr lang="ru-RU" b="1" dirty="0" err="1" smtClean="0"/>
              <a:t>Татар.кн.изд-во</a:t>
            </a:r>
            <a:r>
              <a:rPr lang="ru-RU" b="1" dirty="0" smtClean="0"/>
              <a:t>, 2004. - 75 с.: ил.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А.М.Аминов. История татарского народа и Татарстана: схемы, таблицы, тесты. Древность и средневековье. - Казань: </a:t>
            </a:r>
            <a:r>
              <a:rPr lang="ru-RU" b="1" dirty="0" err="1" smtClean="0"/>
              <a:t>Магариф</a:t>
            </a:r>
            <a:r>
              <a:rPr lang="ru-RU" b="1" dirty="0" smtClean="0"/>
              <a:t>, 2000.- 128 с.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А.М.Прокофьев. Тестовые задания по истории Татарстана. Для учащихся 6-9 классов средней школы. - Казань: Татарское республиканское издательство "</a:t>
            </a:r>
            <a:r>
              <a:rPr lang="ru-RU" b="1" dirty="0" err="1" smtClean="0"/>
              <a:t>Хэтер</a:t>
            </a:r>
            <a:r>
              <a:rPr lang="ru-RU" b="1" dirty="0" smtClean="0"/>
              <a:t>" (</a:t>
            </a:r>
            <a:r>
              <a:rPr lang="ru-RU" b="1" dirty="0" err="1" smtClean="0"/>
              <a:t>ТаРИХ</a:t>
            </a:r>
            <a:r>
              <a:rPr lang="ru-RU" b="1" dirty="0" smtClean="0"/>
              <a:t>), 2003. - 96 с.</a:t>
            </a:r>
          </a:p>
          <a:p>
            <a:pPr marL="342900" indent="-342900">
              <a:buFontTx/>
              <a:buAutoNum type="arabicPeriod"/>
            </a:pPr>
            <a:r>
              <a:rPr lang="ru-RU" b="1" dirty="0" err="1" smtClean="0"/>
              <a:t>Хузин</a:t>
            </a:r>
            <a:r>
              <a:rPr lang="ru-RU" b="1" dirty="0" smtClean="0"/>
              <a:t> Ф.Ш. Древний </a:t>
            </a:r>
            <a:r>
              <a:rPr lang="ru-RU" b="1" dirty="0" err="1" smtClean="0"/>
              <a:t>Биляр</a:t>
            </a:r>
            <a:r>
              <a:rPr lang="ru-RU" b="1" dirty="0" smtClean="0"/>
              <a:t> и его окрестности. Путеводитель. – Казань: РИЦ «Школа»,  2004. – 76 с., с 36 ил.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b="1" dirty="0" smtClean="0"/>
              <a:t>Атлас к учебному пособию «История Татарстана». – Казань: </a:t>
            </a:r>
            <a:r>
              <a:rPr lang="ru-RU" b="1" dirty="0" err="1" smtClean="0"/>
              <a:t>ТаРИХ</a:t>
            </a:r>
            <a:r>
              <a:rPr lang="ru-RU" b="1" dirty="0" smtClean="0"/>
              <a:t>, 2001. – 32 с.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5157192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Ресурсы Интернета:</a:t>
            </a:r>
            <a:endParaRPr lang="ru-RU" dirty="0" smtClean="0"/>
          </a:p>
          <a:p>
            <a:r>
              <a:rPr lang="ru-RU" b="1" dirty="0" smtClean="0"/>
              <a:t>1.   </a:t>
            </a:r>
            <a:r>
              <a:rPr lang="ru-RU" b="1" dirty="0" smtClean="0">
                <a:hlinkClick r:id="rId2"/>
              </a:rPr>
              <a:t>http://rt-museum.narod.ru/kazan.html</a:t>
            </a:r>
            <a:endParaRPr lang="ru-RU" dirty="0" smtClean="0"/>
          </a:p>
          <a:p>
            <a:r>
              <a:rPr lang="ru-RU" b="1" dirty="0" smtClean="0"/>
              <a:t>2.   </a:t>
            </a:r>
            <a:r>
              <a:rPr lang="ru-RU" b="1" dirty="0" smtClean="0">
                <a:hlinkClick r:id="rId3"/>
              </a:rPr>
              <a:t>http://www.bolgar.info/photo/thumbnails.php?album=6</a:t>
            </a:r>
            <a:endParaRPr lang="ru-RU" dirty="0" smtClean="0"/>
          </a:p>
          <a:p>
            <a:r>
              <a:rPr lang="ru-RU" b="1" dirty="0" smtClean="0"/>
              <a:t>3.   </a:t>
            </a:r>
            <a:r>
              <a:rPr lang="ru-RU" b="1" dirty="0" smtClean="0">
                <a:hlinkClick r:id="rId4"/>
              </a:rPr>
              <a:t>http://kolizejinfo.ru/forum/8-241-1</a:t>
            </a:r>
            <a:endParaRPr lang="ru-RU" dirty="0" smtClean="0"/>
          </a:p>
          <a:p>
            <a:r>
              <a:rPr lang="ru-RU" b="1" dirty="0" smtClean="0"/>
              <a:t>4.   </a:t>
            </a:r>
            <a:r>
              <a:rPr lang="ru-RU" b="1" dirty="0" smtClean="0">
                <a:hlinkClick r:id="rId5"/>
              </a:rPr>
              <a:t>http://images.yandex.ru/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1700808"/>
            <a:ext cx="1399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Литература: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3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431800" cy="358775"/>
          </a:xfrm>
          <a:prstGeom prst="actionButtonBeginning">
            <a:avLst/>
          </a:prstGeom>
          <a:gradFill rotWithShape="1">
            <a:gsLst>
              <a:gs pos="0">
                <a:schemeClr val="bg1"/>
              </a:gs>
              <a:gs pos="100000">
                <a:srgbClr val="FFE7EC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E7EC">
                <a:gamma/>
                <a:shade val="60000"/>
                <a:invGamma/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51520" y="1844824"/>
            <a:ext cx="8712968" cy="96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Сайт:</a:t>
            </a:r>
            <a:r>
              <a:rPr kumimoji="0" lang="ru-RU" sz="24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http://elenaranko.ucoz.ru/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i="1" dirty="0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707904" y="2564904"/>
            <a:ext cx="17281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Гарпун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884368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23528" y="5805264"/>
            <a:ext cx="504056" cy="77910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03648" y="404664"/>
            <a:ext cx="61629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берегах Волги и Камы</a:t>
            </a:r>
            <a:endParaRPr lang="ru-RU" sz="4000" b="1" cap="all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1556792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Приспособление для ловли рыбы в виде</a:t>
            </a: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  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копья с острым наконечником?</a:t>
            </a:r>
            <a:endParaRPr lang="ru-RU" sz="28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3068960"/>
            <a:ext cx="3312368" cy="345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987824" y="5949280"/>
            <a:ext cx="38884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i="1" dirty="0" err="1" smtClean="0">
                <a:solidFill>
                  <a:srgbClr val="002060"/>
                </a:solidFill>
                <a:latin typeface="Georgia" pitchFamily="18" charset="0"/>
              </a:rPr>
              <a:t>Приказанцы</a:t>
            </a:r>
            <a:endParaRPr lang="ru-RU" sz="3200" b="1" i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9512" y="1412776"/>
            <a:ext cx="86409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dirty="0" smtClean="0">
                <a:latin typeface="Georgia" pitchFamily="18" charset="0"/>
              </a:rPr>
              <a:t>       </a:t>
            </a: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Видные представители эпохи </a:t>
            </a: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бронзы Среднего  Поволжья, потомки </a:t>
            </a:r>
            <a:r>
              <a:rPr lang="ru-RU" sz="3200" b="1" dirty="0" err="1" smtClean="0">
                <a:solidFill>
                  <a:srgbClr val="002060"/>
                </a:solidFill>
                <a:latin typeface="Georgia" pitchFamily="18" charset="0"/>
              </a:rPr>
              <a:t>волосовских</a:t>
            </a: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 племен?</a:t>
            </a:r>
            <a:endParaRPr lang="ru-RU" sz="3200" dirty="0" smtClean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51520" y="5877272"/>
            <a:ext cx="432048" cy="66780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03648" y="404664"/>
            <a:ext cx="61629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берегах Волги и Камы</a:t>
            </a:r>
            <a:endParaRPr lang="ru-RU" sz="4000" b="1" cap="all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p14_bronzovyieidol-chiki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3068960"/>
            <a:ext cx="7958550" cy="282680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79512" y="5949280"/>
            <a:ext cx="84969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i="1" dirty="0" smtClean="0">
                <a:solidFill>
                  <a:srgbClr val="002060"/>
                </a:solidFill>
              </a:rPr>
              <a:t>марийского, удмуртского и коми народов</a:t>
            </a:r>
            <a:endParaRPr lang="ru-RU" sz="3200" b="1" i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23528" y="5805264"/>
            <a:ext cx="432048" cy="66780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03648" y="404664"/>
            <a:ext cx="61629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берегах Волги и Камы</a:t>
            </a:r>
            <a:endParaRPr lang="ru-RU" sz="4000" b="1" cap="all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1556792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Какие современные народы являются потомками племен, живших на территории нашего края до новой эры?</a:t>
            </a:r>
            <a:endParaRPr lang="ru-RU" sz="28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26626" name="Picture 2" descr="http://kingisepp.ru/images/news/block/656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3" y="2924944"/>
            <a:ext cx="3859935" cy="295232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843808" y="2564904"/>
            <a:ext cx="36724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i="1" dirty="0" err="1" smtClean="0">
                <a:solidFill>
                  <a:srgbClr val="002060"/>
                </a:solidFill>
                <a:latin typeface="Georgia" pitchFamily="18" charset="0"/>
              </a:rPr>
              <a:t>ананьинские</a:t>
            </a:r>
            <a:endParaRPr lang="ru-RU" sz="3200" b="1" i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23528" y="5877272"/>
            <a:ext cx="432048" cy="66780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03648" y="404664"/>
            <a:ext cx="61629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берегах Волги и Камы</a:t>
            </a:r>
            <a:endParaRPr lang="ru-RU" sz="4000" b="1" cap="all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556792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Первыми в наших краях в железный век вступили …………  племена </a:t>
            </a:r>
            <a:endParaRPr lang="ru-RU" sz="32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3140968"/>
            <a:ext cx="5760640" cy="340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51520" y="5733256"/>
            <a:ext cx="512456" cy="792087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995936" y="5949280"/>
            <a:ext cx="18722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400" b="1" i="1" dirty="0" smtClean="0">
                <a:solidFill>
                  <a:srgbClr val="004200"/>
                </a:solidFill>
              </a:rPr>
              <a:t>375 г.</a:t>
            </a:r>
            <a:r>
              <a:rPr lang="ru-RU" sz="4400" b="1" dirty="0" smtClean="0"/>
              <a:t> </a:t>
            </a:r>
            <a:endParaRPr lang="ru-RU" sz="4400" b="1" i="1" dirty="0" smtClean="0"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548680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4200"/>
                </a:solidFill>
                <a:latin typeface="Georgia" pitchFamily="18" charset="0"/>
              </a:rPr>
              <a:t>Древние тюрки и ранние государства</a:t>
            </a:r>
            <a:endParaRPr lang="ru-RU" sz="2400" b="1" cap="all" dirty="0" smtClean="0">
              <a:solidFill>
                <a:srgbClr val="004200"/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556792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4200"/>
                </a:solidFill>
              </a:rPr>
              <a:t>    </a:t>
            </a:r>
            <a:r>
              <a:rPr lang="ru-RU" sz="3200" b="1" dirty="0" smtClean="0">
                <a:solidFill>
                  <a:srgbClr val="004200"/>
                </a:solidFill>
                <a:latin typeface="Georgia" pitchFamily="18" charset="0"/>
              </a:rPr>
              <a:t>Начало похода гуннов в Европу?</a:t>
            </a:r>
            <a:endParaRPr lang="ru-RU" sz="3200" b="1" dirty="0">
              <a:solidFill>
                <a:srgbClr val="004200"/>
              </a:solidFill>
              <a:latin typeface="Georgia" pitchFamily="18" charset="0"/>
            </a:endParaRPr>
          </a:p>
        </p:txBody>
      </p:sp>
      <p:pic>
        <p:nvPicPr>
          <p:cNvPr id="11" name="Рисунок 10" descr="p3_bow004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2204864"/>
            <a:ext cx="3024336" cy="381066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51520" y="5733256"/>
            <a:ext cx="504056" cy="779103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03848" y="5877272"/>
            <a:ext cx="30963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i="1" dirty="0" smtClean="0">
                <a:solidFill>
                  <a:srgbClr val="004200"/>
                </a:solidFill>
                <a:latin typeface="Georgia" pitchFamily="18" charset="0"/>
              </a:rPr>
              <a:t>Аттила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484784"/>
            <a:ext cx="84969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rgbClr val="004200"/>
                </a:solidFill>
                <a:latin typeface="Georgia" pitchFamily="18" charset="0"/>
              </a:rPr>
              <a:t>Предводитель гуннов. В середине V в. возглавил походы в Восточную Римскую империю, Галлию, Северную Италию. При нем гуннский союз племен достиг наивысшего могущества.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548680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4200"/>
                </a:solidFill>
                <a:latin typeface="Georgia" pitchFamily="18" charset="0"/>
              </a:rPr>
              <a:t>Древние тюрки и ранние государства</a:t>
            </a:r>
            <a:endParaRPr lang="ru-RU" sz="2400" b="1" cap="all" dirty="0" smtClean="0">
              <a:solidFill>
                <a:srgbClr val="004200"/>
              </a:solidFill>
              <a:latin typeface="Georgia" pitchFamily="18" charset="0"/>
            </a:endParaRPr>
          </a:p>
        </p:txBody>
      </p:sp>
      <p:pic>
        <p:nvPicPr>
          <p:cNvPr id="10" name="Рисунок 9" descr="atill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3212976"/>
            <a:ext cx="3816424" cy="286231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663</Words>
  <Application>Microsoft Office PowerPoint</Application>
  <PresentationFormat>Экран (4:3)</PresentationFormat>
  <Paragraphs>164</Paragraphs>
  <Slides>31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РИМ</cp:lastModifiedBy>
  <cp:revision>24</cp:revision>
  <dcterms:created xsi:type="dcterms:W3CDTF">2014-01-06T16:00:12Z</dcterms:created>
  <dcterms:modified xsi:type="dcterms:W3CDTF">2016-02-15T09:53:19Z</dcterms:modified>
</cp:coreProperties>
</file>