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59" r:id="rId4"/>
    <p:sldId id="261" r:id="rId5"/>
    <p:sldId id="265" r:id="rId6"/>
    <p:sldId id="264" r:id="rId7"/>
    <p:sldId id="280" r:id="rId8"/>
    <p:sldId id="281" r:id="rId9"/>
    <p:sldId id="269" r:id="rId10"/>
    <p:sldId id="267" r:id="rId11"/>
    <p:sldId id="268" r:id="rId12"/>
    <p:sldId id="275" r:id="rId13"/>
    <p:sldId id="279" r:id="rId14"/>
    <p:sldId id="273" r:id="rId15"/>
    <p:sldId id="270" r:id="rId16"/>
    <p:sldId id="272" r:id="rId17"/>
    <p:sldId id="282" r:id="rId18"/>
    <p:sldId id="274" r:id="rId19"/>
    <p:sldId id="283" r:id="rId20"/>
    <p:sldId id="278" r:id="rId21"/>
    <p:sldId id="26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A2129B"/>
    <a:srgbClr val="C408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168B7-7CB9-44C1-856D-3DCFE34ABC96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6D544-F3AB-4B11-8306-CFEA52FB8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651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6D544-F3AB-4B11-8306-CFEA52FB8C7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781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13CEC21-DCA5-4258-893D-C5A93B73FA35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4AB834A-B500-4B48-9F39-94B059C25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15616" y="476672"/>
            <a:ext cx="8305800" cy="3277344"/>
          </a:xfrm>
          <a:scene3d>
            <a:camera prst="perspectiveHeroicExtremeRightFacing"/>
            <a:lightRig rig="threePt" dir="t"/>
          </a:scene3d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spc="0" dirty="0" smtClean="0">
                <a:ln w="0"/>
                <a:solidFill>
                  <a:srgbClr val="C408BB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Алексей Гаврилович Венецианов и его ученик Григорий Сорока</a:t>
            </a:r>
            <a:endParaRPr lang="ru-RU" b="1" cap="all" spc="0" dirty="0">
              <a:ln w="0"/>
              <a:solidFill>
                <a:srgbClr val="C408BB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4048" y="4581128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Автор: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Егорова Людмила Аркадьевна – учитель истории и географии МБОУ Молдинской СОШ имени В.В. Андреева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85728"/>
            <a:ext cx="4572032" cy="6215106"/>
          </a:xfrm>
        </p:spPr>
        <p:txBody>
          <a:bodyPr/>
          <a:lstStyle/>
          <a:p>
            <a:r>
              <a:rPr lang="ru-RU" dirty="0" smtClean="0"/>
              <a:t>Алексей Гаврилович прожил на свете 67 лет, наполненных постоянными хлопотами. Из под его кисти вышли замечательные произведения.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620688"/>
            <a:ext cx="4122595" cy="3344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7000892" y="80497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Чистка свёклы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357562"/>
            <a:ext cx="4429156" cy="321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4714876" y="4221088"/>
            <a:ext cx="40719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 самым поэтическим произведениям Венецианова, проникнутым умиротворенностью и покоем, любовью к человеку и природе, принадлежит небольшая картина "Спящий пастушок"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357811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>
                <a:solidFill>
                  <a:schemeClr val="bg1"/>
                </a:solidFill>
              </a:rPr>
              <a:t>Спящий пастушок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381380" cy="433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323528" y="47667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Жнецы</a:t>
            </a:r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596579"/>
            <a:ext cx="5150534" cy="382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4139952" y="846004"/>
            <a:ext cx="4500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Центральным произведением в творчестве художника явилась картина "Гумно" (1821, ГРМ), над которой он работал более трех лет. 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490698" y="27089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"Гумно" 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771" y="188640"/>
            <a:ext cx="241901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804" y="188640"/>
            <a:ext cx="6872452" cy="1008112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Перед нами три  портрета Венецианова. На автопортрете 1811 года, когда ему было 31 год ,возраст почти романтический, на нас смотрит скромный  интеллигентный человек, у которого все еще впереди. 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Мои документы\Мои результаты сканирования\2010-10 (окт)\сканирование0047.jpg"/>
          <p:cNvPicPr>
            <a:picLocks noChangeAspect="1" noChangeArrowheads="1"/>
          </p:cNvPicPr>
          <p:nvPr/>
        </p:nvPicPr>
        <p:blipFill>
          <a:blip r:embed="rId3"/>
          <a:srcRect r="3678" b="1507"/>
          <a:stretch>
            <a:fillRect/>
          </a:stretch>
        </p:blipFill>
        <p:spPr bwMode="auto">
          <a:xfrm>
            <a:off x="179512" y="1270896"/>
            <a:ext cx="2275756" cy="320028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79712" y="1628800"/>
            <a:ext cx="35283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2">
                    <a:lumMod val="75000"/>
                  </a:schemeClr>
                </a:solidFill>
              </a:rPr>
              <a:t>На следующем портрете, созданным его учеником С.К. </a:t>
            </a:r>
            <a:r>
              <a:rPr lang="ru-RU" b="1" i="1" dirty="0" err="1">
                <a:solidFill>
                  <a:schemeClr val="bg2">
                    <a:lumMod val="75000"/>
                  </a:schemeClr>
                </a:solidFill>
              </a:rPr>
              <a:t>Зорянко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</a:rPr>
              <a:t>, мы видим  художника в зрелом возрасте, когда ему было за 50. Это уже не тот скромный и пылкий молодец, а солидный, обремененный заботами провинциальный помещик.</a:t>
            </a:r>
          </a:p>
        </p:txBody>
      </p:sp>
      <p:pic>
        <p:nvPicPr>
          <p:cNvPr id="6" name="Picture 2" descr="D:\Мои документы\Мои рисунки\Портрет Венецианова.jpg"/>
          <p:cNvPicPr>
            <a:picLocks noChangeAspect="1" noChangeArrowheads="1"/>
          </p:cNvPicPr>
          <p:nvPr/>
        </p:nvPicPr>
        <p:blipFill>
          <a:blip r:embed="rId4"/>
          <a:srcRect t="2131" r="3389" b="1988"/>
          <a:stretch>
            <a:fillRect/>
          </a:stretch>
        </p:blipFill>
        <p:spPr bwMode="auto">
          <a:xfrm>
            <a:off x="5292080" y="3572723"/>
            <a:ext cx="2774234" cy="328527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4797152"/>
            <a:ext cx="54218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2">
                    <a:lumMod val="75000"/>
                  </a:schemeClr>
                </a:solidFill>
              </a:rPr>
              <a:t>И третий портрет работы Г. В. Сороки, где изображен Алексей Гаврилович, уже в возрасте за 60 лет. Годы сгибают его спину, на нас смотрят усталые глаза, бессильно лежат руки на коленях. Вся жизнь отразилась в этих трёх портретах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86380" y="357166"/>
            <a:ext cx="3543296" cy="6215106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Он закончил жизнь здесь же, на удомельской земле, у села Поддубья и похоронен на кладбище Дубровского прихода. Позже была установлена мемориальная доска и памятный крест в месте гибели художника А.Г. Венецианова. 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2290" name="Picture 2" descr="D:\Мои документы\Рабочий стол\Катрич Каролина\DSC00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571876"/>
            <a:ext cx="4143404" cy="310755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 l="62542" b="24547"/>
          <a:stretch>
            <a:fillRect/>
          </a:stretch>
        </p:blipFill>
        <p:spPr bwMode="auto">
          <a:xfrm>
            <a:off x="1785918" y="285728"/>
            <a:ext cx="2133595" cy="317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124744"/>
            <a:ext cx="4143404" cy="3432444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Григорий Васильевич Сорока (Васильев) </a:t>
            </a:r>
          </a:p>
          <a:p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Родился 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</a:rPr>
              <a:t>15/27/ ноября 1823года в д. Покровское и был крепостным Николая Петровича Милюкова.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81761"/>
            <a:ext cx="4545957" cy="5471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6156176" y="530120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Автопортрет (1840)</a:t>
            </a:r>
            <a:endParaRPr lang="ru-RU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475005"/>
            <a:ext cx="4032448" cy="580870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В творческом </a:t>
            </a:r>
            <a:r>
              <a:rPr lang="ru-RU" dirty="0"/>
              <a:t>наследии </a:t>
            </a:r>
            <a:r>
              <a:rPr lang="ru-RU" dirty="0" smtClean="0"/>
              <a:t>Сороки сохранились </a:t>
            </a:r>
            <a:r>
              <a:rPr lang="ru-RU" dirty="0"/>
              <a:t>великолепные портреты А.Г. Венецианова, П.И. Милюкова, детей Милюкова и другие. Особенно примечателен </a:t>
            </a:r>
            <a:r>
              <a:rPr lang="ru-RU" dirty="0">
                <a:hlinkClick r:id="rId2" action="ppaction://hlinksldjump"/>
              </a:rPr>
              <a:t>«Автопортрет» </a:t>
            </a:r>
            <a:r>
              <a:rPr lang="ru-RU" dirty="0"/>
              <a:t>Григория </a:t>
            </a:r>
            <a:r>
              <a:rPr lang="ru-RU" dirty="0" smtClean="0"/>
              <a:t>Васильевича. Его </a:t>
            </a:r>
            <a:r>
              <a:rPr lang="ru-RU" dirty="0"/>
              <a:t>ранние рисунки – портреты крестьян - страдают примитивностью позы, но каждое лицо индивидуально, узнаваемо.</a:t>
            </a:r>
          </a:p>
          <a:p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944" y="12397"/>
            <a:ext cx="5076056" cy="6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5808743" y="36401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Крестьянский мальчик</a:t>
            </a:r>
            <a:endParaRPr lang="ru-RU" b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79512" y="0"/>
            <a:ext cx="8692173" cy="6858000"/>
            <a:chOff x="539552" y="0"/>
            <a:chExt cx="8034771" cy="68580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39552" y="0"/>
              <a:ext cx="8034771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TextBox 1"/>
            <p:cNvSpPr txBox="1"/>
            <p:nvPr/>
          </p:nvSpPr>
          <p:spPr>
            <a:xfrm>
              <a:off x="6372200" y="332656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Гумно</a:t>
              </a:r>
              <a:endParaRPr lang="ru-RU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79513" y="0"/>
            <a:ext cx="8692174" cy="6857999"/>
            <a:chOff x="272313" y="0"/>
            <a:chExt cx="8599374" cy="6858000"/>
          </a:xfrm>
        </p:grpSpPr>
        <p:pic>
          <p:nvPicPr>
            <p:cNvPr id="8" name="Picture 3" descr="C:\Users\User\Desktop\загружено (1)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313" y="0"/>
              <a:ext cx="8599374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436096" y="236735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Кабинет в Островках</a:t>
              </a:r>
              <a:endParaRPr lang="ru-RU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79513" y="0"/>
            <a:ext cx="8774595" cy="6858000"/>
            <a:chOff x="189891" y="0"/>
            <a:chExt cx="8764218" cy="6858000"/>
          </a:xfrm>
        </p:grpSpPr>
        <p:pic>
          <p:nvPicPr>
            <p:cNvPr id="11" name="Picture 2" descr="C:\Users\User\Desktop\065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91" y="0"/>
              <a:ext cx="8764218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611560" y="332656"/>
              <a:ext cx="2448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Вид на плотину</a:t>
              </a:r>
              <a:endParaRPr lang="ru-RU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79512" y="0"/>
            <a:ext cx="8964488" cy="6741368"/>
            <a:chOff x="27766" y="343082"/>
            <a:chExt cx="9116234" cy="6398286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7"/>
            <a:srcRect l="7592"/>
            <a:stretch/>
          </p:blipFill>
          <p:spPr bwMode="auto">
            <a:xfrm>
              <a:off x="27766" y="343082"/>
              <a:ext cx="9116234" cy="63982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1331640" y="6165304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Рыбаки</a:t>
              </a:r>
              <a:endParaRPr lang="ru-RU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79513" y="0"/>
            <a:ext cx="8932393" cy="6857999"/>
            <a:chOff x="32089" y="188640"/>
            <a:chExt cx="9079817" cy="6480719"/>
          </a:xfrm>
        </p:grpSpPr>
        <p:pic>
          <p:nvPicPr>
            <p:cNvPr id="20" name="Picture 3" descr="C:\Users\User\Desktop\0926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9" y="188640"/>
              <a:ext cx="9079817" cy="6480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95536" y="5949280"/>
              <a:ext cx="4464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Вид палисадника в усадьбе Островки</a:t>
              </a:r>
              <a:endParaRPr lang="ru-RU" b="1" dirty="0"/>
            </a:p>
          </p:txBody>
        </p:sp>
      </p:grpSp>
      <p:pic>
        <p:nvPicPr>
          <p:cNvPr id="4" name="12 Дорожка 1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H="1">
            <a:off x="8908409" y="6061364"/>
            <a:ext cx="73051" cy="73051"/>
          </a:xfrm>
          <a:prstGeom prst="rect">
            <a:avLst/>
          </a:prstGeom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8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0" y="0"/>
            <a:ext cx="9252519" cy="6858000"/>
            <a:chOff x="152400" y="1"/>
            <a:chExt cx="8852307" cy="6857999"/>
          </a:xfrm>
        </p:grpSpPr>
        <p:pic>
          <p:nvPicPr>
            <p:cNvPr id="5" name="Picture 2" descr="C:\Users\User\Desktop\151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5"/>
            <a:stretch/>
          </p:blipFill>
          <p:spPr bwMode="auto">
            <a:xfrm>
              <a:off x="152400" y="1"/>
              <a:ext cx="8852307" cy="685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067944" y="6237312"/>
              <a:ext cx="4680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Вид озера </a:t>
              </a:r>
              <a:r>
                <a:rPr lang="ru-RU" b="1" dirty="0" err="1" smtClean="0"/>
                <a:t>Молдино</a:t>
              </a:r>
              <a:r>
                <a:rPr lang="ru-RU" b="1" dirty="0" smtClean="0"/>
                <a:t> в усадьбе Островки</a:t>
              </a:r>
              <a:endParaRPr lang="ru-RU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85456262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835696" y="0"/>
            <a:ext cx="5770381" cy="6858000"/>
            <a:chOff x="1907704" y="0"/>
            <a:chExt cx="5698373" cy="68580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07704" y="0"/>
              <a:ext cx="5698373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5292080" y="6165304"/>
              <a:ext cx="1872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Автопортрет</a:t>
              </a:r>
              <a:endParaRPr lang="ru-RU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896140" y="0"/>
            <a:ext cx="5581818" cy="6822116"/>
            <a:chOff x="2096265" y="0"/>
            <a:chExt cx="5321250" cy="6822116"/>
          </a:xfrm>
        </p:grpSpPr>
        <p:pic>
          <p:nvPicPr>
            <p:cNvPr id="3076" name="Picture 4" descr="C:\Users\User\Desktop\112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265" y="0"/>
              <a:ext cx="5321250" cy="6822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84693" y="260648"/>
              <a:ext cx="3384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Портрет Е.Н. Милюковой</a:t>
              </a:r>
              <a:endParaRPr lang="ru-RU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896140" y="0"/>
            <a:ext cx="5581817" cy="6858000"/>
            <a:chOff x="2137991" y="0"/>
            <a:chExt cx="5237798" cy="6858000"/>
          </a:xfrm>
        </p:grpSpPr>
        <p:pic>
          <p:nvPicPr>
            <p:cNvPr id="3077" name="Picture 5" descr="C:\Users\User\Desktop\1413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7991" y="0"/>
              <a:ext cx="5237798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067944" y="275201"/>
              <a:ext cx="309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Портрет Е.Н. Милюковой</a:t>
              </a:r>
              <a:endParaRPr lang="ru-RU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896140" y="0"/>
            <a:ext cx="5709937" cy="6833300"/>
            <a:chOff x="1968147" y="-11185"/>
            <a:chExt cx="5509811" cy="6844485"/>
          </a:xfrm>
        </p:grpSpPr>
        <p:pic>
          <p:nvPicPr>
            <p:cNvPr id="3078" name="Picture 6" descr="C:\Users\User\Desktop\18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147" y="-11185"/>
              <a:ext cx="5509811" cy="6844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3672224" y="260648"/>
              <a:ext cx="3672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Портрет женщины с ребенком</a:t>
              </a:r>
              <a:endParaRPr lang="ru-RU" dirty="0"/>
            </a:p>
          </p:txBody>
        </p:sp>
      </p:grp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Мои документы\Мои результаты сканирования\2010-10 (окт)\сканирование002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0143"/>
          <a:stretch/>
        </p:blipFill>
        <p:spPr bwMode="auto">
          <a:xfrm>
            <a:off x="-57977" y="1"/>
            <a:ext cx="920197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9720408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7286676" cy="4786346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Цель :</a:t>
            </a:r>
          </a:p>
          <a:p>
            <a:pPr>
              <a:buNone/>
            </a:pPr>
            <a:r>
              <a:rPr lang="ru-RU" b="1" i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интереса к культуре своего края и страны.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Задачи:</a:t>
            </a:r>
          </a:p>
          <a:p>
            <a:pPr>
              <a:buNone/>
            </a:pPr>
            <a:r>
              <a:rPr lang="ru-RU" b="1" i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Проследить жизненный и творческий путь художников А.Г. Венецианова и Г.В. Сороки.</a:t>
            </a:r>
          </a:p>
          <a:p>
            <a:pPr>
              <a:buNone/>
            </a:pPr>
            <a:r>
              <a:rPr lang="ru-RU" b="1" i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Определить место творчества Венецианова и Сороки в культуре страны.</a:t>
            </a:r>
            <a:endParaRPr lang="ru-RU" i="1" dirty="0" smtClean="0"/>
          </a:p>
          <a:p>
            <a:pPr>
              <a:buNone/>
            </a:pPr>
            <a:endParaRPr lang="ru-RU" i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D:\Мои документы\Мои результаты сканирования\2010-10 (окт)\сканирование0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8224" y="620688"/>
            <a:ext cx="6272951" cy="556181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453" y="476672"/>
            <a:ext cx="3275856" cy="6158723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</a:rPr>
              <a:t>В 2006 году у дороги возле села Поддубье был поставлен памятник Григорию Васильевичу Сороке (Васильеву), а на месте его захоронения установлена мемориальная доска. В Октябре 2006 года состоялось их торжественное открытие.</a:t>
            </a:r>
            <a:endParaRPr lang="ru-RU" b="1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20688"/>
            <a:ext cx="8229600" cy="5451518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80000"/>
              </a:lnSpc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Источники и литература:</a:t>
            </a:r>
          </a:p>
          <a:p>
            <a:pPr algn="ctr">
              <a:lnSpc>
                <a:spcPct val="80000"/>
              </a:lnSpc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Опыт историко-социологического изучения села «Молдино». «Московский рабочий», 1968 год</a:t>
            </a:r>
          </a:p>
          <a:p>
            <a:pPr algn="ctr">
              <a:lnSpc>
                <a:spcPct val="80000"/>
              </a:lnSpc>
              <a:buNone/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История 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</a:rPr>
              <a:t>Удомельского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района.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Н. Архангельский. – Тверь,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издательство «РТМ», 2006 год.</a:t>
            </a:r>
          </a:p>
          <a:p>
            <a:pPr algn="ctr">
              <a:lnSpc>
                <a:spcPct val="80000"/>
              </a:lnSpc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</a:rPr>
              <a:t>Удомельские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сказания.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Н.А. Архангельский. –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ООО «</a:t>
            </a:r>
            <a:r>
              <a:rPr lang="ru-RU" b="1" i="1" dirty="0" err="1" smtClean="0">
                <a:solidFill>
                  <a:schemeClr val="accent5">
                    <a:lumMod val="50000"/>
                  </a:schemeClr>
                </a:solidFill>
              </a:rPr>
              <a:t>Торжокская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типография», Торжок, 2007</a:t>
            </a:r>
          </a:p>
          <a:p>
            <a:pPr algn="ctr">
              <a:lnSpc>
                <a:spcPct val="80000"/>
              </a:lnSpc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«Художник России», газета Союза Художников Российской Федерации, №17, 2006</a:t>
            </a:r>
            <a:r>
              <a:rPr lang="ru-RU" b="1" i="1" dirty="0" smtClean="0">
                <a:solidFill>
                  <a:srgbClr val="008000"/>
                </a:solidFill>
              </a:rPr>
              <a:t> </a:t>
            </a:r>
          </a:p>
          <a:p>
            <a:pPr algn="ctr">
              <a:lnSpc>
                <a:spcPct val="80000"/>
              </a:lnSpc>
            </a:pPr>
            <a:endParaRPr lang="ru-RU" b="1" i="1" dirty="0" smtClean="0">
              <a:solidFill>
                <a:srgbClr val="008000"/>
              </a:solidFill>
            </a:endParaRPr>
          </a:p>
          <a:p>
            <a:pPr lvl="0" algn="ctr">
              <a:lnSpc>
                <a:spcPct val="80000"/>
              </a:lnSpc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География Удомельского района </a:t>
            </a:r>
          </a:p>
          <a:p>
            <a:pPr lvl="0" algn="ctr">
              <a:lnSpc>
                <a:spcPct val="80000"/>
              </a:lnSpc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под ред. Б.К. Виноградова, Тверь, РИУ Тверского университета, 1999.</a:t>
            </a:r>
          </a:p>
          <a:p>
            <a:pPr algn="ctr">
              <a:lnSpc>
                <a:spcPct val="80000"/>
              </a:lnSpc>
            </a:pPr>
            <a:endParaRPr lang="ru-RU" i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60848"/>
            <a:ext cx="4429156" cy="3240360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Озеро </a:t>
            </a:r>
            <a:r>
              <a:rPr lang="ru-RU" sz="3200" b="1" i="1" dirty="0" err="1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Молдино</a:t>
            </a:r>
            <a:r>
              <a:rPr lang="ru-RU" sz="32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 Поместье Милюковых село </a:t>
            </a:r>
            <a:r>
              <a:rPr lang="ru-RU" sz="3200" b="1" i="1" dirty="0" err="1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Поддубье</a:t>
            </a:r>
            <a:r>
              <a:rPr lang="ru-RU" sz="32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- место гибели </a:t>
            </a:r>
          </a:p>
          <a:p>
            <a:pPr marL="0" indent="0">
              <a:buNone/>
            </a:pPr>
            <a:r>
              <a:rPr lang="ru-RU" sz="3200" b="1" i="1" dirty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А.Г. Венецианова  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 могила Г. Сороки</a:t>
            </a:r>
            <a:endParaRPr lang="ru-RU" sz="28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D:\Мои документы\Рабочий стол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571480"/>
            <a:ext cx="4005383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7215206" y="571480"/>
            <a:ext cx="42862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D:\Мои документы\Мои рисунки\1 сен 10 и кросс\IMG_31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173" y="188640"/>
            <a:ext cx="4176728" cy="313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7696" y="332656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Озеро </a:t>
            </a:r>
            <a:r>
              <a:rPr lang="ru-RU" sz="2800" b="1" i="1" dirty="0" err="1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Молдино</a:t>
            </a:r>
            <a:endParaRPr lang="ru-RU" sz="2800" b="1" i="1" dirty="0">
              <a:solidFill>
                <a:srgbClr val="008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D:\Документы\Disc D\ДОКУМЕНТЫ\Егорова Л.А\краеведение\Катрич Каролина\DSC00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5" y="3385110"/>
            <a:ext cx="4318485" cy="32388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\Disc D\ДОКУМЕНТЫ\Егорова Л.А\краеведение\Катрич Каролина\DSC006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883" y="196280"/>
            <a:ext cx="4171427" cy="312857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окументы\Disc D\ДОКУМЕНТЫ\Егорова Л.А\краеведение\Катрич Каролина\DSC006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2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884" y="3385110"/>
            <a:ext cx="4258568" cy="31939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58428" y="33265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Поместье Милюкова в </a:t>
            </a:r>
            <a:r>
              <a:rPr lang="ru-RU" b="1" i="1" dirty="0" err="1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Поддубье</a:t>
            </a:r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(после реставрации)</a:t>
            </a:r>
            <a:endParaRPr lang="ru-RU" b="1" i="1" dirty="0">
              <a:solidFill>
                <a:srgbClr val="008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0884" y="3501007"/>
            <a:ext cx="41942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Поместье Милюкова в </a:t>
            </a:r>
            <a:r>
              <a:rPr lang="ru-RU" b="1" i="1" dirty="0" err="1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Поддубье</a:t>
            </a:r>
            <a:r>
              <a:rPr lang="ru-RU" b="1" i="1" dirty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(вид изнутри – современное состояние)</a:t>
            </a:r>
            <a:endParaRPr lang="ru-RU" b="1" i="1" dirty="0">
              <a:solidFill>
                <a:srgbClr val="008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173" y="3491166"/>
            <a:ext cx="4176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Надгробный камень на могиле Милюкова</a:t>
            </a:r>
            <a:endParaRPr lang="ru-RU" sz="2000" b="1" i="1" dirty="0">
              <a:solidFill>
                <a:srgbClr val="008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43438" y="428604"/>
            <a:ext cx="4114800" cy="578647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            В имении Милюкова в Поддубье находилась одна из 8 помещичьих школ губернии . Школа была торжественно открыта 1 января 1836 года. Основатель школы был тот самый местный помещик Н.П.Милюков, друг А.Г.Венецианова.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          Весьма вероятно, что среди учеников поддубской школы был и Григорий Сорока (так на самом деле и оказалось).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D:\Мои документы\Рабочий стол\Катрич Каролина\DSC006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4500594" cy="3375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88921" y="4947057"/>
            <a:ext cx="349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Школа (современное состояние после реставрации)</a:t>
            </a:r>
            <a:endParaRPr lang="ru-RU" sz="2400" b="1" i="1" dirty="0">
              <a:solidFill>
                <a:srgbClr val="008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автопортр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686" y="332656"/>
            <a:ext cx="5045917" cy="6455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4358858" cy="62151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b="1" i="1" dirty="0" smtClean="0">
              <a:solidFill>
                <a:srgbClr val="008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Великие люди в истории села </a:t>
            </a:r>
            <a:r>
              <a:rPr lang="ru-RU" b="1" i="1" dirty="0" err="1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Поддубье</a:t>
            </a:r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8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Алексей Гаврилович Венецианов.</a:t>
            </a: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Родился 7(18) февраля 1780 года. Решение купить имение основывалось на давнем желании уйти от городской суеты в деревню и заниматься живописью и педагогической деятельностью.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            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1960" y="620595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Автопортрет (1811)</a:t>
            </a:r>
            <a:endParaRPr lang="ru-RU" b="1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818718" y="1279"/>
            <a:ext cx="5263707" cy="6858000"/>
            <a:chOff x="1818718" y="1279"/>
            <a:chExt cx="5263707" cy="6858000"/>
          </a:xfrm>
        </p:grpSpPr>
        <p:pic>
          <p:nvPicPr>
            <p:cNvPr id="1026" name="Picture 2" descr="C:\Users\User\Desktop\r23morn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8718" y="1279"/>
              <a:ext cx="5263707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211960" y="122071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Утро помещицы</a:t>
              </a:r>
              <a:endParaRPr lang="ru-RU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0" y="1279"/>
            <a:ext cx="9144000" cy="6856721"/>
            <a:chOff x="0" y="0"/>
            <a:chExt cx="9144000" cy="663158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9144000" cy="66315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39552" y="271558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Спящий пастушок</a:t>
              </a:r>
              <a:endParaRPr lang="ru-RU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61036" y="14364"/>
            <a:ext cx="8982964" cy="6843636"/>
            <a:chOff x="161036" y="14364"/>
            <a:chExt cx="8803452" cy="6843636"/>
          </a:xfrm>
        </p:grpSpPr>
        <p:pic>
          <p:nvPicPr>
            <p:cNvPr id="20" name="Picture 2" descr="C:\Users\User\Desktop\gumno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36" y="14364"/>
              <a:ext cx="8803452" cy="68436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7020272" y="292006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Гумно</a:t>
              </a:r>
              <a:endParaRPr lang="ru-RU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0" y="0"/>
            <a:ext cx="9144000" cy="6858000"/>
            <a:chOff x="0" y="0"/>
            <a:chExt cx="8849030" cy="6858000"/>
          </a:xfrm>
        </p:grpSpPr>
        <p:pic>
          <p:nvPicPr>
            <p:cNvPr id="23" name="Picture 3" descr="C:\Users\User\Desktop\na-pashne-vesna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9030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39552" y="6041512"/>
              <a:ext cx="2463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На пашне. Весна</a:t>
              </a:r>
              <a:endParaRPr lang="ru-RU" b="1" dirty="0"/>
            </a:p>
          </p:txBody>
        </p:sp>
      </p:grpSp>
      <p:pic>
        <p:nvPicPr>
          <p:cNvPr id="6" name="08 Дорожка 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14331" y="6106044"/>
            <a:ext cx="120134" cy="1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0208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2217764" y="34808"/>
            <a:ext cx="5085674" cy="6848035"/>
            <a:chOff x="2483768" y="9965"/>
            <a:chExt cx="5085674" cy="6848035"/>
          </a:xfrm>
        </p:grpSpPr>
        <p:pic>
          <p:nvPicPr>
            <p:cNvPr id="8" name="Picture 4" descr="C:\Users\User\Desktop\na-zhatve-let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9965"/>
              <a:ext cx="5085674" cy="6848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694610" y="6359565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На жатве. Лето</a:t>
              </a:r>
              <a:endParaRPr lang="ru-RU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217764" y="34808"/>
            <a:ext cx="5204507" cy="6848035"/>
            <a:chOff x="3131839" y="9965"/>
            <a:chExt cx="5204507" cy="6848035"/>
          </a:xfrm>
        </p:grpSpPr>
        <p:pic>
          <p:nvPicPr>
            <p:cNvPr id="9" name="Picture 5" descr="C:\Users\User\Desktop\загружено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39" y="9965"/>
              <a:ext cx="5204507" cy="6848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3154400" y="6021418"/>
              <a:ext cx="33843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Крестьянская девушка с серпом во ржи</a:t>
              </a:r>
              <a:endParaRPr lang="ru-RU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208198" y="0"/>
            <a:ext cx="5316141" cy="6818317"/>
            <a:chOff x="3193577" y="39682"/>
            <a:chExt cx="5316141" cy="681831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193577" y="39682"/>
              <a:ext cx="5316141" cy="68183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6456849" y="219998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Жнецы</a:t>
              </a:r>
              <a:endParaRPr lang="ru-RU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208198" y="53156"/>
            <a:ext cx="5474709" cy="6818317"/>
            <a:chOff x="2433468" y="39683"/>
            <a:chExt cx="5474709" cy="6818317"/>
          </a:xfrm>
        </p:grpSpPr>
        <p:pic>
          <p:nvPicPr>
            <p:cNvPr id="11" name="Picture 6" descr="C:\Users\User\Desktop\krestyanskaya-devushka-s-telenkom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3468" y="39683"/>
              <a:ext cx="5474709" cy="6818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628172" y="230923"/>
              <a:ext cx="2824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Крестьянская девушка с теленком</a:t>
              </a:r>
              <a:endParaRPr lang="ru-RU" b="1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393927" y="61457"/>
            <a:ext cx="5052515" cy="6821386"/>
            <a:chOff x="3387140" y="39684"/>
            <a:chExt cx="5052515" cy="6821386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87140" y="39684"/>
              <a:ext cx="5052515" cy="68213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TextBox 23"/>
            <p:cNvSpPr txBox="1"/>
            <p:nvPr/>
          </p:nvSpPr>
          <p:spPr>
            <a:xfrm>
              <a:off x="6732240" y="219999"/>
              <a:ext cx="1545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err="1" smtClean="0"/>
                <a:t>Захарка</a:t>
              </a:r>
              <a:endParaRPr lang="ru-RU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54496958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088562" y="-37615"/>
            <a:ext cx="4663160" cy="6895615"/>
            <a:chOff x="2051720" y="21246"/>
            <a:chExt cx="4663160" cy="6895615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51720" y="21246"/>
              <a:ext cx="4663160" cy="6895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3779912" y="292006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Девушка в платке</a:t>
              </a:r>
              <a:endParaRPr lang="ru-RU" b="1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088562" y="63272"/>
            <a:ext cx="5127566" cy="6836754"/>
            <a:chOff x="2582127" y="21246"/>
            <a:chExt cx="5127566" cy="6836754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82127" y="21246"/>
              <a:ext cx="5127566" cy="6836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5885971" y="292006"/>
              <a:ext cx="15701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Девушка с гармошкой</a:t>
              </a:r>
              <a:endParaRPr lang="ru-RU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630200" y="22475"/>
            <a:ext cx="6044289" cy="6896464"/>
            <a:chOff x="2956320" y="2657"/>
            <a:chExt cx="6044289" cy="6896464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56320" y="2657"/>
              <a:ext cx="6044289" cy="6896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5283933" y="292005"/>
              <a:ext cx="33483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Портрет А.Л. Венециановой, матери художника</a:t>
              </a:r>
              <a:endParaRPr lang="ru-RU" dirty="0"/>
            </a:p>
          </p:txBody>
        </p:sp>
      </p:grp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1376</TotalTime>
  <Words>694</Words>
  <Application>Microsoft Office PowerPoint</Application>
  <PresentationFormat>Экран (4:3)</PresentationFormat>
  <Paragraphs>80</Paragraphs>
  <Slides>21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Алексей Гаврилович Венецианов и его ученик Григорий Сорока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«Изучение исторического  памятника—село Поддубье— в рамках разработки  учебно-туристического  полигона»  </dc:title>
  <dc:creator>03</dc:creator>
  <cp:lastModifiedBy>User</cp:lastModifiedBy>
  <cp:revision>84</cp:revision>
  <dcterms:created xsi:type="dcterms:W3CDTF">2010-11-01T07:05:38Z</dcterms:created>
  <dcterms:modified xsi:type="dcterms:W3CDTF">2016-02-12T07:34:45Z</dcterms:modified>
</cp:coreProperties>
</file>