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  <p:sldId id="269" r:id="rId13"/>
    <p:sldId id="272" r:id="rId14"/>
    <p:sldId id="274" r:id="rId15"/>
    <p:sldId id="273" r:id="rId16"/>
    <p:sldId id="275" r:id="rId17"/>
    <p:sldId id="276" r:id="rId18"/>
    <p:sldId id="277" r:id="rId19"/>
    <p:sldId id="280" r:id="rId20"/>
    <p:sldId id="279" r:id="rId21"/>
    <p:sldId id="289" r:id="rId22"/>
    <p:sldId id="285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1647-0B51-4E0F-B18F-D07B24428C3B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36C1-78D8-4547-911F-D937E229B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9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36C1-78D8-4547-911F-D937E229B1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9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s1433.vkontakte.ru/g4208702/a_83fbe020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03440" y="116632"/>
            <a:ext cx="50405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i="0" u="none" strike="noStrike" normalizeH="0" baseline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altLang="ru-RU" i="0" u="none" strike="noStrike" normalizeH="0" baseline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anose="02000600000000000000" pitchFamily="2" charset="0"/>
                <a:ea typeface="Times New Roman" pitchFamily="18" charset="0"/>
                <a:cs typeface="Tahoma" pitchFamily="34" charset="0"/>
              </a:rPr>
              <a:t>«Бей, беги, лови, существуй!».</a:t>
            </a:r>
            <a:endParaRPr kumimoji="0" lang="ru-RU" altLang="ru-RU" i="0" u="none" strike="noStrike" normalizeH="0" baseline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anose="02000600000000000000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00608" y="4697760"/>
            <a:ext cx="5544616" cy="21602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600" b="1" cap="all" spc="60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ИСТОРИЯ </a:t>
            </a:r>
            <a:r>
              <a:rPr lang="ru-RU" altLang="ru-RU" sz="3600" b="1" cap="all" spc="6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altLang="ru-RU" sz="3600" b="1" cap="all" spc="60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3600" b="1" cap="all" spc="60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РУССКОЙ </a:t>
            </a:r>
            <a:br>
              <a:rPr lang="ru-RU" altLang="ru-RU" sz="3600" b="1" cap="all" spc="600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</a:br>
            <a:r>
              <a:rPr lang="ru-RU" altLang="ru-RU" sz="3600" b="1" cap="all" spc="60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Segoe Print" panose="02000600000000000000" pitchFamily="2" charset="0"/>
                <a:ea typeface="Times New Roman" pitchFamily="18" charset="0"/>
                <a:cs typeface="Arial" pitchFamily="34" charset="0"/>
              </a:rPr>
              <a:t>ЛАПТЫ</a:t>
            </a:r>
            <a:endParaRPr lang="ru-RU" altLang="ru-RU" sz="3600" b="1" cap="all" spc="60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Segoe Print" panose="02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815"/>
            <a:ext cx="4716016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1957 </a:t>
            </a:r>
            <a:r>
              <a:rPr lang="ru-RU" sz="2200" dirty="0">
                <a:latin typeface="Segoe Print" panose="02000600000000000000" pitchFamily="2" charset="0"/>
              </a:rPr>
              <a:t>г. благодаря усилиям энтузиастов состоялось первое официальное соревнование по </a:t>
            </a:r>
            <a:r>
              <a:rPr lang="ru-RU" sz="2200" dirty="0" smtClean="0">
                <a:latin typeface="Segoe Print" panose="02000600000000000000" pitchFamily="2" charset="0"/>
              </a:rPr>
              <a:t>лапте. </a:t>
            </a:r>
            <a:r>
              <a:rPr lang="ru-RU" sz="2200" dirty="0">
                <a:latin typeface="Segoe Print" panose="02000600000000000000" pitchFamily="2" charset="0"/>
              </a:rPr>
              <a:t>И</a:t>
            </a:r>
            <a:r>
              <a:rPr lang="ru-RU" sz="2200" dirty="0" smtClean="0">
                <a:latin typeface="Segoe Print" panose="02000600000000000000" pitchFamily="2" charset="0"/>
              </a:rPr>
              <a:t>гра  </a:t>
            </a:r>
            <a:r>
              <a:rPr lang="ru-RU" sz="2200" dirty="0">
                <a:latin typeface="Segoe Print" panose="02000600000000000000" pitchFamily="2" charset="0"/>
              </a:rPr>
              <a:t>была представлена в программе Спартакиады народов России.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24096" y="3588658"/>
            <a:ext cx="482453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сентябре 1957 г. в станице Динской, Пластуновского района Краснодарского края состоялись первые в истории отечественного спорта официальные соревнования по  русской лапте.</a:t>
            </a:r>
            <a:endParaRPr lang="ru-RU" sz="2200" dirty="0">
              <a:latin typeface="Segoe Print" panose="02000600000000000000" pitchFamily="2" charset="0"/>
            </a:endParaRPr>
          </a:p>
        </p:txBody>
      </p:sp>
      <p:pic>
        <p:nvPicPr>
          <p:cNvPr id="3074" name="Рисунок 1" descr="Спорт. Русская лапта возрождается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/>
          <a:stretch/>
        </p:blipFill>
        <p:spPr bwMode="auto">
          <a:xfrm>
            <a:off x="4712872" y="476672"/>
            <a:ext cx="4335760" cy="28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" y="3565319"/>
            <a:ext cx="4160791" cy="2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08112" y="332656"/>
            <a:ext cx="4176464" cy="623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В 1958 году лапта была включена в программу Всероссийской спартакиады сельских спортсменов. </a:t>
            </a:r>
          </a:p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Летом 1958 года состоялся розыгрыш первенства РСФСР по русской лапте. Финальные игры прошли в городе Воронеже. В нем приняли участие команды Воронежской, Оренбургской, Белгородской, Омской, Ивановской, Московской, Горьковской, Тамбовской областей и Мордовской АССР. Среди участников финальных соревнований победу одержала команда Воронежской области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6" y="332655"/>
            <a:ext cx="4477356" cy="59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439248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1959 </a:t>
            </a:r>
            <a:r>
              <a:rPr lang="ru-RU" sz="2200" dirty="0">
                <a:latin typeface="Segoe Print" panose="02000600000000000000" pitchFamily="2" charset="0"/>
              </a:rPr>
              <a:t>году  лапта  вошла в перечень игр </a:t>
            </a:r>
            <a:r>
              <a:rPr lang="ru-RU" sz="2200" dirty="0" err="1">
                <a:latin typeface="Segoe Print" panose="02000600000000000000" pitchFamily="2" charset="0"/>
              </a:rPr>
              <a:t>II</a:t>
            </a:r>
            <a:r>
              <a:rPr lang="ru-RU" sz="2200" dirty="0">
                <a:latin typeface="Segoe Print" panose="02000600000000000000" pitchFamily="2" charset="0"/>
              </a:rPr>
              <a:t> летней Спартакиады народов РСФСР. В зональных соревнованиях приняли участие 69 сильнейших команд областей, краев и автономных республик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2040" y="3805805"/>
            <a:ext cx="3672408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В матчевых встречах, которые проводились Всероссийским советом летом 1960 года, наряду с мужскими </a:t>
            </a:r>
            <a:r>
              <a:rPr lang="ru-RU" dirty="0" smtClean="0">
                <a:latin typeface="Segoe Print" panose="02000600000000000000" pitchFamily="2" charset="0"/>
              </a:rPr>
              <a:t>командами, </a:t>
            </a:r>
            <a:r>
              <a:rPr lang="ru-RU" dirty="0" smtClean="0">
                <a:latin typeface="Segoe Print" panose="02000600000000000000" pitchFamily="2" charset="0"/>
              </a:rPr>
              <a:t>начали принимать участие и женские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6356" r="7061" b="18318"/>
          <a:stretch/>
        </p:blipFill>
        <p:spPr>
          <a:xfrm>
            <a:off x="5257878" y="149246"/>
            <a:ext cx="3020732" cy="3351762"/>
          </a:xfrm>
          <a:prstGeom prst="rect">
            <a:avLst/>
          </a:prstGeom>
        </p:spPr>
      </p:pic>
      <p:pic>
        <p:nvPicPr>
          <p:cNvPr id="4098" name="Picture 2" descr="Игроки в лап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810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0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3744416" cy="2088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В 1960 году выходят правила соревнований по лапте. Союз спортивных обществ и организаций РСФСР. Всероссийский совет. Москва – 1960 г. 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122" name="Picture 2" descr="DSC_0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21230" r="8035" b="3572"/>
          <a:stretch>
            <a:fillRect/>
          </a:stretch>
        </p:blipFill>
        <p:spPr bwMode="auto">
          <a:xfrm>
            <a:off x="3779912" y="242067"/>
            <a:ext cx="2510290" cy="32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7624" y="2802686"/>
            <a:ext cx="27986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Times New Roman" panose="02020603050405020304" pitchFamily="18" charset="0"/>
              </a:rPr>
              <a:t>Обложка правил по русской лапте 1960 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TWpV2AEn6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56532" cy="326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3861048"/>
            <a:ext cx="843528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Segoe Print" panose="02000600000000000000" pitchFamily="2" charset="0"/>
              </a:rPr>
              <a:t>Однако в 60-70-х гг. развитие лапты приостанавливается, эта увлекательная спортивная игра практически прекращает свое существование. И только к концу 80-х гг. несправедливость, допущенная по отношению к этой интересной игре, была устранена. Новый импульс к развитию лапты дало постановление Госкомспорта СССР “О развитии бейсбола, софтбола и русской лапты”, принятое в 1987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6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В 1988 году на экраны кинотеатров выходит фильм Лапта. </a:t>
            </a:r>
          </a:p>
          <a:p>
            <a:endParaRPr lang="ru-RU" dirty="0"/>
          </a:p>
        </p:txBody>
      </p:sp>
      <p:pic>
        <p:nvPicPr>
          <p:cNvPr id="6146" name="Picture 2" descr="1345539235_kino-ussr_ru-lap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2036" r="2618" b="8814"/>
          <a:stretch/>
        </p:blipFill>
        <p:spPr bwMode="auto">
          <a:xfrm>
            <a:off x="160548" y="1190330"/>
            <a:ext cx="4051412" cy="520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24924" y="992103"/>
            <a:ext cx="468052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Жанр: комедия, мелодрама.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Режиссер: Николай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Конюшев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Страна: СССР.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Производство: ТО "Экран".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Год: 1988.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 Актеры: Михаил Жигалов, Владимир Сычев, Сергей Никоненко, Леонид Дьячков, Виктор Павлов, Борислав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Брондуков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История о том как почтенные отцы, учат играть своих детей в игру своей молодости - лапту.</a:t>
            </a:r>
          </a:p>
        </p:txBody>
      </p:sp>
    </p:spTree>
    <p:extLst>
      <p:ext uri="{BB962C8B-B14F-4D97-AF65-F5344CB8AC3E}">
        <p14:creationId xmlns:p14="http://schemas.microsoft.com/office/powerpoint/2010/main" val="24597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21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В 1990 г. в Ростове состоялся первый официальный чемпионат России по лапте среди мужских команд. В 1994 г. лапта была включена в Единую Всероссийскую спортивную классификацию. В 1995 г. были разработаны новые правила соревнований. И вот уже девять лет чемпионаты России по лапте проводятся ежегодно, вызывая неизменный интерес к игре.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988934" cy="2233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2880320" cy="3375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b="25668"/>
          <a:stretch/>
        </p:blipFill>
        <p:spPr>
          <a:xfrm>
            <a:off x="3526369" y="4511466"/>
            <a:ext cx="3691384" cy="22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5085812" cy="613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Федерация русской лапты была основана </a:t>
            </a:r>
            <a:r>
              <a:rPr lang="ru-RU" sz="2200" dirty="0" smtClean="0">
                <a:latin typeface="Segoe Print" panose="02000600000000000000" pitchFamily="2" charset="0"/>
              </a:rPr>
              <a:t>в </a:t>
            </a:r>
            <a:r>
              <a:rPr lang="ru-RU" sz="2200" dirty="0">
                <a:latin typeface="Segoe Print" panose="02000600000000000000" pitchFamily="2" charset="0"/>
              </a:rPr>
              <a:t>России в 1997 году, как Межрегиональная общественная организация, а в 2003 она получила уже статус Общероссийской общественной физкультурно-спортивной </a:t>
            </a:r>
            <a:r>
              <a:rPr lang="ru-RU" sz="2200" dirty="0" smtClean="0">
                <a:latin typeface="Segoe Print" panose="02000600000000000000" pitchFamily="2" charset="0"/>
              </a:rPr>
              <a:t>организации. Федерация </a:t>
            </a:r>
            <a:r>
              <a:rPr lang="ru-RU" sz="2200" dirty="0">
                <a:latin typeface="Segoe Print" panose="02000600000000000000" pitchFamily="2" charset="0"/>
              </a:rPr>
              <a:t>русской лапты </a:t>
            </a:r>
            <a:r>
              <a:rPr lang="ru-RU" sz="2200" dirty="0" smtClean="0">
                <a:latin typeface="Segoe Print" panose="02000600000000000000" pitchFamily="2" charset="0"/>
              </a:rPr>
              <a:t>стала объединять </a:t>
            </a:r>
            <a:r>
              <a:rPr lang="ru-RU" sz="2200" dirty="0">
                <a:latin typeface="Segoe Print" panose="02000600000000000000" pitchFamily="2" charset="0"/>
              </a:rPr>
              <a:t>46 отделений по регионам России.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D5E276"/>
              </a:clrFrom>
              <a:clrTo>
                <a:srgbClr val="D5E27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72" y="485947"/>
            <a:ext cx="3317222" cy="5904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9392"/>
            <a:ext cx="27363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</a:t>
            </a:r>
            <a:r>
              <a:rPr lang="ru-RU" sz="2200" dirty="0">
                <a:latin typeface="Segoe Print" panose="02000600000000000000" pitchFamily="2" charset="0"/>
              </a:rPr>
              <a:t>целях популяризации лапты в 2000 году Госкомспортом России были разработаны ее различные варианты:</a:t>
            </a:r>
          </a:p>
          <a:p>
            <a:pPr marL="0" indent="0">
              <a:buNone/>
            </a:pPr>
            <a:r>
              <a:rPr lang="ru-RU" sz="2400" dirty="0">
                <a:latin typeface="Segoe Print" panose="02000600000000000000" pitchFamily="2" charset="0"/>
              </a:rPr>
              <a:t>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Русская лапта    Мини-лапта       Пляжная лапта</a:t>
            </a:r>
            <a:endParaRPr lang="ru-RU" sz="2400" dirty="0">
              <a:latin typeface="Segoe Print" panose="02000600000000000000" pitchFamily="2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123" r="40557"/>
          <a:stretch/>
        </p:blipFill>
        <p:spPr>
          <a:xfrm>
            <a:off x="6025302" y="1772816"/>
            <a:ext cx="3037478" cy="4058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1159"/>
          <a:stretch/>
        </p:blipFill>
        <p:spPr>
          <a:xfrm>
            <a:off x="2987824" y="1772816"/>
            <a:ext cx="2904093" cy="4056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78484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/>
              <a:t> </a:t>
            </a:r>
            <a:r>
              <a:rPr lang="ru-RU" sz="3500" dirty="0" smtClean="0">
                <a:latin typeface="Segoe Print" panose="02000600000000000000" pitchFamily="2" charset="0"/>
              </a:rPr>
              <a:t>С 2003 года организовываются международные встречи. Такие турниры проводились в Казахстане, Молдове (с участием команды Румынии).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В 2003 в</a:t>
            </a:r>
            <a:r>
              <a:rPr lang="ru-RU" sz="3500" b="1" dirty="0" smtClean="0">
                <a:latin typeface="Segoe Print" panose="02000600000000000000" pitchFamily="2" charset="0"/>
              </a:rPr>
              <a:t> </a:t>
            </a:r>
            <a:r>
              <a:rPr lang="ru-RU" sz="3500" dirty="0" smtClean="0">
                <a:latin typeface="Segoe Print" panose="02000600000000000000" pitchFamily="2" charset="0"/>
              </a:rPr>
              <a:t>городе Королеве разыгран первый Кубок России по спортивной лапте.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В 2006 </a:t>
            </a:r>
            <a:r>
              <a:rPr lang="ru-RU" sz="3500" dirty="0" smtClean="0">
                <a:latin typeface="Segoe Print" panose="02000600000000000000" pitchFamily="2" charset="0"/>
              </a:rPr>
              <a:t>г. </a:t>
            </a:r>
            <a:r>
              <a:rPr lang="ru-RU" sz="3500" dirty="0" smtClean="0">
                <a:latin typeface="Segoe Print" panose="02000600000000000000" pitchFamily="2" charset="0"/>
              </a:rPr>
              <a:t>проведён  </a:t>
            </a:r>
            <a:r>
              <a:rPr lang="ru-RU" sz="3500" dirty="0" smtClean="0">
                <a:latin typeface="Segoe Print" panose="02000600000000000000" pitchFamily="2" charset="0"/>
              </a:rPr>
              <a:t>первый Всероссийский молодежный турнир по мини-лапте приуроченного к 70-</a:t>
            </a:r>
            <a:r>
              <a:rPr lang="ru-RU" sz="3500" dirty="0" err="1" smtClean="0">
                <a:latin typeface="Segoe Print" panose="02000600000000000000" pitchFamily="2" charset="0"/>
              </a:rPr>
              <a:t>летию</a:t>
            </a:r>
            <a:r>
              <a:rPr lang="ru-RU" sz="3500" dirty="0" smtClean="0">
                <a:latin typeface="Segoe Print" panose="02000600000000000000" pitchFamily="2" charset="0"/>
              </a:rPr>
              <a:t> Добровольного Спортивного Общества «Урожай».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В 2007 </a:t>
            </a:r>
            <a:r>
              <a:rPr lang="ru-RU" sz="3500" dirty="0" smtClean="0">
                <a:latin typeface="Segoe Print" panose="02000600000000000000" pitchFamily="2" charset="0"/>
              </a:rPr>
              <a:t>г</a:t>
            </a:r>
            <a:r>
              <a:rPr lang="ru-RU" sz="3500" dirty="0" smtClean="0">
                <a:latin typeface="Segoe Print" panose="02000600000000000000" pitchFamily="2" charset="0"/>
              </a:rPr>
              <a:t>. состоялся  1-й </a:t>
            </a:r>
            <a:r>
              <a:rPr lang="ru-RU" sz="3500" dirty="0" smtClean="0">
                <a:latin typeface="Segoe Print" panose="02000600000000000000" pitchFamily="2" charset="0"/>
              </a:rPr>
              <a:t>Международный турнир по русской лапте, проходивший в Латвии.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В 2007 году прошел первый чемпионат студенческих команд по мини-лапте и  первый Чемпионат России по малой лапте, первый розыгрыш кубка России по </a:t>
            </a:r>
            <a:r>
              <a:rPr lang="ru-RU" sz="3500" dirty="0" smtClean="0">
                <a:latin typeface="Segoe Print" panose="02000600000000000000" pitchFamily="2" charset="0"/>
              </a:rPr>
              <a:t>мини- </a:t>
            </a:r>
            <a:r>
              <a:rPr lang="ru-RU" sz="3500" dirty="0" smtClean="0">
                <a:latin typeface="Segoe Print" panose="02000600000000000000" pitchFamily="2" charset="0"/>
              </a:rPr>
              <a:t>лапте.</a:t>
            </a:r>
            <a:r>
              <a:rPr lang="ru-RU" sz="35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С 2008 года русская лапта </a:t>
            </a:r>
          </a:p>
          <a:p>
            <a:pPr>
              <a:buFontTx/>
              <a:buChar char="-"/>
            </a:pPr>
            <a:r>
              <a:rPr lang="ru-RU" sz="3500" dirty="0" smtClean="0">
                <a:latin typeface="Segoe Print" panose="02000600000000000000" pitchFamily="2" charset="0"/>
              </a:rPr>
              <a:t>это обязательный </a:t>
            </a:r>
            <a:r>
              <a:rPr lang="ru-RU" sz="3500" dirty="0" smtClean="0">
                <a:latin typeface="Segoe Print" panose="02000600000000000000" pitchFamily="2" charset="0"/>
              </a:rPr>
              <a:t>пункт программы </a:t>
            </a:r>
          </a:p>
          <a:p>
            <a:pPr marL="0" indent="0">
              <a:buNone/>
            </a:pPr>
            <a:r>
              <a:rPr lang="ru-RU" sz="3500" dirty="0" smtClean="0">
                <a:latin typeface="Segoe Print" panose="02000600000000000000" pitchFamily="2" charset="0"/>
              </a:rPr>
              <a:t>Всероссийских сельских летних спортивных игр.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500" dirty="0" smtClean="0">
                <a:latin typeface="Segoe Print" panose="02000600000000000000" pitchFamily="2" charset="0"/>
              </a:rPr>
              <a:t>С 2008 года лапта </a:t>
            </a:r>
          </a:p>
          <a:p>
            <a:pPr marL="0" indent="0">
              <a:buNone/>
            </a:pPr>
            <a:r>
              <a:rPr lang="ru-RU" sz="3500" dirty="0" smtClean="0">
                <a:latin typeface="Segoe Print" panose="02000600000000000000" pitchFamily="2" charset="0"/>
              </a:rPr>
              <a:t>   входит в программу соревнований летней </a:t>
            </a:r>
          </a:p>
          <a:p>
            <a:pPr marL="0" indent="0">
              <a:buNone/>
            </a:pPr>
            <a:r>
              <a:rPr lang="ru-RU" sz="3500" dirty="0" smtClean="0">
                <a:latin typeface="Segoe Print" panose="02000600000000000000" pitchFamily="2" charset="0"/>
              </a:rPr>
              <a:t>   </a:t>
            </a:r>
            <a:r>
              <a:rPr lang="ru-RU" sz="3500" dirty="0" err="1" smtClean="0">
                <a:latin typeface="Segoe Print" panose="02000600000000000000" pitchFamily="2" charset="0"/>
              </a:rPr>
              <a:t>Сбербанкиады</a:t>
            </a:r>
            <a:r>
              <a:rPr lang="ru-RU" sz="3500" dirty="0" smtClean="0">
                <a:latin typeface="Segoe Print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ru-RU" sz="3500" dirty="0" smtClean="0">
                <a:latin typeface="Segoe Print" panose="02000600000000000000" pitchFamily="2" charset="0"/>
              </a:rPr>
              <a:t>   Дальневосточного банка Сбербанка России.</a:t>
            </a:r>
          </a:p>
          <a:p>
            <a:pPr marL="0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13" y="4869160"/>
            <a:ext cx="1977687" cy="17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В большом количестве городов, в периферийных районах и сельских субъектах РФ сегодня действуют отделения </a:t>
            </a:r>
            <a:r>
              <a:rPr lang="ru-RU" sz="2200" dirty="0" err="1">
                <a:latin typeface="Segoe Print" panose="02000600000000000000" pitchFamily="2" charset="0"/>
              </a:rPr>
              <a:t>ДЮСШ</a:t>
            </a:r>
            <a:r>
              <a:rPr lang="ru-RU" sz="2200" dirty="0">
                <a:latin typeface="Segoe Print" panose="02000600000000000000" pitchFamily="2" charset="0"/>
              </a:rPr>
              <a:t> по русской лапте. Наибольшую популярность русская лапта получила в Свердловском, Амурском, Тульском, Челябинском, Томском, Новгородском, Воронежском регионах и в Башкортостане, где имеется отличная научно-методическая и спортивная база для обучения игре в русскую лапту.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816474" cy="3634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"/>
          <a:stretch/>
        </p:blipFill>
        <p:spPr>
          <a:xfrm>
            <a:off x="62058" y="3140968"/>
            <a:ext cx="4858444" cy="30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90673"/>
            <a:ext cx="4824536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«Это народная игра  – одна из самых интересных и полезных игр. В лапте нужны: верность своей команде, находчивость, внимательность, изворотливость, глубокое дыхание, быстрый бег, меткий глаз, твёрдость удара рук, и вечная уверенность в том, что тебя не победят. Трусам и лентяям в этой игре нет места. Я усердно рекомендую эту народную игру не только как механическое упражнение, но и как безобидную забаву, в которой вырабатывается товарищеская спайка: </a:t>
            </a:r>
            <a:r>
              <a:rPr lang="ru-RU" dirty="0" smtClean="0">
                <a:latin typeface="Segoe Print" panose="02000600000000000000" pitchFamily="2" charset="0"/>
              </a:rPr>
              <a:t>«своего </a:t>
            </a:r>
            <a:r>
              <a:rPr lang="ru-RU" dirty="0">
                <a:latin typeface="Segoe Print" panose="02000600000000000000" pitchFamily="2" charset="0"/>
              </a:rPr>
              <a:t>выручай».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00CC"/>
                </a:solidFill>
              </a:rPr>
              <a:t>А.И</a:t>
            </a:r>
            <a:r>
              <a:rPr lang="ru-RU" dirty="0">
                <a:solidFill>
                  <a:srgbClr val="0000CC"/>
                </a:solidFill>
              </a:rPr>
              <a:t>. Куприн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774594" cy="48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59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496944" cy="6383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Segoe Print" panose="02000600000000000000" pitchFamily="2" charset="0"/>
              </a:rPr>
              <a:t>В августе 2011 года в спортивной истории России произошло знаменательное событие - в городе Белгороде был открыт первый специализированный стадион по русской лапте с общим количеством посадочных мест на 1200 человек. По периметру стадиона  установили три современные  осветительные мачты, поле покрыто натуральным травяным газоном, с системой внутреннего и наружного </a:t>
            </a:r>
            <a:r>
              <a:rPr lang="ru-RU" sz="2800" dirty="0" smtClean="0">
                <a:latin typeface="Segoe Print" panose="02000600000000000000" pitchFamily="2" charset="0"/>
              </a:rPr>
              <a:t>полива, </a:t>
            </a:r>
            <a:r>
              <a:rPr lang="ru-RU" sz="2800" dirty="0">
                <a:latin typeface="Segoe Print" panose="02000600000000000000" pitchFamily="2" charset="0"/>
              </a:rPr>
              <a:t>с надёжной дренажной системой, построены удобные раздевалки, душевые и другие  хозяйственные помещения.  </a:t>
            </a:r>
            <a:endParaRPr lang="ru-RU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Стадион </a:t>
            </a:r>
            <a:r>
              <a:rPr lang="ru-RU" sz="2800" dirty="0">
                <a:latin typeface="Segoe Print" panose="02000600000000000000" pitchFamily="2" charset="0"/>
              </a:rPr>
              <a:t>расположен </a:t>
            </a:r>
            <a:endParaRPr lang="ru-RU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в </a:t>
            </a:r>
            <a:r>
              <a:rPr lang="ru-RU" sz="2800" dirty="0">
                <a:latin typeface="Segoe Print" panose="02000600000000000000" pitchFamily="2" charset="0"/>
              </a:rPr>
              <a:t>инфраструктуре </a:t>
            </a:r>
            <a:endParaRPr lang="ru-RU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большого </a:t>
            </a:r>
            <a:r>
              <a:rPr lang="ru-RU" sz="2800" dirty="0">
                <a:latin typeface="Segoe Print" panose="02000600000000000000" pitchFamily="2" charset="0"/>
              </a:rPr>
              <a:t>спального  </a:t>
            </a:r>
            <a:endParaRPr lang="ru-RU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района </a:t>
            </a:r>
            <a:r>
              <a:rPr lang="ru-RU" sz="2800" dirty="0">
                <a:latin typeface="Segoe Print" panose="02000600000000000000" pitchFamily="2" charset="0"/>
              </a:rPr>
              <a:t>города  </a:t>
            </a:r>
            <a:r>
              <a:rPr lang="ru-RU" sz="2800" dirty="0" smtClean="0">
                <a:latin typeface="Segoe Print" panose="02000600000000000000" pitchFamily="2" charset="0"/>
              </a:rPr>
              <a:t>Белгорода</a:t>
            </a: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 </a:t>
            </a:r>
            <a:r>
              <a:rPr lang="ru-RU" sz="2800" dirty="0">
                <a:latin typeface="Segoe Print" panose="02000600000000000000" pitchFamily="2" charset="0"/>
              </a:rPr>
              <a:t>с имеющимися </a:t>
            </a:r>
            <a:endParaRPr lang="ru-RU" sz="28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четырьмя </a:t>
            </a: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общеобразовательными </a:t>
            </a:r>
          </a:p>
          <a:p>
            <a:pPr marL="0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школами</a:t>
            </a:r>
            <a:r>
              <a:rPr lang="ru-RU" sz="2800" dirty="0">
                <a:latin typeface="Segoe Print" panose="02000600000000000000" pitchFamily="2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76" y="3068960"/>
            <a:ext cx="4480222" cy="33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704" y="116632"/>
            <a:ext cx="4588792" cy="452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Интересно отметить, </a:t>
            </a:r>
            <a:r>
              <a:rPr lang="ru-RU" sz="2200" dirty="0" smtClean="0">
                <a:latin typeface="Segoe Print" panose="02000600000000000000" pitchFamily="2" charset="0"/>
              </a:rPr>
              <a:t>что </a:t>
            </a:r>
            <a:r>
              <a:rPr lang="ru-RU" sz="2200" dirty="0">
                <a:latin typeface="Segoe Print" panose="02000600000000000000" pitchFamily="2" charset="0"/>
              </a:rPr>
              <a:t>среди доступных </a:t>
            </a:r>
            <a:endParaRPr lang="ru-RU" sz="22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разновидностей </a:t>
            </a:r>
            <a:r>
              <a:rPr lang="ru-RU" sz="2200" dirty="0">
                <a:latin typeface="Segoe Print" panose="02000600000000000000" pitchFamily="2" charset="0"/>
              </a:rPr>
              <a:t>этой игры, </a:t>
            </a:r>
            <a:r>
              <a:rPr lang="ru-RU" sz="2200" dirty="0" smtClean="0">
                <a:latin typeface="Segoe Print" panose="02000600000000000000" pitchFamily="2" charset="0"/>
              </a:rPr>
              <a:t>помимо </a:t>
            </a:r>
            <a:r>
              <a:rPr lang="ru-RU" sz="2200" dirty="0">
                <a:latin typeface="Segoe Print" panose="02000600000000000000" pitchFamily="2" charset="0"/>
              </a:rPr>
              <a:t>мини-лапты, существует пляжная лапта. Более того, именно в Ульяновской области зародился такой достаточно экзотических вид этой игры, как лапта на коньках. </a:t>
            </a:r>
            <a:endParaRPr lang="ru-RU" sz="22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2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2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2200" dirty="0">
              <a:latin typeface="Segoe Print" panose="02000600000000000000" pitchFamily="2" charset="0"/>
            </a:endParaRPr>
          </a:p>
          <a:p>
            <a:endParaRPr lang="ru-RU" sz="22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" y="404664"/>
            <a:ext cx="3986602" cy="288032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1419" y="3833664"/>
            <a:ext cx="40531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Правила игры постоянно упрощаются, что делает ее более доступной и для понимания зрителями, следовательно, привлекательной для телевидения</a:t>
            </a:r>
          </a:p>
          <a:p>
            <a:pPr marL="0" indent="0">
              <a:buFont typeface="Arial" pitchFamily="34" charset="0"/>
              <a:buNone/>
            </a:pPr>
            <a:r>
              <a:rPr lang="ru-RU" sz="2200" b="1" dirty="0" smtClean="0">
                <a:latin typeface="Segoe Print" panose="02000600000000000000" pitchFamily="2" charset="0"/>
              </a:rPr>
              <a:t> </a:t>
            </a:r>
            <a:endParaRPr lang="ru-RU" sz="2200" dirty="0" smtClean="0">
              <a:latin typeface="Segoe Print" panose="02000600000000000000" pitchFamily="2" charset="0"/>
            </a:endParaRPr>
          </a:p>
          <a:p>
            <a:endParaRPr lang="ru-RU" sz="2200" dirty="0"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50882"/>
            <a:ext cx="43253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5292080" cy="5544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Стихотворение </a:t>
            </a:r>
            <a:r>
              <a:rPr lang="ru-RU" sz="4000" b="1" dirty="0">
                <a:solidFill>
                  <a:srgbClr val="0000CC"/>
                </a:solidFill>
                <a:latin typeface="Segoe Print" panose="02000600000000000000" pitchFamily="2" charset="0"/>
              </a:rPr>
              <a:t>«Лапта»</a:t>
            </a:r>
            <a:endParaRPr lang="ru-RU" sz="4000" dirty="0">
              <a:solidFill>
                <a:srgbClr val="0000CC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ru-RU" sz="40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«</a:t>
            </a:r>
            <a:r>
              <a:rPr lang="ru-RU" dirty="0">
                <a:latin typeface="Segoe Print" panose="02000600000000000000" pitchFamily="2" charset="0"/>
              </a:rPr>
              <a:t>О, радость жизни, детская игра!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Век не уйти с соседского двора.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За мной являлась мать. Но даже маме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В лапту случалось заиграться с нами.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Чего ж ей, великанше, делать тут?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В нее ж мячом всех раньше попадут.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Кидать — кидали, да не попадали...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И к ужину обоих долго ждали.»</a:t>
            </a:r>
          </a:p>
          <a:p>
            <a:pPr marL="0" indent="0">
              <a:buNone/>
            </a:pPr>
            <a:r>
              <a:rPr lang="ru-RU" dirty="0">
                <a:latin typeface="Segoe Print" panose="02000600000000000000" pitchFamily="2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"/>
          <a:stretch/>
        </p:blipFill>
        <p:spPr>
          <a:xfrm>
            <a:off x="5371971" y="1268760"/>
            <a:ext cx="372814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1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13334"/>
          <a:stretch/>
        </p:blipFill>
        <p:spPr>
          <a:xfrm>
            <a:off x="-2557" y="0"/>
            <a:ext cx="9146557" cy="6858000"/>
          </a:xfrm>
        </p:spPr>
      </p:pic>
      <p:sp>
        <p:nvSpPr>
          <p:cNvPr id="3" name="TextBox 2"/>
          <p:cNvSpPr txBox="1"/>
          <p:nvPr/>
        </p:nvSpPr>
        <p:spPr>
          <a:xfrm>
            <a:off x="-4580" y="2492896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СПАСИБО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ЗА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ВНИМАНИЕ</a:t>
            </a:r>
          </a:p>
          <a:p>
            <a:endParaRPr lang="ru-RU" sz="44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0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>
                <a:latin typeface="Segoe Print" panose="02000600000000000000" pitchFamily="2" charset="0"/>
              </a:rPr>
              <a:t>Лапта – древняя игра. Сегодня никто не может точно сказать, когда она зародилась. По некоторым данным, лапта была известна уже в Х в. н.э., хотя могла появиться </a:t>
            </a: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ru-RU" sz="2400" dirty="0">
                <a:latin typeface="Segoe Print" panose="02000600000000000000" pitchFamily="2" charset="0"/>
              </a:rPr>
              <a:t>почти на 1000 лет раньше.</a:t>
            </a:r>
            <a:br>
              <a:rPr lang="ru-RU" sz="2400" dirty="0">
                <a:latin typeface="Segoe Print" panose="02000600000000000000" pitchFamily="2" charset="0"/>
              </a:rPr>
            </a:br>
            <a:endParaRPr lang="ru-RU" altLang="ru-RU" sz="2400" dirty="0">
              <a:latin typeface="Segoe Print" panose="02000600000000000000" pitchFamily="2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28600"/>
            <a:ext cx="7848872" cy="49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8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9755" r="5367" b="4281"/>
          <a:stretch/>
        </p:blipFill>
        <p:spPr>
          <a:xfrm flipH="1">
            <a:off x="4716016" y="3671533"/>
            <a:ext cx="2641466" cy="2992043"/>
          </a:xfrm>
          <a:prstGeom prst="rect">
            <a:avLst/>
          </a:prstGeom>
        </p:spPr>
      </p:pic>
      <p:pic>
        <p:nvPicPr>
          <p:cNvPr id="3074" name="Picture 2" descr="http://24.media.tumblr.com/tumblr_m9rtalkTkb1rc6spdo1_5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16634"/>
            <a:ext cx="2448270" cy="29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0206" cy="524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3377095" y="113153"/>
            <a:ext cx="2431660" cy="3061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95" y="121247"/>
            <a:ext cx="1081286" cy="590358"/>
          </a:xfrm>
          <a:prstGeom prst="rect">
            <a:avLst/>
          </a:prstGeom>
        </p:spPr>
      </p:pic>
      <p:pic>
        <p:nvPicPr>
          <p:cNvPr id="3078" name="Picture 6" descr="https://otvet.imgsmail.ru/download/100729139_fc3a623c5d2ac595363dcf91275ff586_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30" y="3671533"/>
            <a:ext cx="829495" cy="62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/>
          <a:stretch/>
        </p:blipFill>
        <p:spPr>
          <a:xfrm>
            <a:off x="6516216" y="98654"/>
            <a:ext cx="2435184" cy="30174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4361" r="31727" b="-1304"/>
          <a:stretch/>
        </p:blipFill>
        <p:spPr>
          <a:xfrm>
            <a:off x="1910124" y="3671533"/>
            <a:ext cx="2548257" cy="3060124"/>
          </a:xfrm>
          <a:prstGeom prst="rect">
            <a:avLst/>
          </a:prstGeom>
        </p:spPr>
      </p:pic>
      <p:pic>
        <p:nvPicPr>
          <p:cNvPr id="3080" name="Picture 8" descr="http://cs10073.vk.me/u129163/113615356/x_dd7a766a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60">
            <a:off x="6543315" y="75592"/>
            <a:ext cx="962353" cy="6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6" y="3654758"/>
            <a:ext cx="1008051" cy="754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317502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Крикет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5136" y="317502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egoe Print" panose="02000600000000000000" pitchFamily="2" charset="0"/>
              </a:rPr>
              <a:t>Пелота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8977" y="321872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Бейсбол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38414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egoe Print" panose="02000600000000000000" pitchFamily="2" charset="0"/>
              </a:rPr>
              <a:t>Песа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latin typeface="Segoe Print" panose="02000600000000000000" pitchFamily="2" charset="0"/>
              </a:rPr>
              <a:t>палло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1884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egoe Print" panose="02000600000000000000" pitchFamily="2" charset="0"/>
              </a:rPr>
              <a:t>Шлагбал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13" y="260648"/>
            <a:ext cx="418009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На Руси лапту называли </a:t>
            </a:r>
            <a:r>
              <a:rPr lang="ru-RU" sz="2200" dirty="0" smtClean="0">
                <a:latin typeface="Segoe Print" panose="02000600000000000000" pitchFamily="2" charset="0"/>
              </a:rPr>
              <a:t>по-разному</a:t>
            </a:r>
            <a:r>
              <a:rPr lang="ru-RU" sz="2200" dirty="0" smtClean="0">
                <a:latin typeface="Segoe Print" panose="020006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«Шибка»,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 «Битка»,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 «Хлопка»,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 «В беглые»,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 «В шары». </a:t>
            </a:r>
          </a:p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Множество названий породило большое </a:t>
            </a:r>
            <a:r>
              <a:rPr lang="ru-RU" sz="2200" dirty="0" smtClean="0">
                <a:latin typeface="Segoe Print" panose="02000600000000000000" pitchFamily="2" charset="0"/>
              </a:rPr>
              <a:t>разнообразие </a:t>
            </a:r>
            <a:r>
              <a:rPr lang="ru-RU" sz="2200" dirty="0" smtClean="0">
                <a:latin typeface="Segoe Print" panose="02000600000000000000" pitchFamily="2" charset="0"/>
              </a:rPr>
              <a:t>в правилах игры в лапту. Но как бы ни называлась лапта, факт остается фактом, </a:t>
            </a:r>
            <a:r>
              <a:rPr lang="ru-RU" sz="2200" dirty="0" smtClean="0">
                <a:latin typeface="Segoe Print" panose="02000600000000000000" pitchFamily="2" charset="0"/>
              </a:rPr>
              <a:t>ни </a:t>
            </a:r>
            <a:r>
              <a:rPr lang="ru-RU" sz="2200" dirty="0" smtClean="0">
                <a:latin typeface="Segoe Print" panose="02000600000000000000" pitchFamily="2" charset="0"/>
              </a:rPr>
              <a:t>один праздник на Руси не обходился без игры в лапту</a:t>
            </a:r>
            <a:r>
              <a:rPr lang="ru-RU" sz="2200" dirty="0" smtClean="0"/>
              <a:t>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315416"/>
            <a:ext cx="612068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8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887" y="116632"/>
            <a:ext cx="4104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Петр </a:t>
            </a:r>
            <a:r>
              <a:rPr lang="ru-RU" sz="2200" dirty="0">
                <a:latin typeface="Segoe Print" panose="02000600000000000000" pitchFamily="2" charset="0"/>
              </a:rPr>
              <a:t>I </a:t>
            </a:r>
            <a:r>
              <a:rPr lang="ru-RU" sz="2200" dirty="0" smtClean="0">
                <a:latin typeface="Segoe Print" panose="02000600000000000000" pitchFamily="2" charset="0"/>
              </a:rPr>
              <a:t>любил </a:t>
            </a:r>
            <a:r>
              <a:rPr lang="ru-RU" sz="2200" dirty="0">
                <a:latin typeface="Segoe Print" panose="02000600000000000000" pitchFamily="2" charset="0"/>
              </a:rPr>
              <a:t>играть в </a:t>
            </a:r>
            <a:r>
              <a:rPr lang="ru-RU" sz="2200" dirty="0" smtClean="0">
                <a:latin typeface="Segoe Print" panose="02000600000000000000" pitchFamily="2" charset="0"/>
              </a:rPr>
              <a:t>лапту, при нём </a:t>
            </a:r>
            <a:r>
              <a:rPr lang="ru-RU" sz="2200" dirty="0">
                <a:latin typeface="Segoe Print" panose="02000600000000000000" pitchFamily="2" charset="0"/>
              </a:rPr>
              <a:t>лапту начали применять как средство физической подготовки солдат Семёновского, Преображенского и </a:t>
            </a:r>
            <a:r>
              <a:rPr lang="ru-RU" sz="2200" dirty="0" err="1">
                <a:latin typeface="Segoe Print" panose="02000600000000000000" pitchFamily="2" charset="0"/>
              </a:rPr>
              <a:t>Шевардинского</a:t>
            </a:r>
            <a:r>
              <a:rPr lang="ru-RU" sz="2200" dirty="0">
                <a:latin typeface="Segoe Print" panose="02000600000000000000" pitchFamily="2" charset="0"/>
              </a:rPr>
              <a:t> полков, а потом и других воинских подразделений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8" y="231689"/>
            <a:ext cx="4345160" cy="3154902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46878" y="4280583"/>
            <a:ext cx="4705200" cy="192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Полководец Александр Суворов также применял игру в качестве средства тренировки солдат.</a:t>
            </a:r>
            <a:endParaRPr lang="ru-RU" sz="2200" dirty="0"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18613"/>
          <a:stretch/>
        </p:blipFill>
        <p:spPr>
          <a:xfrm>
            <a:off x="4932040" y="3573016"/>
            <a:ext cx="3934150" cy="31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9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201" y="188640"/>
            <a:ext cx="396044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дореволюционной России игра в лапту применялась </a:t>
            </a:r>
            <a:r>
              <a:rPr lang="ru-RU" sz="2200" dirty="0" smtClean="0">
                <a:latin typeface="Segoe Print" panose="02000600000000000000" pitchFamily="2" charset="0"/>
              </a:rPr>
              <a:t>и как </a:t>
            </a:r>
            <a:r>
              <a:rPr lang="ru-RU" sz="2200" dirty="0" smtClean="0">
                <a:latin typeface="Segoe Print" panose="02000600000000000000" pitchFamily="2" charset="0"/>
              </a:rPr>
              <a:t>средство активного досуга </a:t>
            </a:r>
            <a:r>
              <a:rPr lang="ru-RU" sz="2200" dirty="0" smtClean="0">
                <a:latin typeface="Segoe Print" panose="02000600000000000000" pitchFamily="2" charset="0"/>
              </a:rPr>
              <a:t>населения, и как </a:t>
            </a:r>
            <a:r>
              <a:rPr lang="ru-RU" sz="2200" dirty="0" smtClean="0">
                <a:latin typeface="Segoe Print" panose="02000600000000000000" pitchFamily="2" charset="0"/>
              </a:rPr>
              <a:t>средство физического воспитания детей, подростков, юношей и девушек.</a:t>
            </a:r>
            <a:endParaRPr lang="ru-RU" sz="2200" dirty="0">
              <a:latin typeface="Segoe Print" panose="02000600000000000000" pitchFamily="2" charset="0"/>
            </a:endParaRP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4"/>
          <a:stretch/>
        </p:blipFill>
        <p:spPr>
          <a:xfrm>
            <a:off x="99655" y="3505828"/>
            <a:ext cx="4976401" cy="2994085"/>
          </a:xfrm>
          <a:prstGeom prst="rect">
            <a:avLst/>
          </a:prstGeom>
        </p:spPr>
      </p:pic>
      <p:pic>
        <p:nvPicPr>
          <p:cNvPr id="1026" name="Picture 2" descr="454_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2235" b="20576"/>
          <a:stretch/>
        </p:blipFill>
        <p:spPr bwMode="auto">
          <a:xfrm>
            <a:off x="5190894" y="3834234"/>
            <a:ext cx="3762684" cy="240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PICT152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37" t="4568" r="26581" b="6009"/>
          <a:stretch/>
        </p:blipFill>
        <p:spPr bwMode="auto">
          <a:xfrm>
            <a:off x="4427984" y="332508"/>
            <a:ext cx="3816424" cy="299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6269080"/>
            <a:ext cx="330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Segoe Print" panose="02000600000000000000" pitchFamily="2" charset="0"/>
              </a:rPr>
              <a:t>Лапта. Гатчина. Акварель. 1900</a:t>
            </a:r>
          </a:p>
          <a:p>
            <a:r>
              <a:rPr lang="ru-RU" sz="1200" b="1" dirty="0">
                <a:latin typeface="Segoe Print" panose="02000600000000000000" pitchFamily="2" charset="0"/>
              </a:rPr>
              <a:t>Рисунок </a:t>
            </a:r>
            <a:r>
              <a:rPr lang="ru-RU" sz="1200" b="1" dirty="0" err="1">
                <a:latin typeface="Segoe Print" panose="02000600000000000000" pitchFamily="2" charset="0"/>
              </a:rPr>
              <a:t>В.К</a:t>
            </a:r>
            <a:r>
              <a:rPr lang="ru-RU" sz="1200" b="1" dirty="0">
                <a:latin typeface="Segoe Print" panose="02000600000000000000" pitchFamily="2" charset="0"/>
              </a:rPr>
              <a:t>. Ольги Александровны.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41189" y="3448182"/>
            <a:ext cx="3370763" cy="3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Правила по русской лапте 1915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anose="02000600000000000000" pitchFamily="2" charset="0"/>
                <a:cs typeface="Arial" pitchFamily="34" charset="0"/>
              </a:rPr>
              <a:t>г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anose="02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518457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Segoe Print" panose="02000600000000000000" pitchFamily="2" charset="0"/>
              </a:rPr>
              <a:t>В Красной армии </a:t>
            </a:r>
            <a:r>
              <a:rPr lang="ru-RU" sz="2200" dirty="0">
                <a:latin typeface="Segoe Print" panose="02000600000000000000" pitchFamily="2" charset="0"/>
              </a:rPr>
              <a:t>по инициативе </a:t>
            </a:r>
            <a:r>
              <a:rPr lang="ru-RU" sz="2200" dirty="0" smtClean="0">
                <a:latin typeface="Segoe Print" panose="02000600000000000000" pitchFamily="2" charset="0"/>
              </a:rPr>
              <a:t>председателя </a:t>
            </a:r>
            <a:r>
              <a:rPr lang="ru-RU" sz="2200" dirty="0">
                <a:latin typeface="Segoe Print" panose="02000600000000000000" pitchFamily="2" charset="0"/>
              </a:rPr>
              <a:t>Высшего совета физической культуры Н. И. </a:t>
            </a:r>
            <a:r>
              <a:rPr lang="ru-RU" sz="2200" dirty="0" err="1" smtClean="0">
                <a:latin typeface="Segoe Print" panose="02000600000000000000" pitchFamily="2" charset="0"/>
              </a:rPr>
              <a:t>Подвойского</a:t>
            </a:r>
            <a:r>
              <a:rPr lang="ru-RU" sz="2200" dirty="0" smtClean="0">
                <a:latin typeface="Segoe Print" panose="02000600000000000000" pitchFamily="2" charset="0"/>
              </a:rPr>
              <a:t> </a:t>
            </a:r>
            <a:r>
              <a:rPr lang="ru-RU" sz="2200" dirty="0">
                <a:latin typeface="Segoe Print" panose="02000600000000000000" pitchFamily="2" charset="0"/>
              </a:rPr>
              <a:t>эта игра использовалась в качестве одного из элементов физической подготовки.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9697"/>
          <a:stretch/>
        </p:blipFill>
        <p:spPr>
          <a:xfrm>
            <a:off x="539552" y="3068960"/>
            <a:ext cx="6083099" cy="3566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9"/>
          <a:stretch/>
        </p:blipFill>
        <p:spPr>
          <a:xfrm>
            <a:off x="6732240" y="171306"/>
            <a:ext cx="2286000" cy="32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Segoe Print" panose="02000600000000000000" pitchFamily="2" charset="0"/>
              </a:rPr>
              <a:t>Первая попытка создания единых официальных правил по русской лапте была предпринята в 1926 г. Высшим Советом по </a:t>
            </a:r>
            <a:r>
              <a:rPr lang="ru-RU" sz="2200" dirty="0" smtClean="0">
                <a:latin typeface="Segoe Print" panose="02000600000000000000" pitchFamily="2" charset="0"/>
              </a:rPr>
              <a:t>физической </a:t>
            </a:r>
            <a:r>
              <a:rPr lang="ru-RU" sz="2200" dirty="0">
                <a:latin typeface="Segoe Print" panose="02000600000000000000" pitchFamily="2" charset="0"/>
              </a:rPr>
              <a:t>культуре при ВЦИК РСФСР.</a:t>
            </a:r>
          </a:p>
        </p:txBody>
      </p:sp>
      <p:pic>
        <p:nvPicPr>
          <p:cNvPr id="2050" name="Picture 2" descr="http://cs1433.vkontakte.ru/g4208702/a_83fbe02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9636"/>
            <a:ext cx="2692142" cy="40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916832"/>
            <a:ext cx="5940152" cy="40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991</Words>
  <Application>Microsoft Office PowerPoint</Application>
  <PresentationFormat>Экран (4:3)</PresentationFormat>
  <Paragraphs>102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ИСТОРИЯ  РУССКОЙ  ЛАПТЫ</vt:lpstr>
      <vt:lpstr>Презентация PowerPoint</vt:lpstr>
      <vt:lpstr>  Лапта – древняя игра. Сегодня никто не может точно сказать, когда она зародилась. По некоторым данным, лапта была известна уже в Х в. н.э., хотя могла появиться  почти на 1000 лет раньше.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РУССКОЙ ЛАПТЫ</dc:title>
  <dc:creator>user</dc:creator>
  <cp:lastModifiedBy>user</cp:lastModifiedBy>
  <cp:revision>36</cp:revision>
  <dcterms:created xsi:type="dcterms:W3CDTF">2016-01-05T04:52:07Z</dcterms:created>
  <dcterms:modified xsi:type="dcterms:W3CDTF">2016-01-07T08:22:18Z</dcterms:modified>
</cp:coreProperties>
</file>