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2" r:id="rId3"/>
    <p:sldId id="256" r:id="rId4"/>
    <p:sldId id="274" r:id="rId5"/>
    <p:sldId id="257" r:id="rId6"/>
    <p:sldId id="264" r:id="rId7"/>
    <p:sldId id="265" r:id="rId8"/>
    <p:sldId id="266" r:id="rId9"/>
    <p:sldId id="259" r:id="rId10"/>
    <p:sldId id="260" r:id="rId11"/>
    <p:sldId id="261" r:id="rId12"/>
    <p:sldId id="268" r:id="rId13"/>
    <p:sldId id="269" r:id="rId14"/>
    <p:sldId id="275" r:id="rId15"/>
    <p:sldId id="270" r:id="rId16"/>
    <p:sldId id="277" r:id="rId17"/>
    <p:sldId id="271" r:id="rId18"/>
    <p:sldId id="272" r:id="rId19"/>
    <p:sldId id="267" r:id="rId20"/>
    <p:sldId id="278" r:id="rId21"/>
    <p:sldId id="280" r:id="rId22"/>
    <p:sldId id="279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D835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D:\мамина работа\фоны для презентаций\03.jpg"/>
          <p:cNvPicPr>
            <a:picLocks noChangeAspect="1" noChangeArrowheads="1"/>
          </p:cNvPicPr>
          <p:nvPr/>
        </p:nvPicPr>
        <p:blipFill>
          <a:blip r:embed="rId2" cstate="print"/>
          <a:srcRect b="2880"/>
          <a:stretch>
            <a:fillRect/>
          </a:stretch>
        </p:blipFill>
        <p:spPr bwMode="auto">
          <a:xfrm>
            <a:off x="12160" y="0"/>
            <a:ext cx="913184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59632" y="476672"/>
            <a:ext cx="76328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Arial Black" pitchFamily="34" charset="0"/>
              </a:rPr>
              <a:t>ПРИСОЕДИНЕНИЕ АСТРАХАНСКОГО ХАНСТВА К РОССИЙСКОМУ ГОСУДАРСТВУ</a:t>
            </a:r>
          </a:p>
          <a:p>
            <a:pPr algn="ctr"/>
            <a:endParaRPr lang="ru-RU" sz="3600" dirty="0" smtClean="0">
              <a:latin typeface="Arial Black" pitchFamily="34" charset="0"/>
            </a:endParaRPr>
          </a:p>
          <a:p>
            <a:pPr algn="ctr"/>
            <a:r>
              <a:rPr lang="ru-RU" sz="2800" i="1" dirty="0" smtClean="0">
                <a:latin typeface="Arial Black" pitchFamily="34" charset="0"/>
              </a:rPr>
              <a:t>460 лет в составе России</a:t>
            </a:r>
            <a:endParaRPr lang="ru-RU" sz="2800" i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мамина работа\фоны для презентаций\2746017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131840" y="620688"/>
            <a:ext cx="554461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Arial Black" pitchFamily="34" charset="0"/>
              </a:rPr>
              <a:t>Задание для 3 группы:</a:t>
            </a:r>
          </a:p>
          <a:p>
            <a:pPr algn="ctr"/>
            <a:r>
              <a:rPr lang="ru-RU" sz="2800" dirty="0" smtClean="0">
                <a:latin typeface="Arial Black" pitchFamily="34" charset="0"/>
              </a:rPr>
              <a:t>прочтите отрывок из «Путешествие в Тану» </a:t>
            </a:r>
            <a:r>
              <a:rPr lang="ru-RU" sz="2800" dirty="0" err="1" smtClean="0">
                <a:latin typeface="Arial Black" pitchFamily="34" charset="0"/>
              </a:rPr>
              <a:t>Иосафата</a:t>
            </a:r>
            <a:r>
              <a:rPr lang="ru-RU" sz="2800" dirty="0" smtClean="0">
                <a:latin typeface="Arial Black" pitchFamily="34" charset="0"/>
              </a:rPr>
              <a:t> </a:t>
            </a:r>
            <a:r>
              <a:rPr lang="ru-RU" sz="2800" dirty="0" err="1" smtClean="0">
                <a:latin typeface="Arial Black" pitchFamily="34" charset="0"/>
              </a:rPr>
              <a:t>Барбаро</a:t>
            </a:r>
            <a:r>
              <a:rPr lang="ru-RU" sz="2800" dirty="0" smtClean="0">
                <a:latin typeface="Arial Black" pitchFamily="34" charset="0"/>
              </a:rPr>
              <a:t>.</a:t>
            </a:r>
          </a:p>
          <a:p>
            <a:pPr algn="ctr"/>
            <a:r>
              <a:rPr lang="ru-RU" sz="2800" i="1" dirty="0" smtClean="0">
                <a:latin typeface="Arial Black" pitchFamily="34" charset="0"/>
              </a:rPr>
              <a:t> </a:t>
            </a:r>
            <a:endParaRPr lang="ru-RU" sz="2400" dirty="0" smtClean="0">
              <a:latin typeface="Arial Black" pitchFamily="34" charset="0"/>
            </a:endParaRPr>
          </a:p>
          <a:p>
            <a:pPr algn="ctr"/>
            <a:r>
              <a:rPr lang="ru-RU" sz="2400" i="1" dirty="0" smtClean="0">
                <a:latin typeface="Arial Black" pitchFamily="34" charset="0"/>
              </a:rPr>
              <a:t>Что вам стало известно о жизни людей?</a:t>
            </a:r>
          </a:p>
          <a:p>
            <a:pPr algn="ctr"/>
            <a:r>
              <a:rPr lang="ru-RU" sz="2400" i="1" dirty="0" smtClean="0">
                <a:latin typeface="Arial Black" pitchFamily="34" charset="0"/>
              </a:rPr>
              <a:t>Существовало ли неравенство? </a:t>
            </a:r>
          </a:p>
          <a:p>
            <a:pPr algn="ctr"/>
            <a:r>
              <a:rPr lang="ru-RU" sz="2400" i="1" dirty="0" smtClean="0">
                <a:latin typeface="Arial Black" pitchFamily="34" charset="0"/>
              </a:rPr>
              <a:t>Как выглядел город?</a:t>
            </a:r>
          </a:p>
        </p:txBody>
      </p:sp>
      <p:pic>
        <p:nvPicPr>
          <p:cNvPr id="5122" name="Picture 2" descr="D:\мамина работа\уроки\урок краеведения\картинки к уроку\yosafat_kunzevych_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3025740" cy="40023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мамина работа\фоны для презентаций\2746017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283968" y="620688"/>
            <a:ext cx="446449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Arial Black" pitchFamily="34" charset="0"/>
              </a:rPr>
              <a:t>Задание для 4 группы:</a:t>
            </a:r>
          </a:p>
          <a:p>
            <a:pPr algn="ctr"/>
            <a:r>
              <a:rPr lang="ru-RU" sz="2800" dirty="0" smtClean="0">
                <a:latin typeface="Arial Black" pitchFamily="34" charset="0"/>
              </a:rPr>
              <a:t>прочтите отрывок из записок</a:t>
            </a:r>
            <a:r>
              <a:rPr lang="ru-RU" sz="2800" dirty="0" smtClean="0"/>
              <a:t> </a:t>
            </a:r>
            <a:r>
              <a:rPr lang="ru-RU" sz="2800" dirty="0" smtClean="0">
                <a:latin typeface="Arial Black" pitchFamily="34" charset="0"/>
              </a:rPr>
              <a:t>Амвросия </a:t>
            </a:r>
            <a:r>
              <a:rPr lang="ru-RU" sz="2800" dirty="0" err="1" smtClean="0">
                <a:latin typeface="Arial Black" pitchFamily="34" charset="0"/>
              </a:rPr>
              <a:t>Контарини</a:t>
            </a:r>
            <a:r>
              <a:rPr lang="ru-RU" sz="2800" dirty="0" smtClean="0">
                <a:latin typeface="Arial Black" pitchFamily="34" charset="0"/>
              </a:rPr>
              <a:t>.</a:t>
            </a:r>
          </a:p>
          <a:p>
            <a:pPr algn="ctr"/>
            <a:r>
              <a:rPr lang="ru-RU" sz="2800" i="1" dirty="0" smtClean="0">
                <a:latin typeface="Arial Black" pitchFamily="34" charset="0"/>
              </a:rPr>
              <a:t> </a:t>
            </a:r>
            <a:endParaRPr lang="ru-RU" sz="2400" dirty="0" smtClean="0">
              <a:latin typeface="Arial Black" pitchFamily="34" charset="0"/>
            </a:endParaRPr>
          </a:p>
          <a:p>
            <a:pPr algn="ctr"/>
            <a:r>
              <a:rPr lang="ru-RU" sz="2400" i="1" dirty="0" smtClean="0">
                <a:latin typeface="Arial Black" pitchFamily="34" charset="0"/>
              </a:rPr>
              <a:t>Что вам стало известно о жизни людей?</a:t>
            </a:r>
          </a:p>
          <a:p>
            <a:pPr algn="ctr"/>
            <a:r>
              <a:rPr lang="ru-RU" sz="2400" i="1" dirty="0" smtClean="0">
                <a:latin typeface="Arial Black" pitchFamily="34" charset="0"/>
              </a:rPr>
              <a:t>Существовало ли неравенство? </a:t>
            </a:r>
          </a:p>
          <a:p>
            <a:pPr algn="ctr"/>
            <a:r>
              <a:rPr lang="ru-RU" sz="2400" i="1" dirty="0" smtClean="0">
                <a:latin typeface="Arial Black" pitchFamily="34" charset="0"/>
              </a:rPr>
              <a:t>Каким был государственный строй? </a:t>
            </a:r>
          </a:p>
          <a:p>
            <a:pPr algn="ctr"/>
            <a:r>
              <a:rPr lang="ru-RU" sz="2400" i="1" dirty="0" smtClean="0">
                <a:latin typeface="Arial Black" pitchFamily="34" charset="0"/>
              </a:rPr>
              <a:t>Как выглядел город?</a:t>
            </a:r>
          </a:p>
        </p:txBody>
      </p:sp>
      <p:pic>
        <p:nvPicPr>
          <p:cNvPr id="6146" name="Picture 2" descr="D:\мамина работа\уроки\урок краеведения\картинки к уроку\4Ambrogio.jpg"/>
          <p:cNvPicPr>
            <a:picLocks noChangeAspect="1" noChangeArrowheads="1"/>
          </p:cNvPicPr>
          <p:nvPr/>
        </p:nvPicPr>
        <p:blipFill>
          <a:blip r:embed="rId3" cstate="print"/>
          <a:srcRect l="11996" r="12599"/>
          <a:stretch>
            <a:fillRect/>
          </a:stretch>
        </p:blipFill>
        <p:spPr bwMode="auto">
          <a:xfrm>
            <a:off x="395536" y="620688"/>
            <a:ext cx="3913847" cy="3024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D:\мамина работа\фоны для презентаций\03.jpg"/>
          <p:cNvPicPr>
            <a:picLocks noChangeAspect="1" noChangeArrowheads="1"/>
          </p:cNvPicPr>
          <p:nvPr/>
        </p:nvPicPr>
        <p:blipFill>
          <a:blip r:embed="rId2" cstate="print"/>
          <a:srcRect b="2880"/>
          <a:stretch>
            <a:fillRect/>
          </a:stretch>
        </p:blipFill>
        <p:spPr bwMode="auto">
          <a:xfrm>
            <a:off x="12160" y="0"/>
            <a:ext cx="913184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188640"/>
            <a:ext cx="3563888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Arial Black" pitchFamily="34" charset="0"/>
              </a:rPr>
              <a:t>Задание для 5 группы:</a:t>
            </a:r>
          </a:p>
          <a:p>
            <a:pPr algn="ctr"/>
            <a:r>
              <a:rPr lang="ru-RU" sz="2400" dirty="0" smtClean="0">
                <a:latin typeface="Arial Black" pitchFamily="34" charset="0"/>
              </a:rPr>
              <a:t>Где ханство находилось? </a:t>
            </a:r>
          </a:p>
          <a:p>
            <a:pPr algn="ctr"/>
            <a:r>
              <a:rPr lang="ru-RU" sz="2400" dirty="0" smtClean="0">
                <a:latin typeface="Arial Black" pitchFamily="34" charset="0"/>
              </a:rPr>
              <a:t>Какие торговые пути проходили через Астрахань? Что можно сказать о Астраханском ханстве, его силе?</a:t>
            </a:r>
          </a:p>
          <a:p>
            <a:endParaRPr lang="ru-RU" dirty="0"/>
          </a:p>
        </p:txBody>
      </p:sp>
      <p:pic>
        <p:nvPicPr>
          <p:cNvPr id="1026" name="Picture 2" descr="D:\мамина работа\краеведение\карты астрахань\IMAGE0238.JPG"/>
          <p:cNvPicPr>
            <a:picLocks noChangeAspect="1" noChangeArrowheads="1"/>
          </p:cNvPicPr>
          <p:nvPr/>
        </p:nvPicPr>
        <p:blipFill>
          <a:blip r:embed="rId3" cstate="print"/>
          <a:srcRect l="42594" t="13577" r="3715" b="51124"/>
          <a:stretch>
            <a:fillRect/>
          </a:stretch>
        </p:blipFill>
        <p:spPr bwMode="auto">
          <a:xfrm>
            <a:off x="3832533" y="404664"/>
            <a:ext cx="5059947" cy="4536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мамина работа\фоны для презентаций\274601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83568" y="692696"/>
            <a:ext cx="7992888" cy="4299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 Black" pitchFamily="34" charset="0"/>
              </a:rPr>
              <a:t>Выводы:</a:t>
            </a:r>
            <a:endParaRPr lang="en-US" sz="2400" dirty="0" smtClean="0">
              <a:latin typeface="Arial Black" pitchFamily="34" charset="0"/>
            </a:endParaRPr>
          </a:p>
          <a:p>
            <a:pPr algn="ctr"/>
            <a:r>
              <a:rPr lang="ru-RU" sz="2400" dirty="0" smtClean="0">
                <a:latin typeface="Arial Black" pitchFamily="34" charset="0"/>
              </a:rPr>
              <a:t>татары, жившие на территории Астраханского ханства в 15-16 веках, вели кочевой образ жизни, занимались кочевым скотоводством. Астрахань представляла собой ставку хана, где проживали купцы и послы разных государств. Через город проходили торговые пути из Персии в Россию, из Средней Азии в Крым. Город был некрасивым и пыльным, местные жители на лето уходили в степи.</a:t>
            </a:r>
            <a:endParaRPr lang="ru-RU" sz="24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D:\мамина работа\фоны для презентаций\03.jpg"/>
          <p:cNvPicPr>
            <a:picLocks noChangeAspect="1" noChangeArrowheads="1"/>
          </p:cNvPicPr>
          <p:nvPr/>
        </p:nvPicPr>
        <p:blipFill>
          <a:blip r:embed="rId2" cstate="print"/>
          <a:srcRect b="2880"/>
          <a:stretch>
            <a:fillRect/>
          </a:stretch>
        </p:blipFill>
        <p:spPr bwMode="auto">
          <a:xfrm>
            <a:off x="12160" y="0"/>
            <a:ext cx="913184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95536" y="404664"/>
            <a:ext cx="849694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 Black" pitchFamily="34" charset="0"/>
              </a:rPr>
              <a:t>2. Соседи Астраханского </a:t>
            </a:r>
            <a:r>
              <a:rPr lang="ru-RU" sz="2800" dirty="0" smtClean="0">
                <a:latin typeface="Arial Black" pitchFamily="34" charset="0"/>
              </a:rPr>
              <a:t>ханства </a:t>
            </a:r>
            <a:r>
              <a:rPr lang="ru-RU" sz="2800" dirty="0" smtClean="0">
                <a:latin typeface="Arial Black" pitchFamily="34" charset="0"/>
              </a:rPr>
              <a:t>(2-3 группы).</a:t>
            </a:r>
          </a:p>
          <a:p>
            <a:r>
              <a:rPr lang="ru-RU" sz="2800" dirty="0" smtClean="0">
                <a:latin typeface="Arial Black" pitchFamily="34" charset="0"/>
              </a:rPr>
              <a:t>3. </a:t>
            </a:r>
            <a:r>
              <a:rPr lang="ru-RU" sz="2800" dirty="0" smtClean="0">
                <a:latin typeface="Arial Black" pitchFamily="34" charset="0"/>
              </a:rPr>
              <a:t>Россия и Астраханское ханство </a:t>
            </a:r>
            <a:r>
              <a:rPr lang="ru-RU" sz="2800" dirty="0" smtClean="0">
                <a:latin typeface="Arial Black" pitchFamily="34" charset="0"/>
              </a:rPr>
              <a:t>(4 группа).</a:t>
            </a:r>
          </a:p>
          <a:p>
            <a:r>
              <a:rPr lang="ru-RU" sz="2800" dirty="0" smtClean="0">
                <a:latin typeface="Arial Black" pitchFamily="34" charset="0"/>
              </a:rPr>
              <a:t>4. Поход русских </a:t>
            </a:r>
            <a:r>
              <a:rPr lang="ru-RU" sz="2800" dirty="0" smtClean="0">
                <a:latin typeface="Arial Black" pitchFamily="34" charset="0"/>
              </a:rPr>
              <a:t>войск</a:t>
            </a:r>
            <a:r>
              <a:rPr lang="ru-RU" sz="2800" dirty="0" smtClean="0">
                <a:latin typeface="Arial Black" pitchFamily="34" charset="0"/>
              </a:rPr>
              <a:t> </a:t>
            </a:r>
            <a:r>
              <a:rPr lang="ru-RU" sz="2800" dirty="0" smtClean="0">
                <a:latin typeface="Arial Black" pitchFamily="34" charset="0"/>
              </a:rPr>
              <a:t>(1 </a:t>
            </a:r>
            <a:r>
              <a:rPr lang="ru-RU" sz="2800" dirty="0" smtClean="0">
                <a:latin typeface="Arial Black" pitchFamily="34" charset="0"/>
              </a:rPr>
              <a:t>и 4 группы).</a:t>
            </a:r>
          </a:p>
          <a:p>
            <a:r>
              <a:rPr lang="ru-RU" sz="2800" dirty="0" smtClean="0">
                <a:latin typeface="Arial Black" pitchFamily="34" charset="0"/>
              </a:rPr>
              <a:t>5. Строительство новой Астрахани (5 группа).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мамина работа\фоны для презентаций\274601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11560" y="764704"/>
            <a:ext cx="8136904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Arial Black" pitchFamily="34" charset="0"/>
              </a:rPr>
              <a:t>Работаем с учебным пособием</a:t>
            </a:r>
          </a:p>
          <a:p>
            <a:pPr algn="ctr"/>
            <a:endParaRPr lang="ru-RU" sz="2400" dirty="0" smtClean="0">
              <a:latin typeface="Arial Black" pitchFamily="34" charset="0"/>
            </a:endParaRPr>
          </a:p>
          <a:p>
            <a:r>
              <a:rPr lang="ru-RU" sz="2400" dirty="0" smtClean="0">
                <a:latin typeface="Arial Black" pitchFamily="34" charset="0"/>
              </a:rPr>
              <a:t>1 группа – текст о завоевании Астраханского ханства (стр.150-151)</a:t>
            </a:r>
          </a:p>
          <a:p>
            <a:r>
              <a:rPr lang="ru-RU" sz="2400" dirty="0" smtClean="0">
                <a:latin typeface="Arial Black" pitchFamily="34" charset="0"/>
              </a:rPr>
              <a:t>2-3 группы – текст об Астраханском ханстве в </a:t>
            </a:r>
            <a:r>
              <a:rPr lang="en-US" sz="2400" dirty="0" smtClean="0">
                <a:latin typeface="Arial Black" pitchFamily="34" charset="0"/>
              </a:rPr>
              <a:t>XV-XVI</a:t>
            </a:r>
            <a:r>
              <a:rPr lang="ru-RU" sz="2400" dirty="0" smtClean="0">
                <a:latin typeface="Arial Black" pitchFamily="34" charset="0"/>
              </a:rPr>
              <a:t> веках (стр.145-147)</a:t>
            </a:r>
          </a:p>
          <a:p>
            <a:r>
              <a:rPr lang="ru-RU" sz="2400" dirty="0" smtClean="0">
                <a:latin typeface="Arial Black" pitchFamily="34" charset="0"/>
              </a:rPr>
              <a:t>4 группа – текст о завоевании Астраханского ханства (стр.148-149)</a:t>
            </a:r>
          </a:p>
          <a:p>
            <a:r>
              <a:rPr lang="ru-RU" sz="2400" dirty="0" smtClean="0">
                <a:latin typeface="Arial Black" pitchFamily="34" charset="0"/>
              </a:rPr>
              <a:t>5 группа – текст о строительстве новой Астрахани  (стр.152-153)</a:t>
            </a:r>
            <a:endParaRPr lang="ru-RU" sz="24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мамина работа\краеведение\карты астрахань\0012-009-Rossija-vo-2-j-polovine-XVI-ve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5270650" cy="6408712"/>
          </a:xfrm>
          <a:prstGeom prst="rect">
            <a:avLst/>
          </a:prstGeom>
          <a:noFill/>
        </p:spPr>
      </p:pic>
      <p:pic>
        <p:nvPicPr>
          <p:cNvPr id="7" name="Picture 2" descr="D:\мамина работа\краеведение\карты астрахань\астраханское ханство.png"/>
          <p:cNvPicPr>
            <a:picLocks noChangeAspect="1" noChangeArrowheads="1"/>
          </p:cNvPicPr>
          <p:nvPr/>
        </p:nvPicPr>
        <p:blipFill>
          <a:blip r:embed="rId3" cstate="print"/>
          <a:srcRect b="17159"/>
          <a:stretch>
            <a:fillRect/>
          </a:stretch>
        </p:blipFill>
        <p:spPr bwMode="auto">
          <a:xfrm>
            <a:off x="5004048" y="2465512"/>
            <a:ext cx="3616484" cy="413184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652120" y="260648"/>
            <a:ext cx="32403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Arial Black" pitchFamily="34" charset="0"/>
              </a:rPr>
              <a:t>Присоединение Астраханского ханства к России</a:t>
            </a:r>
            <a:endParaRPr lang="ru-RU" sz="20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мамина работа\фоны для презентаций\274601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3568" y="764704"/>
            <a:ext cx="784887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Arial Black" pitchFamily="34" charset="0"/>
              </a:rPr>
              <a:t>Подведем итоги: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Arial Black" pitchFamily="34" charset="0"/>
              </a:rPr>
              <a:t>правители Астрахани </a:t>
            </a:r>
            <a:r>
              <a:rPr lang="ru-RU" sz="2400" dirty="0" smtClean="0">
                <a:latin typeface="Arial Black" pitchFamily="34" charset="0"/>
              </a:rPr>
              <a:t>пытались самостоятельность</a:t>
            </a:r>
            <a:r>
              <a:rPr lang="ru-RU" sz="2400" dirty="0" smtClean="0">
                <a:latin typeface="Arial Black" pitchFamily="34" charset="0"/>
              </a:rPr>
              <a:t>, но были слишком слабы. 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Arial Black" pitchFamily="34" charset="0"/>
              </a:rPr>
              <a:t>К</a:t>
            </a:r>
            <a:r>
              <a:rPr lang="ru-RU" sz="2400" dirty="0" smtClean="0">
                <a:latin typeface="Arial Black" pitchFamily="34" charset="0"/>
              </a:rPr>
              <a:t>рымские татары </a:t>
            </a:r>
            <a:r>
              <a:rPr lang="ru-RU" sz="2400" dirty="0" smtClean="0">
                <a:latin typeface="Arial Black" pitchFamily="34" charset="0"/>
              </a:rPr>
              <a:t>и ногайцы стремились </a:t>
            </a:r>
            <a:r>
              <a:rPr lang="ru-RU" sz="2400" dirty="0" smtClean="0">
                <a:latin typeface="Arial Black" pitchFamily="34" charset="0"/>
              </a:rPr>
              <a:t>к контролю над</a:t>
            </a:r>
            <a:r>
              <a:rPr lang="ru-RU" sz="2400" dirty="0" smtClean="0">
                <a:latin typeface="Arial Black" pitchFamily="34" charset="0"/>
              </a:rPr>
              <a:t> ханством. </a:t>
            </a:r>
            <a:endParaRPr lang="ru-RU" sz="2400" dirty="0" smtClean="0">
              <a:latin typeface="Arial Black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Arial Black" pitchFamily="34" charset="0"/>
              </a:rPr>
              <a:t>Россия, занятая другими проблемами</a:t>
            </a:r>
            <a:r>
              <a:rPr lang="ru-RU" sz="2400" dirty="0" smtClean="0">
                <a:latin typeface="Arial Black" pitchFamily="34" charset="0"/>
              </a:rPr>
              <a:t>, </a:t>
            </a:r>
            <a:r>
              <a:rPr lang="ru-RU" sz="2400" dirty="0" smtClean="0">
                <a:latin typeface="Arial Black" pitchFamily="34" charset="0"/>
              </a:rPr>
              <a:t>занимала нейтральную позицию. </a:t>
            </a:r>
            <a:endParaRPr lang="ru-RU" sz="24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мамина работа\фоны для презентаций\274601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3568" y="908720"/>
            <a:ext cx="799288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Arial Black" pitchFamily="34" charset="0"/>
              </a:rPr>
              <a:t>Причины похода русских войск:</a:t>
            </a:r>
          </a:p>
          <a:p>
            <a:r>
              <a:rPr lang="ru-RU" sz="2400" dirty="0" smtClean="0">
                <a:latin typeface="Arial Black" pitchFamily="34" charset="0"/>
              </a:rPr>
              <a:t> </a:t>
            </a:r>
            <a:r>
              <a:rPr lang="ru-RU" sz="2400" dirty="0" smtClean="0">
                <a:latin typeface="Arial Black" pitchFamily="34" charset="0"/>
              </a:rPr>
              <a:t>1) переход Астрахани под контроль Крыма будет опасен для России, </a:t>
            </a:r>
            <a:endParaRPr lang="ru-RU" sz="2400" dirty="0" smtClean="0">
              <a:latin typeface="Arial Black" pitchFamily="34" charset="0"/>
            </a:endParaRPr>
          </a:p>
          <a:p>
            <a:r>
              <a:rPr lang="ru-RU" sz="2400" dirty="0" smtClean="0">
                <a:latin typeface="Arial Black" pitchFamily="34" charset="0"/>
              </a:rPr>
              <a:t>2) необходимо захватить </a:t>
            </a:r>
            <a:r>
              <a:rPr lang="ru-RU" sz="2400" dirty="0" smtClean="0">
                <a:latin typeface="Arial Black" pitchFamily="34" charset="0"/>
              </a:rPr>
              <a:t>волжский торговый путь в свои руки, </a:t>
            </a:r>
            <a:endParaRPr lang="ru-RU" sz="2400" dirty="0" smtClean="0">
              <a:latin typeface="Arial Black" pitchFamily="34" charset="0"/>
            </a:endParaRPr>
          </a:p>
          <a:p>
            <a:r>
              <a:rPr lang="ru-RU" sz="2400" dirty="0" smtClean="0">
                <a:latin typeface="Arial Black" pitchFamily="34" charset="0"/>
              </a:rPr>
              <a:t>3</a:t>
            </a:r>
            <a:r>
              <a:rPr lang="ru-RU" sz="2400" dirty="0" smtClean="0">
                <a:latin typeface="Arial Black" pitchFamily="34" charset="0"/>
              </a:rPr>
              <a:t>) н</a:t>
            </a:r>
            <a:r>
              <a:rPr lang="ru-RU" sz="2400" dirty="0" smtClean="0">
                <a:latin typeface="Arial Black" pitchFamily="34" charset="0"/>
              </a:rPr>
              <a:t>адо </a:t>
            </a:r>
            <a:r>
              <a:rPr lang="ru-RU" sz="2400" dirty="0" smtClean="0">
                <a:latin typeface="Arial Black" pitchFamily="34" charset="0"/>
              </a:rPr>
              <a:t>обезопасить </a:t>
            </a:r>
            <a:r>
              <a:rPr lang="ru-RU" sz="2400" dirty="0" smtClean="0">
                <a:latin typeface="Arial Black" pitchFamily="34" charset="0"/>
              </a:rPr>
              <a:t>южные границы.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D:\мамина работа\фоны для презентаций\03.jpg"/>
          <p:cNvPicPr>
            <a:picLocks noChangeAspect="1" noChangeArrowheads="1"/>
          </p:cNvPicPr>
          <p:nvPr/>
        </p:nvPicPr>
        <p:blipFill>
          <a:blip r:embed="rId2" cstate="print"/>
          <a:srcRect b="2880"/>
          <a:stretch>
            <a:fillRect/>
          </a:stretch>
        </p:blipFill>
        <p:spPr bwMode="auto">
          <a:xfrm>
            <a:off x="12160" y="0"/>
            <a:ext cx="9131840" cy="6858000"/>
          </a:xfrm>
          <a:prstGeom prst="rect">
            <a:avLst/>
          </a:prstGeom>
          <a:noFill/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79512" y="1397000"/>
          <a:ext cx="8784976" cy="238760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196244"/>
                <a:gridCol w="2196244"/>
                <a:gridCol w="2196244"/>
                <a:gridCol w="2196244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kern="1200" dirty="0" smtClean="0">
                          <a:latin typeface="Arial Black" pitchFamily="34" charset="0"/>
                        </a:rPr>
                        <a:t>Положительные</a:t>
                      </a:r>
                      <a:endParaRPr lang="ru-RU" sz="2400" dirty="0">
                        <a:latin typeface="Arial Black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kern="1200" dirty="0" smtClean="0">
                          <a:latin typeface="Arial Black" pitchFamily="34" charset="0"/>
                        </a:rPr>
                        <a:t>Отрицательные</a:t>
                      </a:r>
                      <a:endParaRPr lang="ru-RU" sz="2400" dirty="0">
                        <a:latin typeface="Arial Black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kern="1200" dirty="0" smtClean="0">
                          <a:latin typeface="Arial Black" pitchFamily="34" charset="0"/>
                        </a:rPr>
                        <a:t>Для России</a:t>
                      </a:r>
                      <a:endParaRPr lang="ru-RU" sz="2400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kern="1200" dirty="0" smtClean="0">
                          <a:latin typeface="Arial Black" pitchFamily="34" charset="0"/>
                        </a:rPr>
                        <a:t>Для народов края </a:t>
                      </a:r>
                      <a:endParaRPr lang="ru-RU" sz="2400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kern="1200" dirty="0" smtClean="0">
                          <a:latin typeface="Arial Black" pitchFamily="34" charset="0"/>
                        </a:rPr>
                        <a:t>Для России</a:t>
                      </a:r>
                      <a:endParaRPr lang="ru-RU" sz="2400" dirty="0" smtClean="0">
                        <a:latin typeface="Arial Black" pitchFamily="34" charset="0"/>
                      </a:endParaRPr>
                    </a:p>
                    <a:p>
                      <a:pPr algn="ctr"/>
                      <a:endParaRPr lang="ru-RU" sz="2400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kern="1200" dirty="0" smtClean="0">
                          <a:latin typeface="Arial Black" pitchFamily="34" charset="0"/>
                        </a:rPr>
                        <a:t>Для народов края </a:t>
                      </a:r>
                      <a:endParaRPr lang="ru-RU" sz="2400" dirty="0" smtClean="0"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741680">
                <a:tc>
                  <a:txBody>
                    <a:bodyPr/>
                    <a:lstStyle/>
                    <a:p>
                      <a:endParaRPr lang="ru-RU" sz="2400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Arial Black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27584" y="260648"/>
            <a:ext cx="74888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Arial Black" pitchFamily="34" charset="0"/>
              </a:rPr>
              <a:t>6</a:t>
            </a:r>
            <a:r>
              <a:rPr lang="ru-RU" sz="2800" smtClean="0">
                <a:latin typeface="Arial Black" pitchFamily="34" charset="0"/>
              </a:rPr>
              <a:t>. </a:t>
            </a:r>
            <a:r>
              <a:rPr lang="ru-RU" sz="2800" dirty="0" smtClean="0">
                <a:latin typeface="Arial Black" pitchFamily="34" charset="0"/>
              </a:rPr>
              <a:t>Последствия присоединения Астраханского ханства к России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 Black" pitchFamily="34" charset="0"/>
              </a:rPr>
              <a:t>Игра «ДА </a:t>
            </a:r>
            <a:r>
              <a:rPr lang="ru-RU" dirty="0" smtClean="0">
                <a:latin typeface="Arial Black" pitchFamily="34" charset="0"/>
              </a:rPr>
              <a:t>или </a:t>
            </a:r>
            <a:r>
              <a:rPr lang="ru-RU" dirty="0" smtClean="0">
                <a:latin typeface="Arial Black" pitchFamily="34" charset="0"/>
              </a:rPr>
              <a:t>НЕТ»?</a:t>
            </a:r>
            <a:r>
              <a:rPr lang="ru-RU" dirty="0" smtClean="0">
                <a:latin typeface="Arial Black" pitchFamily="34" charset="0"/>
              </a:rPr>
              <a:t/>
            </a:r>
            <a:br>
              <a:rPr lang="ru-RU" dirty="0" smtClean="0">
                <a:latin typeface="Arial Black" pitchFamily="34" charset="0"/>
              </a:rPr>
            </a:br>
            <a:endParaRPr lang="ru-RU" dirty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683568" y="1340768"/>
          <a:ext cx="7776864" cy="35283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/>
                <a:gridCol w="1944216"/>
                <a:gridCol w="1944216"/>
                <a:gridCol w="1944216"/>
              </a:tblGrid>
              <a:tr h="1176131">
                <a:tc gridSpan="2"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Arial Black" pitchFamily="34" charset="0"/>
                        </a:rPr>
                        <a:t>1 группа</a:t>
                      </a:r>
                      <a:endParaRPr lang="ru-RU" sz="2800" dirty="0">
                        <a:latin typeface="Arial Black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Arial Black" pitchFamily="34" charset="0"/>
                        </a:rPr>
                        <a:t>2 группа</a:t>
                      </a:r>
                      <a:endParaRPr lang="ru-RU" sz="2800" dirty="0">
                        <a:latin typeface="Arial Black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176131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 Black" pitchFamily="34" charset="0"/>
                        </a:rPr>
                        <a:t>ДА</a:t>
                      </a:r>
                      <a:endParaRPr lang="ru-RU" sz="2400" dirty="0">
                        <a:latin typeface="Arial Black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 Black" pitchFamily="34" charset="0"/>
                        </a:rPr>
                        <a:t>НЕТ</a:t>
                      </a:r>
                      <a:endParaRPr lang="ru-RU" sz="2400" dirty="0">
                        <a:latin typeface="Arial Black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 Black" pitchFamily="34" charset="0"/>
                        </a:rPr>
                        <a:t>ДА</a:t>
                      </a:r>
                      <a:endParaRPr lang="ru-RU" sz="2400" dirty="0">
                        <a:latin typeface="Arial Black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 Black" pitchFamily="34" charset="0"/>
                        </a:rPr>
                        <a:t>НЕТ</a:t>
                      </a:r>
                      <a:endParaRPr lang="ru-RU" sz="2400" dirty="0">
                        <a:latin typeface="Arial Black" pitchFamily="34" charset="0"/>
                      </a:endParaRPr>
                    </a:p>
                  </a:txBody>
                  <a:tcPr anchor="ctr"/>
                </a:tc>
              </a:tr>
              <a:tr h="1176131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 Black" pitchFamily="34" charset="0"/>
                        </a:rPr>
                        <a:t>2568</a:t>
                      </a:r>
                      <a:endParaRPr lang="ru-RU" sz="2400" dirty="0">
                        <a:latin typeface="Arial Black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 Black" pitchFamily="34" charset="0"/>
                        </a:rPr>
                        <a:t>1347</a:t>
                      </a:r>
                      <a:endParaRPr lang="ru-RU" sz="2400" dirty="0">
                        <a:latin typeface="Arial Black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 Black" pitchFamily="34" charset="0"/>
                        </a:rPr>
                        <a:t>12568</a:t>
                      </a:r>
                      <a:endParaRPr lang="ru-RU" sz="2400" dirty="0">
                        <a:latin typeface="Arial Black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 Black" pitchFamily="34" charset="0"/>
                        </a:rPr>
                        <a:t>347</a:t>
                      </a:r>
                      <a:endParaRPr lang="ru-RU" sz="2400" dirty="0">
                        <a:latin typeface="Arial Black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D83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88640"/>
          <a:ext cx="9144000" cy="576072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411760"/>
                <a:gridCol w="2088232"/>
                <a:gridCol w="2232248"/>
                <a:gridCol w="241176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kern="1200" dirty="0" smtClean="0">
                          <a:latin typeface="Arial Black" pitchFamily="34" charset="0"/>
                        </a:rPr>
                        <a:t>Положительные</a:t>
                      </a:r>
                      <a:endParaRPr lang="ru-RU" sz="2400" dirty="0">
                        <a:latin typeface="Arial Black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kern="1200" dirty="0" smtClean="0">
                          <a:latin typeface="Arial Black" pitchFamily="34" charset="0"/>
                        </a:rPr>
                        <a:t>Отрицательные</a:t>
                      </a:r>
                      <a:endParaRPr lang="ru-RU" sz="2400" dirty="0">
                        <a:latin typeface="Arial Black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kern="1200" dirty="0" smtClean="0">
                          <a:latin typeface="Arial Black" pitchFamily="34" charset="0"/>
                        </a:rPr>
                        <a:t>Для России</a:t>
                      </a:r>
                      <a:endParaRPr lang="ru-RU" sz="2400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kern="1200" dirty="0" smtClean="0">
                          <a:latin typeface="Arial Black" pitchFamily="34" charset="0"/>
                        </a:rPr>
                        <a:t>Для народов края </a:t>
                      </a:r>
                      <a:endParaRPr lang="ru-RU" sz="2400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kern="1200" dirty="0" smtClean="0">
                          <a:latin typeface="Arial Black" pitchFamily="34" charset="0"/>
                        </a:rPr>
                        <a:t>Для России</a:t>
                      </a:r>
                      <a:endParaRPr lang="ru-RU" sz="2400" dirty="0" smtClean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kern="1200" dirty="0" smtClean="0">
                          <a:latin typeface="Arial Black" pitchFamily="34" charset="0"/>
                        </a:rPr>
                        <a:t>Для народов края </a:t>
                      </a:r>
                      <a:endParaRPr lang="ru-RU" sz="2400" dirty="0" smtClean="0"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i="1" kern="1200" dirty="0" smtClean="0">
                          <a:solidFill>
                            <a:schemeClr val="dk1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Расширение территории, освоение новых земель, развитие торговли по волжскому пути, культурное обогащение</a:t>
                      </a:r>
                      <a:endParaRPr lang="ru-RU" sz="2400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i="1" kern="1200" dirty="0" smtClean="0">
                          <a:solidFill>
                            <a:schemeClr val="dk1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Прекратились распри, установился порядок, заимствования элементов русской культуры</a:t>
                      </a:r>
                      <a:endParaRPr lang="ru-RU" sz="2400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ru-RU" sz="2400" i="1" dirty="0">
                          <a:latin typeface="Arial Black" pitchFamily="34" charset="0"/>
                          <a:ea typeface="Times New Roman"/>
                        </a:rPr>
                        <a:t>Бегство крепостных на Волгу, постоянный очаг волнений, набеги крымских татар и турок</a:t>
                      </a:r>
                      <a:endParaRPr lang="ru-RU" sz="2400" dirty="0">
                        <a:latin typeface="Arial Black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ru-RU" sz="2400" i="1" dirty="0">
                          <a:latin typeface="Arial Black" pitchFamily="34" charset="0"/>
                          <a:ea typeface="Times New Roman"/>
                        </a:rPr>
                        <a:t>Приграничное положение края создавало опасность для жизни, национальный гнет</a:t>
                      </a:r>
                      <a:endParaRPr lang="ru-RU" sz="2400" dirty="0">
                        <a:latin typeface="Arial Black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мамина работа\фоны для презентаций\274601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55576" y="548680"/>
            <a:ext cx="734481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Arial Black" pitchFamily="34" charset="0"/>
              </a:rPr>
              <a:t>Проверь себя!</a:t>
            </a:r>
          </a:p>
          <a:p>
            <a:pPr algn="ctr"/>
            <a:r>
              <a:rPr lang="ru-RU" sz="2800" dirty="0" smtClean="0">
                <a:latin typeface="Arial Black" pitchFamily="34" charset="0"/>
              </a:rPr>
              <a:t>«Где ошибка»?</a:t>
            </a:r>
          </a:p>
          <a:p>
            <a:pPr algn="ctr"/>
            <a:endParaRPr lang="ru-RU" sz="2400" i="1" dirty="0" smtClean="0">
              <a:latin typeface="Arial Black" pitchFamily="34" charset="0"/>
            </a:endParaRPr>
          </a:p>
          <a:p>
            <a:pPr algn="ctr"/>
            <a:r>
              <a:rPr lang="ru-RU" sz="2400" i="1" dirty="0" smtClean="0">
                <a:latin typeface="Arial Black" pitchFamily="34" charset="0"/>
              </a:rPr>
              <a:t>Ответы</a:t>
            </a:r>
            <a:r>
              <a:rPr lang="ru-RU" sz="2400" i="1" dirty="0" smtClean="0">
                <a:latin typeface="Arial Black" pitchFamily="34" charset="0"/>
              </a:rPr>
              <a:t>:</a:t>
            </a:r>
            <a:endParaRPr lang="ru-RU" sz="2400" dirty="0" smtClean="0">
              <a:latin typeface="Arial Black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2400" i="1" dirty="0" smtClean="0">
                <a:latin typeface="Arial Black" pitchFamily="34" charset="0"/>
              </a:rPr>
              <a:t>1 вариант: 2, 3, 6, 11.</a:t>
            </a:r>
            <a:endParaRPr lang="ru-RU" sz="2400" dirty="0" smtClean="0">
              <a:latin typeface="Arial Black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2400" i="1" dirty="0" smtClean="0">
                <a:latin typeface="Arial Black" pitchFamily="34" charset="0"/>
              </a:rPr>
              <a:t>2 вариант: 1, 3, 6, 9.</a:t>
            </a:r>
            <a:endParaRPr lang="ru-RU" sz="2400" dirty="0" smtClean="0">
              <a:latin typeface="Arial Black" pitchFamily="34" charset="0"/>
            </a:endParaRPr>
          </a:p>
          <a:p>
            <a:pPr algn="ctr"/>
            <a:endParaRPr lang="ru-RU" sz="28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D:\мамина работа\фоны для презентаций\03.jpg"/>
          <p:cNvPicPr>
            <a:picLocks noChangeAspect="1" noChangeArrowheads="1"/>
          </p:cNvPicPr>
          <p:nvPr/>
        </p:nvPicPr>
        <p:blipFill>
          <a:blip r:embed="rId2" cstate="print"/>
          <a:srcRect b="2880"/>
          <a:stretch>
            <a:fillRect/>
          </a:stretch>
        </p:blipFill>
        <p:spPr bwMode="auto">
          <a:xfrm>
            <a:off x="12160" y="0"/>
            <a:ext cx="913184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11560" y="260648"/>
            <a:ext cx="806489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Arial Black" pitchFamily="34" charset="0"/>
              </a:rPr>
              <a:t>Давайте подумаем!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Arial Black" pitchFamily="34" charset="0"/>
              </a:rPr>
              <a:t>Что нового Вы узнали?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Arial Black" pitchFamily="34" charset="0"/>
              </a:rPr>
              <a:t>Что Вам удалось сделать?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Arial Black" pitchFamily="34" charset="0"/>
              </a:rPr>
              <a:t>Что вызвало у Вас затруднение?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Arial Black" pitchFamily="34" charset="0"/>
              </a:rPr>
              <a:t>Что Вам ещё интересно узнать?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Arial Black" pitchFamily="34" charset="0"/>
              </a:rPr>
              <a:t>Как бы Вы оценили свою работу на уроке?</a:t>
            </a:r>
            <a:endParaRPr lang="ru-RU" sz="24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  <a:alpha val="6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9512" y="476672"/>
            <a:ext cx="8964488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Arial Black" pitchFamily="34" charset="0"/>
              </a:rPr>
              <a:t>ПЛАН ИССЛЕДОВАНИЯ:</a:t>
            </a:r>
          </a:p>
          <a:p>
            <a:r>
              <a:rPr lang="ru-RU" sz="2800" dirty="0" smtClean="0">
                <a:latin typeface="Arial Black" pitchFamily="34" charset="0"/>
              </a:rPr>
              <a:t>1. Астраханское </a:t>
            </a:r>
            <a:r>
              <a:rPr lang="ru-RU" sz="2800" dirty="0" smtClean="0">
                <a:latin typeface="Arial Black" pitchFamily="34" charset="0"/>
              </a:rPr>
              <a:t>ханство.</a:t>
            </a:r>
            <a:endParaRPr lang="ru-RU" sz="2800" dirty="0" smtClean="0">
              <a:latin typeface="Arial Black" pitchFamily="34" charset="0"/>
            </a:endParaRPr>
          </a:p>
          <a:p>
            <a:r>
              <a:rPr lang="ru-RU" sz="2800" dirty="0" smtClean="0">
                <a:latin typeface="Arial Black" pitchFamily="34" charset="0"/>
              </a:rPr>
              <a:t>2. Соседи Астраханского </a:t>
            </a:r>
            <a:r>
              <a:rPr lang="ru-RU" sz="2800" dirty="0" smtClean="0">
                <a:latin typeface="Arial Black" pitchFamily="34" charset="0"/>
              </a:rPr>
              <a:t>ханства</a:t>
            </a:r>
            <a:r>
              <a:rPr lang="ru-RU" sz="2800" dirty="0" smtClean="0">
                <a:latin typeface="Arial Black" pitchFamily="34" charset="0"/>
              </a:rPr>
              <a:t>.</a:t>
            </a:r>
            <a:endParaRPr lang="ru-RU" sz="2800" dirty="0" smtClean="0">
              <a:latin typeface="Arial Black" pitchFamily="34" charset="0"/>
            </a:endParaRPr>
          </a:p>
          <a:p>
            <a:r>
              <a:rPr lang="ru-RU" sz="2800" dirty="0" smtClean="0">
                <a:latin typeface="Arial Black" pitchFamily="34" charset="0"/>
              </a:rPr>
              <a:t>3. </a:t>
            </a:r>
            <a:r>
              <a:rPr lang="ru-RU" sz="2800" dirty="0" smtClean="0">
                <a:latin typeface="Arial Black" pitchFamily="34" charset="0"/>
              </a:rPr>
              <a:t>Россия и Астраханское ханство.</a:t>
            </a:r>
            <a:endParaRPr lang="ru-RU" sz="2800" dirty="0" smtClean="0">
              <a:latin typeface="Arial Black" pitchFamily="34" charset="0"/>
            </a:endParaRPr>
          </a:p>
          <a:p>
            <a:r>
              <a:rPr lang="ru-RU" sz="2800" dirty="0" smtClean="0">
                <a:latin typeface="Arial Black" pitchFamily="34" charset="0"/>
              </a:rPr>
              <a:t>4. </a:t>
            </a:r>
            <a:r>
              <a:rPr lang="ru-RU" sz="2800" dirty="0" smtClean="0">
                <a:latin typeface="Arial Black" pitchFamily="34" charset="0"/>
              </a:rPr>
              <a:t>Поход русских войск.</a:t>
            </a:r>
            <a:endParaRPr lang="ru-RU" sz="2800" dirty="0" smtClean="0">
              <a:latin typeface="Arial Black" pitchFamily="34" charset="0"/>
            </a:endParaRPr>
          </a:p>
          <a:p>
            <a:r>
              <a:rPr lang="ru-RU" sz="2800" dirty="0" smtClean="0">
                <a:latin typeface="Arial Black" pitchFamily="34" charset="0"/>
              </a:rPr>
              <a:t>5. Строительство новой Астрахани.</a:t>
            </a:r>
          </a:p>
          <a:p>
            <a:r>
              <a:rPr lang="ru-RU" sz="2800" dirty="0" smtClean="0">
                <a:latin typeface="Arial Black" pitchFamily="34" charset="0"/>
              </a:rPr>
              <a:t>6. Последствия присоединения Астраханского ханства к России.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D:\мамина работа\фоны для презентаций\03.jpg"/>
          <p:cNvPicPr>
            <a:picLocks noChangeAspect="1" noChangeArrowheads="1"/>
          </p:cNvPicPr>
          <p:nvPr/>
        </p:nvPicPr>
        <p:blipFill>
          <a:blip r:embed="rId2" cstate="print"/>
          <a:srcRect b="2880"/>
          <a:stretch>
            <a:fillRect/>
          </a:stretch>
        </p:blipFill>
        <p:spPr bwMode="auto">
          <a:xfrm>
            <a:off x="12160" y="0"/>
            <a:ext cx="913184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55576" y="404664"/>
            <a:ext cx="81369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Arial Black" pitchFamily="34" charset="0"/>
              </a:rPr>
              <a:t>1. Астраханское ханство: местоположение, занятия и быт его жителей, город, управление ханством.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2204864"/>
            <a:ext cx="784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 Black" pitchFamily="34" charset="0"/>
              </a:rPr>
              <a:t>Работаем с отчетом об </a:t>
            </a:r>
            <a:r>
              <a:rPr lang="ru-RU" sz="2400" dirty="0" err="1" smtClean="0">
                <a:latin typeface="Arial Black" pitchFamily="34" charset="0"/>
              </a:rPr>
              <a:t>археологиеских</a:t>
            </a:r>
            <a:r>
              <a:rPr lang="ru-RU" sz="2400" dirty="0" smtClean="0">
                <a:latin typeface="Arial Black" pitchFamily="34" charset="0"/>
              </a:rPr>
              <a:t>  находках, с письменными источниками, картой</a:t>
            </a:r>
            <a:endParaRPr lang="ru-RU" sz="24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D:\мамина работа\фоны для презентаций\03.jpg"/>
          <p:cNvPicPr>
            <a:picLocks noChangeAspect="1" noChangeArrowheads="1"/>
          </p:cNvPicPr>
          <p:nvPr/>
        </p:nvPicPr>
        <p:blipFill>
          <a:blip r:embed="rId2" cstate="print"/>
          <a:srcRect b="2880"/>
          <a:stretch>
            <a:fillRect/>
          </a:stretch>
        </p:blipFill>
        <p:spPr bwMode="auto">
          <a:xfrm>
            <a:off x="12160" y="0"/>
            <a:ext cx="913184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72000" y="0"/>
            <a:ext cx="457200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Arial Black" pitchFamily="34" charset="0"/>
              </a:rPr>
              <a:t>Задание для 1 группы:</a:t>
            </a:r>
          </a:p>
          <a:p>
            <a:pPr algn="ctr"/>
            <a:r>
              <a:rPr lang="ru-RU" sz="2800" dirty="0" smtClean="0">
                <a:latin typeface="Arial Black" pitchFamily="34" charset="0"/>
              </a:rPr>
              <a:t>какой вид археологического памятника был обнаружен учеными?</a:t>
            </a:r>
          </a:p>
          <a:p>
            <a:pPr algn="ctr"/>
            <a:endParaRPr lang="ru-RU" dirty="0"/>
          </a:p>
        </p:txBody>
      </p:sp>
      <p:pic>
        <p:nvPicPr>
          <p:cNvPr id="3074" name="Picture 2" descr="D:\мамина работа\уроки\урок краеведения\картинки к уроку\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4610100" cy="2914650"/>
          </a:xfrm>
          <a:prstGeom prst="rect">
            <a:avLst/>
          </a:prstGeom>
          <a:noFill/>
        </p:spPr>
      </p:pic>
      <p:pic>
        <p:nvPicPr>
          <p:cNvPr id="3075" name="Picture 3" descr="D:\мамина работа\уроки\урок краеведения\картинки к уроку\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27376" y="3068960"/>
            <a:ext cx="5437112" cy="36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D:\мамина работа\уроки\урок краеведения\картинки к уроку\521deae914fe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214313"/>
            <a:ext cx="8572500" cy="6429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92080" y="188640"/>
            <a:ext cx="3672408" cy="15407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latin typeface="Arial Black" pitchFamily="34" charset="0"/>
              </a:rPr>
              <a:t>Чем занимались жители поселения?</a:t>
            </a:r>
            <a:endParaRPr lang="ru-RU" sz="2800" dirty="0">
              <a:latin typeface="Arial Black" pitchFamily="34" charset="0"/>
            </a:endParaRPr>
          </a:p>
        </p:txBody>
      </p:sp>
      <p:pic>
        <p:nvPicPr>
          <p:cNvPr id="4098" name="Picture 2" descr="D:\мамина работа\уроки\урок краеведения\картинки к уроку\646845130ab7f10b1398686a1a445af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7892" y="1556792"/>
            <a:ext cx="2077154" cy="1800200"/>
          </a:xfrm>
          <a:prstGeom prst="rect">
            <a:avLst/>
          </a:prstGeom>
          <a:noFill/>
        </p:spPr>
      </p:pic>
      <p:pic>
        <p:nvPicPr>
          <p:cNvPr id="4099" name="Picture 3" descr="D:\мамина работа\уроки\урок краеведения\картинки к уроку\9cc5286f051595785d24b50e333e22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4505325" cy="2984500"/>
          </a:xfrm>
          <a:prstGeom prst="rect">
            <a:avLst/>
          </a:prstGeom>
          <a:noFill/>
        </p:spPr>
      </p:pic>
      <p:pic>
        <p:nvPicPr>
          <p:cNvPr id="4100" name="Picture 4" descr="D:\мамина работа\уроки\урок краеведения\картинки к уроку\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284984"/>
            <a:ext cx="4752529" cy="3168352"/>
          </a:xfrm>
          <a:prstGeom prst="rect">
            <a:avLst/>
          </a:prstGeom>
          <a:noFill/>
        </p:spPr>
      </p:pic>
      <p:pic>
        <p:nvPicPr>
          <p:cNvPr id="4103" name="Picture 7" descr="D:\мамина работа\уроки\урок краеведения\картинки к уроку\l_863779c3.jpg"/>
          <p:cNvPicPr>
            <a:picLocks noChangeAspect="1" noChangeArrowheads="1"/>
          </p:cNvPicPr>
          <p:nvPr/>
        </p:nvPicPr>
        <p:blipFill>
          <a:blip r:embed="rId5" cstate="print"/>
          <a:srcRect l="12215" t="12600" r="3806" b="11801"/>
          <a:stretch>
            <a:fillRect/>
          </a:stretch>
        </p:blipFill>
        <p:spPr bwMode="auto">
          <a:xfrm>
            <a:off x="5004048" y="3501008"/>
            <a:ext cx="3960440" cy="28267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D:\мамина работа\уроки\урок краеведения\картинки к уроку\samo_5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500" y="-138113"/>
            <a:ext cx="9525000" cy="71342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мамина работа\фоны для презентаций\2746017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131840" y="620688"/>
            <a:ext cx="554461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Arial Black" pitchFamily="34" charset="0"/>
              </a:rPr>
              <a:t>Задание для 2 группы:</a:t>
            </a:r>
          </a:p>
          <a:p>
            <a:pPr algn="ctr"/>
            <a:r>
              <a:rPr lang="ru-RU" sz="2800" dirty="0" smtClean="0">
                <a:latin typeface="Arial Black" pitchFamily="34" charset="0"/>
              </a:rPr>
              <a:t>прочтите отрывок из «История Монголов» Иоанна де </a:t>
            </a:r>
            <a:r>
              <a:rPr lang="ru-RU" sz="2800" dirty="0" err="1" smtClean="0">
                <a:latin typeface="Arial Black" pitchFamily="34" charset="0"/>
              </a:rPr>
              <a:t>Плано</a:t>
            </a:r>
            <a:r>
              <a:rPr lang="ru-RU" sz="2800" dirty="0" smtClean="0">
                <a:latin typeface="Arial Black" pitchFamily="34" charset="0"/>
              </a:rPr>
              <a:t> </a:t>
            </a:r>
            <a:r>
              <a:rPr lang="ru-RU" sz="2800" dirty="0" err="1" smtClean="0">
                <a:latin typeface="Arial Black" pitchFamily="34" charset="0"/>
              </a:rPr>
              <a:t>Карпини</a:t>
            </a:r>
            <a:r>
              <a:rPr lang="ru-RU" sz="2800" dirty="0" smtClean="0">
                <a:latin typeface="Arial Black" pitchFamily="34" charset="0"/>
              </a:rPr>
              <a:t>.</a:t>
            </a:r>
          </a:p>
          <a:p>
            <a:pPr algn="ctr"/>
            <a:r>
              <a:rPr lang="ru-RU" sz="2800" i="1" dirty="0" smtClean="0">
                <a:latin typeface="Arial Black" pitchFamily="34" charset="0"/>
              </a:rPr>
              <a:t> </a:t>
            </a:r>
            <a:endParaRPr lang="ru-RU" sz="2400" dirty="0" smtClean="0">
              <a:latin typeface="Arial Black" pitchFamily="34" charset="0"/>
            </a:endParaRPr>
          </a:p>
          <a:p>
            <a:pPr algn="ctr"/>
            <a:r>
              <a:rPr lang="ru-RU" sz="2400" i="1" dirty="0" smtClean="0">
                <a:latin typeface="Arial Black" pitchFamily="34" charset="0"/>
              </a:rPr>
              <a:t>Что вам стало известно о жизни людей?</a:t>
            </a:r>
          </a:p>
          <a:p>
            <a:pPr algn="ctr"/>
            <a:r>
              <a:rPr lang="ru-RU" sz="2400" i="1" dirty="0" smtClean="0">
                <a:latin typeface="Arial Black" pitchFamily="34" charset="0"/>
              </a:rPr>
              <a:t>Существовало ли неравенство? </a:t>
            </a:r>
          </a:p>
          <a:p>
            <a:pPr algn="ctr"/>
            <a:r>
              <a:rPr lang="ru-RU" sz="2400" i="1" dirty="0" smtClean="0">
                <a:latin typeface="Arial Black" pitchFamily="34" charset="0"/>
              </a:rPr>
              <a:t>Каким был государственный строй? </a:t>
            </a:r>
          </a:p>
          <a:p>
            <a:pPr algn="ctr"/>
            <a:r>
              <a:rPr lang="ru-RU" sz="2400" i="1" dirty="0" smtClean="0">
                <a:latin typeface="Arial Black" pitchFamily="34" charset="0"/>
              </a:rPr>
              <a:t>Как выглядел город?</a:t>
            </a:r>
          </a:p>
        </p:txBody>
      </p:sp>
      <p:pic>
        <p:nvPicPr>
          <p:cNvPr id="2052" name="Picture 4" descr="D:\мамина работа\уроки\урок краеведения\картинки к уроку\4c7618ca0d3c8c8654d9c55cf9da156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3" y="188640"/>
            <a:ext cx="2880319" cy="34743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626</Words>
  <Application>Microsoft Office PowerPoint</Application>
  <PresentationFormat>Экран (4:3)</PresentationFormat>
  <Paragraphs>99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Игра «ДА или НЕТ»?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Sir 1-ПК</dc:creator>
  <cp:lastModifiedBy>1</cp:lastModifiedBy>
  <cp:revision>17</cp:revision>
  <dcterms:created xsi:type="dcterms:W3CDTF">2016-01-19T19:04:32Z</dcterms:created>
  <dcterms:modified xsi:type="dcterms:W3CDTF">2016-01-20T12:20:42Z</dcterms:modified>
</cp:coreProperties>
</file>