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2"/>
  </p:notesMasterIdLst>
  <p:sldIdLst>
    <p:sldId id="257" r:id="rId3"/>
    <p:sldId id="262" r:id="rId4"/>
    <p:sldId id="256" r:id="rId5"/>
    <p:sldId id="261" r:id="rId6"/>
    <p:sldId id="259" r:id="rId7"/>
    <p:sldId id="260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Админ" initials="А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35" autoAdjust="0"/>
    <p:restoredTop sz="86469" autoAdjust="0"/>
  </p:normalViewPr>
  <p:slideViewPr>
    <p:cSldViewPr>
      <p:cViewPr>
        <p:scale>
          <a:sx n="71" d="100"/>
          <a:sy n="71" d="100"/>
        </p:scale>
        <p:origin x="-2790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5EA3B8-43FA-4161-B69A-474E3B039D6D}" type="datetimeFigureOut">
              <a:rPr lang="ru-RU" smtClean="0"/>
              <a:pPr/>
              <a:t>23.03.2012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D38B46-E2FF-4B05-BF71-DFB7431289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8B46-E2FF-4B05-BF71-DFB74312898D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8B46-E2FF-4B05-BF71-DFB74312898D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8B46-E2FF-4B05-BF71-DFB74312898D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8B46-E2FF-4B05-BF71-DFB74312898D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8B46-E2FF-4B05-BF71-DFB74312898D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8B46-E2FF-4B05-BF71-DFB74312898D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842-7BAB-4A56-843F-AEED362E6612}" type="datetimeFigureOut">
              <a:rPr lang="ru-RU" smtClean="0"/>
              <a:pPr/>
              <a:t>23.03.2012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9D9F-DE38-4A04-B08C-5068254C532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842-7BAB-4A56-843F-AEED362E6612}" type="datetimeFigureOut">
              <a:rPr lang="ru-RU" smtClean="0"/>
              <a:pPr/>
              <a:t>23.03.2012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9D9F-DE38-4A04-B08C-5068254C532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842-7BAB-4A56-843F-AEED362E6612}" type="datetimeFigureOut">
              <a:rPr lang="ru-RU" smtClean="0"/>
              <a:pPr/>
              <a:t>23.03.2012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9D9F-DE38-4A04-B08C-5068254C532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842-7BAB-4A56-843F-AEED362E6612}" type="datetimeFigureOut">
              <a:rPr lang="ru-RU" smtClean="0"/>
              <a:pPr/>
              <a:t>23.03.2012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9D9F-DE38-4A04-B08C-5068254C532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842-7BAB-4A56-843F-AEED362E6612}" type="datetimeFigureOut">
              <a:rPr lang="ru-RU" smtClean="0"/>
              <a:pPr/>
              <a:t>23.03.2012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9D9F-DE38-4A04-B08C-5068254C532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842-7BAB-4A56-843F-AEED362E6612}" type="datetimeFigureOut">
              <a:rPr lang="ru-RU" smtClean="0"/>
              <a:pPr/>
              <a:t>23.03.2012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9D9F-DE38-4A04-B08C-5068254C532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842-7BAB-4A56-843F-AEED362E6612}" type="datetimeFigureOut">
              <a:rPr lang="ru-RU" smtClean="0"/>
              <a:pPr/>
              <a:t>23.03.2012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9D9F-DE38-4A04-B08C-5068254C532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842-7BAB-4A56-843F-AEED362E6612}" type="datetimeFigureOut">
              <a:rPr lang="ru-RU" smtClean="0"/>
              <a:pPr/>
              <a:t>23.03.2012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9D9F-DE38-4A04-B08C-5068254C532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842-7BAB-4A56-843F-AEED362E6612}" type="datetimeFigureOut">
              <a:rPr lang="ru-RU" smtClean="0"/>
              <a:pPr/>
              <a:t>23.03.2012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9D9F-DE38-4A04-B08C-5068254C532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842-7BAB-4A56-843F-AEED362E6612}" type="datetimeFigureOut">
              <a:rPr lang="ru-RU" smtClean="0"/>
              <a:pPr/>
              <a:t>23.03.2012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9D9F-DE38-4A04-B08C-5068254C532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842-7BAB-4A56-843F-AEED362E6612}" type="datetimeFigureOut">
              <a:rPr lang="ru-RU" smtClean="0"/>
              <a:pPr/>
              <a:t>23.03.2012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9D9F-DE38-4A04-B08C-5068254C532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09842-7BAB-4A56-843F-AEED362E6612}" type="datetimeFigureOut">
              <a:rPr lang="ru-RU" smtClean="0"/>
              <a:pPr/>
              <a:t>23.03.2012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C9D9F-DE38-4A04-B08C-5068254C532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 l="-8000" t="15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42871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5000">
                <a:srgbClr val="FFFF00"/>
              </a:gs>
              <a:gs pos="100000">
                <a:srgbClr val="FF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Предложения </a:t>
            </a:r>
            <a:r>
              <a:rPr lang="ru-RU" b="1" i="1" smtClean="0"/>
              <a:t/>
            </a:r>
            <a:br>
              <a:rPr lang="ru-RU" b="1" i="1" smtClean="0"/>
            </a:br>
            <a:r>
              <a:rPr lang="ru-RU" b="1" i="1" smtClean="0"/>
              <a:t>двусоставные </a:t>
            </a:r>
            <a:r>
              <a:rPr lang="ru-RU" b="1" i="1" dirty="0" smtClean="0"/>
              <a:t>и  односоставные</a:t>
            </a:r>
            <a:endParaRPr lang="ru-RU" b="1" i="1" dirty="0"/>
          </a:p>
        </p:txBody>
      </p:sp>
      <p:pic>
        <p:nvPicPr>
          <p:cNvPr id="6" name="Содержимое 4" descr="345436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email">
            <a:duotone>
              <a:schemeClr val="accent6">
                <a:shade val="45000"/>
                <a:satMod val="135000"/>
              </a:schemeClr>
              <a:prstClr val="white"/>
            </a:duotone>
            <a:lum contrast="39000"/>
          </a:blip>
          <a:stretch>
            <a:fillRect/>
          </a:stretch>
        </p:blipFill>
        <p:spPr>
          <a:xfrm rot="3356807" flipH="1">
            <a:off x="7523893" y="6114342"/>
            <a:ext cx="464481" cy="432000"/>
          </a:xfrm>
          <a:prstGeom prst="rect">
            <a:avLst/>
          </a:prstGeom>
          <a:effectLst>
            <a:outerShdw blurRad="165100" dist="38100" dir="2700000" sx="104000" sy="104000" algn="tl" rotWithShape="0">
              <a:prstClr val="black">
                <a:alpha val="94000"/>
              </a:prstClr>
            </a:outerShdw>
          </a:effectLst>
        </p:spPr>
      </p:pic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i="1" dirty="0" smtClean="0"/>
              <a:t>Эпиграф:</a:t>
            </a:r>
          </a:p>
          <a:p>
            <a:pPr algn="r">
              <a:buNone/>
            </a:pPr>
            <a:r>
              <a:rPr lang="ru-RU" sz="4000" dirty="0" smtClean="0"/>
              <a:t>         «</a:t>
            </a:r>
            <a:r>
              <a:rPr lang="ru-RU" sz="3600" b="1" i="1" dirty="0" smtClean="0"/>
              <a:t>Поэзия Пушкин неиссякаемый             источник, который,  как  в сказке, поит «живою водою» всех, кто прикасается к нему»</a:t>
            </a:r>
          </a:p>
          <a:p>
            <a:pPr algn="r">
              <a:buNone/>
            </a:pPr>
            <a:r>
              <a:rPr lang="ru-RU" b="1" i="1" dirty="0" smtClean="0"/>
              <a:t>А.С.Пушкин</a:t>
            </a:r>
            <a:endParaRPr lang="ru-RU" b="1" i="1" dirty="0"/>
          </a:p>
        </p:txBody>
      </p:sp>
      <p:pic>
        <p:nvPicPr>
          <p:cNvPr id="9" name="Содержимое 4" descr="345436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email">
            <a:duotone>
              <a:schemeClr val="accent3">
                <a:shade val="45000"/>
                <a:satMod val="135000"/>
              </a:schemeClr>
              <a:prstClr val="white"/>
            </a:duotone>
            <a:lum contrast="39000"/>
          </a:blip>
          <a:stretch>
            <a:fillRect/>
          </a:stretch>
        </p:blipFill>
        <p:spPr>
          <a:xfrm rot="18243193">
            <a:off x="8163284" y="6122436"/>
            <a:ext cx="464481" cy="432000"/>
          </a:xfrm>
          <a:prstGeom prst="rect">
            <a:avLst/>
          </a:prstGeom>
          <a:effectLst>
            <a:outerShdw blurRad="165100" dist="38100" dir="2700000" sx="104000" sy="104000" algn="tl" rotWithShape="0">
              <a:prstClr val="black">
                <a:alpha val="94000"/>
              </a:prstClr>
            </a:outerShdw>
          </a:effectLst>
        </p:spPr>
      </p:pic>
      <p:pic>
        <p:nvPicPr>
          <p:cNvPr id="10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9849539" flipH="1">
            <a:off x="2205723" y="283213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4562398">
            <a:off x="7012130" y="1969044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12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9849539" flipH="1">
            <a:off x="1777096" y="4355178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 l="-8000" t="15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42871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5000">
                <a:srgbClr val="FFFF00"/>
              </a:gs>
              <a:gs pos="100000">
                <a:srgbClr val="FF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b="1" i="1" dirty="0"/>
          </a:p>
        </p:txBody>
      </p:sp>
      <p:pic>
        <p:nvPicPr>
          <p:cNvPr id="6" name="Содержимое 4" descr="345436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email">
            <a:duotone>
              <a:schemeClr val="accent6">
                <a:shade val="45000"/>
                <a:satMod val="135000"/>
              </a:schemeClr>
              <a:prstClr val="white"/>
            </a:duotone>
            <a:lum contrast="39000"/>
          </a:blip>
          <a:stretch>
            <a:fillRect/>
          </a:stretch>
        </p:blipFill>
        <p:spPr>
          <a:xfrm rot="3356807" flipH="1">
            <a:off x="7523893" y="6114342"/>
            <a:ext cx="464481" cy="432000"/>
          </a:xfrm>
          <a:prstGeom prst="rect">
            <a:avLst/>
          </a:prstGeom>
          <a:effectLst>
            <a:outerShdw blurRad="165100" dist="38100" dir="2700000" sx="104000" sy="104000" algn="tl" rotWithShape="0">
              <a:prstClr val="black">
                <a:alpha val="94000"/>
              </a:prstClr>
            </a:outerShdw>
          </a:effectLst>
        </p:spPr>
      </p:pic>
      <p:pic>
        <p:nvPicPr>
          <p:cNvPr id="9" name="Содержимое 4" descr="345436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email">
            <a:duotone>
              <a:schemeClr val="accent3">
                <a:shade val="45000"/>
                <a:satMod val="135000"/>
              </a:schemeClr>
              <a:prstClr val="white"/>
            </a:duotone>
            <a:lum contrast="39000"/>
          </a:blip>
          <a:stretch>
            <a:fillRect/>
          </a:stretch>
        </p:blipFill>
        <p:spPr>
          <a:xfrm rot="18243193">
            <a:off x="8163284" y="6122436"/>
            <a:ext cx="464481" cy="432000"/>
          </a:xfrm>
          <a:prstGeom prst="rect">
            <a:avLst/>
          </a:prstGeom>
          <a:effectLst>
            <a:outerShdw blurRad="165100" dist="38100" dir="2700000" sx="104000" sy="104000" algn="tl" rotWithShape="0">
              <a:prstClr val="black">
                <a:alpha val="94000"/>
              </a:prstClr>
            </a:outerShdw>
          </a:effectLst>
        </p:spPr>
      </p:pic>
      <p:pic>
        <p:nvPicPr>
          <p:cNvPr id="10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9849539" flipH="1">
            <a:off x="1134155" y="783278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4562398">
            <a:off x="8226576" y="111680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214414" y="21337"/>
            <a:ext cx="6715140" cy="68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4562398">
            <a:off x="8298013" y="1326103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13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4562398">
            <a:off x="8298014" y="2611987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14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4562398">
            <a:off x="8298015" y="3897870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15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4562398">
            <a:off x="8298013" y="5326631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16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4562398">
            <a:off x="8226576" y="5326631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17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0338755">
            <a:off x="296957" y="111681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18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0146138">
            <a:off x="331486" y="2478833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19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0187323">
            <a:off x="296959" y="1254664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20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0146138">
            <a:off x="331486" y="3836155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22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0146138">
            <a:off x="331485" y="5264916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470025"/>
          </a:xfrm>
          <a:effectLst>
            <a:outerShdw blurRad="76200" dist="76200" dir="2700000" algn="tl" rotWithShape="0">
              <a:prstClr val="black">
                <a:alpha val="76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sz="6600" b="1" i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Monotype Corsiva" pitchFamily="66" charset="0"/>
              </a:rPr>
              <a:t>«Каждой   осенью  я расцветаю   вновь…»</a:t>
            </a:r>
            <a:endParaRPr lang="ru-RU" sz="6600" b="1" i="1" dirty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4857760"/>
            <a:ext cx="7572428" cy="857256"/>
          </a:xfrm>
        </p:spPr>
        <p:txBody>
          <a:bodyPr>
            <a:normAutofit/>
          </a:bodyPr>
          <a:lstStyle/>
          <a:p>
            <a:endParaRPr lang="ru-RU" sz="4400" b="1" dirty="0">
              <a:ln w="25400">
                <a:solidFill>
                  <a:srgbClr val="FFC000"/>
                </a:solidFill>
              </a:ln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42871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5000">
                <a:srgbClr val="FFFF00"/>
              </a:gs>
              <a:gs pos="100000">
                <a:srgbClr val="FF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Monotype Corsiva" pitchFamily="66" charset="0"/>
              </a:rPr>
              <a:t>Бродский И.И. «Золотая осень»</a:t>
            </a:r>
            <a:endParaRPr lang="ru-RU" sz="4000" b="1" dirty="0">
              <a:latin typeface="Monotype Corsiva" pitchFamily="66" charset="0"/>
            </a:endParaRPr>
          </a:p>
        </p:txBody>
      </p:sp>
      <p:pic>
        <p:nvPicPr>
          <p:cNvPr id="6" name="Содержимое 4" descr="345436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email">
            <a:duotone>
              <a:schemeClr val="accent6">
                <a:shade val="45000"/>
                <a:satMod val="135000"/>
              </a:schemeClr>
              <a:prstClr val="white"/>
            </a:duotone>
            <a:lum contrast="39000"/>
          </a:blip>
          <a:stretch>
            <a:fillRect/>
          </a:stretch>
        </p:blipFill>
        <p:spPr>
          <a:xfrm rot="3356807" flipH="1">
            <a:off x="7523893" y="6114342"/>
            <a:ext cx="464481" cy="432000"/>
          </a:xfrm>
          <a:prstGeom prst="rect">
            <a:avLst/>
          </a:prstGeom>
          <a:effectLst>
            <a:outerShdw blurRad="165100" dist="38100" dir="2700000" sx="104000" sy="104000" algn="tl" rotWithShape="0">
              <a:prstClr val="black">
                <a:alpha val="94000"/>
              </a:prstClr>
            </a:outerShdw>
          </a:effectLst>
        </p:spPr>
      </p:pic>
      <p:pic>
        <p:nvPicPr>
          <p:cNvPr id="9" name="Содержимое 4" descr="345436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lum contrast="39000"/>
          </a:blip>
          <a:stretch>
            <a:fillRect/>
          </a:stretch>
        </p:blipFill>
        <p:spPr>
          <a:xfrm rot="18243193">
            <a:off x="8163284" y="6122436"/>
            <a:ext cx="464481" cy="432000"/>
          </a:xfrm>
          <a:prstGeom prst="rect">
            <a:avLst/>
          </a:prstGeom>
          <a:effectLst>
            <a:outerShdw blurRad="165100" dist="38100" dir="2700000" sx="104000" sy="104000" algn="tl" rotWithShape="0">
              <a:prstClr val="black">
                <a:alpha val="94000"/>
              </a:prstClr>
            </a:outerShdw>
          </a:effectLst>
        </p:spPr>
      </p:pic>
      <p:pic>
        <p:nvPicPr>
          <p:cNvPr id="10" name="Содержимое 4" descr="345436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9849539" flipH="1">
            <a:off x="643200" y="478756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Содержимое 4" descr="345436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11750461">
            <a:off x="7849325" y="497526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1428736"/>
            <a:ext cx="9144000" cy="5429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42871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5000">
                <a:srgbClr val="FFFF00"/>
              </a:gs>
              <a:gs pos="100000">
                <a:srgbClr val="FF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Monotype Corsiva" pitchFamily="66" charset="0"/>
              </a:rPr>
              <a:t>Левитан И.И. «Золотая  осень»</a:t>
            </a:r>
            <a:endParaRPr lang="ru-RU" sz="4000" b="1" dirty="0">
              <a:latin typeface="Monotype Corsiva" pitchFamily="66" charset="0"/>
            </a:endParaRPr>
          </a:p>
        </p:txBody>
      </p:sp>
      <p:pic>
        <p:nvPicPr>
          <p:cNvPr id="6" name="Содержимое 4" descr="345436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email">
            <a:duotone>
              <a:schemeClr val="accent6">
                <a:shade val="45000"/>
                <a:satMod val="135000"/>
              </a:schemeClr>
              <a:prstClr val="white"/>
            </a:duotone>
            <a:lum contrast="39000"/>
          </a:blip>
          <a:stretch>
            <a:fillRect/>
          </a:stretch>
        </p:blipFill>
        <p:spPr>
          <a:xfrm rot="3356807" flipH="1">
            <a:off x="7523893" y="6114342"/>
            <a:ext cx="464481" cy="432000"/>
          </a:xfrm>
          <a:prstGeom prst="rect">
            <a:avLst/>
          </a:prstGeom>
          <a:effectLst>
            <a:outerShdw blurRad="165100" dist="38100" dir="2700000" sx="104000" sy="104000" algn="tl" rotWithShape="0">
              <a:prstClr val="black">
                <a:alpha val="94000"/>
              </a:prstClr>
            </a:outerShdw>
          </a:effectLst>
        </p:spPr>
      </p:pic>
      <p:pic>
        <p:nvPicPr>
          <p:cNvPr id="9" name="Содержимое 4" descr="345436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lum contrast="39000"/>
          </a:blip>
          <a:stretch>
            <a:fillRect/>
          </a:stretch>
        </p:blipFill>
        <p:spPr>
          <a:xfrm rot="18243193">
            <a:off x="8163284" y="6122436"/>
            <a:ext cx="464481" cy="432000"/>
          </a:xfrm>
          <a:prstGeom prst="rect">
            <a:avLst/>
          </a:prstGeom>
          <a:effectLst>
            <a:outerShdw blurRad="165100" dist="38100" dir="2700000" sx="104000" sy="104000" algn="tl" rotWithShape="0">
              <a:prstClr val="black">
                <a:alpha val="94000"/>
              </a:prstClr>
            </a:outerShdw>
          </a:effectLst>
        </p:spPr>
      </p:pic>
      <p:pic>
        <p:nvPicPr>
          <p:cNvPr id="10" name="Содержимое 4" descr="345436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9849539" flipH="1">
            <a:off x="643200" y="478756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Содержимое 4" descr="345436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11750461">
            <a:off x="7849325" y="497526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1428736"/>
            <a:ext cx="9143999" cy="5429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42871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5000">
                <a:srgbClr val="FFFF00"/>
              </a:gs>
              <a:gs pos="100000">
                <a:srgbClr val="FF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Monotype Corsiva" pitchFamily="66" charset="0"/>
              </a:rPr>
              <a:t>Головин А.Я. «Золотая осень»</a:t>
            </a:r>
            <a:endParaRPr lang="ru-RU" sz="4000" b="1" dirty="0">
              <a:latin typeface="Monotype Corsiva" pitchFamily="66" charset="0"/>
            </a:endParaRPr>
          </a:p>
        </p:txBody>
      </p:sp>
      <p:pic>
        <p:nvPicPr>
          <p:cNvPr id="6" name="Содержимое 4" descr="345436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 cstate="email">
            <a:duotone>
              <a:schemeClr val="accent6">
                <a:shade val="45000"/>
                <a:satMod val="135000"/>
              </a:schemeClr>
              <a:prstClr val="white"/>
            </a:duotone>
            <a:lum contrast="39000"/>
          </a:blip>
          <a:stretch>
            <a:fillRect/>
          </a:stretch>
        </p:blipFill>
        <p:spPr>
          <a:xfrm rot="3356807" flipH="1">
            <a:off x="7523893" y="6114342"/>
            <a:ext cx="464481" cy="432000"/>
          </a:xfrm>
          <a:prstGeom prst="rect">
            <a:avLst/>
          </a:prstGeom>
          <a:effectLst>
            <a:outerShdw blurRad="165100" dist="38100" dir="2700000" sx="104000" sy="104000" algn="tl" rotWithShape="0">
              <a:prstClr val="black">
                <a:alpha val="94000"/>
              </a:prstClr>
            </a:outerShdw>
          </a:effectLst>
        </p:spPr>
      </p:pic>
      <p:pic>
        <p:nvPicPr>
          <p:cNvPr id="9" name="Содержимое 4" descr="345436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lum contrast="39000"/>
          </a:blip>
          <a:stretch>
            <a:fillRect/>
          </a:stretch>
        </p:blipFill>
        <p:spPr>
          <a:xfrm rot="18243193">
            <a:off x="8163284" y="6122436"/>
            <a:ext cx="464481" cy="432000"/>
          </a:xfrm>
          <a:prstGeom prst="rect">
            <a:avLst/>
          </a:prstGeom>
          <a:effectLst>
            <a:outerShdw blurRad="165100" dist="38100" dir="2700000" sx="104000" sy="104000" algn="tl" rotWithShape="0">
              <a:prstClr val="black">
                <a:alpha val="94000"/>
              </a:prstClr>
            </a:outerShdw>
          </a:effectLst>
        </p:spPr>
      </p:pic>
      <p:pic>
        <p:nvPicPr>
          <p:cNvPr id="10" name="Содержимое 4" descr="345436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9849539" flipH="1">
            <a:off x="643200" y="478756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Содержимое 4" descr="345436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11750461">
            <a:off x="7849325" y="497526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1357298"/>
            <a:ext cx="9144000" cy="5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 l="-8000" t="15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42871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5000">
                <a:srgbClr val="FFFF00"/>
              </a:gs>
              <a:gs pos="100000">
                <a:srgbClr val="FF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86874" cy="1857388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Задание.   Выразительно прочитайте строки из стихотворений    А.С.Пушкина, обозначьте грамматическую основу; определите  тип предложения.</a:t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4" descr="345436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email">
            <a:duotone>
              <a:schemeClr val="accent6">
                <a:shade val="45000"/>
                <a:satMod val="135000"/>
              </a:schemeClr>
              <a:prstClr val="white"/>
            </a:duotone>
            <a:lum contrast="39000"/>
          </a:blip>
          <a:stretch>
            <a:fillRect/>
          </a:stretch>
        </p:blipFill>
        <p:spPr>
          <a:xfrm rot="3356807" flipH="1">
            <a:off x="7523893" y="6114342"/>
            <a:ext cx="464481" cy="432000"/>
          </a:xfrm>
          <a:prstGeom prst="rect">
            <a:avLst/>
          </a:prstGeom>
          <a:effectLst>
            <a:outerShdw blurRad="165100" dist="38100" dir="2700000" sx="104000" sy="104000" algn="tl" rotWithShape="0">
              <a:prstClr val="black">
                <a:alpha val="94000"/>
              </a:prstClr>
            </a:outerShdw>
          </a:effectLst>
        </p:spPr>
      </p:pic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5143536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dirty="0" smtClean="0"/>
              <a:t>  </a:t>
            </a:r>
          </a:p>
          <a:p>
            <a:pPr lvl="0">
              <a:buNone/>
            </a:pPr>
            <a:r>
              <a:rPr lang="ru-RU" sz="3900" b="1" dirty="0" smtClean="0">
                <a:latin typeface="Times New Roman" pitchFamily="18" charset="0"/>
                <a:cs typeface="Times New Roman" pitchFamily="18" charset="0"/>
              </a:rPr>
              <a:t>1.Зима!.. Крестьянин, торжествуя,</a:t>
            </a:r>
          </a:p>
          <a:p>
            <a:pPr>
              <a:buNone/>
            </a:pPr>
            <a:r>
              <a:rPr lang="ru-RU" sz="3900" b="1" dirty="0" smtClean="0">
                <a:latin typeface="Times New Roman" pitchFamily="18" charset="0"/>
                <a:cs typeface="Times New Roman" pitchFamily="18" charset="0"/>
              </a:rPr>
              <a:t>     На дровнях обновляет путь;</a:t>
            </a:r>
          </a:p>
          <a:p>
            <a:pPr>
              <a:buNone/>
            </a:pPr>
            <a:r>
              <a:rPr lang="ru-RU" sz="3900" b="1" dirty="0" smtClean="0">
                <a:latin typeface="Times New Roman" pitchFamily="18" charset="0"/>
                <a:cs typeface="Times New Roman" pitchFamily="18" charset="0"/>
              </a:rPr>
              <a:t>     Его лошадка, снег </a:t>
            </a:r>
            <a:r>
              <a:rPr lang="ru-RU" sz="3900" b="1" dirty="0" err="1" smtClean="0">
                <a:latin typeface="Times New Roman" pitchFamily="18" charset="0"/>
                <a:cs typeface="Times New Roman" pitchFamily="18" charset="0"/>
              </a:rPr>
              <a:t>почуя</a:t>
            </a:r>
            <a:r>
              <a:rPr lang="ru-RU" sz="3900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ru-RU" sz="3900" b="1" dirty="0" smtClean="0">
                <a:latin typeface="Times New Roman" pitchFamily="18" charset="0"/>
                <a:cs typeface="Times New Roman" pitchFamily="18" charset="0"/>
              </a:rPr>
              <a:t>     Плетется рысью как–</a:t>
            </a:r>
            <a:r>
              <a:rPr lang="ru-RU" sz="3900" b="1" dirty="0" err="1" smtClean="0">
                <a:latin typeface="Times New Roman" pitchFamily="18" charset="0"/>
                <a:cs typeface="Times New Roman" pitchFamily="18" charset="0"/>
              </a:rPr>
              <a:t>нибудь</a:t>
            </a:r>
            <a:r>
              <a:rPr lang="ru-RU" sz="39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3900" dirty="0" smtClean="0"/>
              <a:t> </a:t>
            </a:r>
          </a:p>
          <a:p>
            <a:pPr lvl="0">
              <a:buNone/>
            </a:pPr>
            <a:r>
              <a:rPr lang="ru-RU" sz="3900" b="1" dirty="0" smtClean="0">
                <a:latin typeface="Times New Roman" pitchFamily="18" charset="0"/>
                <a:cs typeface="Times New Roman" pitchFamily="18" charset="0"/>
              </a:rPr>
              <a:t>  2.Вот север, тучи нагоняя,</a:t>
            </a:r>
          </a:p>
          <a:p>
            <a:pPr>
              <a:buNone/>
            </a:pPr>
            <a:r>
              <a:rPr lang="ru-RU" sz="3900" b="1" dirty="0" smtClean="0">
                <a:latin typeface="Times New Roman" pitchFamily="18" charset="0"/>
                <a:cs typeface="Times New Roman" pitchFamily="18" charset="0"/>
              </a:rPr>
              <a:t>    Дохнул, завыл – и  вот сама</a:t>
            </a:r>
          </a:p>
          <a:p>
            <a:pPr>
              <a:buNone/>
            </a:pPr>
            <a:r>
              <a:rPr lang="ru-RU" sz="3900" b="1" dirty="0" smtClean="0">
                <a:latin typeface="Times New Roman" pitchFamily="18" charset="0"/>
                <a:cs typeface="Times New Roman" pitchFamily="18" charset="0"/>
              </a:rPr>
              <a:t>    Идет волшебница зима.</a:t>
            </a:r>
          </a:p>
          <a:p>
            <a:pPr algn="ctr">
              <a:buNone/>
            </a:pPr>
            <a:endParaRPr lang="ru-RU" b="1" i="1" dirty="0"/>
          </a:p>
        </p:txBody>
      </p:sp>
      <p:pic>
        <p:nvPicPr>
          <p:cNvPr id="9" name="Содержимое 4" descr="345436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email">
            <a:duotone>
              <a:schemeClr val="accent3">
                <a:shade val="45000"/>
                <a:satMod val="135000"/>
              </a:schemeClr>
              <a:prstClr val="white"/>
            </a:duotone>
            <a:lum contrast="39000"/>
          </a:blip>
          <a:stretch>
            <a:fillRect/>
          </a:stretch>
        </p:blipFill>
        <p:spPr>
          <a:xfrm rot="18243193">
            <a:off x="8163284" y="6122436"/>
            <a:ext cx="464481" cy="432000"/>
          </a:xfrm>
          <a:prstGeom prst="rect">
            <a:avLst/>
          </a:prstGeom>
          <a:effectLst>
            <a:outerShdw blurRad="165100" dist="38100" dir="2700000" sx="104000" sy="104000" algn="tl" rotWithShape="0">
              <a:prstClr val="black">
                <a:alpha val="94000"/>
              </a:prstClr>
            </a:outerShdw>
          </a:effectLst>
        </p:spPr>
      </p:pic>
      <p:pic>
        <p:nvPicPr>
          <p:cNvPr id="10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9849539" flipH="1">
            <a:off x="348335" y="1640534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4562398">
            <a:off x="8481289" y="826037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 l="-8000" t="15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42871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5000">
                <a:srgbClr val="FFFF00"/>
              </a:gs>
              <a:gs pos="100000">
                <a:srgbClr val="FF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b="1" i="1" dirty="0"/>
          </a:p>
        </p:txBody>
      </p:sp>
      <p:pic>
        <p:nvPicPr>
          <p:cNvPr id="6" name="Содержимое 4" descr="345436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email">
            <a:duotone>
              <a:schemeClr val="accent6">
                <a:shade val="45000"/>
                <a:satMod val="135000"/>
              </a:schemeClr>
              <a:prstClr val="white"/>
            </a:duotone>
            <a:lum contrast="39000"/>
          </a:blip>
          <a:stretch>
            <a:fillRect/>
          </a:stretch>
        </p:blipFill>
        <p:spPr>
          <a:xfrm rot="3356807" flipH="1">
            <a:off x="7523893" y="6114342"/>
            <a:ext cx="464481" cy="432000"/>
          </a:xfrm>
          <a:prstGeom prst="rect">
            <a:avLst/>
          </a:prstGeom>
          <a:effectLst>
            <a:outerShdw blurRad="165100" dist="38100" dir="2700000" sx="104000" sy="104000" algn="tl" rotWithShape="0">
              <a:prstClr val="black">
                <a:alpha val="94000"/>
              </a:prstClr>
            </a:outerShdw>
          </a:effectLst>
        </p:spPr>
      </p:pic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5240343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3.Во глубине сибирских руд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Храните гордое терпенье,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 пропадёт ваш скорбный труд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 дум высокое стремленье.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4.Ведут ко мне коня; 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раздолии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открытом,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Махая гривою, он всадника несёт,        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 звонко под его блистающим копытом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Звенит промерзлый дол и трескается лёд.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4" descr="345436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email">
            <a:duotone>
              <a:schemeClr val="accent3">
                <a:shade val="45000"/>
                <a:satMod val="135000"/>
              </a:schemeClr>
              <a:prstClr val="white"/>
            </a:duotone>
            <a:lum contrast="39000"/>
          </a:blip>
          <a:stretch>
            <a:fillRect/>
          </a:stretch>
        </p:blipFill>
        <p:spPr>
          <a:xfrm rot="18243193">
            <a:off x="8163284" y="6122436"/>
            <a:ext cx="464481" cy="432000"/>
          </a:xfrm>
          <a:prstGeom prst="rect">
            <a:avLst/>
          </a:prstGeom>
          <a:effectLst>
            <a:outerShdw blurRad="165100" dist="38100" dir="2700000" sx="104000" sy="104000" algn="tl" rotWithShape="0">
              <a:prstClr val="black">
                <a:alpha val="94000"/>
              </a:prstClr>
            </a:outerShdw>
          </a:effectLst>
        </p:spPr>
      </p:pic>
      <p:pic>
        <p:nvPicPr>
          <p:cNvPr id="10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3043024" flipH="1">
            <a:off x="776963" y="283212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4562398">
            <a:off x="6940692" y="3469243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 l="-8000" t="15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42871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5000">
                <a:srgbClr val="FFFF00"/>
              </a:gs>
              <a:gs pos="100000">
                <a:srgbClr val="FF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4" descr="345436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email">
            <a:duotone>
              <a:schemeClr val="accent6">
                <a:shade val="45000"/>
                <a:satMod val="135000"/>
              </a:schemeClr>
              <a:prstClr val="white"/>
            </a:duotone>
            <a:lum contrast="39000"/>
          </a:blip>
          <a:stretch>
            <a:fillRect/>
          </a:stretch>
        </p:blipFill>
        <p:spPr>
          <a:xfrm rot="3356807" flipH="1">
            <a:off x="7523893" y="6114342"/>
            <a:ext cx="464481" cy="432000"/>
          </a:xfrm>
          <a:prstGeom prst="rect">
            <a:avLst/>
          </a:prstGeom>
          <a:effectLst>
            <a:outerShdw blurRad="165100" dist="38100" dir="2700000" sx="104000" sy="104000" algn="tl" rotWithShape="0">
              <a:prstClr val="black">
                <a:alpha val="94000"/>
              </a:prstClr>
            </a:outerShdw>
          </a:effectLst>
        </p:spPr>
      </p:pic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      </a:t>
            </a:r>
            <a:r>
              <a:rPr lang="ru-RU" b="1" i="1" dirty="0" smtClean="0"/>
              <a:t>1.</a:t>
            </a:r>
            <a:r>
              <a:rPr lang="ru-RU" dirty="0" smtClean="0"/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Выписать из повести А.С.Пушкина «Капитанская дочка» шесть двусоставных и односоставных предложений.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   2. Прочитать параграф 20.</a:t>
            </a:r>
            <a:endParaRPr lang="ru-RU" dirty="0"/>
          </a:p>
        </p:txBody>
      </p:sp>
      <p:pic>
        <p:nvPicPr>
          <p:cNvPr id="9" name="Содержимое 4" descr="345436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email">
            <a:duotone>
              <a:schemeClr val="accent3">
                <a:shade val="45000"/>
                <a:satMod val="135000"/>
              </a:schemeClr>
              <a:prstClr val="white"/>
            </a:duotone>
            <a:lum contrast="39000"/>
          </a:blip>
          <a:stretch>
            <a:fillRect/>
          </a:stretch>
        </p:blipFill>
        <p:spPr>
          <a:xfrm rot="18243193">
            <a:off x="8163284" y="6122436"/>
            <a:ext cx="464481" cy="432000"/>
          </a:xfrm>
          <a:prstGeom prst="rect">
            <a:avLst/>
          </a:prstGeom>
          <a:effectLst>
            <a:outerShdw blurRad="165100" dist="38100" dir="2700000" sx="104000" sy="104000" algn="tl" rotWithShape="0">
              <a:prstClr val="black">
                <a:alpha val="94000"/>
              </a:prstClr>
            </a:outerShdw>
          </a:effectLst>
        </p:spPr>
      </p:pic>
      <p:pic>
        <p:nvPicPr>
          <p:cNvPr id="10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9849539" flipH="1">
            <a:off x="1134155" y="783278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Содержимое 4" descr="345436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4562398">
            <a:off x="6154875" y="2897739"/>
            <a:ext cx="580036" cy="539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C(2)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98C7FB5-1629-403C-B341-25D7CF8B78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CSC(2)</Template>
  <TotalTime>153</TotalTime>
  <Words>126</Words>
  <Application>Microsoft Office PowerPoint</Application>
  <PresentationFormat>Экран (4:3)</PresentationFormat>
  <Paragraphs>37</Paragraphs>
  <Slides>9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CSC(2)</vt:lpstr>
      <vt:lpstr>Предложения  двусоставные и  односоставные</vt:lpstr>
      <vt:lpstr>Слайд 2</vt:lpstr>
      <vt:lpstr>«Каждой   осенью  я расцветаю   вновь…»</vt:lpstr>
      <vt:lpstr>Бродский И.И. «Золотая осень»</vt:lpstr>
      <vt:lpstr>Левитан И.И. «Золотая  осень»</vt:lpstr>
      <vt:lpstr>Головин А.Я. «Золотая осень»</vt:lpstr>
      <vt:lpstr>Задание.   Выразительно прочитайте строки из стихотворений    А.С.Пушкина, обозначьте грамматическую основу; определите  тип предложения. </vt:lpstr>
      <vt:lpstr>Слайд 8</vt:lpstr>
      <vt:lpstr>Домашнее задание: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Золотая Осень</dc:title>
  <dc:subject/>
  <dc:creator>Админ</dc:creator>
  <cp:keywords/>
  <dc:description/>
  <cp:lastModifiedBy>Roman</cp:lastModifiedBy>
  <cp:revision>21</cp:revision>
  <dcterms:created xsi:type="dcterms:W3CDTF">2011-12-19T18:12:30Z</dcterms:created>
  <dcterms:modified xsi:type="dcterms:W3CDTF">2012-03-23T11:23:50Z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TC030006921</vt:lpwstr>
  </property>
</Properties>
</file>