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85" r:id="rId9"/>
    <p:sldId id="264" r:id="rId10"/>
    <p:sldId id="286" r:id="rId11"/>
    <p:sldId id="263" r:id="rId12"/>
    <p:sldId id="267" r:id="rId13"/>
    <p:sldId id="281" r:id="rId14"/>
    <p:sldId id="282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9" r:id="rId25"/>
    <p:sldId id="28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6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07.05.2012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file:///D:\!!!Festival\__Temp\609813\&#1055;&#1088;&#1077;&#1079;&#1077;&#1085;&#1090;&#1072;&#1094;&#1080;&#1103;.ppt\2.wmv" TargetMode="Externa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png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http://cosmosravelin.narod.ru/r-space/Gagarin2004/GO_3i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Человек в космосе.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sz="62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Памяти Гагарина» А. Твардовский</a:t>
            </a:r>
            <a:endParaRPr lang="ru-RU" sz="62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sz="6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Ах, этот день двенадцатый апреля!</a:t>
            </a:r>
          </a:p>
          <a:p>
            <a:r>
              <a:rPr lang="ru-RU" sz="6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Как он прошелся по людским сердцам.</a:t>
            </a:r>
          </a:p>
          <a:p>
            <a:r>
              <a:rPr lang="ru-RU" sz="6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Казалось, мир невольно стал добрее,</a:t>
            </a:r>
          </a:p>
          <a:p>
            <a:r>
              <a:rPr lang="ru-RU" sz="6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Своей победой потрясенный сам.</a:t>
            </a:r>
          </a:p>
          <a:p>
            <a:endParaRPr lang="ru-RU" dirty="0"/>
          </a:p>
        </p:txBody>
      </p:sp>
      <p:pic>
        <p:nvPicPr>
          <p:cNvPr id="9218" name="Picture 2" descr="C:\Documents and Settings\Admin\Рабочий стол\Космос 12\анимация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28604"/>
            <a:ext cx="2143140" cy="2805565"/>
          </a:xfrm>
          <a:prstGeom prst="rect">
            <a:avLst/>
          </a:prstGeom>
          <a:noFill/>
        </p:spPr>
      </p:pic>
      <p:pic>
        <p:nvPicPr>
          <p:cNvPr id="3074" name="Picture 2" descr="C:\Documents and Settings\Admin\Рабочий стол\космос\Космос 12\анимация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428604"/>
            <a:ext cx="3362340" cy="29157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376738" y="3186113"/>
          <a:ext cx="390525" cy="485775"/>
        </p:xfrm>
        <a:graphic>
          <a:graphicData uri="http://schemas.openxmlformats.org/presentationml/2006/ole">
            <p:oleObj spid="_x0000_s1026" name="Пакет" r:id="rId4" imgW="390600" imgH="485640" progId="Package">
              <p:embed/>
            </p:oleObj>
          </a:graphicData>
        </a:graphic>
      </p:graphicFrame>
      <p:pic>
        <p:nvPicPr>
          <p:cNvPr id="4" name="2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285720" y="214290"/>
            <a:ext cx="8501090" cy="6375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0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86314" y="357166"/>
            <a:ext cx="3900486" cy="1060472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/>
              <a:t>Человек на Луне, следующий шаг.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85720" y="3857628"/>
            <a:ext cx="8401080" cy="2268535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В  июле   1969  года первый  человек ступил  на Луну.   Это  был  американский астронавт  Нил </a:t>
            </a:r>
            <a:r>
              <a:rPr lang="ru-RU" dirty="0" err="1" smtClean="0"/>
              <a:t>Армстронг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2" descr="C:\Documents and Settings\Admin\Рабочий стол\космос\Космос 12\armold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4714876" cy="3143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Первая экспедиция людей на Луну. Астронавты Н. </a:t>
            </a:r>
            <a:r>
              <a:rPr lang="ru-RU" dirty="0" err="1" smtClean="0"/>
              <a:t>Армстронг</a:t>
            </a:r>
            <a:r>
              <a:rPr lang="ru-RU" dirty="0" smtClean="0"/>
              <a:t> и Э. </a:t>
            </a:r>
            <a:r>
              <a:rPr lang="ru-RU" dirty="0" err="1" smtClean="0"/>
              <a:t>Олдрин</a:t>
            </a:r>
            <a:r>
              <a:rPr lang="ru-RU" dirty="0" smtClean="0"/>
              <a:t> в лунном модуле «</a:t>
            </a:r>
            <a:r>
              <a:rPr lang="ru-RU" dirty="0" err="1" smtClean="0"/>
              <a:t>Еаglе</a:t>
            </a:r>
            <a:r>
              <a:rPr lang="ru-RU" dirty="0" smtClean="0"/>
              <a:t>» 20 июля 1969 года совершили посадку на Луну, а 21 июля впервые вышли на лунную поверхность. Они провели на Луне 21,5 часа, из них 2,5 часа - вне лунной кабины во время однократного выхода. Собрано 22 кг образцов камней и грунта. На поверхности оставлены сейсмометр для наблюдения за </a:t>
            </a:r>
            <a:r>
              <a:rPr lang="ru-RU" dirty="0" err="1" smtClean="0"/>
              <a:t>лумотрясениями</a:t>
            </a:r>
            <a:r>
              <a:rPr lang="ru-RU" dirty="0" smtClean="0"/>
              <a:t> и лазерный отражатель для локации с Земли. Район посадки на равнинном участке Моря Спокойствия (0° 40' </a:t>
            </a:r>
            <a:r>
              <a:rPr lang="ru-RU" dirty="0" err="1" smtClean="0"/>
              <a:t>с.ш</a:t>
            </a:r>
            <a:r>
              <a:rPr lang="ru-RU" dirty="0" smtClean="0"/>
              <a:t>., 23° 29'в.д.) получил название База Спокойствия. Стартовав с Луны, лунная кабина состыковалась с командным модулем «</a:t>
            </a:r>
            <a:r>
              <a:rPr lang="ru-RU" dirty="0" err="1" smtClean="0"/>
              <a:t>Соlumbia</a:t>
            </a:r>
            <a:r>
              <a:rPr lang="ru-RU" dirty="0" smtClean="0"/>
              <a:t>», в котором находился астронавт М. Коллинз, ждавший своих коллег на окололунной орбите. 24 июля 1969 года отсек с экипажем приводнился в Тихом океане.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C:\Documents and Settings\Admin\Рабочий стол\Космос 12\1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4077623" cy="307181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214942" cy="1142984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Задача профессора.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4214778" y="571480"/>
            <a:ext cx="492922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1143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</a:rPr>
              <a:t>Наблюдая у себя дома по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1143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</a:rPr>
              <a:t>телевизору высадку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Black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1143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</a:rPr>
              <a:t>космонавтов на Луну,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1143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</a:rPr>
              <a:t>профессор заметил,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Black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1143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</a:rPr>
              <a:t>что у одного из отсеков корабля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1143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</a:rPr>
              <a:t>свисал, качаясь,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Black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1143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</a:rPr>
              <a:t>рядом с фигурой космонавта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1143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</a:rPr>
              <a:t>канат длиной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Black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1143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</a:rPr>
              <a:t> примерно с рост космонавта.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Black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1143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</a:rPr>
              <a:t>Посмотрев на часы, профессор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1143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</a:rPr>
              <a:t>сумел</a:t>
            </a:r>
            <a:r>
              <a:rPr lang="ru-RU" dirty="0" smtClean="0">
                <a:solidFill>
                  <a:srgbClr val="000000"/>
                </a:solidFill>
                <a:latin typeface="Arial Black" pitchFamily="34" charset="0"/>
                <a:ea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</a:rPr>
              <a:t>определить ускорение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1143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</a:rPr>
              <a:t> свободного падения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Black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1143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</a:rPr>
              <a:t>на этой планете. Как он это сделал?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85720" y="4624668"/>
            <a:ext cx="828680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Ответ: Оценить длину каната примерно 1м.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За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t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секунд канат совершил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N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колебаний.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Отсюда определим период колебаний: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T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=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t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\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N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Пользуясь формулой маятника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T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=2π√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L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\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g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7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7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5" grpId="0"/>
      <p:bldP spid="1638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42918"/>
            <a:ext cx="8627966" cy="8286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Единственная станция в космосе-  М К С.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60418" name="Picture 2" descr="C:\Documents and Settings\Admin\Рабочий стол\космос\Космос 12\анимация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1071546"/>
            <a:ext cx="1576390" cy="1367026"/>
          </a:xfrm>
          <a:prstGeom prst="rect">
            <a:avLst/>
          </a:prstGeom>
          <a:noFill/>
        </p:spPr>
      </p:pic>
      <p:pic>
        <p:nvPicPr>
          <p:cNvPr id="60419" name="Picture 3" descr="C:\Documents and Settings\Admin\Рабочий стол\космос\Космос 12\мкс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714488"/>
            <a:ext cx="3143272" cy="3857652"/>
          </a:xfrm>
          <a:prstGeom prst="rect">
            <a:avLst/>
          </a:prstGeom>
          <a:noFill/>
        </p:spPr>
      </p:pic>
      <p:pic>
        <p:nvPicPr>
          <p:cNvPr id="60420" name="Picture 4" descr="C:\Documents and Settings\Admin\Рабочий стол\космос\Космос 12\мкс 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2928934"/>
            <a:ext cx="4263227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наши дни. Дмитрий Кондратьев в космосе</a:t>
            </a:r>
            <a:endParaRPr lang="ru-RU" dirty="0"/>
          </a:p>
        </p:txBody>
      </p:sp>
      <p:pic>
        <p:nvPicPr>
          <p:cNvPr id="4" name="Содержимое 3" descr="http://polit.ru/img/alex/kondr_23_01_2011_0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736"/>
            <a:ext cx="807249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olit.ru/img/alex/kondr_23_01_2011_0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850112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olit.ru/img/alex/kondr_23_01_2011_0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501090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olit.ru/img/alex/kondr_23_01_2011_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001056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olit.ru/img/alex/kondr_23_01_2011_0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42"/>
            <a:ext cx="8215370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1.Обобщить и систематизировать знания полученные по теме «Реактивное движение», «Перегрузки».</a:t>
            </a:r>
          </a:p>
          <a:p>
            <a:r>
              <a:rPr lang="ru-RU" dirty="0" smtClean="0"/>
              <a:t>2. Научить видеть проявление изученных закономерностей в окружающем мире.</a:t>
            </a:r>
          </a:p>
          <a:p>
            <a:r>
              <a:rPr lang="ru-RU" dirty="0" smtClean="0"/>
              <a:t>3. Расширить кругозор учащихся, способствовать развитию чувства гордости за свою </a:t>
            </a:r>
            <a:r>
              <a:rPr lang="en-US" dirty="0" smtClean="0"/>
              <a:t>Родину.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olit.ru/img/alex/kondr_23_01_2011_0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8358246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olit.ru/img/alex/kondr_23_01_2011_0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643998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olit.ru/img/alex/kondr_23_01_2011_0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358246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olit.ru/img/alex/kondr_23_01_2011_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7929618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Достижения в космосе.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42910" y="1500174"/>
            <a:ext cx="8643713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ru-RU" sz="2400" dirty="0" smtClean="0"/>
              <a:t> Служба </a:t>
            </a:r>
            <a:r>
              <a:rPr lang="ru-RU" sz="2400" dirty="0" err="1" smtClean="0"/>
              <a:t>погоды,спасение</a:t>
            </a:r>
            <a:r>
              <a:rPr lang="ru-RU" sz="2400" dirty="0" smtClean="0"/>
              <a:t> лесов, всемирное телевидение, </a:t>
            </a:r>
          </a:p>
          <a:p>
            <a:pPr marL="342900" indent="-342900"/>
            <a:r>
              <a:rPr lang="ru-RU" sz="2400" dirty="0" smtClean="0"/>
              <a:t>всеобъемлющая связь,</a:t>
            </a:r>
          </a:p>
          <a:p>
            <a:pPr marL="342900" indent="-342900"/>
            <a:r>
              <a:rPr lang="ru-RU" sz="2400" dirty="0" smtClean="0"/>
              <a:t> сверхчистые лекарства и полупроводники с </a:t>
            </a:r>
          </a:p>
          <a:p>
            <a:pPr marL="342900" indent="-342900"/>
            <a:r>
              <a:rPr lang="ru-RU" sz="2400" dirty="0" smtClean="0"/>
              <a:t>орбиты, самая передовая </a:t>
            </a:r>
          </a:p>
          <a:p>
            <a:pPr marL="342900" indent="-342900"/>
            <a:r>
              <a:rPr lang="ru-RU" sz="2400" dirty="0" smtClean="0"/>
              <a:t>технология - это уже и сегодняшний день,</a:t>
            </a:r>
          </a:p>
          <a:p>
            <a:pPr marL="342900" indent="-342900"/>
            <a:r>
              <a:rPr lang="ru-RU" sz="2400" dirty="0" smtClean="0"/>
              <a:t> и очень близкий завтрашний</a:t>
            </a:r>
          </a:p>
          <a:p>
            <a:pPr marL="342900" indent="-342900"/>
            <a:r>
              <a:rPr lang="ru-RU" sz="2400" dirty="0" smtClean="0"/>
              <a:t> день космонавтики. А впереди - электростанции </a:t>
            </a:r>
          </a:p>
          <a:p>
            <a:pPr marL="342900" indent="-342900"/>
            <a:r>
              <a:rPr lang="ru-RU" sz="2400" dirty="0" smtClean="0"/>
              <a:t>в космосе, удаление </a:t>
            </a:r>
          </a:p>
          <a:p>
            <a:pPr marL="342900" indent="-342900"/>
            <a:r>
              <a:rPr lang="ru-RU" sz="2400" dirty="0" smtClean="0"/>
              <a:t>вредных производств с поверхности планеты,</a:t>
            </a:r>
          </a:p>
          <a:p>
            <a:pPr marL="342900" indent="-342900"/>
            <a:r>
              <a:rPr lang="ru-RU" sz="2400" dirty="0" smtClean="0"/>
              <a:t> заводы на околоземной</a:t>
            </a:r>
          </a:p>
          <a:p>
            <a:pPr marL="342900" indent="-342900"/>
            <a:r>
              <a:rPr lang="ru-RU" sz="2400" dirty="0" smtClean="0"/>
              <a:t> орбите и Луне. И многое- многое другое.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Итоги урока</a:t>
            </a:r>
            <a:endParaRPr lang="ru-RU" dirty="0"/>
          </a:p>
        </p:txBody>
      </p:sp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500034" y="1357298"/>
            <a:ext cx="7500926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. Викторина.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Кто является основоположником космонавтики?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Как звали первую собаку-космонавта?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Как называлась космическая орбитальная станция, на которой жили и работали космонавты? В 2003 году из-за окончания срока годности утоплена в Тихом океане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Сколько планет в Солнечной Системе?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Сколько насчитывается зодиакальных созвездий?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Какова геометрическая форма Земли?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Кто был вторым космонавтом?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Кто первым вышел в открытый космос? (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Как назывался космический корабль, на котором летал Юрий Гагарин?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Кто в настоящее время на станции МКС?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Как называется современная  космическая орбитальная станция.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Повторение З С И , </a:t>
            </a:r>
            <a:r>
              <a:rPr lang="ru-RU" dirty="0" err="1" smtClean="0"/>
              <a:t>и</a:t>
            </a:r>
            <a:r>
              <a:rPr lang="ru-RU" dirty="0" smtClean="0"/>
              <a:t> реактивного движения.</a:t>
            </a:r>
          </a:p>
          <a:p>
            <a:pPr lvl="0"/>
            <a:r>
              <a:rPr lang="ru-RU" dirty="0" smtClean="0"/>
              <a:t>Расчет первой космической скорости.</a:t>
            </a:r>
          </a:p>
          <a:p>
            <a:pPr lvl="0"/>
            <a:r>
              <a:rPr lang="ru-RU" dirty="0" smtClean="0"/>
              <a:t>Человек на Луне.</a:t>
            </a:r>
          </a:p>
          <a:p>
            <a:pPr lvl="0"/>
            <a:r>
              <a:rPr lang="ru-RU" dirty="0" smtClean="0"/>
              <a:t>Экскурсия в историю Первый выход космонавта в открытый космос.</a:t>
            </a:r>
          </a:p>
          <a:p>
            <a:pPr lvl="0"/>
            <a:r>
              <a:rPr lang="ru-RU" dirty="0" smtClean="0"/>
              <a:t>В космосе наш земляк.</a:t>
            </a:r>
          </a:p>
          <a:p>
            <a:pPr lvl="0"/>
            <a:r>
              <a:rPr lang="ru-RU" dirty="0" smtClean="0"/>
              <a:t>Возвращение из космоса.</a:t>
            </a:r>
          </a:p>
          <a:p>
            <a:pPr lvl="0"/>
            <a:r>
              <a:rPr lang="ru-RU" dirty="0" smtClean="0"/>
              <a:t>Заключение.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Закон сохранения импульса.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Опыты.</a:t>
            </a:r>
          </a:p>
          <a:p>
            <a:r>
              <a:rPr lang="ru-RU" dirty="0" smtClean="0"/>
              <a:t>Воздушный шарик.</a:t>
            </a:r>
          </a:p>
          <a:p>
            <a:r>
              <a:rPr lang="ru-RU" dirty="0" err="1" smtClean="0"/>
              <a:t>Сегнерово</a:t>
            </a:r>
            <a:r>
              <a:rPr lang="ru-RU" dirty="0" smtClean="0"/>
              <a:t> колесо.</a:t>
            </a:r>
          </a:p>
          <a:p>
            <a:pPr>
              <a:buNone/>
            </a:pPr>
            <a:r>
              <a:rPr lang="ru-RU" dirty="0" smtClean="0"/>
              <a:t>Геометрическая сумма импульсов тел в замкнутой системе до взаимодействия = геометрической сумме импульсов тел после взаимодействия.</a:t>
            </a:r>
          </a:p>
          <a:p>
            <a:pPr>
              <a:buNone/>
            </a:pPr>
            <a:r>
              <a:rPr lang="ru-RU" dirty="0" smtClean="0"/>
              <a:t> Мы видели, отдача дает возможность осуществлять движение без отталкивания от какой либо опоры, так называемое реактивное движение.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Реактивное движение.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 реактивным движением понимают движение тела, возникающее при отделении некоторой его части с определенной скоростью относительно тела.</a:t>
            </a:r>
          </a:p>
          <a:p>
            <a:r>
              <a:rPr lang="ru-RU" dirty="0" smtClean="0"/>
              <a:t>Рассчитаем, с какой скоростью движется оболочка ракеты. Запишем закон сохранения импульса для замкнутой системы двух тел: газа и оболочки.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572000" y="1827517"/>
            <a:ext cx="3429024" cy="1959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0=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m</a:t>
            </a:r>
            <a:r>
              <a:rPr kumimoji="0" lang="ru-RU" sz="28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об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v</a:t>
            </a:r>
            <a:r>
              <a:rPr kumimoji="0" lang="ru-RU" sz="28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об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–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m </a:t>
            </a:r>
            <a:r>
              <a:rPr kumimoji="0" lang="ru-RU" sz="28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г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v</a:t>
            </a:r>
            <a:r>
              <a:rPr kumimoji="0" lang="ru-RU" sz="28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г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m </a:t>
            </a:r>
            <a:r>
              <a:rPr kumimoji="0" lang="ru-RU" sz="28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г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v</a:t>
            </a:r>
            <a:r>
              <a:rPr kumimoji="0" lang="ru-RU" sz="28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г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=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m</a:t>
            </a:r>
            <a:r>
              <a:rPr kumimoji="0" lang="ru-RU" sz="28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об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v</a:t>
            </a:r>
            <a:r>
              <a:rPr kumimoji="0" lang="ru-RU" sz="28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об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;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8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8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8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14942" y="307181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3143248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 smtClean="0"/>
              <a:t>v</a:t>
            </a:r>
            <a:r>
              <a:rPr lang="ru-RU" sz="3200" b="1" baseline="-25000" dirty="0" err="1" smtClean="0"/>
              <a:t>об</a:t>
            </a:r>
            <a:r>
              <a:rPr lang="ru-RU" sz="3200" b="1" dirty="0" err="1" smtClean="0"/>
              <a:t>=</a:t>
            </a:r>
            <a:r>
              <a:rPr lang="en-US" sz="3200" b="1" dirty="0" smtClean="0"/>
              <a:t>m </a:t>
            </a:r>
            <a:r>
              <a:rPr lang="ru-RU" sz="3200" b="1" baseline="-25000" dirty="0" smtClean="0"/>
              <a:t>г</a:t>
            </a:r>
            <a:r>
              <a:rPr lang="en-US" sz="3200" b="1" dirty="0" smtClean="0"/>
              <a:t>v</a:t>
            </a:r>
            <a:r>
              <a:rPr lang="ru-RU" sz="3200" b="1" baseline="-25000" dirty="0" smtClean="0"/>
              <a:t>г</a:t>
            </a:r>
            <a:r>
              <a:rPr lang="ru-RU" sz="3200" b="1" dirty="0" smtClean="0"/>
              <a:t>/</a:t>
            </a:r>
            <a:r>
              <a:rPr lang="en-US" sz="3200" b="1" dirty="0" smtClean="0"/>
              <a:t>m</a:t>
            </a:r>
            <a:r>
              <a:rPr lang="ru-RU" sz="3200" b="1" baseline="-25000" dirty="0" smtClean="0"/>
              <a:t>об</a:t>
            </a:r>
            <a:br>
              <a:rPr lang="ru-RU" sz="3200" b="1" baseline="-25000" dirty="0" smtClean="0"/>
            </a:br>
            <a:endParaRPr lang="ru-RU" sz="3200" b="1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785794"/>
            <a:ext cx="3336513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33" name="AutoShape 5"/>
          <p:cNvSpPr>
            <a:spLocks noChangeShapeType="1"/>
          </p:cNvSpPr>
          <p:nvPr/>
        </p:nvSpPr>
        <p:spPr bwMode="auto">
          <a:xfrm>
            <a:off x="5286380" y="642918"/>
            <a:ext cx="171450" cy="95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4" name="AutoShape 6"/>
          <p:cNvSpPr>
            <a:spLocks noChangeShapeType="1"/>
          </p:cNvSpPr>
          <p:nvPr/>
        </p:nvSpPr>
        <p:spPr bwMode="auto">
          <a:xfrm>
            <a:off x="6357950" y="642918"/>
            <a:ext cx="152400" cy="95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4714876" y="571480"/>
            <a:ext cx="35004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</a:t>
            </a:r>
            <a:r>
              <a:rPr kumimoji="0" lang="ru-RU" sz="2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</a:t>
            </a:r>
            <a:r>
              <a:rPr kumimoji="0" lang="ru-RU" sz="2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m </a:t>
            </a:r>
            <a:r>
              <a:rPr kumimoji="0" lang="ru-RU" sz="2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</a:t>
            </a:r>
            <a:r>
              <a:rPr kumimoji="0" lang="ru-RU" sz="2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=0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6" name="Picture 2" descr="C:\Documents and Settings\Admin\Рабочий стол\космос\Космос 12\анимация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4500570"/>
            <a:ext cx="2614621" cy="19209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686800" cy="841248"/>
          </a:xfrm>
        </p:spPr>
        <p:txBody>
          <a:bodyPr/>
          <a:lstStyle/>
          <a:p>
            <a:r>
              <a:rPr lang="ru-RU" dirty="0" smtClean="0"/>
              <a:t>Перегрузки.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85786" y="1571612"/>
            <a:ext cx="76438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Космическая ракета  при старте с поверхности земли движется вертикально с ускорением 20 м/с</a:t>
            </a:r>
            <a:r>
              <a:rPr lang="en-US" baseline="30000" dirty="0" smtClean="0"/>
              <a:t>2</a:t>
            </a:r>
            <a:r>
              <a:rPr lang="ru-RU" baseline="30000" dirty="0" smtClean="0"/>
              <a:t> </a:t>
            </a:r>
            <a:r>
              <a:rPr lang="ru-RU" dirty="0" smtClean="0"/>
              <a:t> Найти вес летчика – космонавта в кабине, если его масса 80кг. Какую перегрузку испытывает летчик?</a:t>
            </a:r>
            <a:endParaRPr lang="ru-RU" dirty="0"/>
          </a:p>
        </p:txBody>
      </p:sp>
      <p:grpSp>
        <p:nvGrpSpPr>
          <p:cNvPr id="60" name="Группа 59"/>
          <p:cNvGrpSpPr/>
          <p:nvPr/>
        </p:nvGrpSpPr>
        <p:grpSpPr>
          <a:xfrm>
            <a:off x="285720" y="2714620"/>
            <a:ext cx="8572560" cy="3866381"/>
            <a:chOff x="285720" y="2714620"/>
            <a:chExt cx="8572560" cy="3866381"/>
          </a:xfrm>
        </p:grpSpPr>
        <p:sp>
          <p:nvSpPr>
            <p:cNvPr id="4" name="TextBox 3"/>
            <p:cNvSpPr txBox="1"/>
            <p:nvPr/>
          </p:nvSpPr>
          <p:spPr>
            <a:xfrm>
              <a:off x="785786" y="2786058"/>
              <a:ext cx="79296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Дано:                               </a:t>
              </a:r>
              <a:r>
                <a:rPr lang="en-US" dirty="0" smtClean="0"/>
                <a:t>                                          </a:t>
              </a:r>
              <a:r>
                <a:rPr lang="ru-RU" dirty="0" smtClean="0"/>
                <a:t>Решение.</a:t>
              </a:r>
              <a:endParaRPr lang="ru-RU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5286380" y="3164681"/>
              <a:ext cx="3571900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Запишем второй закон Ньютона для нашей задачи</a:t>
              </a:r>
              <a:r>
                <a:rPr lang="en-US" dirty="0" smtClean="0"/>
                <a:t>  </a:t>
              </a:r>
            </a:p>
            <a:p>
              <a:r>
                <a:rPr lang="en-US" dirty="0" smtClean="0"/>
                <a:t>ma  = mg +N  ? </a:t>
              </a:r>
              <a:r>
                <a:rPr lang="ru-RU" dirty="0" smtClean="0"/>
                <a:t>В проекции</a:t>
              </a:r>
            </a:p>
            <a:p>
              <a:r>
                <a:rPr lang="en-US" dirty="0" smtClean="0"/>
                <a:t>ma  =  N – mg</a:t>
              </a:r>
              <a:r>
                <a:rPr lang="ru-RU" dirty="0" smtClean="0"/>
                <a:t>, из третьего закона </a:t>
              </a:r>
              <a:r>
                <a:rPr lang="en-US" dirty="0" smtClean="0"/>
                <a:t>N = P </a:t>
              </a:r>
              <a:r>
                <a:rPr lang="ru-RU" dirty="0" smtClean="0"/>
                <a:t>, получаем уравнения для нахождения веса космонавта</a:t>
              </a:r>
            </a:p>
            <a:p>
              <a:r>
                <a:rPr lang="en-US" dirty="0" smtClean="0"/>
                <a:t>P = </a:t>
              </a:r>
              <a:r>
                <a:rPr lang="en-US" dirty="0" err="1" smtClean="0"/>
                <a:t>ma+mg</a:t>
              </a:r>
              <a:r>
                <a:rPr lang="ru-RU" dirty="0" smtClean="0"/>
                <a:t> =</a:t>
              </a:r>
              <a:r>
                <a:rPr lang="en-US" dirty="0" smtClean="0"/>
                <a:t>m (</a:t>
              </a:r>
              <a:r>
                <a:rPr lang="en-US" dirty="0" err="1" smtClean="0"/>
                <a:t>a+g</a:t>
              </a:r>
              <a:r>
                <a:rPr lang="en-US" dirty="0" smtClean="0"/>
                <a:t>) =2400 H</a:t>
              </a:r>
            </a:p>
            <a:p>
              <a:r>
                <a:rPr lang="en-US" dirty="0" smtClean="0"/>
                <a:t>n= 2400/800 =3</a:t>
              </a:r>
              <a:r>
                <a:rPr lang="ru-RU" dirty="0" smtClean="0"/>
                <a:t>.</a:t>
              </a:r>
            </a:p>
            <a:p>
              <a:r>
                <a:rPr lang="ru-RU" dirty="0" smtClean="0"/>
                <a:t> </a:t>
              </a:r>
            </a:p>
            <a:p>
              <a:endParaRPr lang="ru-RU" dirty="0" smtClean="0"/>
            </a:p>
            <a:p>
              <a:endParaRPr lang="ru-RU" dirty="0" smtClean="0"/>
            </a:p>
            <a:p>
              <a:endParaRPr lang="ru-RU" dirty="0"/>
            </a:p>
          </p:txBody>
        </p:sp>
        <p:grpSp>
          <p:nvGrpSpPr>
            <p:cNvPr id="59" name="Группа 58"/>
            <p:cNvGrpSpPr/>
            <p:nvPr/>
          </p:nvGrpSpPr>
          <p:grpSpPr>
            <a:xfrm>
              <a:off x="285720" y="2714620"/>
              <a:ext cx="6357982" cy="1869530"/>
              <a:chOff x="357158" y="2857496"/>
              <a:chExt cx="6357982" cy="1869530"/>
            </a:xfrm>
          </p:grpSpPr>
          <p:cxnSp>
            <p:nvCxnSpPr>
              <p:cNvPr id="6" name="Прямая соединительная линия 5"/>
              <p:cNvCxnSpPr/>
              <p:nvPr/>
            </p:nvCxnSpPr>
            <p:spPr>
              <a:xfrm rot="5400000">
                <a:off x="1357290" y="3500438"/>
                <a:ext cx="128588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Прямая соединительная линия 7"/>
              <p:cNvCxnSpPr/>
              <p:nvPr/>
            </p:nvCxnSpPr>
            <p:spPr>
              <a:xfrm>
                <a:off x="357158" y="4000504"/>
                <a:ext cx="164307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10"/>
              <p:cNvSpPr txBox="1"/>
              <p:nvPr/>
            </p:nvSpPr>
            <p:spPr>
              <a:xfrm>
                <a:off x="571472" y="3214686"/>
                <a:ext cx="121444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а=20м/с</a:t>
                </a:r>
                <a:r>
                  <a:rPr lang="ru-RU" baseline="30000" dirty="0" smtClean="0"/>
                  <a:t>2</a:t>
                </a:r>
                <a:endParaRPr lang="ru-RU" dirty="0" smtClean="0"/>
              </a:p>
              <a:p>
                <a:r>
                  <a:rPr lang="en-US" dirty="0" smtClean="0"/>
                  <a:t>m=80</a:t>
                </a:r>
                <a:r>
                  <a:rPr lang="ru-RU" dirty="0" smtClean="0"/>
                  <a:t>кг</a:t>
                </a:r>
                <a:endParaRPr lang="ru-RU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28596" y="4071942"/>
                <a:ext cx="114300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n-</a:t>
                </a:r>
                <a:r>
                  <a:rPr lang="ru-RU" dirty="0" smtClean="0"/>
                  <a:t>?</a:t>
                </a:r>
                <a:endParaRPr lang="ru-RU" dirty="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2357422" y="3286124"/>
                <a:ext cx="371477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dirty="0"/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2643174" y="3357562"/>
                <a:ext cx="500066" cy="64294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4" name="Прямая со стрелкой 23"/>
              <p:cNvCxnSpPr/>
              <p:nvPr/>
            </p:nvCxnSpPr>
            <p:spPr>
              <a:xfrm rot="5400000" flipH="1" flipV="1">
                <a:off x="2428860" y="3286124"/>
                <a:ext cx="857256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 стрелкой 25"/>
              <p:cNvCxnSpPr/>
              <p:nvPr/>
            </p:nvCxnSpPr>
            <p:spPr>
              <a:xfrm rot="5400000">
                <a:off x="2500298" y="4000504"/>
                <a:ext cx="714380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 стрелкой 29"/>
              <p:cNvCxnSpPr/>
              <p:nvPr/>
            </p:nvCxnSpPr>
            <p:spPr>
              <a:xfrm rot="5400000" flipH="1" flipV="1">
                <a:off x="3571868" y="3714752"/>
                <a:ext cx="1143008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 стрелкой 31"/>
              <p:cNvCxnSpPr/>
              <p:nvPr/>
            </p:nvCxnSpPr>
            <p:spPr>
              <a:xfrm rot="5400000" flipH="1" flipV="1">
                <a:off x="3321835" y="3536157"/>
                <a:ext cx="500066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TextBox 32"/>
              <p:cNvSpPr txBox="1"/>
              <p:nvPr/>
            </p:nvSpPr>
            <p:spPr>
              <a:xfrm>
                <a:off x="2928926" y="4357694"/>
                <a:ext cx="92869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mg</a:t>
                </a:r>
                <a:endParaRPr lang="ru-RU" dirty="0"/>
              </a:p>
            </p:txBody>
          </p:sp>
          <p:cxnSp>
            <p:nvCxnSpPr>
              <p:cNvPr id="37" name="Прямая со стрелкой 36"/>
              <p:cNvCxnSpPr/>
              <p:nvPr/>
            </p:nvCxnSpPr>
            <p:spPr>
              <a:xfrm>
                <a:off x="3000364" y="3000372"/>
                <a:ext cx="285752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Прямая со стрелкой 37"/>
              <p:cNvCxnSpPr/>
              <p:nvPr/>
            </p:nvCxnSpPr>
            <p:spPr>
              <a:xfrm>
                <a:off x="3143240" y="4500570"/>
                <a:ext cx="285752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TextBox 38"/>
              <p:cNvSpPr txBox="1"/>
              <p:nvPr/>
            </p:nvSpPr>
            <p:spPr>
              <a:xfrm>
                <a:off x="3714744" y="3571876"/>
                <a:ext cx="2857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a</a:t>
                </a:r>
                <a:endParaRPr lang="ru-RU" dirty="0"/>
              </a:p>
            </p:txBody>
          </p:sp>
          <p:cxnSp>
            <p:nvCxnSpPr>
              <p:cNvPr id="40" name="Прямая со стрелкой 39"/>
              <p:cNvCxnSpPr/>
              <p:nvPr/>
            </p:nvCxnSpPr>
            <p:spPr>
              <a:xfrm>
                <a:off x="3714744" y="3643314"/>
                <a:ext cx="285752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TextBox 40"/>
              <p:cNvSpPr txBox="1"/>
              <p:nvPr/>
            </p:nvSpPr>
            <p:spPr>
              <a:xfrm>
                <a:off x="4286248" y="3286124"/>
                <a:ext cx="21431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g</a:t>
                </a:r>
                <a:endParaRPr lang="ru-RU" dirty="0"/>
              </a:p>
            </p:txBody>
          </p:sp>
          <p:cxnSp>
            <p:nvCxnSpPr>
              <p:cNvPr id="42" name="Прямая со стрелкой 41"/>
              <p:cNvCxnSpPr/>
              <p:nvPr/>
            </p:nvCxnSpPr>
            <p:spPr>
              <a:xfrm>
                <a:off x="4286248" y="3357562"/>
                <a:ext cx="285752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TextBox 42"/>
              <p:cNvSpPr txBox="1"/>
              <p:nvPr/>
            </p:nvSpPr>
            <p:spPr>
              <a:xfrm>
                <a:off x="3000364" y="3000372"/>
                <a:ext cx="2857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N</a:t>
                </a:r>
                <a:endParaRPr lang="ru-RU" dirty="0"/>
              </a:p>
            </p:txBody>
          </p:sp>
          <p:cxnSp>
            <p:nvCxnSpPr>
              <p:cNvPr id="56" name="Прямая со стрелкой 55"/>
              <p:cNvCxnSpPr/>
              <p:nvPr/>
            </p:nvCxnSpPr>
            <p:spPr>
              <a:xfrm>
                <a:off x="5500694" y="3929066"/>
                <a:ext cx="285752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Прямая со стрелкой 56"/>
              <p:cNvCxnSpPr/>
              <p:nvPr/>
            </p:nvCxnSpPr>
            <p:spPr>
              <a:xfrm>
                <a:off x="6072198" y="3929066"/>
                <a:ext cx="285752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Прямая со стрелкой 57"/>
              <p:cNvCxnSpPr/>
              <p:nvPr/>
            </p:nvCxnSpPr>
            <p:spPr>
              <a:xfrm>
                <a:off x="6429388" y="3929066"/>
                <a:ext cx="285752" cy="15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2500298" y="914127"/>
            <a:ext cx="642942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Ю.А.Гагарин на космическом корабле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«Восток-1» пролетел 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вокруг Земли расстояние 50400 км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со средней скоростью 28000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км\ч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. Сколько витков вокруг</a:t>
            </a:r>
            <a:r>
              <a:rPr lang="ru-RU" sz="2400" b="1" dirty="0" smtClean="0">
                <a:solidFill>
                  <a:srgbClr val="000000"/>
                </a:solidFill>
                <a:latin typeface="+mj-lt"/>
                <a:ea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Земли было совершено?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Сколько времени длился полет?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(радиус орбиты примерно 8000 км)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</a:rPr>
              <a:t> 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2000232" y="5072074"/>
            <a:ext cx="857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6" descr="Гагарин Ю.А.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214282" y="500042"/>
            <a:ext cx="2300288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Группа 9"/>
          <p:cNvGrpSpPr/>
          <p:nvPr/>
        </p:nvGrpSpPr>
        <p:grpSpPr>
          <a:xfrm>
            <a:off x="285720" y="4429132"/>
            <a:ext cx="8286808" cy="1477328"/>
            <a:chOff x="285720" y="4429132"/>
            <a:chExt cx="8286808" cy="1477328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285720" y="5357826"/>
              <a:ext cx="235745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428596" y="4429132"/>
              <a:ext cx="814393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b="1" dirty="0" smtClean="0">
                  <a:solidFill>
                    <a:srgbClr val="000000"/>
                  </a:solidFill>
                  <a:ea typeface="Times New Roman" pitchFamily="18" charset="0"/>
                </a:rPr>
                <a:t>Дано:</a:t>
              </a:r>
              <a:r>
                <a:rPr lang="en-US" b="1" dirty="0" smtClean="0">
                  <a:solidFill>
                    <a:srgbClr val="000000"/>
                  </a:solidFill>
                  <a:ea typeface="Times New Roman" pitchFamily="18" charset="0"/>
                </a:rPr>
                <a:t>                                                       </a:t>
              </a:r>
              <a:r>
                <a:rPr lang="ru-RU" b="1" dirty="0" smtClean="0">
                  <a:solidFill>
                    <a:srgbClr val="000000"/>
                  </a:solidFill>
                  <a:ea typeface="Times New Roman" pitchFamily="18" charset="0"/>
                </a:rPr>
                <a:t>Решение: </a:t>
              </a:r>
              <a:endParaRPr lang="en-US" b="1" dirty="0" smtClean="0">
                <a:solidFill>
                  <a:srgbClr val="000000"/>
                </a:solidFill>
                <a:ea typeface="Times New Roman" pitchFamily="18" charset="0"/>
              </a:endParaRPr>
            </a:p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ea typeface="Times New Roman" pitchFamily="18" charset="0"/>
                </a:rPr>
                <a:t>s </a:t>
              </a:r>
              <a:r>
                <a:rPr lang="ru-RU" b="1" dirty="0" smtClean="0">
                  <a:solidFill>
                    <a:srgbClr val="000000"/>
                  </a:solidFill>
                  <a:ea typeface="Times New Roman" pitchFamily="18" charset="0"/>
                </a:rPr>
                <a:t>=50400 </a:t>
              </a:r>
              <a:r>
                <a:rPr lang="ru-RU" dirty="0" smtClean="0">
                  <a:solidFill>
                    <a:srgbClr val="000000"/>
                  </a:solidFill>
                  <a:ea typeface="Times New Roman" pitchFamily="18" charset="0"/>
                </a:rPr>
                <a:t>км</a:t>
              </a:r>
              <a:r>
                <a:rPr lang="ru-RU" b="1" dirty="0" smtClean="0">
                  <a:solidFill>
                    <a:srgbClr val="000000"/>
                  </a:solidFill>
                  <a:ea typeface="Times New Roman" pitchFamily="18" charset="0"/>
                </a:rPr>
                <a:t>                              Время полета </a:t>
              </a:r>
              <a:r>
                <a:rPr lang="en-US" b="1" dirty="0" smtClean="0">
                  <a:solidFill>
                    <a:srgbClr val="000000"/>
                  </a:solidFill>
                  <a:ea typeface="Times New Roman" pitchFamily="18" charset="0"/>
                </a:rPr>
                <a:t>t</a:t>
              </a:r>
              <a:r>
                <a:rPr lang="ru-RU" b="1" dirty="0" smtClean="0">
                  <a:solidFill>
                    <a:srgbClr val="000000"/>
                  </a:solidFill>
                  <a:ea typeface="Times New Roman" pitchFamily="18" charset="0"/>
                </a:rPr>
                <a:t> = </a:t>
              </a:r>
              <a:r>
                <a:rPr lang="en-US" b="1" dirty="0" smtClean="0">
                  <a:solidFill>
                    <a:srgbClr val="000000"/>
                  </a:solidFill>
                  <a:ea typeface="Times New Roman" pitchFamily="18" charset="0"/>
                </a:rPr>
                <a:t>s</a:t>
              </a:r>
              <a:r>
                <a:rPr lang="ru-RU" b="1" dirty="0" smtClean="0">
                  <a:solidFill>
                    <a:srgbClr val="000000"/>
                  </a:solidFill>
                  <a:ea typeface="Times New Roman" pitchFamily="18" charset="0"/>
                </a:rPr>
                <a:t>\</a:t>
              </a:r>
              <a:r>
                <a:rPr lang="en-US" b="1" dirty="0" smtClean="0">
                  <a:solidFill>
                    <a:srgbClr val="000000"/>
                  </a:solidFill>
                  <a:ea typeface="Times New Roman" pitchFamily="18" charset="0"/>
                </a:rPr>
                <a:t>v</a:t>
              </a:r>
              <a:r>
                <a:rPr lang="ru-RU" b="1" dirty="0" smtClean="0">
                  <a:solidFill>
                    <a:srgbClr val="000000"/>
                  </a:solidFill>
                  <a:ea typeface="Times New Roman" pitchFamily="18" charset="0"/>
                </a:rPr>
                <a:t>.</a:t>
              </a:r>
              <a:endParaRPr lang="ru-RU" b="1" dirty="0" smtClean="0">
                <a:ea typeface="Times New Roman" pitchFamily="18" charset="0"/>
              </a:endParaRPr>
            </a:p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b="1" dirty="0" smtClean="0">
                  <a:solidFill>
                    <a:srgbClr val="000000"/>
                  </a:solidFill>
                  <a:ea typeface="Times New Roman" pitchFamily="18" charset="0"/>
                </a:rPr>
                <a:t> </a:t>
              </a:r>
              <a:r>
                <a:rPr lang="en-US" b="1" dirty="0" smtClean="0">
                  <a:solidFill>
                    <a:srgbClr val="000000"/>
                  </a:solidFill>
                  <a:ea typeface="Times New Roman" pitchFamily="18" charset="0"/>
                </a:rPr>
                <a:t>v=28000</a:t>
              </a:r>
              <a:r>
                <a:rPr lang="ru-RU" b="1" dirty="0" smtClean="0">
                  <a:solidFill>
                    <a:srgbClr val="000000"/>
                  </a:solidFill>
                  <a:ea typeface="Times New Roman" pitchFamily="18" charset="0"/>
                </a:rPr>
                <a:t>  км/ч          </a:t>
              </a:r>
              <a:r>
                <a:rPr lang="en-US" b="1" dirty="0" smtClean="0">
                  <a:solidFill>
                    <a:srgbClr val="000000"/>
                  </a:solidFill>
                  <a:ea typeface="Times New Roman" pitchFamily="18" charset="0"/>
                </a:rPr>
                <a:t>t</a:t>
              </a:r>
              <a:r>
                <a:rPr lang="ru-RU" b="1" dirty="0" smtClean="0">
                  <a:solidFill>
                    <a:srgbClr val="000000"/>
                  </a:solidFill>
                  <a:ea typeface="Times New Roman" pitchFamily="18" charset="0"/>
                </a:rPr>
                <a:t> = 50400км\ 28000км\ч = 1,8 ч =</a:t>
              </a:r>
              <a:r>
                <a:rPr lang="ru-RU" b="1" u="sng" dirty="0" smtClean="0">
                  <a:solidFill>
                    <a:srgbClr val="000000"/>
                  </a:solidFill>
                  <a:ea typeface="Times New Roman" pitchFamily="18" charset="0"/>
                </a:rPr>
                <a:t>108 мин.</a:t>
              </a:r>
              <a:endParaRPr lang="ru-RU" b="1" dirty="0" smtClean="0">
                <a:ea typeface="Times New Roman" pitchFamily="18" charset="0"/>
              </a:endParaRPr>
            </a:p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b="1" dirty="0" smtClean="0">
                  <a:solidFill>
                    <a:srgbClr val="000000"/>
                  </a:solidFill>
                  <a:ea typeface="Times New Roman" pitchFamily="18" charset="0"/>
                </a:rPr>
                <a:t>                                                    Длина орбиты </a:t>
              </a:r>
              <a:r>
                <a:rPr lang="en-US" b="1" dirty="0" smtClean="0">
                  <a:solidFill>
                    <a:srgbClr val="000000"/>
                  </a:solidFill>
                  <a:ea typeface="Times New Roman" pitchFamily="18" charset="0"/>
                </a:rPr>
                <a:t>C</a:t>
              </a:r>
              <a:r>
                <a:rPr lang="ru-RU" b="1" dirty="0" smtClean="0">
                  <a:solidFill>
                    <a:srgbClr val="000000"/>
                  </a:solidFill>
                  <a:ea typeface="Times New Roman" pitchFamily="18" charset="0"/>
                </a:rPr>
                <a:t> = 2</a:t>
              </a:r>
              <a:r>
                <a:rPr lang="en-US" b="1" dirty="0" smtClean="0">
                  <a:solidFill>
                    <a:srgbClr val="000000"/>
                  </a:solidFill>
                  <a:ea typeface="Times New Roman" pitchFamily="18" charset="0"/>
                </a:rPr>
                <a:t>π R</a:t>
              </a:r>
              <a:r>
                <a:rPr lang="ru-RU" b="1" dirty="0" smtClean="0">
                  <a:solidFill>
                    <a:srgbClr val="000000"/>
                  </a:solidFill>
                  <a:ea typeface="Times New Roman" pitchFamily="18" charset="0"/>
                </a:rPr>
                <a:t> =                                           6,28*8000км=50240км.        Значит, совершен </a:t>
              </a:r>
              <a:r>
                <a:rPr lang="ru-RU" b="1" u="sng" dirty="0" smtClean="0">
                  <a:solidFill>
                    <a:srgbClr val="000000"/>
                  </a:solidFill>
                  <a:ea typeface="Times New Roman" pitchFamily="18" charset="0"/>
                </a:rPr>
                <a:t>один виток</a:t>
              </a:r>
              <a:r>
                <a:rPr lang="ru-RU" sz="1100" b="1" dirty="0" smtClean="0">
                  <a:solidFill>
                    <a:srgbClr val="000000"/>
                  </a:solidFill>
                  <a:latin typeface="Arial Black" pitchFamily="34" charset="0"/>
                  <a:ea typeface="Times New Roman" pitchFamily="18" charset="0"/>
                </a:rPr>
                <a:t>.</a:t>
              </a:r>
              <a:endParaRPr lang="ru-RU" sz="1400" b="1" dirty="0" smtClean="0">
                <a:latin typeface="Arial Black" pitchFamily="34" charset="0"/>
              </a:endParaRPr>
            </a:p>
          </p:txBody>
        </p:sp>
      </p:grpSp>
      <p:pic>
        <p:nvPicPr>
          <p:cNvPr id="2050" name="Picture 2" descr="C:\Documents and Settings\Admin\Рабочий стол\космос\Космос 12\анимация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3714752"/>
            <a:ext cx="1750231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eonov_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0"/>
            <a:ext cx="2636837" cy="350043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7554" y="857232"/>
            <a:ext cx="5514956" cy="3857652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>
                <a:solidFill>
                  <a:srgbClr val="FF0000"/>
                </a:solidFill>
              </a:rPr>
              <a:t>В марте 1965 года - новый прорыв: Алексей Леонов первый в мире покинул корабль и вышел в открытый космос.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Documents and Settings\Admin\Рабочий стол\Первый полетв открытый космос\Леонов А. А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714356"/>
            <a:ext cx="2857520" cy="4286280"/>
          </a:xfrm>
          <a:prstGeom prst="rect">
            <a:avLst/>
          </a:prstGeom>
          <a:noFill/>
        </p:spPr>
      </p:pic>
      <p:pic>
        <p:nvPicPr>
          <p:cNvPr id="4" name="Picture 1" descr="C:\Documents and Settings\Admin\Рабочий стол\Космос 12\анимация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3929066"/>
            <a:ext cx="3631432" cy="26679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447</TotalTime>
  <Words>907</Words>
  <Application>Microsoft Office PowerPoint</Application>
  <PresentationFormat>Экран (4:3)</PresentationFormat>
  <Paragraphs>110</Paragraphs>
  <Slides>25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Трек</vt:lpstr>
      <vt:lpstr>Пакет</vt:lpstr>
      <vt:lpstr>Человек в космосе.</vt:lpstr>
      <vt:lpstr>Цели урока:</vt:lpstr>
      <vt:lpstr>План урока:</vt:lpstr>
      <vt:lpstr>Закон сохранения импульса.</vt:lpstr>
      <vt:lpstr>Реактивное движение.</vt:lpstr>
      <vt:lpstr>Слайд 6</vt:lpstr>
      <vt:lpstr>Перегрузки.</vt:lpstr>
      <vt:lpstr>Слайд 8</vt:lpstr>
      <vt:lpstr>В марте 1965 года - новый прорыв: Алексей Леонов первый в мире покинул корабль и вышел в открытый космос. </vt:lpstr>
      <vt:lpstr>Слайд 10</vt:lpstr>
      <vt:lpstr>Человек на Луне, следующий шаг.</vt:lpstr>
      <vt:lpstr>Слайд 12</vt:lpstr>
      <vt:lpstr>Задача профессора.</vt:lpstr>
      <vt:lpstr>Единственная станция в космосе-  М К С. </vt:lpstr>
      <vt:lpstr>В наши дни. Дмитрий Кондратьев в космосе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Достижения в космосе.</vt:lpstr>
      <vt:lpstr>Итоги урока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Человек в космосе.</dc:title>
  <cp:lastModifiedBy>Tata</cp:lastModifiedBy>
  <cp:revision>56</cp:revision>
  <dcterms:modified xsi:type="dcterms:W3CDTF">2012-05-07T14:17:40Z</dcterms:modified>
</cp:coreProperties>
</file>