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58" r:id="rId5"/>
    <p:sldId id="260" r:id="rId6"/>
    <p:sldId id="27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9EE7A-FCB6-43DE-81C8-60E7365FB11C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8F6D4-EAB0-433E-9219-DF38CBEDAA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428604"/>
            <a:ext cx="797005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Темперамент </a:t>
            </a:r>
          </a:p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 выбор профессии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572008"/>
            <a:ext cx="828680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Занятие элективного курса по профессиональному самоопределению учащихся 9 классов</a:t>
            </a:r>
          </a:p>
          <a:p>
            <a:pPr algn="ctr"/>
            <a:endParaRPr lang="ru-RU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r"/>
            <a:r>
              <a:rPr lang="ru-RU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Автор: педагог-психолог Фирсова И.В.</a:t>
            </a:r>
            <a:endParaRPr lang="ru-RU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1555" y="500042"/>
            <a:ext cx="396813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Меланхолик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58234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643050"/>
            <a:ext cx="8286808" cy="378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/>
              <a:t>   НИЗКИЙ </a:t>
            </a:r>
            <a:r>
              <a:rPr lang="ru-RU" dirty="0"/>
              <a:t>УРОВЕНЬ ПСИХИЧЕСКОЙ АКТИВНОСТИ, ЗАМЕДЛЕННОСТЬ ДВИЖЕНИЙ, СДЕРЖАННОСТЬ МИМИКИ И РЕЧИ, БЫСТРАЯ </a:t>
            </a:r>
            <a:r>
              <a:rPr lang="ru-RU" dirty="0" smtClean="0"/>
              <a:t>УТОМЛЯЕМОСТЬ</a:t>
            </a:r>
          </a:p>
          <a:p>
            <a:pPr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/>
              <a:t>   ВЫСОКАЯ </a:t>
            </a:r>
            <a:r>
              <a:rPr lang="ru-RU" dirty="0"/>
              <a:t>ЭМОЦИОНАЛЬНАЯ ЧУВСТВИТЕЛЬНОСТЬ К ПРОИСХОДЯЩИМ СОБЫТИЯМ, ПОВЫШЕННАЯ ТРЕВОЖНОСТЬ, ГЛУБИНА, УСТОЙЧИВОСТЬ ЭМОЦИЙ ПРИ ИХ СЛАБОМ ПРОЯВЛЕНИИ, ЧАЩЕ ПРЕОБЛАДАЮТ ОТРИЦАТЕЛЬНЫЕ </a:t>
            </a:r>
            <a:r>
              <a:rPr lang="ru-RU" dirty="0" smtClean="0"/>
              <a:t>ЭМОЦИИ</a:t>
            </a:r>
          </a:p>
          <a:p>
            <a:pPr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/>
              <a:t>   ПОВЫШЕННАЯ </a:t>
            </a:r>
            <a:r>
              <a:rPr lang="ru-RU" dirty="0"/>
              <a:t>ЭМОЦИОНАЛЬНАЯ РАНИМОСТЬ, ЗАМКНУТОСТЬ, ОТЧУЖДЕННОСТЬ, БОЯЗНЬ НОВЫХ СИТУАЦИЙ, ЛЮДЕЙ, И НОВЫХ ИСПЫТАНИЙ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428605"/>
            <a:ext cx="850112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Практическая работа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«определить формулу темперамента»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3571876"/>
            <a:ext cx="84296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/>
              <a:t>Инструкция:</a:t>
            </a:r>
          </a:p>
          <a:p>
            <a:pPr algn="ctr"/>
            <a:r>
              <a:rPr lang="ru-RU" sz="3200" dirty="0" err="1" smtClean="0"/>
              <a:t>Отметитьте</a:t>
            </a:r>
            <a:r>
              <a:rPr lang="ru-RU" sz="3200" dirty="0" smtClean="0"/>
              <a:t> знаком «+» те характеристики темперамента, которые для вас обычны, повседневны.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28604"/>
            <a:ext cx="914399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Рекомендации  по выбору профессии с учетом типа темперамента</a:t>
            </a:r>
            <a:endParaRPr lang="ru-RU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643050"/>
            <a:ext cx="5643602" cy="514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i="1" u="sng" dirty="0" smtClean="0"/>
              <a:t>Тип работы</a:t>
            </a:r>
            <a:r>
              <a:rPr lang="ru-RU" b="1" i="1" dirty="0" smtClean="0"/>
              <a:t>:</a:t>
            </a:r>
            <a:r>
              <a:rPr lang="ru-RU" i="1" dirty="0" smtClean="0"/>
              <a:t> </a:t>
            </a:r>
            <a:r>
              <a:rPr lang="ru-RU" dirty="0" smtClean="0"/>
              <a:t>высокая работоспособность, легко сосредотачивает внимание, может параллельно выполнять несколько дел. Легко загорается интересом к новой работе, но быстро угасает, загорается новым видом работы. Проявляет организаторские способности. Хорошие работники на ответственных и опасных местах. Не способен вникать в детали и не переносит однообразия и монотонности. Быстро может осваивать новую специальность. Чтобы подчиненный-сангвиник хорошо работал, надо перед ним непрерывно ставить новые и интересные задачи, при этом желательно систематический контроль и проверку. Его можно заинтересовать материальными условиями труда и перспективой. Сангвиник сам знает себе цену и не ищет подтверждения своей значимости у начальства.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57950" y="3000372"/>
            <a:ext cx="2571768" cy="3632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b="1" i="1" u="sng" dirty="0" smtClean="0"/>
              <a:t>Рекомендуемые профессии</a:t>
            </a:r>
            <a:r>
              <a:rPr lang="ru-RU" b="1" i="1" dirty="0" smtClean="0"/>
              <a:t>:</a:t>
            </a:r>
            <a:r>
              <a:rPr lang="ru-RU" i="1" dirty="0" smtClean="0"/>
              <a:t> </a:t>
            </a:r>
          </a:p>
          <a:p>
            <a:pPr>
              <a:lnSpc>
                <a:spcPct val="80000"/>
              </a:lnSpc>
            </a:pPr>
            <a:endParaRPr lang="ru-RU" i="1" dirty="0" smtClean="0"/>
          </a:p>
          <a:p>
            <a:pPr>
              <a:lnSpc>
                <a:spcPct val="114000"/>
              </a:lnSpc>
            </a:pPr>
            <a:r>
              <a:rPr lang="ru-RU" dirty="0" smtClean="0"/>
              <a:t>менеджер, учитель, врач, м/с общего профиля, психолог, воспитатель, организатор, продавец, официант, инженер-технолог и др.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 </a:t>
            </a:r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5214942" y="3000372"/>
            <a:ext cx="978408" cy="28575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072198" y="2071678"/>
            <a:ext cx="264320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Сангвиник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7"/>
            <a:ext cx="4286280" cy="6092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i="1" u="sng" dirty="0" smtClean="0"/>
              <a:t>Тип работы</a:t>
            </a:r>
            <a:r>
              <a:rPr lang="ru-RU" b="1" i="1" dirty="0" smtClean="0"/>
              <a:t>:</a:t>
            </a:r>
            <a:r>
              <a:rPr lang="ru-RU" i="1" dirty="0" smtClean="0"/>
              <a:t> </a:t>
            </a:r>
            <a:r>
              <a:rPr lang="ru-RU" dirty="0" smtClean="0"/>
              <a:t>подходит работа, требующая, большой затраты энергии, связанная с напряжением. Любит трудности и препятствия, способен их преодолевать. Быстро включается в работу. Свои планы приводит в действие, работу доводит до конца. Склонен переоценивать свои возможности. Стремится к самостоятельности и плохо подчиняется власти. Напорист, но недостаточно настойчив. С холериками следует быть сдержанными, не допускать резкого тона, вместо замечаний, надо давать задания, которые позволяют исправить ошибку. Холерики хорошо работают с флегматиками и меланхоликами, но двух холериков объединять нельзя – они будут соперничать и конфликтовать.</a:t>
            </a:r>
            <a:r>
              <a:rPr lang="ru-RU" i="1" dirty="0" smtClean="0"/>
              <a:t> </a:t>
            </a:r>
            <a:endParaRPr lang="ru-RU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72066" y="3071809"/>
            <a:ext cx="3714776" cy="33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b="1" i="1" u="sng" dirty="0" smtClean="0"/>
              <a:t>Рекомендуемые профессии:</a:t>
            </a:r>
            <a:r>
              <a:rPr lang="ru-RU" i="1" u="sng" dirty="0" smtClean="0"/>
              <a:t> </a:t>
            </a:r>
          </a:p>
          <a:p>
            <a:pPr>
              <a:lnSpc>
                <a:spcPct val="80000"/>
              </a:lnSpc>
            </a:pPr>
            <a:endParaRPr lang="ru-RU" i="1" u="sng" dirty="0" smtClean="0">
              <a:solidFill>
                <a:srgbClr val="AB073A"/>
              </a:solidFill>
            </a:endParaRPr>
          </a:p>
          <a:p>
            <a:pPr>
              <a:lnSpc>
                <a:spcPct val="114000"/>
              </a:lnSpc>
            </a:pPr>
            <a:r>
              <a:rPr lang="ru-RU" dirty="0" smtClean="0"/>
              <a:t>телерепортер, товаровед, артист, дипломат, журналист, снабженец, предприниматель и др. Обладает вербальными способностями. Избирает  задачи, позволяющие ему проявить свою энергию, энтузиазм, импульсивность, </a:t>
            </a:r>
            <a:r>
              <a:rPr lang="ru-RU" dirty="0" err="1" smtClean="0"/>
              <a:t>доминантность</a:t>
            </a:r>
            <a:r>
              <a:rPr lang="ru-RU" dirty="0" smtClean="0"/>
              <a:t>, любовь к приключениям.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000496" y="3214686"/>
            <a:ext cx="100013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57818" y="1000108"/>
            <a:ext cx="314327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Холерик</a:t>
            </a:r>
            <a:endParaRPr lang="ru-RU" sz="4800" b="1" cap="none" spc="0" dirty="0">
              <a:ln w="11430"/>
              <a:solidFill>
                <a:schemeClr val="accent1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5715040" cy="6723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FontTx/>
              <a:buNone/>
            </a:pPr>
            <a:r>
              <a:rPr lang="ru-RU" b="1" i="1" dirty="0" smtClean="0"/>
              <a:t>Тип работы:</a:t>
            </a:r>
            <a:r>
              <a:rPr lang="ru-RU" i="1" dirty="0" smtClean="0"/>
              <a:t> </a:t>
            </a:r>
            <a:r>
              <a:rPr lang="ru-RU" dirty="0" smtClean="0"/>
              <a:t>нетороплив в учебе и работе. Достигает успеха за счет упорства и терпеливости. Склонен выполнять монотонную работу. Неохотно берет на себя обязанности лидера, неинициативен. При изменении условий работы у них резко снижается производительность труда. Из них получаются высококлассные экономисты, бухгалтеры, делопроизводители. Способность флегматиков неторопливо и без паники проанализировать положение делает их незаменимыми в стрессовых ситуациях. </a:t>
            </a:r>
          </a:p>
          <a:p>
            <a:pPr>
              <a:lnSpc>
                <a:spcPct val="114000"/>
              </a:lnSpc>
              <a:buFontTx/>
              <a:buNone/>
            </a:pPr>
            <a:endParaRPr lang="ru-RU" dirty="0" smtClean="0"/>
          </a:p>
          <a:p>
            <a:pPr>
              <a:lnSpc>
                <a:spcPct val="114000"/>
              </a:lnSpc>
              <a:buFontTx/>
              <a:buNone/>
            </a:pPr>
            <a:r>
              <a:rPr lang="ru-RU" dirty="0" smtClean="0"/>
              <a:t>Возможно, не следует выбирать работу, где требуется постоянное общение с людьми, а вот «общение» с компьютерами для него подходит больше. Не подойдет деятельность, связанная с необходимостью быстрого переключения: если это медицина, то они, скорее, будут хорошими терапевтами, чем хирургами; если это экономика – то роль главного бухгалтера получится значительно лучше, чем менеджера. </a:t>
            </a:r>
          </a:p>
          <a:p>
            <a:pPr>
              <a:lnSpc>
                <a:spcPct val="114000"/>
              </a:lnSpc>
              <a:buFontTx/>
              <a:buNone/>
            </a:pPr>
            <a:r>
              <a:rPr lang="ru-RU" b="1" i="1" dirty="0" smtClean="0"/>
              <a:t>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572264" y="2857496"/>
            <a:ext cx="2428892" cy="3250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FontTx/>
              <a:buNone/>
            </a:pPr>
            <a:r>
              <a:rPr lang="ru-RU" b="1" i="1" u="sng" dirty="0" smtClean="0"/>
              <a:t>Рекомендуемые профессии</a:t>
            </a:r>
            <a:r>
              <a:rPr lang="ru-RU" b="1" i="1" dirty="0" smtClean="0"/>
              <a:t>: </a:t>
            </a:r>
            <a:r>
              <a:rPr lang="ru-RU" dirty="0" smtClean="0"/>
              <a:t>машинопись, бухгалтерия, экономика, механик, электрик, инженер, агроном, водитель, научные – ботаник, астроном, физик, математик.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5286380" y="3500438"/>
            <a:ext cx="1143008" cy="428628"/>
          </a:xfrm>
          <a:prstGeom prst="rightArrow">
            <a:avLst>
              <a:gd name="adj1" fmla="val 50000"/>
              <a:gd name="adj2" fmla="val 5698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643570" y="1714487"/>
            <a:ext cx="335758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Флегматик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85729"/>
            <a:ext cx="4429156" cy="640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FontTx/>
              <a:buNone/>
            </a:pPr>
            <a:r>
              <a:rPr lang="ru-RU" b="1" i="1" dirty="0" smtClean="0"/>
              <a:t>Тип работы:</a:t>
            </a:r>
            <a:r>
              <a:rPr lang="ru-RU" i="1" dirty="0" smtClean="0"/>
              <a:t> </a:t>
            </a:r>
            <a:r>
              <a:rPr lang="ru-RU" dirty="0" smtClean="0"/>
              <a:t>их работоспособность зависит от настроения: периодически  то высокая, то – низкая. Они могут быстро уставать. Противопоказана деятельность,  требующая значительного напряжения, связанная с неожиданностями и осложнениями. Трудно приспосабливается в новом коллективе. В работе меланхоликам необходимы постоянная поддержка и регулярный отдых. Меланхолики – тонкие и наблюдательные люди, что можно использовать в профессиональной деятельности.</a:t>
            </a:r>
          </a:p>
          <a:p>
            <a:pPr>
              <a:lnSpc>
                <a:spcPct val="114000"/>
              </a:lnSpc>
              <a:buFontTx/>
              <a:buNone/>
            </a:pPr>
            <a:r>
              <a:rPr lang="ru-RU" dirty="0" smtClean="0"/>
              <a:t>      Возможно, не следует выбирать работу, где требуется постоянное общение с людьми, а вот «общение» с компьютерами для них подходит больше.</a:t>
            </a:r>
          </a:p>
          <a:p>
            <a:pPr>
              <a:lnSpc>
                <a:spcPct val="114000"/>
              </a:lnSpc>
              <a:buFontTx/>
              <a:buNone/>
            </a:pPr>
            <a:r>
              <a:rPr lang="ru-RU" dirty="0" smtClean="0"/>
              <a:t>      Нежелательно работать водителем на общественном транспорте (в связи с торможением нервной системы).</a:t>
            </a:r>
            <a:endParaRPr lang="ru-RU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43570" y="1997838"/>
            <a:ext cx="33575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 smtClean="0"/>
              <a:t>Рекомендуемые профессии</a:t>
            </a:r>
            <a:r>
              <a:rPr lang="ru-RU" b="1" i="1" dirty="0" smtClean="0"/>
              <a:t>: </a:t>
            </a:r>
            <a:r>
              <a:rPr lang="ru-RU" dirty="0" smtClean="0"/>
              <a:t>педагоги, деятели искусства, художник, швея-модельер, маляр, копировщик рисунков, композитор, писатель, геолог, ветеринарный врач, агроном, зоотехник, бухгалтер,  токарь, машинопись, </a:t>
            </a:r>
            <a:r>
              <a:rPr lang="ru-RU" dirty="0" err="1" smtClean="0"/>
              <a:t>автослесарь</a:t>
            </a:r>
            <a:r>
              <a:rPr lang="ru-RU" dirty="0" smtClean="0"/>
              <a:t>, слесарь, 	радиомеханик и др. </a:t>
            </a:r>
          </a:p>
          <a:p>
            <a:endParaRPr lang="ru-RU" dirty="0" smtClean="0"/>
          </a:p>
          <a:p>
            <a:r>
              <a:rPr lang="ru-RU" dirty="0" smtClean="0"/>
              <a:t>Склонность к творчеству, практическому труду, наблюдательности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6380" y="428604"/>
            <a:ext cx="385762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Меланхолик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500562" y="2500306"/>
            <a:ext cx="1143008" cy="42862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0364" y="285728"/>
            <a:ext cx="40005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Холерик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Рисунок 16" descr="Позы спящего. Ночной язык тел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928934"/>
            <a:ext cx="38004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Рисунок 18" descr="Позы спящего. Ночной язык тел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000636"/>
            <a:ext cx="37433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Рисунок 11" descr="Позы спящего. Ночной язык тел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857628"/>
            <a:ext cx="3409946" cy="118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Рисунок 6" descr="Позы спящего. Ночной язык тел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16" y="891023"/>
            <a:ext cx="2143140" cy="253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572264" y="350043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«королевская» поза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429388" y="5072074"/>
            <a:ext cx="173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«лопасти»</a:t>
            </a:r>
            <a:endParaRPr lang="ru-RU" dirty="0"/>
          </a:p>
        </p:txBody>
      </p:sp>
      <p:pic>
        <p:nvPicPr>
          <p:cNvPr id="1030" name="Рисунок 12" descr="Позы спящего. Ночной язык тел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3504" y="5429264"/>
            <a:ext cx="38100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4500562" y="628652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«боксер»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071934" y="3214686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</a:t>
            </a:r>
          </a:p>
          <a:p>
            <a:r>
              <a:rPr lang="ru-RU" dirty="0" smtClean="0"/>
              <a:t> циклоп»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929058" y="5072074"/>
            <a:ext cx="964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</a:t>
            </a:r>
          </a:p>
          <a:p>
            <a:r>
              <a:rPr lang="ru-RU" dirty="0" smtClean="0"/>
              <a:t>«актер»</a:t>
            </a:r>
            <a:endParaRPr lang="ru-RU" dirty="0"/>
          </a:p>
        </p:txBody>
      </p:sp>
      <p:pic>
        <p:nvPicPr>
          <p:cNvPr id="1031" name="Рисунок 19" descr="Позы спящего. Ночной язык тела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58" y="714356"/>
            <a:ext cx="262313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3071802" y="177393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«воин»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2" grpId="0"/>
      <p:bldP spid="13" grpId="0"/>
      <p:bldP spid="14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1555" y="428604"/>
            <a:ext cx="36392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сангвиник</a:t>
            </a:r>
            <a:endParaRPr lang="ru-RU" sz="5400" b="1" cap="none" spc="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074" name="Рисунок 17" descr="Позы спящего. Ночной язык тел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71678"/>
            <a:ext cx="3905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Рисунок 5" descr="Позы спящего. Ночной язык тел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572008"/>
            <a:ext cx="37719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000232" y="6215082"/>
            <a:ext cx="2098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«Простертая»  поза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071670" y="3786190"/>
            <a:ext cx="1955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Поза «голландка»</a:t>
            </a:r>
            <a:endParaRPr lang="ru-RU" dirty="0"/>
          </a:p>
        </p:txBody>
      </p:sp>
      <p:pic>
        <p:nvPicPr>
          <p:cNvPr id="3076" name="Рисунок 23" descr="Позы спящего. Ночной язык тел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1357298"/>
            <a:ext cx="374332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000760" y="4357694"/>
            <a:ext cx="293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«свастика»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1554" y="357166"/>
            <a:ext cx="421070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Флегматик</a:t>
            </a:r>
            <a:endParaRPr lang="ru-RU" sz="5400" b="1" cap="none" spc="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Рисунок 20" descr="Позы спящего. Ночной язык тел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214422"/>
            <a:ext cx="34671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Рисунок 15" descr="Позы спящего. Ночной язык тел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4500570"/>
            <a:ext cx="35147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Рисунок 10" descr="Позы спящего. Ночной язык тел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7166"/>
            <a:ext cx="2095500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Рисунок 9" descr="Позы спящего. Ночной язык тел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5072074"/>
            <a:ext cx="3214710" cy="1594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Рисунок 7" descr="Позы спящего. Ночной язык тел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4942" y="2928934"/>
            <a:ext cx="3771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357950" y="4071942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</a:t>
            </a:r>
            <a:r>
              <a:rPr lang="ru-RU" dirty="0" err="1" smtClean="0"/>
              <a:t>полузародыш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2055" name="Рисунок 8" descr="Позы спящего. Ночной язык тела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86049" y="1357297"/>
            <a:ext cx="2134637" cy="214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714744" y="5072074"/>
            <a:ext cx="12858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Поза «сандвич»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42910" y="4429132"/>
            <a:ext cx="1920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Поза «фламинго»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7358082" y="2571744"/>
            <a:ext cx="1885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«сибарит»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500826" y="6215082"/>
            <a:ext cx="1963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«обезьянка»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857488" y="371475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«арестант»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1" grpId="0"/>
      <p:bldP spid="12" grpId="0"/>
      <p:bldP spid="14" grpId="0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1" y="500042"/>
            <a:ext cx="55721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Меланхолик</a:t>
            </a:r>
            <a:endParaRPr lang="ru-RU" sz="5400" b="1" cap="none" spc="0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098" name="Рисунок 14" descr="Позы спящего. Ночной язык тел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143380"/>
            <a:ext cx="34099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Рисунок 13" descr="Позы спящего. Ночной язык тел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4286256"/>
            <a:ext cx="402907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Рисунок 4" descr="Позы спящего. Ночной язык тел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1500174"/>
            <a:ext cx="3590925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71538" y="350043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«Зародыш»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500826" y="6072206"/>
            <a:ext cx="1595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«мумия»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6215082"/>
            <a:ext cx="164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Поза «сфинкс»</a:t>
            </a:r>
            <a:endParaRPr lang="ru-RU" dirty="0"/>
          </a:p>
        </p:txBody>
      </p:sp>
      <p:pic>
        <p:nvPicPr>
          <p:cNvPr id="4101" name="Рисунок 22" descr="Позы спящего. Ночной язык тел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1857364"/>
            <a:ext cx="37338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072198" y="3286124"/>
            <a:ext cx="1576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Поза «кошки»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3" y="357167"/>
            <a:ext cx="7000924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Темперамент</a:t>
            </a:r>
          </a:p>
          <a:p>
            <a:pPr algn="ctr"/>
            <a:endParaRPr lang="ru-RU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428736"/>
            <a:ext cx="84296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от лат. </a:t>
            </a:r>
            <a:r>
              <a:rPr lang="ru-RU" sz="3200" dirty="0" err="1" smtClean="0"/>
              <a:t>temрeramentum</a:t>
            </a:r>
            <a:r>
              <a:rPr lang="ru-RU" sz="3200" dirty="0" smtClean="0"/>
              <a:t> – соразмерность, умеренность – это закономерное соотношение устойчивых индивидуальных  врожденных особенностей личности, обуславливающих динамические характеристики интенсивности и скорости реагирования, степени эмоциональной возбудимости и уравновешенности, особенности приспособления к окружающей среде.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Фото39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4721225" cy="343852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3929066"/>
            <a:ext cx="864399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«В будничных радостях и горестях жизни нужно быть сангвиником, в важных событиях жизни – меланхоликом, относительно впечатлений, глубоко затрагивающих наши интересы, – холериком и, наконец, в исполнении раз принятых решений – флегматиком».</a:t>
            </a:r>
          </a:p>
          <a:p>
            <a:pPr algn="r">
              <a:lnSpc>
                <a:spcPct val="150000"/>
              </a:lnSpc>
              <a:buFontTx/>
              <a:buNone/>
            </a:pPr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Вильгельм Вундт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</a:t>
            </a:r>
            <a:endParaRPr lang="ru-RU" dirty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285728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К какому типу темперамента относятся следующие характеристики:</a:t>
            </a:r>
          </a:p>
          <a:p>
            <a:pPr algn="ctr"/>
            <a:endParaRPr lang="ru-RU" sz="4000" b="1" dirty="0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928794" y="2214554"/>
            <a:ext cx="650085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Замкнут, трудно сближается с людьми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Говорит быстро, многословен, общителен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Движения экономны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Тихая неуверенная речь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Быстро и легко переключает внимание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Берется за дело быстро, энергично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Осторожные робкие движения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Много лишних движений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1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290"/>
            <a:ext cx="6929486" cy="6534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Рабочий стол\gip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1" y="357166"/>
            <a:ext cx="3626833" cy="443865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85984" y="4857760"/>
            <a:ext cx="4429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/>
              <a:t>Гиппократ</a:t>
            </a:r>
          </a:p>
          <a:p>
            <a:pPr algn="ctr"/>
            <a:r>
              <a:rPr lang="ru-RU" sz="2400" dirty="0" smtClean="0"/>
              <a:t>460-370 лет до нашей эры</a:t>
            </a:r>
          </a:p>
          <a:p>
            <a:pPr algn="ctr"/>
            <a:r>
              <a:rPr lang="ru-RU" sz="2400" dirty="0" smtClean="0"/>
              <a:t>Греческий врач и педагог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5" y="357166"/>
            <a:ext cx="385765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Иван Петрович Павлов</a:t>
            </a:r>
            <a:endParaRPr lang="ru-RU" sz="44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71678"/>
            <a:ext cx="3557607" cy="4392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714876" y="642918"/>
            <a:ext cx="41434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Годы жизни (1849 – 1936)— один из авторитетнейших учёных России, физиолог, психолог, создатель науки о высшей нервной деятельности и представлений о процессах регуляции пищеварения; основатель крупнейшей российской физиологической школы; лауреат Нобелевской премии в области медицины и физиологии 1904 года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«за работу по физиологии пищеварения»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SP_A01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20" y="571480"/>
            <a:ext cx="1981200" cy="2605086"/>
          </a:xfrm>
          <a:prstGeom prst="rect">
            <a:avLst/>
          </a:prstGeom>
        </p:spPr>
      </p:pic>
      <p:pic>
        <p:nvPicPr>
          <p:cNvPr id="3" name="Picture 10" descr="SP_A01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143504" y="214290"/>
            <a:ext cx="1730375" cy="2362200"/>
          </a:xfrm>
          <a:prstGeom prst="rect">
            <a:avLst/>
          </a:prstGeom>
        </p:spPr>
      </p:pic>
      <p:pic>
        <p:nvPicPr>
          <p:cNvPr id="4" name="Picture 11" descr="SP_A015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2000232" y="4000504"/>
            <a:ext cx="2392033" cy="2752724"/>
          </a:xfrm>
          <a:prstGeom prst="rect">
            <a:avLst/>
          </a:prstGeom>
        </p:spPr>
      </p:pic>
      <p:pic>
        <p:nvPicPr>
          <p:cNvPr id="5" name="Picture 12" descr="SP_A016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643702" y="3000372"/>
            <a:ext cx="1960563" cy="25908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57290" y="2143116"/>
            <a:ext cx="54292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 типа темперамента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8860" y="357166"/>
            <a:ext cx="20717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Сангвиник </a:t>
            </a:r>
          </a:p>
          <a:p>
            <a:r>
              <a:rPr lang="ru-RU" sz="2000" dirty="0" smtClean="0"/>
              <a:t>(</a:t>
            </a:r>
            <a:r>
              <a:rPr lang="en-US" sz="2000" dirty="0" err="1"/>
              <a:t>s</a:t>
            </a:r>
            <a:r>
              <a:rPr lang="en-US" sz="2000" dirty="0" err="1" smtClean="0"/>
              <a:t>anguis</a:t>
            </a:r>
            <a:r>
              <a:rPr lang="ru-RU" sz="2000" dirty="0" smtClean="0"/>
              <a:t> по латыни означает «кровь»)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143768" y="1214422"/>
            <a:ext cx="17859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Флегматик </a:t>
            </a:r>
          </a:p>
          <a:p>
            <a:r>
              <a:rPr lang="ru-RU" sz="2000" dirty="0" smtClean="0"/>
              <a:t>( </a:t>
            </a:r>
            <a:r>
              <a:rPr lang="en-US" sz="2000" dirty="0" err="1" smtClean="0"/>
              <a:t>phlegma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 по латыни </a:t>
            </a:r>
          </a:p>
          <a:p>
            <a:r>
              <a:rPr lang="ru-RU" sz="2000" dirty="0" smtClean="0"/>
              <a:t>означает «слизь»)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000628" y="4071942"/>
            <a:ext cx="17145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Меланхолик</a:t>
            </a:r>
          </a:p>
          <a:p>
            <a:r>
              <a:rPr lang="ru-RU" sz="2000" dirty="0" smtClean="0"/>
              <a:t>(</a:t>
            </a:r>
            <a:r>
              <a:rPr lang="en-US" sz="2000" dirty="0" err="1" smtClean="0"/>
              <a:t>melanaholle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по латыни – «черная слизь»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28596" y="4572008"/>
            <a:ext cx="13573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Холерик </a:t>
            </a:r>
            <a:r>
              <a:rPr lang="ru-RU" sz="2000" dirty="0" smtClean="0"/>
              <a:t>(</a:t>
            </a:r>
            <a:r>
              <a:rPr lang="en-US" sz="2000" dirty="0" err="1" smtClean="0"/>
              <a:t>holle</a:t>
            </a:r>
            <a:r>
              <a:rPr lang="en-US" sz="2000" dirty="0"/>
              <a:t> </a:t>
            </a:r>
            <a:r>
              <a:rPr lang="ru-RU" sz="2000" dirty="0" smtClean="0"/>
              <a:t>по латыни </a:t>
            </a:r>
            <a:r>
              <a:rPr lang="ru-RU" sz="2000" dirty="0" err="1" smtClean="0"/>
              <a:t>охначает</a:t>
            </a:r>
            <a:r>
              <a:rPr lang="ru-RU" sz="2000" dirty="0" smtClean="0"/>
              <a:t> «желчь»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321471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Экстраверт</a:t>
            </a:r>
            <a:r>
              <a:rPr lang="ru-RU" sz="2000" dirty="0" smtClean="0"/>
              <a:t> (от латинского «</a:t>
            </a:r>
            <a:r>
              <a:rPr lang="ru-RU" sz="2000" dirty="0" err="1" smtClean="0"/>
              <a:t>extra</a:t>
            </a:r>
            <a:r>
              <a:rPr lang="ru-RU" sz="2000" dirty="0" smtClean="0"/>
              <a:t>», что означает «сверх», «снаружи», «вне»)</a:t>
            </a:r>
            <a:r>
              <a:rPr lang="ru-RU" sz="2000" i="1" dirty="0" smtClean="0"/>
              <a:t> </a:t>
            </a:r>
            <a:r>
              <a:rPr lang="ru-RU" sz="2000" dirty="0" smtClean="0"/>
              <a:t>— это человек, который ориентирован на внешние предметы и обстоятельства.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29058" y="214290"/>
            <a:ext cx="521494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Профессии, требующие интенсивного   общения с покупателями, клиентами, пациентами, учениками, студентами, пассажирами. </a:t>
            </a:r>
          </a:p>
          <a:p>
            <a:endParaRPr lang="ru-RU" sz="2000" dirty="0" smtClean="0"/>
          </a:p>
          <a:p>
            <a:r>
              <a:rPr lang="ru-RU" sz="2000" dirty="0" smtClean="0"/>
              <a:t>Профессии, требующие терпения и усидчивости (работа за компьютером, исследовательская деятельность, расчеты и вычисления) будут даваться вам ценой больших усилий и нервного напряжения</a:t>
            </a:r>
            <a:endParaRPr lang="ru-RU" sz="2000" dirty="0"/>
          </a:p>
        </p:txBody>
      </p:sp>
      <p:sp>
        <p:nvSpPr>
          <p:cNvPr id="5" name="Плюс 4"/>
          <p:cNvSpPr/>
          <p:nvPr/>
        </p:nvSpPr>
        <p:spPr>
          <a:xfrm>
            <a:off x="3571868" y="357166"/>
            <a:ext cx="271458" cy="34289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Минус 5"/>
          <p:cNvSpPr/>
          <p:nvPr/>
        </p:nvSpPr>
        <p:spPr>
          <a:xfrm>
            <a:off x="3571868" y="1928802"/>
            <a:ext cx="271458" cy="48577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928926" y="1571612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928926" y="642918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5720" y="3643314"/>
            <a:ext cx="34290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Интроверт</a:t>
            </a:r>
            <a:r>
              <a:rPr lang="ru-RU" sz="2000" b="1" i="1" dirty="0" smtClean="0"/>
              <a:t> </a:t>
            </a:r>
            <a:r>
              <a:rPr lang="ru-RU" sz="2000" dirty="0" smtClean="0"/>
              <a:t>(от латинского «</a:t>
            </a:r>
            <a:r>
              <a:rPr lang="ru-RU" sz="2000" dirty="0" err="1" smtClean="0"/>
              <a:t>intro</a:t>
            </a:r>
            <a:r>
              <a:rPr lang="ru-RU" sz="2000" dirty="0" smtClean="0"/>
              <a:t>», что означает «внутрь») ориентирован на свой внутренний мир, он живет своими чувствами, мыслями, переживаниями, не испытывая особой потребности в общении с другими людьми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143372" y="3643314"/>
            <a:ext cx="47149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программирование, конструирование, творчество, работа с текстами, животными и растениями. При наличии способностей вы добьетесь успеха в науке, искусстве, ремеслах, требующих точности и аккуратности.</a:t>
            </a:r>
            <a:endParaRPr lang="ru-RU" sz="2000" dirty="0"/>
          </a:p>
        </p:txBody>
      </p:sp>
      <p:sp>
        <p:nvSpPr>
          <p:cNvPr id="16" name="Плюс 15"/>
          <p:cNvSpPr/>
          <p:nvPr/>
        </p:nvSpPr>
        <p:spPr>
          <a:xfrm>
            <a:off x="3786182" y="3929066"/>
            <a:ext cx="342896" cy="414334"/>
          </a:xfrm>
          <a:prstGeom prst="math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Минус 16"/>
          <p:cNvSpPr/>
          <p:nvPr/>
        </p:nvSpPr>
        <p:spPr>
          <a:xfrm>
            <a:off x="3786182" y="6072206"/>
            <a:ext cx="342896" cy="485772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143372" y="5643578"/>
            <a:ext cx="45720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профессии продавца, врача, учителя, юриста, журналиста, менеджера, требующие интенсивного общения</a:t>
            </a:r>
            <a:endParaRPr lang="ru-RU" sz="20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 flipH="1" flipV="1">
            <a:off x="3214678" y="4286256"/>
            <a:ext cx="571504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6200000" flipH="1">
            <a:off x="2957490" y="5186387"/>
            <a:ext cx="1185891" cy="671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  <p:bldP spid="6" grpId="0" animBg="1"/>
      <p:bldP spid="14" grpId="0"/>
      <p:bldP spid="15" grpId="0"/>
      <p:bldP spid="16" grpId="0" animBg="1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3" y="428604"/>
            <a:ext cx="55007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Сангвиник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571612"/>
            <a:ext cx="807249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/>
              <a:t>ВЫСОКАЯ ПСИХИЧЕСКАЯ АКТИВНОСТЬ, РАБОТОСПОСОБНОСТЬ, СТРЕМИТЕЛЬНОСТЬ И ЖИВОСТЬ ДВИЖЕНИЙ, РАЗНООБРАЗИЕ И БОГАТСТВО МИМИКИ, БЫСТРАЯ </a:t>
            </a:r>
            <a:r>
              <a:rPr lang="ru-RU" dirty="0" smtClean="0"/>
              <a:t>РЕЧЬ</a:t>
            </a:r>
          </a:p>
          <a:p>
            <a:endParaRPr lang="ru-RU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/>
              <a:t>СТРЕМЯТСЯ К ЧАСТОЙ СМЕНЕ ВПЕЧАТЛЕНИЙ, ЛЕГКО И БЫСТРО </a:t>
            </a:r>
            <a:r>
              <a:rPr lang="ru-RU" dirty="0" smtClean="0"/>
              <a:t>ОТЗЫВАЮТСЯ </a:t>
            </a:r>
            <a:r>
              <a:rPr lang="ru-RU" dirty="0"/>
              <a:t>НА ПРОИСХОДЯЩЕЕ, ОБЩИТЕЛЬНЫ, ЭМОЦИИ ПРЕИМУЩЕСТВЕННО ПОЛОЖИТЕЛЬНЫЕ, БЫСТРО ВОЗНИКАЮТ И </a:t>
            </a:r>
            <a:r>
              <a:rPr lang="ru-RU" dirty="0" smtClean="0"/>
              <a:t>МЕНЯЮТСЯ</a:t>
            </a:r>
          </a:p>
          <a:p>
            <a:pPr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/>
              <a:t>ПРИ НЕБЛАГОПРИЯТНЫХ УСЛОВИЯХ – ОТСУТСТВИЕ СОСРЕДОТОЧЕННОСТИ, ПОСПЕШНОСТЬ ПОСТУПКОВ, ПОВЕРХНОСТНОСТЬ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642918"/>
            <a:ext cx="564360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Холерик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928802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/>
              <a:t>ВЫСОКИЙ УРОВЕНЬ ПСИХИЧЕСКОЙ АКТИВНОСТИ, ЭНЕРГИЧНОСТЬ ДЕЙСТВИЙ, РЕЗКОСТЬ, СТРЕМИТЕЛЬНОСТЬ, СИЛА ДВИЖЕНИЙ, ИХ БЫСТРЫЙ ТЕМП, </a:t>
            </a:r>
            <a:r>
              <a:rPr lang="ru-RU" dirty="0" smtClean="0"/>
              <a:t>ПОРЫВИСТОСТЬ</a:t>
            </a:r>
          </a:p>
          <a:p>
            <a:endParaRPr lang="ru-RU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/>
              <a:t>СКЛОНЕН К РЕЗКИМ СМЕНАМ НАСТРОЕНИЯ, ВСПЫЛЬЧИВ, НЕТЕРПЕЛИВ, ПОДВЕРЖЕН ЭМОЦИОНАЛЬНЫМ </a:t>
            </a:r>
            <a:r>
              <a:rPr lang="ru-RU" dirty="0" smtClean="0"/>
              <a:t>СРЫВАМ</a:t>
            </a:r>
          </a:p>
          <a:p>
            <a:pPr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/>
              <a:t>ПРИ ОТСУТВИИ НАДЛЕЖАЩЕГО ВОСПИТАНИЯ НЕДОСТАТОЧНАЯ ЭМОЦИОНАЛЬНАЯ УРАВНОВЕШЕННОСТЬ МОЖЕТ ПРИВЕСТИ К НЕСПОСОБНОСТИ КОНТРОЛИРОВАТЬ СВОИ ЭМОЦИИ В ТРУДНЫХ ЖИЗНЕННЫХ СИТУАЦИЯХ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1555" y="642918"/>
            <a:ext cx="34387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Флегматик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000240"/>
            <a:ext cx="850112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/>
              <a:t>НИЗКИЙ </a:t>
            </a:r>
            <a:r>
              <a:rPr lang="ru-RU" dirty="0"/>
              <a:t>У</a:t>
            </a:r>
            <a:r>
              <a:rPr lang="ru-RU" dirty="0" smtClean="0"/>
              <a:t>РОВЕНЬ ПСИХИЧЕСКОЙ АКТИВНОСТИ, МЕДЛИТЕЛЬНОСТЬ, НЕВЫРАЗИТЕЛЬНОСТЬ МИМИКИ</a:t>
            </a:r>
          </a:p>
          <a:p>
            <a:endParaRPr lang="ru-RU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/>
              <a:t>ТРУДНО ПЕРЕКЛЮЧАЕТСЯ С ОДНОГО ВИДА ДЕЯТЕЛЬНОСТИ НА ДРУГОЙ И С ТРУДОМ ПРИСПОСАБЛИВАЕТСЯ К НОВОЙ ОБСТАНОВКЕ, ПРЕОБЛАДАЕТ СПОКОЙНОЕ РОВНОЕ НАСТРОЕНИЕ, ЧУВСТВА И НАСТРОЕНИЕ ОТЛИЧАЮТСЯ ПОСТОЯНСТВОМ</a:t>
            </a:r>
          </a:p>
          <a:p>
            <a:pPr>
              <a:lnSpc>
                <a:spcPct val="150000"/>
              </a:lnSpc>
            </a:pPr>
            <a:endParaRPr lang="ru-RU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/>
              <a:t>ПРИ НЕБЛАГОПРИЯТНЫХ УСЛОВИЯХ У НЕГО МОЖЕТ РАЗВИТЬСЯ ВЯЛОСТЬ, БЛЕДНОСТЬ ЭМОЦИЙ, СКЛОННОСТЬ К ВЫПОЛНЕНИЮ ОДНООБРАЗНЫХ ДЕЙСТВИЙ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1339</Words>
  <Application>Microsoft Office PowerPoint</Application>
  <PresentationFormat>On-screen Show (4:3)</PresentationFormat>
  <Paragraphs>123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Тема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Virtual PC</cp:lastModifiedBy>
  <cp:revision>148</cp:revision>
  <dcterms:created xsi:type="dcterms:W3CDTF">2011-12-24T18:38:33Z</dcterms:created>
  <dcterms:modified xsi:type="dcterms:W3CDTF">2012-01-22T12:20:57Z</dcterms:modified>
</cp:coreProperties>
</file>