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70" r:id="rId3"/>
    <p:sldId id="259" r:id="rId4"/>
    <p:sldId id="260" r:id="rId5"/>
    <p:sldId id="261" r:id="rId6"/>
    <p:sldId id="271" r:id="rId7"/>
    <p:sldId id="262" r:id="rId8"/>
    <p:sldId id="263" r:id="rId9"/>
    <p:sldId id="264" r:id="rId10"/>
    <p:sldId id="265" r:id="rId11"/>
    <p:sldId id="272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0066"/>
    <a:srgbClr val="000066"/>
    <a:srgbClr val="FF0000"/>
    <a:srgbClr val="CCFFCC"/>
    <a:srgbClr val="800000"/>
    <a:srgbClr val="FF9900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1C904E2-EA74-4855-94A1-25D832E3DD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BCDF35-4A46-41C8-8CA6-40F7D8A6BC9F}" type="slidenum">
              <a:rPr lang="ru-RU" smtClean="0">
                <a:latin typeface="Arial" pitchFamily="34" charset="0"/>
              </a:rPr>
              <a:pPr/>
              <a:t>1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843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pitchFamily="34" charset="0"/>
            </a:endParaRPr>
          </a:p>
        </p:txBody>
      </p:sp>
      <p:sp>
        <p:nvSpPr>
          <p:cNvPr id="18437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F847325-56D0-413E-BF9B-9195D9DAA6FD}" type="slidenum">
              <a:rPr lang="ru-RU" sz="1200"/>
              <a:pPr algn="r"/>
              <a:t>1</a:t>
            </a:fld>
            <a:endParaRPr 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DA863E-A34F-41DF-82CC-FB56FD14646B}" type="slidenum">
              <a:rPr lang="ru-RU" smtClean="0">
                <a:latin typeface="Arial" pitchFamily="34" charset="0"/>
              </a:rPr>
              <a:pPr/>
              <a:t>2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945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pitchFamily="34" charset="0"/>
            </a:endParaRPr>
          </a:p>
        </p:txBody>
      </p:sp>
      <p:sp>
        <p:nvSpPr>
          <p:cNvPr id="1946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A95F763-04AE-480B-8268-B70E5CDE2C0E}" type="slidenum">
              <a:rPr lang="ru-RU" sz="1200"/>
              <a:pPr algn="r"/>
              <a:t>2</a:t>
            </a:fld>
            <a:endParaRPr 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E926B5-D066-4408-B698-C99A41FD3DE6}" type="slidenum">
              <a:rPr lang="ru-RU" smtClean="0">
                <a:latin typeface="Arial" pitchFamily="34" charset="0"/>
              </a:rPr>
              <a:pPr/>
              <a:t>12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2048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pitchFamily="34" charset="0"/>
            </a:endParaRPr>
          </a:p>
        </p:txBody>
      </p:sp>
      <p:sp>
        <p:nvSpPr>
          <p:cNvPr id="20485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83B3736-0B4E-4951-ABF6-8F4D321AB76B}" type="slidenum">
              <a:rPr lang="ru-RU" sz="1200"/>
              <a:pPr algn="r"/>
              <a:t>12</a:t>
            </a:fld>
            <a:endParaRPr 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92D1D-E390-4352-BCBC-6267EEFFB2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9D064-C181-41FB-855E-6868658DF3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4A526-FDAD-45AC-BE7E-0775DE5A2C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90B12-AF6D-4440-B23B-7E2D1720C9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370B6-6ACC-4330-A484-3D70302C41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1B1C5-A777-43A4-9F53-C4129D3F32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3F14A-3295-422D-B225-7A87708118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98EDB-BC00-4D71-A1F4-6DB1A89B8D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330B6-1565-4CAC-803B-1F9656FD54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E2201-9EAF-49F0-8272-EC5D603F38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2478C-6FC4-4630-B8D3-29521FEC73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8ED3F-2B8F-4053-AC95-A55F8278E6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7AC9E-39FC-49BB-94E3-9E484F88CE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DD422-A842-4178-8D6B-41F1635AA7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CC"/>
            </a:gs>
            <a:gs pos="100000">
              <a:srgbClr val="58A83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D093A6FF-1086-4524-BF60-FD7EAB20A8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5"/>
          <p:cNvSpPr>
            <a:spLocks noGrp="1"/>
          </p:cNvSpPr>
          <p:nvPr>
            <p:ph idx="4294967295"/>
          </p:nvPr>
        </p:nvSpPr>
        <p:spPr>
          <a:xfrm>
            <a:off x="179388" y="188913"/>
            <a:ext cx="7972425" cy="208756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5400" b="1" i="1" smtClean="0">
                <a:solidFill>
                  <a:srgbClr val="0D0D0D"/>
                </a:solidFill>
              </a:rPr>
              <a:t>   </a:t>
            </a:r>
            <a:r>
              <a:rPr lang="ru-RU" b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Лес шелестит, поёт, звенит, жужжит… Слушай лес и радуйся его живым голосам!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 l="972" r="4907"/>
          <a:stretch>
            <a:fillRect/>
          </a:stretch>
        </p:blipFill>
        <p:spPr bwMode="auto">
          <a:xfrm>
            <a:off x="971550" y="2060575"/>
            <a:ext cx="6913563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5640388" y="6488113"/>
            <a:ext cx="3503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Есауленко Ирина Геннадьевна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333375"/>
            <a:ext cx="8137525" cy="16557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b="1" smtClean="0">
                <a:solidFill>
                  <a:srgbClr val="000066"/>
                </a:solidFill>
              </a:rPr>
              <a:t>3.</a:t>
            </a:r>
            <a:r>
              <a:rPr lang="ru-RU" sz="2800" smtClean="0">
                <a:solidFill>
                  <a:srgbClr val="000066"/>
                </a:solidFill>
              </a:rPr>
              <a:t> </a:t>
            </a:r>
            <a:r>
              <a:rPr lang="ru-RU" sz="2800" b="1" smtClean="0">
                <a:solidFill>
                  <a:srgbClr val="000066"/>
                </a:solidFill>
              </a:rPr>
              <a:t>В чёрных фраках в белых майках    круглый год</a:t>
            </a:r>
          </a:p>
          <a:p>
            <a:pPr eaLnBrk="1" hangingPunct="1">
              <a:buFontTx/>
              <a:buNone/>
            </a:pPr>
            <a:r>
              <a:rPr lang="ru-RU" sz="2800" b="1" smtClean="0">
                <a:solidFill>
                  <a:srgbClr val="000066"/>
                </a:solidFill>
              </a:rPr>
              <a:t>   Ходит этот удивительный народ.</a:t>
            </a: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>
          <a:xfrm>
            <a:off x="4067175" y="2349500"/>
            <a:ext cx="4038600" cy="4152900"/>
          </a:xfrm>
          <a:effectLst>
            <a:softEdge rad="112500"/>
          </a:effectLst>
        </p:spPr>
      </p:pic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5640388" y="6488113"/>
            <a:ext cx="3503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Есауленко Ирина Геннадьевна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404813"/>
            <a:ext cx="7993062" cy="1295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b="1" smtClean="0">
                <a:solidFill>
                  <a:srgbClr val="000066"/>
                </a:solidFill>
              </a:rPr>
              <a:t>4. По реке плывет бревно,                       очень страшное оно</a:t>
            </a:r>
          </a:p>
        </p:txBody>
      </p:sp>
      <p:graphicFrame>
        <p:nvGraphicFramePr>
          <p:cNvPr id="35844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642938" y="1428750"/>
          <a:ext cx="7920037" cy="4852988"/>
        </p:xfrm>
        <a:graphic>
          <a:graphicData uri="http://schemas.openxmlformats.org/presentationml/2006/ole">
            <p:oleObj spid="_x0000_s1026" name="Точечный рисунок" r:id="rId3" imgW="9697804" imgH="5942857" progId="Paint.Picture">
              <p:embed/>
            </p:oleObj>
          </a:graphicData>
        </a:graphic>
      </p:graphicFrame>
      <p:sp>
        <p:nvSpPr>
          <p:cNvPr id="1028" name="TextBox 3"/>
          <p:cNvSpPr txBox="1">
            <a:spLocks noChangeArrowheads="1"/>
          </p:cNvSpPr>
          <p:nvPr/>
        </p:nvSpPr>
        <p:spPr bwMode="auto">
          <a:xfrm>
            <a:off x="5640388" y="6488113"/>
            <a:ext cx="3503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Есауленко Ирина Геннадьевна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750" y="692150"/>
            <a:ext cx="3486150" cy="1057275"/>
          </a:xfrm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5400" b="1" smtClean="0">
                <a:solidFill>
                  <a:srgbClr val="FF0000"/>
                </a:solidFill>
              </a:rPr>
              <a:t>Лес.</a:t>
            </a:r>
            <a:endParaRPr lang="ru-RU" sz="4800" b="1" smtClean="0">
              <a:solidFill>
                <a:srgbClr val="FF0000"/>
              </a:solidFill>
            </a:endParaRPr>
          </a:p>
        </p:txBody>
      </p:sp>
      <p:pic>
        <p:nvPicPr>
          <p:cNvPr id="13318" name="Picture 6" descr="IMAGE0040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 l="1691"/>
          <a:stretch>
            <a:fillRect/>
          </a:stretch>
        </p:blipFill>
        <p:spPr bwMode="auto">
          <a:xfrm>
            <a:off x="4572000" y="404813"/>
            <a:ext cx="4154488" cy="620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 descr="IMAGE0039"/>
          <p:cNvPicPr>
            <a:picLocks noChangeAspect="1" noChangeArrowheads="1"/>
          </p:cNvPicPr>
          <p:nvPr/>
        </p:nvPicPr>
        <p:blipFill>
          <a:blip r:embed="rId4" cstate="print">
            <a:lum contrast="24000"/>
          </a:blip>
          <a:srcRect t="2652"/>
          <a:stretch>
            <a:fillRect/>
          </a:stretch>
        </p:blipFill>
        <p:spPr bwMode="auto">
          <a:xfrm>
            <a:off x="395288" y="3860800"/>
            <a:ext cx="4211637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5640388" y="6488113"/>
            <a:ext cx="3503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Есауленко Ирина Геннадьевна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4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Творческое задание.</a:t>
            </a:r>
          </a:p>
        </p:txBody>
      </p:sp>
      <p:sp>
        <p:nvSpPr>
          <p:cNvPr id="19459" name="Содержимое 2"/>
          <p:cNvSpPr>
            <a:spLocks noGrp="1"/>
          </p:cNvSpPr>
          <p:nvPr>
            <p:ph idx="4294967295"/>
          </p:nvPr>
        </p:nvSpPr>
        <p:spPr>
          <a:xfrm>
            <a:off x="500063" y="142875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4800" b="1" dirty="0" smtClean="0"/>
              <a:t>	</a:t>
            </a:r>
            <a:r>
              <a:rPr lang="ru-RU" sz="3600" b="1" dirty="0" smtClean="0">
                <a:latin typeface="+mj-lt"/>
              </a:rPr>
              <a:t>Представьте и изобразите фантастическое животное, в котором совмещены признаки разных групп животных.</a:t>
            </a:r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5640388" y="6488113"/>
            <a:ext cx="3503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Есауленко Ирина Геннадьевна</a:t>
            </a:r>
          </a:p>
        </p:txBody>
      </p:sp>
      <p:pic>
        <p:nvPicPr>
          <p:cNvPr id="14341" name="Picture 7" descr="F:\декабрь рабочий стол\фото\фотки1\Изображение 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38" y="3929063"/>
            <a:ext cx="3500437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068638"/>
            <a:ext cx="2222500" cy="1112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 t="5380"/>
          <a:stretch>
            <a:fillRect/>
          </a:stretch>
        </p:blipFill>
        <p:spPr bwMode="auto">
          <a:xfrm>
            <a:off x="2987675" y="1341438"/>
            <a:ext cx="1354138" cy="1284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lum contrast="24000"/>
          </a:blip>
          <a:srcRect r="5672" b="-1276"/>
          <a:stretch>
            <a:fillRect/>
          </a:stretch>
        </p:blipFill>
        <p:spPr bwMode="auto">
          <a:xfrm>
            <a:off x="1547813" y="4581525"/>
            <a:ext cx="1584325" cy="2016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1285860"/>
            <a:ext cx="1647825" cy="2160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2857496"/>
            <a:ext cx="1552575" cy="172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788" y="5373688"/>
            <a:ext cx="2136775" cy="1311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625" y="357188"/>
            <a:ext cx="8401050" cy="1143000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О каких различных группах животных ты сегодня узнал?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1571625"/>
            <a:ext cx="35718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953735"/>
                </a:solidFill>
              </a:rPr>
              <a:t>Насекомые</a:t>
            </a:r>
            <a:endParaRPr lang="ru-RU" sz="4000">
              <a:solidFill>
                <a:srgbClr val="953735"/>
              </a:solidFill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214938" y="1643063"/>
            <a:ext cx="27860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4F6228"/>
                </a:solidFill>
              </a:rPr>
              <a:t>Птицы</a:t>
            </a:r>
            <a:endParaRPr lang="ru-RU" sz="4000">
              <a:solidFill>
                <a:srgbClr val="4F6228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7143750" y="4071938"/>
            <a:ext cx="1857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002060"/>
                </a:solidFill>
              </a:rPr>
              <a:t>Звери</a:t>
            </a:r>
            <a:endParaRPr lang="ru-RU" sz="400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71500" y="2357438"/>
            <a:ext cx="17192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 b="1">
                <a:solidFill>
                  <a:srgbClr val="4A452A"/>
                </a:solidFill>
              </a:rPr>
              <a:t>Рыбы</a:t>
            </a:r>
          </a:p>
        </p:txBody>
      </p:sp>
      <p:sp>
        <p:nvSpPr>
          <p:cNvPr id="12" name="12-конечная звезда 11"/>
          <p:cNvSpPr>
            <a:spLocks noChangeArrowheads="1"/>
          </p:cNvSpPr>
          <p:nvPr/>
        </p:nvSpPr>
        <p:spPr bwMode="auto">
          <a:xfrm>
            <a:off x="2268538" y="2492375"/>
            <a:ext cx="4248150" cy="2232025"/>
          </a:xfrm>
          <a:custGeom>
            <a:avLst/>
            <a:gdLst>
              <a:gd name="T0" fmla="*/ 3668813 w 4589463"/>
              <a:gd name="T1" fmla="*/ 524086 h 2376488"/>
              <a:gd name="T2" fmla="*/ 3932221 w 4589463"/>
              <a:gd name="T3" fmla="*/ 1048172 h 2376488"/>
              <a:gd name="T4" fmla="*/ 3668813 w 4589463"/>
              <a:gd name="T5" fmla="*/ 1572258 h 2376488"/>
              <a:gd name="T6" fmla="*/ 2949166 w 4589463"/>
              <a:gd name="T7" fmla="*/ 1955915 h 2376488"/>
              <a:gd name="T8" fmla="*/ 1966112 w 4589463"/>
              <a:gd name="T9" fmla="*/ 2096343 h 2376488"/>
              <a:gd name="T10" fmla="*/ 983057 w 4589463"/>
              <a:gd name="T11" fmla="*/ 1955915 h 2376488"/>
              <a:gd name="T12" fmla="*/ 263410 w 4589463"/>
              <a:gd name="T13" fmla="*/ 1572258 h 2376488"/>
              <a:gd name="T14" fmla="*/ 0 w 4589463"/>
              <a:gd name="T15" fmla="*/ 1048172 h 2376488"/>
              <a:gd name="T16" fmla="*/ 263410 w 4589463"/>
              <a:gd name="T17" fmla="*/ 524086 h 2376488"/>
              <a:gd name="T18" fmla="*/ 983057 w 4589463"/>
              <a:gd name="T19" fmla="*/ 140428 h 2376488"/>
              <a:gd name="T20" fmla="*/ 1966112 w 4589463"/>
              <a:gd name="T21" fmla="*/ 0 h 2376488"/>
              <a:gd name="T22" fmla="*/ 2949166 w 4589463"/>
              <a:gd name="T23" fmla="*/ 140428 h 2376488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1077768 w 4589463"/>
              <a:gd name="T37" fmla="*/ 558082 h 2376488"/>
              <a:gd name="T38" fmla="*/ 3511702 w 4589463"/>
              <a:gd name="T39" fmla="*/ 1818406 h 237648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89463" h="2376488">
                <a:moveTo>
                  <a:pt x="0" y="1188244"/>
                </a:moveTo>
                <a:lnTo>
                  <a:pt x="632326" y="957589"/>
                </a:lnTo>
                <a:lnTo>
                  <a:pt x="307436" y="594122"/>
                </a:lnTo>
                <a:lnTo>
                  <a:pt x="1077767" y="558082"/>
                </a:lnTo>
                <a:lnTo>
                  <a:pt x="1147366" y="159194"/>
                </a:lnTo>
                <a:lnTo>
                  <a:pt x="1849292" y="327427"/>
                </a:lnTo>
                <a:lnTo>
                  <a:pt x="2294732" y="0"/>
                </a:lnTo>
                <a:lnTo>
                  <a:pt x="2740171" y="327427"/>
                </a:lnTo>
                <a:lnTo>
                  <a:pt x="3442097" y="159194"/>
                </a:lnTo>
                <a:lnTo>
                  <a:pt x="3511696" y="558082"/>
                </a:lnTo>
                <a:lnTo>
                  <a:pt x="4282027" y="594122"/>
                </a:lnTo>
                <a:lnTo>
                  <a:pt x="3957137" y="957589"/>
                </a:lnTo>
                <a:lnTo>
                  <a:pt x="4589463" y="1188244"/>
                </a:lnTo>
                <a:lnTo>
                  <a:pt x="3957137" y="1418899"/>
                </a:lnTo>
                <a:lnTo>
                  <a:pt x="4282027" y="1782366"/>
                </a:lnTo>
                <a:lnTo>
                  <a:pt x="3511696" y="1818406"/>
                </a:lnTo>
                <a:lnTo>
                  <a:pt x="3442097" y="2217294"/>
                </a:lnTo>
                <a:lnTo>
                  <a:pt x="2740171" y="2049061"/>
                </a:lnTo>
                <a:lnTo>
                  <a:pt x="2294732" y="2376488"/>
                </a:lnTo>
                <a:lnTo>
                  <a:pt x="1849292" y="2049061"/>
                </a:lnTo>
                <a:lnTo>
                  <a:pt x="1147366" y="2217294"/>
                </a:lnTo>
                <a:lnTo>
                  <a:pt x="1077767" y="1818406"/>
                </a:lnTo>
                <a:lnTo>
                  <a:pt x="307436" y="1782366"/>
                </a:lnTo>
                <a:lnTo>
                  <a:pt x="632326" y="1418899"/>
                </a:lnTo>
                <a:close/>
              </a:path>
            </a:pathLst>
          </a:custGeom>
          <a:solidFill>
            <a:schemeClr val="accent2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 b="1">
                <a:solidFill>
                  <a:srgbClr val="FFFFFF"/>
                </a:solidFill>
              </a:rPr>
              <a:t>группы</a:t>
            </a:r>
          </a:p>
          <a:p>
            <a:pPr algn="ctr"/>
            <a:r>
              <a:rPr lang="ru-RU" sz="3200" b="1">
                <a:solidFill>
                  <a:srgbClr val="FFFFFF"/>
                </a:solidFill>
              </a:rPr>
              <a:t>животных</a:t>
            </a: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4214813" y="4786313"/>
            <a:ext cx="4929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chemeClr val="accent1">
                    <a:lumMod val="25000"/>
                  </a:schemeClr>
                </a:solidFill>
                <a:latin typeface="Arial" charset="0"/>
              </a:rPr>
              <a:t>Пресмыкающиеся</a:t>
            </a:r>
            <a:endParaRPr lang="ru-RU" sz="4000" dirty="0">
              <a:solidFill>
                <a:schemeClr val="accent1">
                  <a:lumMod val="25000"/>
                </a:schemeClr>
              </a:solidFill>
              <a:latin typeface="Arial" charset="0"/>
            </a:endParaRPr>
          </a:p>
        </p:txBody>
      </p:sp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0" y="4508500"/>
            <a:ext cx="4429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FF0066"/>
                </a:solidFill>
              </a:rPr>
              <a:t>Земноводные</a:t>
            </a:r>
            <a:endParaRPr lang="ru-RU" sz="4000">
              <a:solidFill>
                <a:srgbClr val="FF0066"/>
              </a:solidFill>
            </a:endParaRPr>
          </a:p>
        </p:txBody>
      </p:sp>
      <p:sp>
        <p:nvSpPr>
          <p:cNvPr id="15376" name="TextBox 15"/>
          <p:cNvSpPr txBox="1">
            <a:spLocks noChangeArrowheads="1"/>
          </p:cNvSpPr>
          <p:nvPr/>
        </p:nvSpPr>
        <p:spPr bwMode="auto">
          <a:xfrm>
            <a:off x="5640388" y="6488113"/>
            <a:ext cx="3503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Есауленко Ирина Геннадьевна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4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2" grpId="0" animBg="1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4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Рефлексия.</a:t>
            </a:r>
          </a:p>
        </p:txBody>
      </p:sp>
      <p:sp>
        <p:nvSpPr>
          <p:cNvPr id="16387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ru-RU" sz="4400" b="1" smtClean="0"/>
              <a:t> </a:t>
            </a:r>
          </a:p>
        </p:txBody>
      </p:sp>
      <p:sp>
        <p:nvSpPr>
          <p:cNvPr id="16388" name="Содержимое 2"/>
          <p:cNvSpPr>
            <a:spLocks/>
          </p:cNvSpPr>
          <p:nvPr/>
        </p:nvSpPr>
        <p:spPr bwMode="auto">
          <a:xfrm>
            <a:off x="673100" y="18161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ru-RU" sz="4400" b="1"/>
              <a:t> </a:t>
            </a:r>
          </a:p>
        </p:txBody>
      </p:sp>
      <p:sp>
        <p:nvSpPr>
          <p:cNvPr id="21509" name="Содержимое 2"/>
          <p:cNvSpPr>
            <a:spLocks/>
          </p:cNvSpPr>
          <p:nvPr/>
        </p:nvSpPr>
        <p:spPr bwMode="auto">
          <a:xfrm>
            <a:off x="468313" y="14128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4400" b="1"/>
              <a:t> </a:t>
            </a:r>
            <a:r>
              <a:rPr lang="ru-RU" sz="4400" b="1">
                <a:solidFill>
                  <a:schemeClr val="bg2"/>
                </a:solidFill>
              </a:rPr>
              <a:t>	</a:t>
            </a:r>
            <a:r>
              <a:rPr lang="ru-RU" sz="4400" b="1">
                <a:solidFill>
                  <a:srgbClr val="000099"/>
                </a:solidFill>
              </a:rPr>
              <a:t>Какие цели вы ставили для себя во время работы?</a:t>
            </a:r>
          </a:p>
          <a:p>
            <a:pPr marL="342900" indent="-342900">
              <a:spcBef>
                <a:spcPct val="20000"/>
              </a:spcBef>
            </a:pPr>
            <a:r>
              <a:rPr lang="ru-RU" sz="4400" b="1"/>
              <a:t>	</a:t>
            </a:r>
            <a:r>
              <a:rPr lang="ru-RU" sz="4400" b="1">
                <a:solidFill>
                  <a:srgbClr val="800000"/>
                </a:solidFill>
              </a:rPr>
              <a:t>Что оказалось для вас неожиданным?</a:t>
            </a:r>
          </a:p>
          <a:p>
            <a:pPr marL="342900" indent="-342900">
              <a:spcBef>
                <a:spcPct val="20000"/>
              </a:spcBef>
            </a:pPr>
            <a:r>
              <a:rPr lang="ru-RU" sz="4400" b="1"/>
              <a:t>	</a:t>
            </a:r>
            <a:r>
              <a:rPr lang="ru-RU" sz="4400" b="1">
                <a:solidFill>
                  <a:srgbClr val="006600"/>
                </a:solidFill>
              </a:rPr>
              <a:t>Что – важным?</a:t>
            </a:r>
          </a:p>
        </p:txBody>
      </p:sp>
      <p:pic>
        <p:nvPicPr>
          <p:cNvPr id="6" name="Picture 6" descr="Рисунок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63" y="3143250"/>
            <a:ext cx="280193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5640388" y="6488113"/>
            <a:ext cx="3503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Есауленко Ирина Геннадьевна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063" y="357188"/>
            <a:ext cx="8386762" cy="2924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Тема</a:t>
            </a:r>
            <a:r>
              <a:rPr lang="ru-RU" sz="4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: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Какие </a:t>
            </a: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бывают  животные</a:t>
            </a: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?</a:t>
            </a:r>
          </a:p>
          <a:p>
            <a:pPr algn="ctr">
              <a:defRPr/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Группы </a:t>
            </a: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животных.</a:t>
            </a: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3857625" y="5286375"/>
            <a:ext cx="508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Окружающий мир       2 класс</a:t>
            </a:r>
          </a:p>
        </p:txBody>
      </p:sp>
      <p:pic>
        <p:nvPicPr>
          <p:cNvPr id="6" name="Picture 4" descr="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3571875"/>
            <a:ext cx="3143250" cy="3106738"/>
          </a:xfrm>
          <a:prstGeom prst="rect">
            <a:avLst/>
          </a:prstGeom>
          <a:noFill/>
          <a:ln w="57150">
            <a:solidFill>
              <a:srgbClr val="996600"/>
            </a:solidFill>
            <a:miter lim="800000"/>
            <a:headEnd/>
            <a:tailEnd/>
          </a:ln>
        </p:spPr>
      </p:pic>
      <p:sp>
        <p:nvSpPr>
          <p:cNvPr id="4101" name="TextBox 6"/>
          <p:cNvSpPr txBox="1">
            <a:spLocks noChangeArrowheads="1"/>
          </p:cNvSpPr>
          <p:nvPr/>
        </p:nvSpPr>
        <p:spPr bwMode="auto">
          <a:xfrm>
            <a:off x="5640388" y="6488113"/>
            <a:ext cx="3503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Есауленко Ирина Геннадьевна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FF0000"/>
                </a:solidFill>
              </a:rPr>
              <a:t>Работа в группах.</a:t>
            </a:r>
          </a:p>
        </p:txBody>
      </p:sp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428625" y="1714500"/>
            <a:ext cx="78581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3200"/>
              <a:t>	Рассмотрите рисунок и определите название животных; назовите эту группу животных; выделите главные признаки группы и постарайтесь изобразить главные признаки схематически (или напишите).</a:t>
            </a:r>
          </a:p>
          <a:p>
            <a:pPr marL="342900" indent="-342900" algn="ctr"/>
            <a:endParaRPr lang="ru-RU" sz="3200"/>
          </a:p>
          <a:p>
            <a:pPr marL="342900" indent="-342900" algn="ctr"/>
            <a:r>
              <a:rPr lang="ru-RU" sz="3200" b="1"/>
              <a:t>Приведите доказательства своих точек зрения.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5640388" y="6488113"/>
            <a:ext cx="3503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Есауленко Ирина Геннадьевна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Box 6"/>
          <p:cNvSpPr txBox="1">
            <a:spLocks noChangeArrowheads="1"/>
          </p:cNvSpPr>
          <p:nvPr/>
        </p:nvSpPr>
        <p:spPr bwMode="auto">
          <a:xfrm>
            <a:off x="0" y="1341438"/>
            <a:ext cx="307181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/>
              <a:t>насекомые</a:t>
            </a:r>
          </a:p>
          <a:p>
            <a:pPr algn="ctr"/>
            <a:endParaRPr lang="ru-RU" sz="3600" b="1"/>
          </a:p>
          <a:p>
            <a:pPr algn="ctr"/>
            <a:endParaRPr lang="ru-RU" sz="3600" b="1"/>
          </a:p>
          <a:p>
            <a:pPr algn="ctr"/>
            <a:r>
              <a:rPr lang="ru-RU" sz="3600" b="1"/>
              <a:t>рыбы</a:t>
            </a:r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6011863" y="1341438"/>
            <a:ext cx="271462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/>
              <a:t>птицы</a:t>
            </a:r>
          </a:p>
          <a:p>
            <a:endParaRPr lang="ru-RU" sz="3600" b="1"/>
          </a:p>
          <a:p>
            <a:endParaRPr lang="ru-RU" sz="3600" b="1"/>
          </a:p>
          <a:p>
            <a:r>
              <a:rPr lang="ru-RU" sz="3600" b="1"/>
              <a:t>звери</a:t>
            </a:r>
            <a:endParaRPr lang="ru-RU" sz="3600" b="1">
              <a:solidFill>
                <a:schemeClr val="hlink"/>
              </a:solidFill>
            </a:endParaRPr>
          </a:p>
        </p:txBody>
      </p:sp>
      <p:sp>
        <p:nvSpPr>
          <p:cNvPr id="3077" name="TextBox 7"/>
          <p:cNvSpPr txBox="1">
            <a:spLocks noChangeArrowheads="1"/>
          </p:cNvSpPr>
          <p:nvPr/>
        </p:nvSpPr>
        <p:spPr bwMode="auto">
          <a:xfrm>
            <a:off x="2339975" y="3933825"/>
            <a:ext cx="40005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/>
              <a:t>земноводные</a:t>
            </a:r>
          </a:p>
          <a:p>
            <a:pPr algn="ctr"/>
            <a:endParaRPr lang="ru-RU" sz="3200" b="1"/>
          </a:p>
          <a:p>
            <a:pPr algn="ctr"/>
            <a:endParaRPr lang="ru-RU" sz="3200" b="1"/>
          </a:p>
          <a:p>
            <a:pPr algn="ctr"/>
            <a:r>
              <a:rPr lang="ru-RU" sz="3200" b="1"/>
              <a:t>пресмыкающиеся</a:t>
            </a:r>
            <a:endParaRPr lang="ru-RU" sz="3200" b="1">
              <a:solidFill>
                <a:schemeClr val="hlink"/>
              </a:solidFill>
            </a:endParaRPr>
          </a:p>
        </p:txBody>
      </p:sp>
      <p:sp>
        <p:nvSpPr>
          <p:cNvPr id="10" name="Стрелка влево 9"/>
          <p:cNvSpPr>
            <a:spLocks noChangeArrowheads="1"/>
          </p:cNvSpPr>
          <p:nvPr/>
        </p:nvSpPr>
        <p:spPr bwMode="auto">
          <a:xfrm>
            <a:off x="2843213" y="2205038"/>
            <a:ext cx="1000125" cy="785812"/>
          </a:xfrm>
          <a:prstGeom prst="leftArrow">
            <a:avLst>
              <a:gd name="adj1" fmla="val 50000"/>
              <a:gd name="adj2" fmla="val 50002"/>
            </a:avLst>
          </a:prstGeom>
          <a:solidFill>
            <a:srgbClr val="FF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ru-RU" sz="3600" b="1" smtClean="0">
                <a:solidFill>
                  <a:srgbClr val="FF0000"/>
                </a:solidFill>
              </a:rPr>
              <a:t>Группы животных и их признаки.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>
          <a:xfrm>
            <a:off x="6156325" y="2133600"/>
            <a:ext cx="1306513" cy="690563"/>
          </a:xfrm>
          <a:noFill/>
        </p:spPr>
      </p:pic>
      <p:pic>
        <p:nvPicPr>
          <p:cNvPr id="11272" name="Picture 8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>
          <a:xfrm>
            <a:off x="755650" y="3789363"/>
            <a:ext cx="1331913" cy="709612"/>
          </a:xfrm>
          <a:noFill/>
        </p:spPr>
      </p:pic>
      <p:pic>
        <p:nvPicPr>
          <p:cNvPr id="11273" name="Picture 9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>
          <a:xfrm>
            <a:off x="6227763" y="3644900"/>
            <a:ext cx="1330325" cy="719138"/>
          </a:xfrm>
          <a:noFill/>
        </p:spPr>
      </p:pic>
      <p:pic>
        <p:nvPicPr>
          <p:cNvPr id="11274" name="Picture 10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>
            <a:lum contrast="36000"/>
          </a:blip>
          <a:srcRect/>
          <a:stretch>
            <a:fillRect/>
          </a:stretch>
        </p:blipFill>
        <p:spPr>
          <a:xfrm>
            <a:off x="827088" y="2060575"/>
            <a:ext cx="1408112" cy="787400"/>
          </a:xfrm>
          <a:noFill/>
        </p:spPr>
      </p:pic>
      <p:sp>
        <p:nvSpPr>
          <p:cNvPr id="11" name="Стрелка вниз 10"/>
          <p:cNvSpPr>
            <a:spLocks noChangeArrowheads="1"/>
          </p:cNvSpPr>
          <p:nvPr/>
        </p:nvSpPr>
        <p:spPr bwMode="auto">
          <a:xfrm>
            <a:off x="3924300" y="3068638"/>
            <a:ext cx="857250" cy="1000125"/>
          </a:xfrm>
          <a:prstGeom prst="downArrow">
            <a:avLst>
              <a:gd name="adj1" fmla="val 50000"/>
              <a:gd name="adj2" fmla="val 49999"/>
            </a:avLst>
          </a:prstGeom>
          <a:solidFill>
            <a:srgbClr val="FF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Стрелка вверх 8"/>
          <p:cNvSpPr>
            <a:spLocks noChangeArrowheads="1"/>
          </p:cNvSpPr>
          <p:nvPr/>
        </p:nvSpPr>
        <p:spPr bwMode="auto">
          <a:xfrm rot="5400000">
            <a:off x="4895850" y="2097088"/>
            <a:ext cx="784225" cy="1000125"/>
          </a:xfrm>
          <a:prstGeom prst="upArrow">
            <a:avLst>
              <a:gd name="adj1" fmla="val 50000"/>
              <a:gd name="adj2" fmla="val 59213"/>
            </a:avLst>
          </a:prstGeom>
          <a:solidFill>
            <a:srgbClr val="FF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1403350" y="5911850"/>
            <a:ext cx="54721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0066"/>
                </a:solidFill>
              </a:rPr>
              <a:t>роговые чешуйки или панцирь</a:t>
            </a: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619250" y="4508500"/>
            <a:ext cx="60245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0066"/>
                </a:solidFill>
              </a:rPr>
              <a:t>кожа голая, нежная; часть жизни на суше, часть – в воде</a:t>
            </a:r>
          </a:p>
        </p:txBody>
      </p:sp>
      <p:sp>
        <p:nvSpPr>
          <p:cNvPr id="6159" name="TextBox 14"/>
          <p:cNvSpPr txBox="1">
            <a:spLocks noChangeArrowheads="1"/>
          </p:cNvSpPr>
          <p:nvPr/>
        </p:nvSpPr>
        <p:spPr bwMode="auto">
          <a:xfrm>
            <a:off x="5640388" y="6488113"/>
            <a:ext cx="3503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Есауленко Ирина Геннадьевна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75" grpId="0"/>
      <p:bldP spid="3077" grpId="0"/>
      <p:bldP spid="10" grpId="0" animBg="1"/>
      <p:bldP spid="11" grpId="0" animBg="1"/>
      <p:bldP spid="9" grpId="0" animBg="1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FF0000"/>
                </a:solidFill>
              </a:rPr>
              <a:t>Работа в группах.</a:t>
            </a: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468313" y="1196975"/>
            <a:ext cx="7858125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3200"/>
              <a:t>	Рассмотрите рисунок и закрасьте одну группу животных.</a:t>
            </a:r>
          </a:p>
          <a:p>
            <a:pPr marL="342900" indent="-342900" algn="ctr"/>
            <a:endParaRPr lang="ru-RU" sz="3200"/>
          </a:p>
          <a:p>
            <a:pPr marL="342900" indent="-342900"/>
            <a:r>
              <a:rPr lang="ru-RU" sz="3200" b="1"/>
              <a:t>	Приведите доказательства своих точек зрения.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8" y="3286125"/>
            <a:ext cx="4895850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5640388" y="6488113"/>
            <a:ext cx="3503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Есауленко Ирина Геннадьевна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рис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>
          <a:xfrm>
            <a:off x="3492500" y="1557338"/>
            <a:ext cx="5329238" cy="3724275"/>
          </a:xfrm>
          <a:noFill/>
        </p:spPr>
      </p:pic>
      <p:pic>
        <p:nvPicPr>
          <p:cNvPr id="8195" name="Picture 7" descr="белка - летяга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>
          <a:xfrm>
            <a:off x="323850" y="2997200"/>
            <a:ext cx="3465513" cy="2795588"/>
          </a:xfrm>
          <a:noFill/>
        </p:spPr>
      </p:pic>
      <p:pic>
        <p:nvPicPr>
          <p:cNvPr id="8196" name="Picture 10" descr="question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27088" y="476250"/>
            <a:ext cx="2273300" cy="2305050"/>
          </a:xfrm>
          <a:noFill/>
        </p:spPr>
      </p:pic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5640388" y="6488113"/>
            <a:ext cx="3503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Есауленко Ирина Геннадьевна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FF0000"/>
                </a:solidFill>
              </a:rPr>
              <a:t>Отгадай загадку!</a:t>
            </a:r>
          </a:p>
        </p:txBody>
      </p:sp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468313" y="1773238"/>
            <a:ext cx="78581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3200"/>
              <a:t>	</a:t>
            </a:r>
            <a:endParaRPr lang="ru-RU" sz="3200" b="1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3276600" y="1844675"/>
            <a:ext cx="2738438" cy="424815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5640388" y="6488113"/>
            <a:ext cx="3503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Есауленко Ирина Геннадьевна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0" y="428625"/>
            <a:ext cx="91440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>
              <a:buFont typeface="Century Schoolbook" pitchFamily="18" charset="0"/>
              <a:buAutoNum type="arabicPeriod"/>
            </a:pPr>
            <a:r>
              <a:rPr lang="ru-RU" sz="3600" b="1">
                <a:solidFill>
                  <a:srgbClr val="000066"/>
                </a:solidFill>
              </a:rPr>
              <a:t>Не птица, а летает.</a:t>
            </a:r>
          </a:p>
          <a:p>
            <a:pPr marL="514350" indent="-514350">
              <a:buFont typeface="Century Schoolbook" pitchFamily="18" charset="0"/>
              <a:buNone/>
            </a:pPr>
            <a:endParaRPr lang="ru-RU" sz="3600" b="1">
              <a:solidFill>
                <a:srgbClr val="000066"/>
              </a:solidFill>
            </a:endParaRPr>
          </a:p>
          <a:p>
            <a:pPr marL="514350" indent="-514350">
              <a:buFont typeface="Century Schoolbook" pitchFamily="18" charset="0"/>
              <a:buNone/>
            </a:pPr>
            <a:endParaRPr lang="ru-RU" sz="3600"/>
          </a:p>
          <a:p>
            <a:pPr marL="514350" indent="-514350">
              <a:buFont typeface="Century Schoolbook" pitchFamily="18" charset="0"/>
              <a:buAutoNum type="arabicPeriod"/>
            </a:pPr>
            <a:endParaRPr lang="ru-RU" sz="360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154192" y="1928802"/>
            <a:ext cx="8989808" cy="322422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5640388" y="6488113"/>
            <a:ext cx="3503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Есауленко Ирина Геннадьевна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333375"/>
            <a:ext cx="8137525" cy="22320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b="1" smtClean="0">
                <a:solidFill>
                  <a:srgbClr val="000066"/>
                </a:solidFill>
              </a:rPr>
              <a:t>2.</a:t>
            </a:r>
            <a:r>
              <a:rPr lang="ru-RU" sz="2800" b="1" smtClean="0"/>
              <a:t> </a:t>
            </a:r>
            <a:r>
              <a:rPr lang="ru-RU" sz="2800" b="1" smtClean="0">
                <a:solidFill>
                  <a:srgbClr val="000066"/>
                </a:solidFill>
              </a:rPr>
              <a:t>Через море-океан,</a:t>
            </a:r>
          </a:p>
          <a:p>
            <a:pPr eaLnBrk="1" hangingPunct="1">
              <a:buFontTx/>
              <a:buNone/>
            </a:pPr>
            <a:r>
              <a:rPr lang="ru-RU" sz="2800" b="1" smtClean="0">
                <a:solidFill>
                  <a:srgbClr val="000066"/>
                </a:solidFill>
              </a:rPr>
              <a:t>    Плывёт чудо-великан.</a:t>
            </a:r>
          </a:p>
          <a:p>
            <a:pPr eaLnBrk="1" hangingPunct="1">
              <a:buFontTx/>
              <a:buNone/>
            </a:pPr>
            <a:r>
              <a:rPr lang="ru-RU" sz="2800" b="1" smtClean="0">
                <a:solidFill>
                  <a:srgbClr val="000066"/>
                </a:solidFill>
              </a:rPr>
              <a:t>	Прячет ус во рту,</a:t>
            </a:r>
          </a:p>
          <a:p>
            <a:pPr eaLnBrk="1" hangingPunct="1">
              <a:buFontTx/>
              <a:buNone/>
            </a:pPr>
            <a:r>
              <a:rPr lang="ru-RU" sz="2800" b="1" smtClean="0">
                <a:solidFill>
                  <a:srgbClr val="000066"/>
                </a:solidFill>
              </a:rPr>
              <a:t>	Растянулся на версту</a:t>
            </a:r>
            <a:r>
              <a:rPr lang="ru-RU" sz="2800" smtClean="0">
                <a:solidFill>
                  <a:srgbClr val="000066"/>
                </a:solidFill>
              </a:rPr>
              <a:t>.</a:t>
            </a:r>
          </a:p>
          <a:p>
            <a:pPr eaLnBrk="1" hangingPunct="1"/>
            <a:endParaRPr lang="ru-RU" sz="2800" smtClean="0">
              <a:solidFill>
                <a:srgbClr val="000066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lum contrast="18000"/>
          </a:blip>
          <a:srcRect r="1407" b="-308"/>
          <a:stretch>
            <a:fillRect/>
          </a:stretch>
        </p:blipFill>
        <p:spPr>
          <a:xfrm>
            <a:off x="2428875" y="2928938"/>
            <a:ext cx="4897438" cy="3097212"/>
          </a:xfrm>
          <a:noFill/>
        </p:spPr>
      </p:pic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5640388" y="6488113"/>
            <a:ext cx="3503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Есауленко Ирина Геннадьевна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149</TotalTime>
  <Words>191</Words>
  <Application>Microsoft Office PowerPoint</Application>
  <PresentationFormat>Экран (4:3)</PresentationFormat>
  <Paragraphs>79</Paragraphs>
  <Slides>15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Century Schoolbook</vt:lpstr>
      <vt:lpstr>Оформление по умолчанию</vt:lpstr>
      <vt:lpstr>Точечный рисунок</vt:lpstr>
      <vt:lpstr>Слайд 1</vt:lpstr>
      <vt:lpstr>Слайд 2</vt:lpstr>
      <vt:lpstr>Работа в группах.</vt:lpstr>
      <vt:lpstr>Группы животных и их признаки.</vt:lpstr>
      <vt:lpstr>Работа в группах.</vt:lpstr>
      <vt:lpstr>Слайд 6</vt:lpstr>
      <vt:lpstr>Отгадай загадку!</vt:lpstr>
      <vt:lpstr>Слайд 8</vt:lpstr>
      <vt:lpstr>Слайд 9</vt:lpstr>
      <vt:lpstr>Слайд 10</vt:lpstr>
      <vt:lpstr>Слайд 11</vt:lpstr>
      <vt:lpstr>Лес.</vt:lpstr>
      <vt:lpstr>Творческое задание.</vt:lpstr>
      <vt:lpstr>О каких различных группах животных ты сегодня узнал?</vt:lpstr>
      <vt:lpstr>Рефлексия.</vt:lpstr>
    </vt:vector>
  </TitlesOfParts>
  <Company>DOM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SERGEY</dc:creator>
  <cp:lastModifiedBy>Дарёна</cp:lastModifiedBy>
  <cp:revision>11</cp:revision>
  <dcterms:created xsi:type="dcterms:W3CDTF">2007-10-28T12:28:30Z</dcterms:created>
  <dcterms:modified xsi:type="dcterms:W3CDTF">2012-03-29T12:29:40Z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